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39_22E2DFA.xml" ContentType="application/vnd.ms-powerpoint.comment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sldIdLst>
    <p:sldId id="463" r:id="rId5"/>
    <p:sldId id="256" r:id="rId6"/>
    <p:sldId id="265" r:id="rId7"/>
    <p:sldId id="368" r:id="rId8"/>
    <p:sldId id="369" r:id="rId9"/>
    <p:sldId id="428" r:id="rId10"/>
    <p:sldId id="430" r:id="rId11"/>
    <p:sldId id="431" r:id="rId12"/>
    <p:sldId id="432" r:id="rId13"/>
    <p:sldId id="433" r:id="rId14"/>
    <p:sldId id="434" r:id="rId15"/>
    <p:sldId id="435" r:id="rId16"/>
    <p:sldId id="438" r:id="rId17"/>
    <p:sldId id="436" r:id="rId18"/>
    <p:sldId id="437" r:id="rId19"/>
    <p:sldId id="439" r:id="rId20"/>
    <p:sldId id="440" r:id="rId21"/>
    <p:sldId id="429" r:id="rId22"/>
    <p:sldId id="442" r:id="rId23"/>
    <p:sldId id="441" r:id="rId24"/>
    <p:sldId id="444" r:id="rId25"/>
    <p:sldId id="445" r:id="rId26"/>
    <p:sldId id="446" r:id="rId27"/>
    <p:sldId id="447" r:id="rId28"/>
    <p:sldId id="448" r:id="rId29"/>
    <p:sldId id="449" r:id="rId30"/>
    <p:sldId id="443" r:id="rId31"/>
    <p:sldId id="450" r:id="rId32"/>
    <p:sldId id="451" r:id="rId33"/>
    <p:sldId id="452" r:id="rId34"/>
    <p:sldId id="453" r:id="rId35"/>
    <p:sldId id="454" r:id="rId36"/>
    <p:sldId id="455" r:id="rId37"/>
    <p:sldId id="456" r:id="rId38"/>
    <p:sldId id="457" r:id="rId39"/>
    <p:sldId id="458" r:id="rId40"/>
    <p:sldId id="459" r:id="rId41"/>
    <p:sldId id="460" r:id="rId42"/>
    <p:sldId id="461" r:id="rId43"/>
    <p:sldId id="462" r:id="rId44"/>
    <p:sldId id="464" r:id="rId45"/>
  </p:sldIdLst>
  <p:sldSz cx="12192000" cy="6858000"/>
  <p:notesSz cx="6797675" cy="9926638"/>
  <p:defaultTextStyle>
    <a:defPPr rtl="0">
      <a:defRPr lang="sr-Cyrl-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1B60DD-3A46-4DA8-8025-74F0893DC7F7}" v="26" dt="2023-05-31T12:38:17.052"/>
    <p1510:client id="{C2B484D7-1ECA-4C9A-BC7D-40B207C95FF5}" v="55" dt="2023-03-14T22:59:51.849"/>
    <p1510:client id="{F7EB0D54-114E-BA9F-5268-F2C569496E84}" v="1141" dt="2023-07-07T20:04:31.142"/>
  </p1510:revLst>
</p1510:revInfo>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78" autoAdjust="0"/>
    <p:restoredTop sz="94660"/>
  </p:normalViewPr>
  <p:slideViewPr>
    <p:cSldViewPr snapToGrid="0" showGuides="1">
      <p:cViewPr varScale="1">
        <p:scale>
          <a:sx n="111" d="100"/>
          <a:sy n="111" d="100"/>
        </p:scale>
        <p:origin x="648" y="102"/>
      </p:cViewPr>
      <p:guideLst>
        <p:guide orient="horz" pos="2160"/>
        <p:guide pos="3840"/>
      </p:guideLst>
    </p:cSldViewPr>
  </p:slideViewPr>
  <p:notesTextViewPr>
    <p:cViewPr>
      <p:scale>
        <a:sx n="3" d="2"/>
        <a:sy n="3" d="2"/>
      </p:scale>
      <p:origin x="0" y="0"/>
    </p:cViewPr>
  </p:notesTextViewPr>
  <p:sorterViewPr>
    <p:cViewPr>
      <p:scale>
        <a:sx n="100" d="100"/>
        <a:sy n="100" d="100"/>
      </p:scale>
      <p:origin x="0" y="-419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61"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s>
</file>

<file path=ppt/comments/modernComment_139_22E2DFA.xml><?xml version="1.0" encoding="utf-8"?>
<p188:cmLst xmlns:a="http://schemas.openxmlformats.org/drawingml/2006/main" xmlns:r="http://schemas.openxmlformats.org/officeDocument/2006/relationships" xmlns:p188="http://schemas.microsoft.com/office/powerpoint/2018/8/main">
  <p188:cm id="{412F2F92-E883-42A7-8C71-BDC01AF8B5C5}" authorId="{176756FE-13DB-4F70-14AA-542575394A35}" created="2024-09-13T16:19:56.980">
    <ac:deMkLst xmlns:ac="http://schemas.microsoft.com/office/drawing/2013/main/command">
      <pc:docMk xmlns:pc="http://schemas.microsoft.com/office/powerpoint/2013/main/command"/>
      <pc:sldMk xmlns:pc="http://schemas.microsoft.com/office/powerpoint/2013/main/command" cId="36580858" sldId="313"/>
      <ac:spMk id="3" creationId="{00000000-0000-0000-0000-000000000000}"/>
    </ac:deMkLst>
    <p188:txBody>
      <a:bodyPr/>
      <a:lstStyle/>
      <a:p>
        <a:r>
          <a:rPr lang="en-GB"/>
          <a:t>Ne znam adekvatan prevod Envirnmental u ovom kontekstu</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pPr rtl="0"/>
            <a:endParaRPr lang="hu-HU"/>
          </a:p>
        </p:txBody>
      </p:sp>
      <p:sp>
        <p:nvSpPr>
          <p:cNvPr id="3" name="Dátum hely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pPr rtl="0"/>
            <a:fld id="{4CEF8E19-871E-4318-9A24-CCB1FE7852FC}" type="datetimeFigureOut">
              <a:rPr lang="hu-HU" smtClean="0"/>
              <a:pPr rtl="0"/>
              <a:t>2025. 04. 15.</a:t>
            </a:fld>
            <a:endParaRPr lang="hu-HU"/>
          </a:p>
        </p:txBody>
      </p:sp>
      <p:sp>
        <p:nvSpPr>
          <p:cNvPr id="4" name="Diakép helye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pPr rtl="0"/>
            <a:endParaRPr lang="hu-HU"/>
          </a:p>
        </p:txBody>
      </p:sp>
      <p:sp>
        <p:nvSpPr>
          <p:cNvPr id="5" name="Jegyzetek helye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6" name="Élőláb hely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pPr rtl="0"/>
            <a:endParaRPr lang="hu-HU"/>
          </a:p>
        </p:txBody>
      </p:sp>
      <p:sp>
        <p:nvSpPr>
          <p:cNvPr id="7" name="Dia számának hely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pPr rtl="0"/>
            <a:fld id="{947D0079-D4B6-43C3-BC69-434FF9AB5953}" type="slidenum">
              <a:rPr lang="hu-HU" smtClean="0"/>
              <a:pPr/>
              <a:t>‹#›</a:t>
            </a:fld>
            <a:endParaRPr lang="hu-HU"/>
          </a:p>
        </p:txBody>
      </p:sp>
    </p:spTree>
    <p:extLst>
      <p:ext uri="{BB962C8B-B14F-4D97-AF65-F5344CB8AC3E}">
        <p14:creationId xmlns:p14="http://schemas.microsoft.com/office/powerpoint/2010/main" val="3143950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sr">
                <a:ea typeface="Calibri"/>
                <a:cs typeface="Calibri"/>
              </a:rPr>
              <a:t>O3: I put 3 in subscript (MZs)</a:t>
            </a:r>
          </a:p>
        </p:txBody>
      </p:sp>
      <p:sp>
        <p:nvSpPr>
          <p:cNvPr id="4" name="Dia számának helye 3"/>
          <p:cNvSpPr>
            <a:spLocks noGrp="1"/>
          </p:cNvSpPr>
          <p:nvPr>
            <p:ph type="sldNum" sz="quarter" idx="5"/>
          </p:nvPr>
        </p:nvSpPr>
        <p:spPr/>
        <p:txBody>
          <a:bodyPr rtlCol="0"/>
          <a:lstStyle/>
          <a:p>
            <a:pPr rtl="0"/>
            <a:fld id="{947D0079-D4B6-43C3-BC69-434FF9AB5953}" type="slidenum">
              <a:rPr lang="hu-HU" smtClean="0"/>
              <a:pPr rtl="0"/>
              <a:t>5</a:t>
            </a:fld>
            <a:endParaRPr lang="hu-HU"/>
          </a:p>
        </p:txBody>
      </p:sp>
    </p:spTree>
    <p:extLst>
      <p:ext uri="{BB962C8B-B14F-4D97-AF65-F5344CB8AC3E}">
        <p14:creationId xmlns:p14="http://schemas.microsoft.com/office/powerpoint/2010/main" val="2638788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sr" sz="1800" b="0" i="0" u="none" strike="noStrike">
                <a:solidFill>
                  <a:srgbClr val="000000"/>
                </a:solidFill>
                <a:latin typeface="Charis SIL"/>
              </a:rPr>
              <a:t>The use of fossil fuels acts to generate atmospheric greenhouse gasses (e.g. CO2 and methane), increasing average atmospheric temperatures and harmful atmospheric pollution, and reducing ocean surface pH. Increased atmospheric temperatures also increase ocean surface temperatures, reducing CO2-sink capacity and disrupting fishery stocks. Both changes in atmospheric and ocean temperatures increase the likelihood of extreme weather events (increased and decreased precipitation, more frequent and stronger storm systems with greater land penetration), which combine with elevated temperatures to disrupt crop yields, and increase the risk of crop loss, and make human habitat disruption more likely. These changes have economic (adverse impacts on agricultural and fishery industries), health (poor nutrition) and migration effects, each of which individually and jointly impact pregnancy health and preterm risk. Extreme weather events in turn, along with elevated temperatures, alter disease vector range and risk of exposure, exert maternal physiological stress (directly through climatic effects and indirectly through social and habitat disruption) and increase disease risk. Each of these factors, individually and in concert act to increase the risk of preterm birth. Notably, many of the regions most likely to be impacted by these cascading impacts are those least equipped to adopt mitigation strategies. Image created using Biorender.com. </a:t>
            </a:r>
            <a:endParaRPr lang="en-GB" dirty="0"/>
          </a:p>
        </p:txBody>
      </p:sp>
      <p:sp>
        <p:nvSpPr>
          <p:cNvPr id="4" name="Dia számának helye 3"/>
          <p:cNvSpPr>
            <a:spLocks noGrp="1"/>
          </p:cNvSpPr>
          <p:nvPr>
            <p:ph type="sldNum" sz="quarter" idx="5"/>
          </p:nvPr>
        </p:nvSpPr>
        <p:spPr/>
        <p:txBody>
          <a:bodyPr rtlCol="0"/>
          <a:lstStyle/>
          <a:p>
            <a:pPr rtl="0"/>
            <a:fld id="{C796AC3F-42A5-4C20-A6EA-AA98AAC7DA49}" type="slidenum">
              <a:rPr lang="en-GB" smtClean="0"/>
              <a:t>12</a:t>
            </a:fld>
            <a:endParaRPr lang="en-GB"/>
          </a:p>
        </p:txBody>
      </p:sp>
    </p:spTree>
    <p:extLst>
      <p:ext uri="{BB962C8B-B14F-4D97-AF65-F5344CB8AC3E}">
        <p14:creationId xmlns:p14="http://schemas.microsoft.com/office/powerpoint/2010/main" val="19719342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sr">
                <a:cs typeface="Calibri"/>
              </a:rPr>
              <a:t>Aflatoxin is produced by several other species of the Aspergillus genus not only A. flavus, as far as I know (note from Csaba)</a:t>
            </a:r>
          </a:p>
        </p:txBody>
      </p:sp>
      <p:sp>
        <p:nvSpPr>
          <p:cNvPr id="4" name="Dia számának helye 3"/>
          <p:cNvSpPr>
            <a:spLocks noGrp="1"/>
          </p:cNvSpPr>
          <p:nvPr>
            <p:ph type="sldNum" sz="quarter" idx="5"/>
          </p:nvPr>
        </p:nvSpPr>
        <p:spPr/>
        <p:txBody>
          <a:bodyPr rtlCol="0"/>
          <a:lstStyle/>
          <a:p>
            <a:pPr rtl="0"/>
            <a:fld id="{9B1DD79E-F3BB-4B0C-8FCB-3ED95F0F3189}" type="slidenum">
              <a:rPr lang="en-US" smtClean="0"/>
              <a:t>32</a:t>
            </a:fld>
            <a:endParaRPr lang="en-US"/>
          </a:p>
        </p:txBody>
      </p:sp>
    </p:spTree>
    <p:extLst>
      <p:ext uri="{BB962C8B-B14F-4D97-AF65-F5344CB8AC3E}">
        <p14:creationId xmlns:p14="http://schemas.microsoft.com/office/powerpoint/2010/main" val="92143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9B1DD79E-F3BB-4B0C-8FCB-3ED95F0F3189}" type="slidenum">
              <a:rPr lang="en-US" smtClean="0"/>
              <a:t>38</a:t>
            </a:fld>
            <a:endParaRPr lang="en-US"/>
          </a:p>
        </p:txBody>
      </p:sp>
    </p:spTree>
    <p:extLst>
      <p:ext uri="{BB962C8B-B14F-4D97-AF65-F5344CB8AC3E}">
        <p14:creationId xmlns:p14="http://schemas.microsoft.com/office/powerpoint/2010/main" val="1135065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sr"/>
              <a:t>https://unfccc.int/topics/adaptation-and-resilience/the-big-picture/introduction</a:t>
            </a:r>
          </a:p>
        </p:txBody>
      </p:sp>
      <p:sp>
        <p:nvSpPr>
          <p:cNvPr id="4" name="Dia számának helye 3"/>
          <p:cNvSpPr>
            <a:spLocks noGrp="1"/>
          </p:cNvSpPr>
          <p:nvPr>
            <p:ph type="sldNum" sz="quarter" idx="10"/>
          </p:nvPr>
        </p:nvSpPr>
        <p:spPr/>
        <p:txBody>
          <a:bodyPr rtlCol="0"/>
          <a:lstStyle/>
          <a:p>
            <a:pPr rtl="0"/>
            <a:fld id="{C474DCDC-A190-48C1-ADE3-0C6CA7E8B3F0}" type="slidenum">
              <a:rPr lang="hu-HU" smtClean="0"/>
              <a:t>39</a:t>
            </a:fld>
            <a:endParaRPr lang="hu-HU"/>
          </a:p>
        </p:txBody>
      </p:sp>
    </p:spTree>
    <p:extLst>
      <p:ext uri="{BB962C8B-B14F-4D97-AF65-F5344CB8AC3E}">
        <p14:creationId xmlns:p14="http://schemas.microsoft.com/office/powerpoint/2010/main" val="1646772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sr"/>
              <a:t>https://www.who.int/publications/i/item/9789241565073</a:t>
            </a:r>
          </a:p>
        </p:txBody>
      </p:sp>
      <p:sp>
        <p:nvSpPr>
          <p:cNvPr id="4" name="Dia számának helye 3"/>
          <p:cNvSpPr>
            <a:spLocks noGrp="1"/>
          </p:cNvSpPr>
          <p:nvPr>
            <p:ph type="sldNum" sz="quarter" idx="10"/>
          </p:nvPr>
        </p:nvSpPr>
        <p:spPr/>
        <p:txBody>
          <a:bodyPr rtlCol="0"/>
          <a:lstStyle/>
          <a:p>
            <a:pPr rtl="0"/>
            <a:fld id="{C474DCDC-A190-48C1-ADE3-0C6CA7E8B3F0}" type="slidenum">
              <a:rPr lang="hu-HU" smtClean="0"/>
              <a:t>40</a:t>
            </a:fld>
            <a:endParaRPr lang="hu-HU"/>
          </a:p>
        </p:txBody>
      </p:sp>
    </p:spTree>
    <p:extLst>
      <p:ext uri="{BB962C8B-B14F-4D97-AF65-F5344CB8AC3E}">
        <p14:creationId xmlns:p14="http://schemas.microsoft.com/office/powerpoint/2010/main" val="4236337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sr"/>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sr"/>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sr" sz="1200">
                  <a:solidFill>
                    <a:srgbClr val="333333"/>
                  </a:solidFill>
                  <a:latin typeface="+mn-lt"/>
                </a:rPr>
                <a:t>This learning material © 2023-2024 by CLIMATEMED project (</a:t>
              </a:r>
              <a:r>
                <a:rPr lang="sr" sz="1200">
                  <a:solidFill>
                    <a:srgbClr val="333333"/>
                  </a:solidFill>
                  <a:latin typeface="+mn-lt"/>
                  <a:hlinkClick r:id="rId4"/>
                </a:rPr>
                <a:t>www.climatemed.eu</a:t>
              </a:r>
              <a:r>
                <a:rPr lang="sr" sz="1200">
                  <a:solidFill>
                    <a:srgbClr val="333333"/>
                  </a:solidFill>
                  <a:latin typeface="+mn-lt"/>
                </a:rPr>
                <a:t>) is licensed under CC BY 4.0.</a:t>
              </a:r>
              <a:endParaRPr lang="hu-HU" sz="1200" dirty="0">
                <a:solidFill>
                  <a:srgbClr val="333333"/>
                </a:solidFill>
                <a:latin typeface="+mn-lt"/>
              </a:endParaRPr>
            </a:p>
            <a:p>
              <a:pPr rtl="0"/>
              <a:r>
                <a:rPr lang="sr" sz="1200">
                  <a:solidFill>
                    <a:srgbClr val="333333"/>
                  </a:solidFill>
                  <a:latin typeface="+mn-lt"/>
                </a:rPr>
                <a:t>To view a copy of this license, visit </a:t>
              </a:r>
              <a:r>
                <a:rPr lang="sr" sz="1200">
                  <a:solidFill>
                    <a:srgbClr val="333333"/>
                  </a:solidFill>
                  <a:latin typeface="+mn-lt"/>
                  <a:hlinkClick r:id="rId5"/>
                </a:rPr>
                <a:t>https://creativecommons.org/licenses/by/4.0/</a:t>
              </a:r>
              <a:r>
                <a:rPr lang="sr"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Függőleges szöveg helye 2"/>
          <p:cNvSpPr>
            <a:spLocks noGrp="1"/>
          </p:cNvSpPr>
          <p:nvPr>
            <p:ph type="body" orient="vert" idx="1"/>
          </p:nvPr>
        </p:nvSpPr>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sr"/>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200" b="1">
                <a:solidFill>
                  <a:schemeClr val="tx1"/>
                </a:solidFill>
              </a:defRPr>
            </a:lvl1pPr>
          </a:lstStyle>
          <a:p>
            <a:pPr rtl="0"/>
            <a:r>
              <a:rPr lang="sr" dirty="0"/>
              <a:t>Titel</a:t>
            </a:r>
          </a:p>
        </p:txBody>
      </p:sp>
      <p:sp>
        <p:nvSpPr>
          <p:cNvPr id="3" name="Tartalom helye 2"/>
          <p:cNvSpPr>
            <a:spLocks noGrp="1"/>
          </p:cNvSpPr>
          <p:nvPr>
            <p:ph idx="1" hasCustomPrompt="1"/>
          </p:nvPr>
        </p:nvSpPr>
        <p:spPr>
          <a:xfrm>
            <a:off x="192505" y="934775"/>
            <a:ext cx="11896825" cy="5370897"/>
          </a:xfrm>
        </p:spPr>
        <p:txBody>
          <a:bodyPr rtlCol="0"/>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sr" dirty="0"/>
              <a:t>Main text (First level)</a:t>
            </a:r>
          </a:p>
          <a:p>
            <a:pPr lvl="1" rtl="0"/>
            <a:r>
              <a:rPr lang="sr" dirty="0"/>
              <a:t>Second level</a:t>
            </a:r>
            <a:endParaRPr lang="hu-HU" dirty="0"/>
          </a:p>
          <a:p>
            <a:pPr lvl="2" rtl="0"/>
            <a:r>
              <a:rPr lang="sr" dirty="0"/>
              <a:t>Third level</a:t>
            </a:r>
            <a:endParaRPr lang="hu-HU" dirty="0"/>
          </a:p>
          <a:p>
            <a:pPr lvl="3" rtl="0"/>
            <a:r>
              <a:rPr lang="sr" dirty="0"/>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sr" dirty="0"/>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sr"/>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sr"/>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sr"/>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2025. 04. 15.</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sr"/>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pPr rtl="0"/>
              <a:t>2025. 04. 15.</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doi.org/10.1038/s41579-021-00639-z"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microsoft.com/office/2018/10/relationships/comments" Target="../comments/modernComment_139_22E2DFA.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cdc.gov/climateandhealth/images/climate_change_health_impacts600w.jpg?_=06389"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www.nytimes.com/interactive/2020/08/24/climate/racism-redlining-cities-global-warming.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2031572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a:bodyPr>
          <a:lstStyle/>
          <a:p>
            <a:pPr rtl="0"/>
            <a:r>
              <a:rPr lang="en-US" sz="3200" b="1" dirty="0"/>
              <a:t>Geo-</a:t>
            </a:r>
            <a:r>
              <a:rPr lang="en-US" sz="3200" b="1" dirty="0" err="1"/>
              <a:t>ekološko</a:t>
            </a:r>
            <a:r>
              <a:rPr lang="en-US" sz="3200" b="1" dirty="0"/>
              <a:t> </a:t>
            </a:r>
            <a:r>
              <a:rPr lang="en-US" sz="3200" b="1" dirty="0" err="1"/>
              <a:t>upravljanje</a:t>
            </a:r>
            <a:r>
              <a:rPr lang="en-US" sz="3200" b="1" dirty="0"/>
              <a:t> </a:t>
            </a:r>
            <a:r>
              <a:rPr lang="en-US" sz="3200" b="1" dirty="0" err="1" smtClean="0"/>
              <a:t>dijabetesom</a:t>
            </a:r>
            <a:endParaRPr lang="sr" sz="3200" b="1" dirty="0"/>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7" y="992079"/>
            <a:ext cx="11801019" cy="5190814"/>
          </a:xfrm>
        </p:spPr>
        <p:txBody>
          <a:bodyPr rtlCol="0">
            <a:normAutofit/>
          </a:bodyPr>
          <a:lstStyle/>
          <a:p>
            <a:pPr marL="0" marR="0" lvl="0" indent="0" fontAlgn="base">
              <a:lnSpc>
                <a:spcPct val="115000"/>
              </a:lnSpc>
              <a:spcBef>
                <a:spcPts val="0"/>
              </a:spcBef>
              <a:spcAft>
                <a:spcPts val="0"/>
              </a:spcAft>
              <a:buNone/>
              <a:tabLst>
                <a:tab pos="457200" algn="l"/>
              </a:tabLst>
            </a:pPr>
            <a:r>
              <a:rPr lang="sr-Latn-RS" sz="22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Posebno briga o pacijentima sa </a:t>
            </a:r>
            <a:r>
              <a:rPr lang="en-US" sz="22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T2D</a:t>
            </a:r>
            <a:r>
              <a:rPr lang="sr-Latn-RS" sz="22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2200" kern="1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Šta bi </a:t>
            </a:r>
            <a:r>
              <a:rPr lang="sr-Latn-RS" sz="2200" kern="12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trebal</a:t>
            </a:r>
            <a:r>
              <a:rPr lang="en-US" sz="2200" kern="12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o</a:t>
            </a:r>
            <a:r>
              <a:rPr lang="sr-Latn-RS" sz="2200" kern="12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2200" kern="1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da rade lekari opšte prakse?</a:t>
            </a:r>
            <a:endParaRPr lang="en-US" sz="2200" kern="1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1000"/>
              </a:spcAft>
              <a:buFont typeface="Wingdings" panose="05000000000000000000" pitchFamily="2" charset="2"/>
              <a:buChar char=""/>
              <a:tabLst>
                <a:tab pos="914400" algn="l"/>
              </a:tabLst>
            </a:pP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Identifikuju pacijente sa </a:t>
            </a:r>
            <a:r>
              <a:rPr lang="en-U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T2D</a:t>
            </a: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sa </a:t>
            </a:r>
            <a:r>
              <a:rPr lang="en-US" sz="1900" u="sng" dirty="0" smtClean="0">
                <a:solidFill>
                  <a:srgbClr val="000000"/>
                </a:solidFill>
                <a:latin typeface="Calibri" panose="020F0502020204030204" pitchFamily="34" charset="0"/>
                <a:ea typeface="Calibri" panose="020F0502020204030204" pitchFamily="34" charset="0"/>
                <a:cs typeface="Times New Roman" panose="02020603050405020304" pitchFamily="18" charset="0"/>
              </a:rPr>
              <a:t>KV</a:t>
            </a:r>
            <a:r>
              <a:rPr lang="sr-Latn-RS" sz="1900" u="sng" kern="1200" dirty="0" smtClea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komplikacijama ili hroničnom bolešću bubrega</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koji mogu zahtevati određeni individualizovani plan lečenja</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1000"/>
              </a:spcAft>
              <a:buFont typeface="Wingdings" panose="05000000000000000000" pitchFamily="2" charset="2"/>
              <a:buChar char=""/>
              <a:tabLst>
                <a:tab pos="914400" algn="l"/>
              </a:tabLst>
            </a:pP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Rutinski </a:t>
            </a: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sprovode medicinsku procenu i savetovanje relevantno za izlaganje toplote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kod osoba sa dijabetesom</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1000"/>
              </a:spcAft>
              <a:buFont typeface="Wingdings" panose="05000000000000000000" pitchFamily="2" charset="2"/>
              <a:buChar char=""/>
              <a:tabLst>
                <a:tab pos="914400" algn="l"/>
              </a:tabLst>
            </a:pP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Budu svesni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 potencijalnim </a:t>
            </a: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neželjenim efektima propisanih lekova i prilagode dozu</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ako je potrebno</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1000"/>
              </a:spcAft>
              <a:buFont typeface="Wingdings" panose="05000000000000000000" pitchFamily="2" charset="2"/>
              <a:buChar char=""/>
              <a:tabLst>
                <a:tab pos="914400" algn="l"/>
              </a:tabLst>
            </a:pP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Češće prate i pregledaju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tokom ekstremnih vremenskih uslova</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1000"/>
              </a:spcAft>
              <a:buFont typeface="Wingdings" panose="05000000000000000000" pitchFamily="2" charset="2"/>
              <a:buChar char=""/>
              <a:tabLst>
                <a:tab pos="914400" algn="l"/>
              </a:tabLst>
            </a:pP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Propišu mere koje osiguravaju da ranjivi pacijenti sa </a:t>
            </a:r>
            <a:r>
              <a:rPr lang="en-U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T2D</a:t>
            </a: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ostanu u zatvorenom prostoru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 imaju pristup sistemima za hlađenje tokom ekstremnih toplotnih perioda</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1000"/>
              </a:spcAft>
              <a:buFont typeface="Wingdings" panose="05000000000000000000" pitchFamily="2" charset="2"/>
              <a:buChar char=""/>
              <a:tabLst>
                <a:tab pos="914400" algn="l"/>
              </a:tabLst>
            </a:pP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Razviju planove spremnosti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za lekove i podršku za klimatske katastrofe</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1000"/>
              </a:spcAft>
              <a:buFont typeface="Wingdings" panose="05000000000000000000" pitchFamily="2" charset="2"/>
              <a:buChar char=""/>
              <a:tabLst>
                <a:tab pos="914400" algn="l"/>
              </a:tabLst>
            </a:pP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Pokrenu sveobuhvatne kampanje za povećanje javnih svesti, edukacije i savetovanja pacijenata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 tome kako da se nosi sa brojnim rizicima</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15000"/>
              </a:lnSpc>
              <a:spcBef>
                <a:spcPts val="0"/>
              </a:spcBef>
              <a:spcAft>
                <a:spcPts val="1000"/>
              </a:spcAft>
              <a:buFont typeface="Wingdings" panose="05000000000000000000" pitchFamily="2" charset="2"/>
              <a:buChar char=""/>
              <a:tabLst>
                <a:tab pos="914400" algn="l"/>
              </a:tabLst>
            </a:pPr>
            <a:r>
              <a:rPr lang="sr-Latn-RS" sz="19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Obezbede edukacije o vremenskim terminima </a:t>
            </a:r>
            <a:r>
              <a:rPr lang="sr-Latn-RS" sz="19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kao što su temperatura, vlažnost i indeks toplote.</a:t>
            </a:r>
            <a:endParaRPr lang="en-US" sz="19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8" name="TextBox 7">
            <a:extLst>
              <a:ext uri="{FF2B5EF4-FFF2-40B4-BE49-F238E27FC236}">
                <a16:creationId xmlns:a16="http://schemas.microsoft.com/office/drawing/2014/main" id="{BEBB2825-626E-F1EF-DB0E-81542DB4981C}"/>
              </a:ext>
            </a:extLst>
          </p:cNvPr>
          <p:cNvSpPr txBox="1"/>
          <p:nvPr/>
        </p:nvSpPr>
        <p:spPr>
          <a:xfrm>
            <a:off x="5950852" y="6093383"/>
            <a:ext cx="6149008" cy="276999"/>
          </a:xfrm>
          <a:prstGeom prst="rect">
            <a:avLst/>
          </a:prstGeom>
          <a:noFill/>
        </p:spPr>
        <p:txBody>
          <a:bodyPr wrap="square" rtlCol="0">
            <a:spAutoFit/>
          </a:bodyPr>
          <a:lstStyle/>
          <a:p>
            <a:pPr algn="r" rtl="0"/>
            <a:r>
              <a:rPr lang="sr" sz="1200" dirty="0" smtClean="0">
                <a:effectLst/>
              </a:rPr>
              <a:t>DOI</a:t>
            </a:r>
            <a:r>
              <a:rPr lang="sr" sz="1200" dirty="0">
                <a:effectLst/>
              </a:rPr>
              <a:t>: 10.1088/1755-1315/1016/1/012054</a:t>
            </a:r>
          </a:p>
        </p:txBody>
      </p:sp>
    </p:spTree>
    <p:extLst>
      <p:ext uri="{BB962C8B-B14F-4D97-AF65-F5344CB8AC3E}">
        <p14:creationId xmlns:p14="http://schemas.microsoft.com/office/powerpoint/2010/main" val="24625135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47587" y="226049"/>
            <a:ext cx="11896826" cy="549635"/>
          </a:xfrm>
        </p:spPr>
        <p:txBody>
          <a:bodyPr rtlCol="0">
            <a:normAutofit/>
          </a:bodyPr>
          <a:lstStyle/>
          <a:p>
            <a:pPr rtl="0"/>
            <a:r>
              <a:rPr lang="en-US" sz="3200" b="1" dirty="0" smtClean="0"/>
              <a:t>Geo</a:t>
            </a:r>
            <a:r>
              <a:rPr lang="sr-Latn-RS" sz="3200" b="1" dirty="0" smtClean="0"/>
              <a:t>-</a:t>
            </a:r>
            <a:r>
              <a:rPr lang="en-US" sz="3200" b="1" dirty="0" err="1" smtClean="0"/>
              <a:t>ekološko</a:t>
            </a:r>
            <a:r>
              <a:rPr lang="en-US" sz="3200" b="1" dirty="0" smtClean="0"/>
              <a:t> </a:t>
            </a:r>
            <a:r>
              <a:rPr lang="en-US" sz="3200" b="1" dirty="0" err="1"/>
              <a:t>upravljanje</a:t>
            </a:r>
            <a:r>
              <a:rPr lang="en-US" sz="3200" b="1" dirty="0"/>
              <a:t> </a:t>
            </a:r>
            <a:r>
              <a:rPr lang="en-US" sz="3200" b="1" dirty="0" err="1" smtClean="0"/>
              <a:t>dijabetesom</a:t>
            </a:r>
            <a:endParaRPr lang="sr" sz="3200" b="1" dirty="0"/>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097280"/>
            <a:ext cx="5598695" cy="5370897"/>
          </a:xfrm>
        </p:spPr>
        <p:txBody>
          <a:bodyPr rtlCol="0">
            <a:normAutofit fontScale="85000" lnSpcReduction="10000"/>
          </a:bodyPr>
          <a:lstStyle/>
          <a:p>
            <a:pPr marL="342900" marR="0" lvl="0" indent="-342900" fontAlgn="base">
              <a:lnSpc>
                <a:spcPct val="120000"/>
              </a:lnSpc>
              <a:spcBef>
                <a:spcPts val="0"/>
              </a:spcBef>
              <a:spcAft>
                <a:spcPts val="0"/>
              </a:spcAft>
              <a:buFont typeface="Arial" panose="020B0604020202020204" pitchFamily="34" charset="0"/>
              <a:buChar char="•"/>
              <a:tabLst>
                <a:tab pos="457200" algn="l"/>
              </a:tabLst>
            </a:pPr>
            <a:r>
              <a:rPr lang="sr-Latn-RS" sz="2000" b="1" kern="1200" dirty="0">
                <a:solidFill>
                  <a:srgbClr val="0082CC"/>
                </a:solidFill>
                <a:effectLst/>
                <a:latin typeface="Calibri" panose="020F0502020204030204" pitchFamily="34" charset="0"/>
                <a:ea typeface="Calibri" panose="020F0502020204030204" pitchFamily="34" charset="0"/>
                <a:cs typeface="Times New Roman" panose="02020603050405020304" pitchFamily="18" charset="0"/>
              </a:rPr>
              <a:t>Dodatna edukacija</a:t>
            </a:r>
            <a:r>
              <a:rPr lang="sr-Latn-RS" sz="2000" b="1" kern="1200" dirty="0">
                <a:solidFill>
                  <a:srgbClr val="808080"/>
                </a:solidFill>
                <a:effectLst/>
                <a:latin typeface="Calibri" panose="020F0502020204030204" pitchFamily="34" charset="0"/>
                <a:ea typeface="Calibri" panose="020F0502020204030204" pitchFamily="34" charset="0"/>
                <a:cs typeface="Times New Roman" panose="02020603050405020304" pitchFamily="18" charset="0"/>
              </a:rPr>
              <a:t> </a:t>
            </a:r>
            <a:r>
              <a:rPr lang="sr-Latn-RS" sz="20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zdravstvenih radnika: </a:t>
            </a:r>
            <a:endParaRPr lang="en-US" sz="20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fontAlgn="base">
              <a:lnSpc>
                <a:spcPct val="120000"/>
              </a:lnSpc>
              <a:spcBef>
                <a:spcPts val="0"/>
              </a:spcBef>
              <a:spcAft>
                <a:spcPts val="0"/>
              </a:spcAft>
              <a:buNone/>
              <a:tabLst>
                <a:tab pos="457200" algn="l"/>
              </a:tabLst>
            </a:pPr>
            <a:endParaRPr lang="en-US" sz="20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800100" lvl="1" indent="-342900" fontAlgn="base">
              <a:lnSpc>
                <a:spcPct val="115000"/>
              </a:lnSpc>
              <a:spcBef>
                <a:spcPts val="0"/>
              </a:spcBef>
              <a:buFont typeface="Wingdings" panose="05000000000000000000" pitchFamily="2" charset="2"/>
              <a:buChar char=""/>
              <a:tabLst>
                <a:tab pos="457200" algn="l"/>
              </a:tabLst>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Ažuriranje </a:t>
            </a:r>
            <a:r>
              <a:rPr lang="sr-Latn-RS" sz="20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znanja o toplotnim patologijama</a:t>
            </a:r>
            <a:endParaRPr lang="en-US" sz="20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fontAlgn="base">
              <a:lnSpc>
                <a:spcPct val="115000"/>
              </a:lnSpc>
              <a:spcBef>
                <a:spcPts val="0"/>
              </a:spcBef>
              <a:buFont typeface="Wingdings" panose="05000000000000000000" pitchFamily="2" charset="2"/>
              <a:buChar char=""/>
              <a:tabLst>
                <a:tab pos="457200" algn="l"/>
              </a:tabLst>
            </a:pPr>
            <a:endParaRPr lang="en-US" sz="20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800100" lvl="1" indent="-342900" fontAlgn="base">
              <a:lnSpc>
                <a:spcPct val="120000"/>
              </a:lnSpc>
              <a:spcBef>
                <a:spcPts val="0"/>
              </a:spcBef>
              <a:buFont typeface="Wingdings" panose="05000000000000000000" pitchFamily="2" charset="2"/>
              <a:buChar char=""/>
              <a:tabLst>
                <a:tab pos="457200" algn="l"/>
              </a:tabLst>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Identifikacija </a:t>
            </a:r>
            <a:r>
              <a:rPr lang="sr-Latn-RS" sz="20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rizičnih </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ljudi i situacija</a:t>
            </a:r>
            <a:endParaRPr lang="en-US" sz="20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800100" lvl="1" indent="-342900" fontAlgn="base">
              <a:lnSpc>
                <a:spcPct val="120000"/>
              </a:lnSpc>
              <a:spcBef>
                <a:spcPts val="0"/>
              </a:spcBef>
              <a:buFont typeface="Wingdings" panose="05000000000000000000" pitchFamily="2" charset="2"/>
              <a:buChar char=""/>
              <a:tabLst>
                <a:tab pos="457200" algn="l"/>
              </a:tabLst>
            </a:pPr>
            <a:endParaRPr lang="en-U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fontAlgn="base">
              <a:lnSpc>
                <a:spcPct val="120000"/>
              </a:lnSpc>
              <a:spcBef>
                <a:spcPts val="0"/>
              </a:spcBef>
              <a:buFont typeface="Wingdings" panose="05000000000000000000" pitchFamily="2" charset="2"/>
              <a:buChar char=""/>
              <a:tabLst>
                <a:tab pos="457200" algn="l"/>
              </a:tabLst>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Poznavanje </a:t>
            </a:r>
            <a:r>
              <a:rPr lang="sr-Latn-RS" sz="20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mera prevencije</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 principa zdravstvene nege</a:t>
            </a:r>
            <a:endParaRPr lang="en-US" sz="20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800100" lvl="1" indent="-342900" fontAlgn="base">
              <a:lnSpc>
                <a:spcPct val="120000"/>
              </a:lnSpc>
              <a:spcBef>
                <a:spcPts val="0"/>
              </a:spcBef>
              <a:buFont typeface="Wingdings" panose="05000000000000000000" pitchFamily="2" charset="2"/>
              <a:buChar char=""/>
              <a:tabLst>
                <a:tab pos="457200" algn="l"/>
              </a:tabLst>
            </a:pPr>
            <a:endParaRPr lang="en-U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fontAlgn="base">
              <a:lnSpc>
                <a:spcPct val="120000"/>
              </a:lnSpc>
              <a:spcBef>
                <a:spcPts val="0"/>
              </a:spcBef>
              <a:buFont typeface="Wingdings" panose="05000000000000000000" pitchFamily="2" charset="2"/>
              <a:buChar char=""/>
              <a:tabLst>
                <a:tab pos="457200" algn="l"/>
              </a:tabLst>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Poznavanje </a:t>
            </a:r>
            <a:r>
              <a:rPr lang="sr-Latn-RS" sz="20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sistema upozorenja </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 </a:t>
            </a:r>
            <a:r>
              <a:rPr lang="sr-Latn-RS" sz="20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zdravstvenih organizacija </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 slučaju krize</a:t>
            </a:r>
            <a:endParaRPr lang="en-US" sz="20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800100" lvl="1" indent="-342900" fontAlgn="base">
              <a:lnSpc>
                <a:spcPct val="120000"/>
              </a:lnSpc>
              <a:spcBef>
                <a:spcPts val="0"/>
              </a:spcBef>
              <a:buFont typeface="Wingdings" panose="05000000000000000000" pitchFamily="2" charset="2"/>
              <a:buChar char=""/>
              <a:tabLst>
                <a:tab pos="457200" algn="l"/>
              </a:tabLst>
            </a:pPr>
            <a:endParaRPr lang="en-U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fontAlgn="base">
              <a:lnSpc>
                <a:spcPct val="120000"/>
              </a:lnSpc>
              <a:spcBef>
                <a:spcPts val="0"/>
              </a:spcBef>
              <a:buFont typeface="Wingdings" panose="05000000000000000000" pitchFamily="2" charset="2"/>
              <a:buChar char=""/>
              <a:tabLst>
                <a:tab pos="457200" algn="l"/>
              </a:tabLst>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Poznavanje </a:t>
            </a:r>
            <a:r>
              <a:rPr lang="sr-Latn-RS" sz="20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lekova </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(lekovi pod rizikom, kako prilagoditi tretman, pravilno skladištenje lekova)</a:t>
            </a:r>
            <a:endParaRPr lang="en-US" sz="20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6" name="Content Placeholder 2">
            <a:extLst>
              <a:ext uri="{FF2B5EF4-FFF2-40B4-BE49-F238E27FC236}">
                <a16:creationId xmlns:a16="http://schemas.microsoft.com/office/drawing/2014/main" id="{FFF0DB52-31DF-3A9B-D96B-8D87629BB8E1}"/>
              </a:ext>
            </a:extLst>
          </p:cNvPr>
          <p:cNvSpPr txBox="1">
            <a:spLocks/>
          </p:cNvSpPr>
          <p:nvPr/>
        </p:nvSpPr>
        <p:spPr>
          <a:xfrm>
            <a:off x="6096000" y="984553"/>
            <a:ext cx="5598695" cy="53708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20000"/>
              </a:lnSpc>
              <a:spcBef>
                <a:spcPts val="1800"/>
              </a:spcBef>
              <a:spcAft>
                <a:spcPts val="0"/>
              </a:spcAft>
            </a:pP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Zdravstveni radnici moraju </a:t>
            </a:r>
            <a:r>
              <a:rPr lang="sr-Latn-RS" sz="1800" b="1" kern="12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biti proaktivni </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a:t>
            </a:r>
            <a:endPar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20000"/>
              </a:lnSpc>
              <a:spcBef>
                <a:spcPts val="1800"/>
              </a:spcBef>
              <a:spcAft>
                <a:spcPts val="0"/>
              </a:spcAft>
            </a:pP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Promovisanju</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aktivnog</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putovanja</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održivih</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praksi</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ishrane</a:t>
            </a: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endPar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Sprovođenje</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adaptacionih</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mera</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za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smanjenje</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stresa</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kod</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osoba</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sa</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dijabetesom</a:t>
            </a: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endPar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Sprovođenje</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mera</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za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ublažavanja</a:t>
            </a:r>
            <a:r>
              <a:rPr lang="en-U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sr-Cyrl-RS" sz="1800" u="sng"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KP </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njihovim</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životima</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zdravstvenim</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sistemima</a:t>
            </a: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endPar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Adresiranju</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održivosti</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upravljanju</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dijabetesom</a:t>
            </a: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endPar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Wingdings" panose="05000000000000000000" pitchFamily="2" charset="2"/>
              <a:buChar char=""/>
              <a:tabLst>
                <a:tab pos="914400" algn="l"/>
              </a:tabLst>
            </a:pP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Daljim</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u="sng"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istraživanjima</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radi</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pružanja</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boljih</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saveta</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kern="12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pacijenata</a:t>
            </a:r>
            <a:endParaRPr lang="en-US" sz="18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C37750AB-C939-FC94-8B08-46DDF4D4BF9D}"/>
              </a:ext>
            </a:extLst>
          </p:cNvPr>
          <p:cNvSpPr txBox="1"/>
          <p:nvPr/>
        </p:nvSpPr>
        <p:spPr>
          <a:xfrm>
            <a:off x="5820843" y="5995610"/>
            <a:ext cx="6149008" cy="276999"/>
          </a:xfrm>
          <a:prstGeom prst="rect">
            <a:avLst/>
          </a:prstGeom>
          <a:noFill/>
        </p:spPr>
        <p:txBody>
          <a:bodyPr wrap="square" rtlCol="0">
            <a:spAutoFit/>
          </a:bodyPr>
          <a:lstStyle/>
          <a:p>
            <a:pPr algn="r" rtl="0"/>
            <a:r>
              <a:rPr lang="sr" sz="1200" i="1" dirty="0">
                <a:effectLst/>
              </a:rPr>
              <a:t>ISBN 978 92 890 7191 8 </a:t>
            </a:r>
          </a:p>
        </p:txBody>
      </p:sp>
    </p:spTree>
    <p:extLst>
      <p:ext uri="{BB962C8B-B14F-4D97-AF65-F5344CB8AC3E}">
        <p14:creationId xmlns:p14="http://schemas.microsoft.com/office/powerpoint/2010/main" val="774363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ép 6">
            <a:extLst>
              <a:ext uri="{FF2B5EF4-FFF2-40B4-BE49-F238E27FC236}">
                <a16:creationId xmlns:a16="http://schemas.microsoft.com/office/drawing/2014/main" id="{4686AAF8-CED6-EFFE-268A-DDD05C4F9452}"/>
              </a:ext>
            </a:extLst>
          </p:cNvPr>
          <p:cNvPicPr>
            <a:picLocks noChangeAspect="1"/>
          </p:cNvPicPr>
          <p:nvPr/>
        </p:nvPicPr>
        <p:blipFill rotWithShape="1">
          <a:blip r:embed="rId3"/>
          <a:srcRect r="8443"/>
          <a:stretch/>
        </p:blipFill>
        <p:spPr>
          <a:xfrm>
            <a:off x="287395" y="702644"/>
            <a:ext cx="5885077" cy="5630070"/>
          </a:xfrm>
          <a:prstGeom prst="rect">
            <a:avLst/>
          </a:prstGeom>
        </p:spPr>
      </p:pic>
      <p:sp>
        <p:nvSpPr>
          <p:cNvPr id="2" name="Cím 1">
            <a:extLst>
              <a:ext uri="{FF2B5EF4-FFF2-40B4-BE49-F238E27FC236}">
                <a16:creationId xmlns:a16="http://schemas.microsoft.com/office/drawing/2014/main" id="{7C373664-18BB-C5A5-90CC-DE62C4128E99}"/>
              </a:ext>
            </a:extLst>
          </p:cNvPr>
          <p:cNvSpPr>
            <a:spLocks noGrp="1"/>
          </p:cNvSpPr>
          <p:nvPr>
            <p:ph type="title"/>
          </p:nvPr>
        </p:nvSpPr>
        <p:spPr/>
        <p:txBody>
          <a:bodyPr rtlCol="0">
            <a:normAutofit fontScale="90000"/>
          </a:bodyPr>
          <a:lstStyle/>
          <a:p>
            <a:r>
              <a:rPr lang="sv-SE" sz="2400" dirty="0">
                <a:latin typeface="+mn-lt"/>
              </a:rPr>
              <a:t>Šematski model interakcije direktnih i indirektnih efekata klimatskih promena na ishod trudnoće</a:t>
            </a:r>
            <a:endParaRPr lang="en-GB" sz="4400" dirty="0">
              <a:latin typeface="+mn-lt"/>
            </a:endParaRPr>
          </a:p>
        </p:txBody>
      </p:sp>
      <p:sp>
        <p:nvSpPr>
          <p:cNvPr id="9" name="Szövegdoboz 8">
            <a:extLst>
              <a:ext uri="{FF2B5EF4-FFF2-40B4-BE49-F238E27FC236}">
                <a16:creationId xmlns:a16="http://schemas.microsoft.com/office/drawing/2014/main" id="{F697FD12-517B-6D19-0A7B-B1D5EB615B0C}"/>
              </a:ext>
            </a:extLst>
          </p:cNvPr>
          <p:cNvSpPr txBox="1"/>
          <p:nvPr/>
        </p:nvSpPr>
        <p:spPr>
          <a:xfrm>
            <a:off x="6898765" y="1326150"/>
            <a:ext cx="5190566" cy="3104440"/>
          </a:xfrm>
          <a:prstGeom prst="rect">
            <a:avLst/>
          </a:prstGeom>
          <a:noFill/>
        </p:spPr>
        <p:txBody>
          <a:bodyPr wrap="square" rtlCol="0">
            <a:spAutoFit/>
          </a:bodyPr>
          <a:lstStyle/>
          <a:p>
            <a:pPr marL="342900" indent="-342900">
              <a:lnSpc>
                <a:spcPct val="110000"/>
              </a:lnSpc>
              <a:spcAft>
                <a:spcPts val="2500"/>
              </a:spcAft>
              <a:buFont typeface="Arial" panose="020B0604020202020204" pitchFamily="34" charset="0"/>
              <a:buChar char="•"/>
            </a:pPr>
            <a:r>
              <a:rPr lang="en-US" sz="2000" dirty="0" err="1"/>
              <a:t>Ekstremni</a:t>
            </a:r>
            <a:r>
              <a:rPr lang="en-US" sz="2000" dirty="0"/>
              <a:t> </a:t>
            </a:r>
            <a:r>
              <a:rPr lang="en-US" sz="2000" dirty="0" err="1"/>
              <a:t>vremenski</a:t>
            </a:r>
            <a:r>
              <a:rPr lang="en-US" sz="2000" dirty="0"/>
              <a:t> </a:t>
            </a:r>
            <a:r>
              <a:rPr lang="en-US" sz="2000" dirty="0" err="1"/>
              <a:t>događaji</a:t>
            </a:r>
            <a:r>
              <a:rPr lang="en-US" sz="2000" dirty="0"/>
              <a:t>, </a:t>
            </a:r>
            <a:r>
              <a:rPr lang="en-US" sz="2000" dirty="0" err="1"/>
              <a:t>zajedno</a:t>
            </a:r>
            <a:r>
              <a:rPr lang="en-US" sz="2000" dirty="0"/>
              <a:t> </a:t>
            </a:r>
            <a:r>
              <a:rPr lang="en-US" sz="2000" dirty="0" err="1"/>
              <a:t>sa</a:t>
            </a:r>
            <a:r>
              <a:rPr lang="en-US" sz="2000" dirty="0"/>
              <a:t> </a:t>
            </a:r>
            <a:r>
              <a:rPr lang="en-US" sz="2000" dirty="0" err="1"/>
              <a:t>povišenim</a:t>
            </a:r>
            <a:r>
              <a:rPr lang="en-US" sz="2000" dirty="0"/>
              <a:t> </a:t>
            </a:r>
            <a:r>
              <a:rPr lang="en-US" sz="2000" dirty="0" err="1"/>
              <a:t>temperaturama</a:t>
            </a:r>
            <a:r>
              <a:rPr lang="en-US" sz="2000" dirty="0"/>
              <a:t>, </a:t>
            </a:r>
            <a:r>
              <a:rPr lang="en-US" sz="2000" dirty="0" err="1"/>
              <a:t>menjaju</a:t>
            </a:r>
            <a:r>
              <a:rPr lang="en-US" sz="2000" dirty="0"/>
              <a:t> </a:t>
            </a:r>
            <a:r>
              <a:rPr lang="en-US" sz="2000" dirty="0" err="1"/>
              <a:t>opseg</a:t>
            </a:r>
            <a:r>
              <a:rPr lang="en-US" sz="2000" dirty="0"/>
              <a:t> </a:t>
            </a:r>
            <a:r>
              <a:rPr lang="en-US" sz="2000" dirty="0" err="1"/>
              <a:t>vektora</a:t>
            </a:r>
            <a:r>
              <a:rPr lang="en-US" sz="2000" dirty="0"/>
              <a:t> </a:t>
            </a:r>
            <a:r>
              <a:rPr lang="en-US" sz="2000" dirty="0" err="1"/>
              <a:t>bolesti</a:t>
            </a:r>
            <a:r>
              <a:rPr lang="en-US" sz="2000" dirty="0"/>
              <a:t> </a:t>
            </a:r>
            <a:r>
              <a:rPr lang="en-US" sz="2000" dirty="0" err="1"/>
              <a:t>i</a:t>
            </a:r>
            <a:r>
              <a:rPr lang="en-US" sz="2000" dirty="0"/>
              <a:t> </a:t>
            </a:r>
            <a:r>
              <a:rPr lang="en-US" sz="2000" dirty="0" err="1"/>
              <a:t>rizik</a:t>
            </a:r>
            <a:r>
              <a:rPr lang="en-US" sz="2000" dirty="0"/>
              <a:t> od </a:t>
            </a:r>
            <a:r>
              <a:rPr lang="en-US" sz="2000" dirty="0" err="1"/>
              <a:t>izloženosti</a:t>
            </a:r>
            <a:r>
              <a:rPr lang="en-US" sz="2000" dirty="0"/>
              <a:t>, </a:t>
            </a:r>
            <a:r>
              <a:rPr lang="en-US" sz="2000" dirty="0" err="1"/>
              <a:t>izazivaju</a:t>
            </a:r>
            <a:r>
              <a:rPr lang="en-US" sz="2000" dirty="0"/>
              <a:t> </a:t>
            </a:r>
            <a:r>
              <a:rPr lang="en-US" sz="2000" dirty="0" err="1"/>
              <a:t>fiziološki</a:t>
            </a:r>
            <a:r>
              <a:rPr lang="en-US" sz="2000" dirty="0"/>
              <a:t> </a:t>
            </a:r>
            <a:r>
              <a:rPr lang="en-US" sz="2000" dirty="0" err="1"/>
              <a:t>stres</a:t>
            </a:r>
            <a:r>
              <a:rPr lang="en-US" sz="2000" dirty="0"/>
              <a:t> </a:t>
            </a:r>
            <a:r>
              <a:rPr lang="en-US" sz="2000" dirty="0" err="1"/>
              <a:t>majke</a:t>
            </a:r>
            <a:r>
              <a:rPr lang="en-US" sz="2000" dirty="0"/>
              <a:t> </a:t>
            </a:r>
            <a:r>
              <a:rPr lang="en-US" sz="2000" dirty="0" err="1"/>
              <a:t>i</a:t>
            </a:r>
            <a:r>
              <a:rPr lang="en-US" sz="2000" dirty="0"/>
              <a:t> </a:t>
            </a:r>
            <a:r>
              <a:rPr lang="en-US" sz="2000" dirty="0" err="1"/>
              <a:t>povećavaju</a:t>
            </a:r>
            <a:r>
              <a:rPr lang="en-US" sz="2000" dirty="0"/>
              <a:t> </a:t>
            </a:r>
            <a:r>
              <a:rPr lang="en-US" sz="2000" dirty="0" err="1"/>
              <a:t>rizik</a:t>
            </a:r>
            <a:r>
              <a:rPr lang="en-US" sz="2000" dirty="0"/>
              <a:t> od </a:t>
            </a:r>
            <a:r>
              <a:rPr lang="en-US" sz="2000" dirty="0" err="1"/>
              <a:t>bolesti</a:t>
            </a:r>
            <a:r>
              <a:rPr lang="en-US" sz="2000" dirty="0"/>
              <a:t>. </a:t>
            </a:r>
          </a:p>
          <a:p>
            <a:pPr marL="342900" indent="-342900">
              <a:lnSpc>
                <a:spcPct val="110000"/>
              </a:lnSpc>
              <a:spcAft>
                <a:spcPts val="2500"/>
              </a:spcAft>
              <a:buFont typeface="Arial" panose="020B0604020202020204" pitchFamily="34" charset="0"/>
              <a:buChar char="•"/>
            </a:pPr>
            <a:r>
              <a:rPr lang="en-US" sz="2000" dirty="0" err="1"/>
              <a:t>Svaki</a:t>
            </a:r>
            <a:r>
              <a:rPr lang="en-US" sz="2000" dirty="0"/>
              <a:t> od </a:t>
            </a:r>
            <a:r>
              <a:rPr lang="en-US" sz="2000" dirty="0" err="1"/>
              <a:t>ovih</a:t>
            </a:r>
            <a:r>
              <a:rPr lang="en-US" sz="2000" dirty="0"/>
              <a:t> </a:t>
            </a:r>
            <a:r>
              <a:rPr lang="en-US" sz="2000" dirty="0" err="1"/>
              <a:t>faktora</a:t>
            </a:r>
            <a:r>
              <a:rPr lang="en-US" sz="2000" dirty="0"/>
              <a:t>, </a:t>
            </a:r>
            <a:r>
              <a:rPr lang="en-US" sz="2000" dirty="0" err="1"/>
              <a:t>pojedinačno</a:t>
            </a:r>
            <a:r>
              <a:rPr lang="en-US" sz="2000" dirty="0"/>
              <a:t> </a:t>
            </a:r>
            <a:r>
              <a:rPr lang="en-US" sz="2000" dirty="0" err="1"/>
              <a:t>i</a:t>
            </a:r>
            <a:r>
              <a:rPr lang="en-US" sz="2000" dirty="0"/>
              <a:t> </a:t>
            </a:r>
            <a:r>
              <a:rPr lang="en-US" sz="2000" dirty="0" err="1"/>
              <a:t>zajedno</a:t>
            </a:r>
            <a:r>
              <a:rPr lang="en-US" sz="2000" dirty="0"/>
              <a:t>, </a:t>
            </a:r>
            <a:r>
              <a:rPr lang="en-US" sz="2000" dirty="0" err="1"/>
              <a:t>deluje</a:t>
            </a:r>
            <a:r>
              <a:rPr lang="en-US" sz="2000" dirty="0"/>
              <a:t> </a:t>
            </a:r>
            <a:r>
              <a:rPr lang="en-US" sz="2000" dirty="0" err="1"/>
              <a:t>na</a:t>
            </a:r>
            <a:r>
              <a:rPr lang="en-US" sz="2000" dirty="0"/>
              <a:t> </a:t>
            </a:r>
            <a:r>
              <a:rPr lang="en-US" sz="2000" dirty="0" err="1"/>
              <a:t>povećanje</a:t>
            </a:r>
            <a:r>
              <a:rPr lang="en-US" sz="2000" dirty="0"/>
              <a:t> </a:t>
            </a:r>
            <a:r>
              <a:rPr lang="en-US" sz="2000" dirty="0" err="1"/>
              <a:t>rizika</a:t>
            </a:r>
            <a:r>
              <a:rPr lang="en-US" sz="2000" dirty="0"/>
              <a:t> od </a:t>
            </a:r>
            <a:r>
              <a:rPr lang="en-US" sz="2000" dirty="0" err="1"/>
              <a:t>prevremenog</a:t>
            </a:r>
            <a:r>
              <a:rPr lang="en-US" sz="2000" dirty="0"/>
              <a:t> </a:t>
            </a:r>
            <a:r>
              <a:rPr lang="en-US" sz="2000" dirty="0" err="1"/>
              <a:t>porođaja</a:t>
            </a:r>
            <a:r>
              <a:rPr lang="en-US" sz="2000" dirty="0"/>
              <a:t>. </a:t>
            </a:r>
          </a:p>
        </p:txBody>
      </p:sp>
      <p:sp>
        <p:nvSpPr>
          <p:cNvPr id="6" name="Szövegdoboz 4">
            <a:extLst>
              <a:ext uri="{FF2B5EF4-FFF2-40B4-BE49-F238E27FC236}">
                <a16:creationId xmlns:a16="http://schemas.microsoft.com/office/drawing/2014/main" id="{E093647E-9239-5A40-41EF-9BAEF51DF2C1}"/>
              </a:ext>
            </a:extLst>
          </p:cNvPr>
          <p:cNvSpPr txBox="1"/>
          <p:nvPr/>
        </p:nvSpPr>
        <p:spPr>
          <a:xfrm>
            <a:off x="8101357" y="6086493"/>
            <a:ext cx="3906815" cy="246221"/>
          </a:xfrm>
          <a:prstGeom prst="rect">
            <a:avLst/>
          </a:prstGeom>
          <a:noFill/>
        </p:spPr>
        <p:txBody>
          <a:bodyPr wrap="square">
            <a:spAutoFit/>
          </a:bodyPr>
          <a:lstStyle/>
          <a:p>
            <a:pPr algn="r"/>
            <a:r>
              <a:rPr lang="en-GB" sz="1000" dirty="0" smtClean="0"/>
              <a:t>doi.org/10.1016/j.envadv.2022.100316</a:t>
            </a:r>
            <a:r>
              <a:rPr lang="en-GB" sz="1000" dirty="0"/>
              <a:t>.</a:t>
            </a:r>
          </a:p>
        </p:txBody>
      </p:sp>
    </p:spTree>
    <p:extLst>
      <p:ext uri="{BB962C8B-B14F-4D97-AF65-F5344CB8AC3E}">
        <p14:creationId xmlns:p14="http://schemas.microsoft.com/office/powerpoint/2010/main" val="29557102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56DA51B-450A-640C-9C01-F7684A4A0005}"/>
              </a:ext>
            </a:extLst>
          </p:cNvPr>
          <p:cNvSpPr>
            <a:spLocks noGrp="1"/>
          </p:cNvSpPr>
          <p:nvPr>
            <p:ph type="title"/>
          </p:nvPr>
        </p:nvSpPr>
        <p:spPr/>
        <p:txBody>
          <a:bodyPr rtlCol="0">
            <a:normAutofit/>
          </a:bodyPr>
          <a:lstStyle/>
          <a:p>
            <a:r>
              <a:rPr lang="en-US" sz="2800" dirty="0" err="1">
                <a:latin typeface="+mn-lt"/>
              </a:rPr>
              <a:t>Termoregulacija</a:t>
            </a:r>
            <a:r>
              <a:rPr lang="en-US" sz="2800" dirty="0">
                <a:latin typeface="+mn-lt"/>
              </a:rPr>
              <a:t> u </a:t>
            </a:r>
            <a:r>
              <a:rPr lang="en-US" sz="2800" dirty="0" err="1">
                <a:latin typeface="+mn-lt"/>
              </a:rPr>
              <a:t>trudnoći</a:t>
            </a:r>
            <a:endParaRPr lang="en-GB" sz="4800" dirty="0">
              <a:latin typeface="+mn-lt"/>
            </a:endParaRPr>
          </a:p>
        </p:txBody>
      </p:sp>
      <p:sp>
        <p:nvSpPr>
          <p:cNvPr id="3" name="Tartalom helye 2">
            <a:extLst>
              <a:ext uri="{FF2B5EF4-FFF2-40B4-BE49-F238E27FC236}">
                <a16:creationId xmlns:a16="http://schemas.microsoft.com/office/drawing/2014/main" id="{A8CA72D9-F6AB-BBDD-6B8C-D73E87834A23}"/>
              </a:ext>
            </a:extLst>
          </p:cNvPr>
          <p:cNvSpPr>
            <a:spLocks noGrp="1"/>
          </p:cNvSpPr>
          <p:nvPr>
            <p:ph idx="1"/>
          </p:nvPr>
        </p:nvSpPr>
        <p:spPr>
          <a:xfrm>
            <a:off x="295177" y="813330"/>
            <a:ext cx="7741083" cy="5207908"/>
          </a:xfrm>
        </p:spPr>
        <p:txBody>
          <a:bodyPr rtlCol="0">
            <a:noAutofit/>
          </a:bodyPr>
          <a:lstStyle/>
          <a:p>
            <a:pPr algn="just">
              <a:spcBef>
                <a:spcPts val="0"/>
              </a:spcBef>
              <a:spcAft>
                <a:spcPts val="1500"/>
              </a:spcAft>
            </a:pPr>
            <a:r>
              <a:rPr lang="en-US" sz="1400" dirty="0" err="1"/>
              <a:t>Trudnoća</a:t>
            </a:r>
            <a:r>
              <a:rPr lang="en-US" sz="1400" dirty="0"/>
              <a:t> </a:t>
            </a:r>
            <a:r>
              <a:rPr lang="en-US" sz="1400" dirty="0" err="1"/>
              <a:t>izaziva</a:t>
            </a:r>
            <a:r>
              <a:rPr lang="en-US" sz="1400" dirty="0"/>
              <a:t> </a:t>
            </a:r>
            <a:r>
              <a:rPr lang="en-US" sz="1400" dirty="0" err="1"/>
              <a:t>brojne</a:t>
            </a:r>
            <a:r>
              <a:rPr lang="en-US" sz="1400" dirty="0"/>
              <a:t> </a:t>
            </a:r>
            <a:r>
              <a:rPr lang="en-US" sz="1400" dirty="0" err="1"/>
              <a:t>fiziološke</a:t>
            </a:r>
            <a:r>
              <a:rPr lang="en-US" sz="1400" dirty="0"/>
              <a:t> </a:t>
            </a:r>
            <a:r>
              <a:rPr lang="en-US" sz="1400" dirty="0" err="1"/>
              <a:t>promene</a:t>
            </a:r>
            <a:r>
              <a:rPr lang="en-US" sz="1400" dirty="0"/>
              <a:t> </a:t>
            </a:r>
            <a:r>
              <a:rPr lang="en-US" sz="1400" dirty="0" err="1"/>
              <a:t>kod</a:t>
            </a:r>
            <a:r>
              <a:rPr lang="en-US" sz="1400" dirty="0"/>
              <a:t> </a:t>
            </a:r>
            <a:r>
              <a:rPr lang="en-US" sz="1400" dirty="0" err="1"/>
              <a:t>žena</a:t>
            </a:r>
            <a:r>
              <a:rPr lang="en-US" sz="1400" dirty="0"/>
              <a:t> pored </a:t>
            </a:r>
            <a:r>
              <a:rPr lang="en-US" sz="1400" dirty="0" err="1"/>
              <a:t>promene</a:t>
            </a:r>
            <a:r>
              <a:rPr lang="en-US" sz="1400" dirty="0"/>
              <a:t> </a:t>
            </a:r>
            <a:r>
              <a:rPr lang="en-US" sz="1400" dirty="0" err="1"/>
              <a:t>telesne</a:t>
            </a:r>
            <a:r>
              <a:rPr lang="en-US" sz="1400" dirty="0"/>
              <a:t> </a:t>
            </a:r>
            <a:r>
              <a:rPr lang="en-US" sz="1400" dirty="0" err="1"/>
              <a:t>mase</a:t>
            </a:r>
            <a:r>
              <a:rPr lang="en-US" sz="1400" dirty="0"/>
              <a:t>. </a:t>
            </a:r>
            <a:r>
              <a:rPr lang="en-US" sz="1400" dirty="0" err="1"/>
              <a:t>Kardiovaskularne</a:t>
            </a:r>
            <a:r>
              <a:rPr lang="en-US" sz="1400" dirty="0"/>
              <a:t> </a:t>
            </a:r>
            <a:r>
              <a:rPr lang="en-US" sz="1400" dirty="0" err="1"/>
              <a:t>promene</a:t>
            </a:r>
            <a:r>
              <a:rPr lang="en-US" sz="1400" dirty="0"/>
              <a:t> se </a:t>
            </a:r>
            <a:r>
              <a:rPr lang="en-US" sz="1400" dirty="0" err="1"/>
              <a:t>dešavaju</a:t>
            </a:r>
            <a:r>
              <a:rPr lang="en-US" sz="1400" dirty="0"/>
              <a:t> </a:t>
            </a:r>
            <a:r>
              <a:rPr lang="en-US" sz="1400" dirty="0" err="1"/>
              <a:t>postepeno</a:t>
            </a:r>
            <a:r>
              <a:rPr lang="en-US" sz="1400" dirty="0"/>
              <a:t> </a:t>
            </a:r>
            <a:r>
              <a:rPr lang="en-US" sz="1400" dirty="0" err="1"/>
              <a:t>tokom</a:t>
            </a:r>
            <a:r>
              <a:rPr lang="en-US" sz="1400" dirty="0"/>
              <a:t> </a:t>
            </a:r>
            <a:r>
              <a:rPr lang="en-US" sz="1400" dirty="0" err="1"/>
              <a:t>trudnoće</a:t>
            </a:r>
            <a:r>
              <a:rPr lang="en-US" sz="1400" dirty="0"/>
              <a:t>, </a:t>
            </a:r>
            <a:r>
              <a:rPr lang="en-US" sz="1400" dirty="0" err="1"/>
              <a:t>tako</a:t>
            </a:r>
            <a:r>
              <a:rPr lang="en-US" sz="1400" dirty="0"/>
              <a:t> da se do </a:t>
            </a:r>
            <a:r>
              <a:rPr lang="en-US" sz="1400" dirty="0" err="1"/>
              <a:t>trećeg</a:t>
            </a:r>
            <a:r>
              <a:rPr lang="en-US" sz="1400" dirty="0"/>
              <a:t> </a:t>
            </a:r>
            <a:r>
              <a:rPr lang="en-US" sz="1400" dirty="0" err="1"/>
              <a:t>tromesečja</a:t>
            </a:r>
            <a:r>
              <a:rPr lang="en-US" sz="1400" dirty="0"/>
              <a:t> </a:t>
            </a:r>
            <a:r>
              <a:rPr lang="en-US" sz="1400" dirty="0" err="1"/>
              <a:t>volumen</a:t>
            </a:r>
            <a:r>
              <a:rPr lang="en-US" sz="1400" dirty="0"/>
              <a:t> </a:t>
            </a:r>
            <a:r>
              <a:rPr lang="en-US" sz="1400" dirty="0" err="1"/>
              <a:t>plazme</a:t>
            </a:r>
            <a:r>
              <a:rPr lang="en-US" sz="1400" dirty="0"/>
              <a:t> </a:t>
            </a:r>
            <a:r>
              <a:rPr lang="en-US" sz="1400" dirty="0" err="1"/>
              <a:t>i</a:t>
            </a:r>
            <a:r>
              <a:rPr lang="en-US" sz="1400" dirty="0"/>
              <a:t> </a:t>
            </a:r>
            <a:r>
              <a:rPr lang="en-US" sz="1400" dirty="0" err="1"/>
              <a:t>minutni</a:t>
            </a:r>
            <a:r>
              <a:rPr lang="en-US" sz="1400" dirty="0"/>
              <a:t> </a:t>
            </a:r>
            <a:r>
              <a:rPr lang="en-US" sz="1400" dirty="0" err="1"/>
              <a:t>volumen</a:t>
            </a:r>
            <a:r>
              <a:rPr lang="en-US" sz="1400" dirty="0"/>
              <a:t> </a:t>
            </a:r>
            <a:r>
              <a:rPr lang="en-US" sz="1400" dirty="0" err="1"/>
              <a:t>povećavaju</a:t>
            </a:r>
            <a:r>
              <a:rPr lang="en-US" sz="1400" dirty="0"/>
              <a:t> </a:t>
            </a:r>
            <a:r>
              <a:rPr lang="en-US" sz="1400" dirty="0" err="1"/>
              <a:t>za</a:t>
            </a:r>
            <a:r>
              <a:rPr lang="en-US" sz="1400" dirty="0"/>
              <a:t> </a:t>
            </a:r>
            <a:r>
              <a:rPr lang="en-US" sz="1400" dirty="0" err="1"/>
              <a:t>skoro</a:t>
            </a:r>
            <a:r>
              <a:rPr lang="en-US" sz="1400" dirty="0"/>
              <a:t> 50%.</a:t>
            </a:r>
          </a:p>
          <a:p>
            <a:pPr algn="just">
              <a:spcBef>
                <a:spcPts val="0"/>
              </a:spcBef>
              <a:spcAft>
                <a:spcPts val="1500"/>
              </a:spcAft>
            </a:pPr>
            <a:r>
              <a:rPr lang="en-US" sz="1400" dirty="0" err="1"/>
              <a:t>Fiziološke</a:t>
            </a:r>
            <a:r>
              <a:rPr lang="en-US" sz="1400" dirty="0"/>
              <a:t> </a:t>
            </a:r>
            <a:r>
              <a:rPr lang="en-US" sz="1400" dirty="0" err="1"/>
              <a:t>promene</a:t>
            </a:r>
            <a:r>
              <a:rPr lang="en-US" sz="1400" dirty="0"/>
              <a:t> </a:t>
            </a:r>
            <a:r>
              <a:rPr lang="en-US" sz="1400" dirty="0" err="1"/>
              <a:t>trudnoće</a:t>
            </a:r>
            <a:r>
              <a:rPr lang="en-US" sz="1400" dirty="0"/>
              <a:t> </a:t>
            </a:r>
            <a:r>
              <a:rPr lang="en-US" sz="1400" dirty="0" err="1"/>
              <a:t>uključuju</a:t>
            </a:r>
            <a:r>
              <a:rPr lang="en-US" sz="1400" dirty="0"/>
              <a:t> </a:t>
            </a:r>
            <a:r>
              <a:rPr lang="en-US" sz="1400" dirty="0" err="1"/>
              <a:t>adaptacije</a:t>
            </a:r>
            <a:r>
              <a:rPr lang="en-US" sz="1400" dirty="0"/>
              <a:t> </a:t>
            </a:r>
            <a:r>
              <a:rPr lang="en-US" sz="1400" dirty="0" err="1"/>
              <a:t>koje</a:t>
            </a:r>
            <a:r>
              <a:rPr lang="en-US" sz="1400" dirty="0"/>
              <a:t> </a:t>
            </a:r>
            <a:r>
              <a:rPr lang="en-US" sz="1400" dirty="0" err="1"/>
              <a:t>utiču</a:t>
            </a:r>
            <a:r>
              <a:rPr lang="en-US" sz="1400" dirty="0"/>
              <a:t> </a:t>
            </a:r>
            <a:r>
              <a:rPr lang="en-US" sz="1400" dirty="0" err="1"/>
              <a:t>na</a:t>
            </a:r>
            <a:r>
              <a:rPr lang="en-US" sz="1400" dirty="0"/>
              <a:t> </a:t>
            </a:r>
            <a:r>
              <a:rPr lang="en-US" sz="1400" dirty="0" err="1"/>
              <a:t>termoregulaciju</a:t>
            </a:r>
            <a:r>
              <a:rPr lang="en-US" sz="1400" dirty="0"/>
              <a:t>. </a:t>
            </a:r>
            <a:r>
              <a:rPr lang="en-US" sz="1400" dirty="0" err="1"/>
              <a:t>Postoje</a:t>
            </a:r>
            <a:r>
              <a:rPr lang="en-US" sz="1400" dirty="0"/>
              <a:t> </a:t>
            </a:r>
            <a:r>
              <a:rPr lang="en-US" sz="1400" dirty="0" err="1"/>
              <a:t>brojne</a:t>
            </a:r>
            <a:r>
              <a:rPr lang="en-US" sz="1400" dirty="0"/>
              <a:t> </a:t>
            </a:r>
            <a:r>
              <a:rPr lang="en-US" sz="1400" dirty="0" err="1"/>
              <a:t>zaštitne</a:t>
            </a:r>
            <a:r>
              <a:rPr lang="en-US" sz="1400" dirty="0"/>
              <a:t> </a:t>
            </a:r>
            <a:r>
              <a:rPr lang="en-US" sz="1400" dirty="0" err="1"/>
              <a:t>adaptivne</a:t>
            </a:r>
            <a:r>
              <a:rPr lang="en-US" sz="1400" dirty="0"/>
              <a:t> mere </a:t>
            </a:r>
            <a:r>
              <a:rPr lang="en-US" sz="1400" dirty="0" err="1"/>
              <a:t>uključujući</a:t>
            </a:r>
            <a:r>
              <a:rPr lang="en-US" sz="1400" dirty="0"/>
              <a:t> </a:t>
            </a:r>
            <a:r>
              <a:rPr lang="en-US" sz="1400" dirty="0" err="1"/>
              <a:t>smanjenje</a:t>
            </a:r>
            <a:r>
              <a:rPr lang="en-US" sz="1400" dirty="0"/>
              <a:t> </a:t>
            </a:r>
            <a:r>
              <a:rPr lang="en-US" sz="1400" dirty="0" err="1"/>
              <a:t>unutrašnje</a:t>
            </a:r>
            <a:r>
              <a:rPr lang="en-US" sz="1400" dirty="0"/>
              <a:t> temperature, </a:t>
            </a:r>
            <a:r>
              <a:rPr lang="en-US" sz="1400" dirty="0" err="1"/>
              <a:t>niži</a:t>
            </a:r>
            <a:r>
              <a:rPr lang="en-US" sz="1400" dirty="0"/>
              <a:t> </a:t>
            </a:r>
            <a:r>
              <a:rPr lang="en-US" sz="1400" dirty="0" err="1"/>
              <a:t>prag</a:t>
            </a:r>
            <a:r>
              <a:rPr lang="en-US" sz="1400" dirty="0"/>
              <a:t> </a:t>
            </a:r>
            <a:r>
              <a:rPr lang="en-US" sz="1400" dirty="0" err="1"/>
              <a:t>znojenja</a:t>
            </a:r>
            <a:r>
              <a:rPr lang="en-US" sz="1400" dirty="0"/>
              <a:t>, </a:t>
            </a:r>
            <a:r>
              <a:rPr lang="en-US" sz="1400" dirty="0" err="1"/>
              <a:t>povećanje</a:t>
            </a:r>
            <a:r>
              <a:rPr lang="en-US" sz="1400" dirty="0"/>
              <a:t> </a:t>
            </a:r>
            <a:r>
              <a:rPr lang="en-US" sz="1400" dirty="0" err="1"/>
              <a:t>zapremine</a:t>
            </a:r>
            <a:r>
              <a:rPr lang="en-US" sz="1400" dirty="0"/>
              <a:t> </a:t>
            </a:r>
            <a:r>
              <a:rPr lang="en-US" sz="1400" dirty="0" err="1"/>
              <a:t>plazme</a:t>
            </a:r>
            <a:r>
              <a:rPr lang="en-US" sz="1400" dirty="0"/>
              <a:t> </a:t>
            </a:r>
            <a:r>
              <a:rPr lang="en-US" sz="1400" dirty="0" err="1"/>
              <a:t>i</a:t>
            </a:r>
            <a:r>
              <a:rPr lang="en-US" sz="1400" dirty="0"/>
              <a:t> </a:t>
            </a:r>
            <a:r>
              <a:rPr lang="en-US" sz="1400" dirty="0" err="1"/>
              <a:t>protoka</a:t>
            </a:r>
            <a:r>
              <a:rPr lang="en-US" sz="1400" dirty="0"/>
              <a:t> </a:t>
            </a:r>
            <a:r>
              <a:rPr lang="en-US" sz="1400" dirty="0" err="1"/>
              <a:t>krvi</a:t>
            </a:r>
            <a:r>
              <a:rPr lang="en-US" sz="1400" dirty="0"/>
              <a:t> u </a:t>
            </a:r>
            <a:r>
              <a:rPr lang="en-US" sz="1400" dirty="0" err="1"/>
              <a:t>koži</a:t>
            </a:r>
            <a:r>
              <a:rPr lang="en-US" sz="1400" dirty="0"/>
              <a:t> </a:t>
            </a:r>
            <a:r>
              <a:rPr lang="en-US" sz="1400" dirty="0" err="1"/>
              <a:t>i</a:t>
            </a:r>
            <a:r>
              <a:rPr lang="en-US" sz="1400" dirty="0"/>
              <a:t> </a:t>
            </a:r>
            <a:r>
              <a:rPr lang="en-US" sz="1400" dirty="0" err="1"/>
              <a:t>povećanje</a:t>
            </a:r>
            <a:r>
              <a:rPr lang="en-US" sz="1400" dirty="0"/>
              <a:t> </a:t>
            </a:r>
            <a:r>
              <a:rPr lang="en-US" sz="1400" dirty="0" err="1"/>
              <a:t>toplotnog</a:t>
            </a:r>
            <a:r>
              <a:rPr lang="en-US" sz="1400" dirty="0"/>
              <a:t> </a:t>
            </a:r>
            <a:r>
              <a:rPr lang="en-US" sz="1400" dirty="0" err="1"/>
              <a:t>kapaciteta</a:t>
            </a:r>
            <a:r>
              <a:rPr lang="en-US" sz="1400" dirty="0"/>
              <a:t> </a:t>
            </a:r>
            <a:r>
              <a:rPr lang="en-US" sz="1400" dirty="0" err="1"/>
              <a:t>usled</a:t>
            </a:r>
            <a:r>
              <a:rPr lang="en-US" sz="1400" dirty="0"/>
              <a:t> </a:t>
            </a:r>
            <a:r>
              <a:rPr lang="en-US" sz="1400" dirty="0" err="1"/>
              <a:t>povećanja</a:t>
            </a:r>
            <a:r>
              <a:rPr lang="en-US" sz="1400" dirty="0"/>
              <a:t> </a:t>
            </a:r>
            <a:r>
              <a:rPr lang="en-US" sz="1400" dirty="0" err="1"/>
              <a:t>telesne</a:t>
            </a:r>
            <a:r>
              <a:rPr lang="en-US" sz="1400" dirty="0"/>
              <a:t> </a:t>
            </a:r>
            <a:r>
              <a:rPr lang="en-US" sz="1400" dirty="0" err="1"/>
              <a:t>mase</a:t>
            </a:r>
            <a:r>
              <a:rPr lang="en-US" sz="1400" dirty="0"/>
              <a:t>. </a:t>
            </a:r>
            <a:r>
              <a:rPr lang="en-US" sz="1400" dirty="0" err="1"/>
              <a:t>Ovo</a:t>
            </a:r>
            <a:r>
              <a:rPr lang="en-US" sz="1400" dirty="0"/>
              <a:t> </a:t>
            </a:r>
            <a:r>
              <a:rPr lang="en-US" sz="1400" dirty="0" err="1"/>
              <a:t>omogućava</a:t>
            </a:r>
            <a:r>
              <a:rPr lang="en-US" sz="1400" dirty="0"/>
              <a:t> </a:t>
            </a:r>
            <a:r>
              <a:rPr lang="en-US" sz="1400" dirty="0" err="1"/>
              <a:t>trudnicama</a:t>
            </a:r>
            <a:r>
              <a:rPr lang="en-US" sz="1400" dirty="0"/>
              <a:t> da </a:t>
            </a:r>
            <a:r>
              <a:rPr lang="en-US" sz="1400" dirty="0" err="1"/>
              <a:t>održe</a:t>
            </a:r>
            <a:r>
              <a:rPr lang="en-US" sz="1400" dirty="0"/>
              <a:t> </a:t>
            </a:r>
            <a:r>
              <a:rPr lang="en-US" sz="1400" dirty="0" err="1"/>
              <a:t>temperaturu</a:t>
            </a:r>
            <a:r>
              <a:rPr lang="en-US" sz="1400" dirty="0"/>
              <a:t> </a:t>
            </a:r>
            <a:r>
              <a:rPr lang="en-US" sz="1400" dirty="0" err="1"/>
              <a:t>tela</a:t>
            </a:r>
            <a:r>
              <a:rPr lang="en-US" sz="1400" dirty="0"/>
              <a:t> u </a:t>
            </a:r>
            <a:r>
              <a:rPr lang="en-US" sz="1400" dirty="0" err="1"/>
              <a:t>normalnim</a:t>
            </a:r>
            <a:r>
              <a:rPr lang="en-US" sz="1400" dirty="0"/>
              <a:t> </a:t>
            </a:r>
            <a:r>
              <a:rPr lang="en-US" sz="1400" dirty="0" err="1"/>
              <a:t>granicama</a:t>
            </a:r>
            <a:r>
              <a:rPr lang="en-US" sz="1400" dirty="0"/>
              <a:t>.</a:t>
            </a:r>
          </a:p>
          <a:p>
            <a:pPr algn="just">
              <a:spcBef>
                <a:spcPts val="0"/>
              </a:spcBef>
              <a:spcAft>
                <a:spcPts val="1500"/>
              </a:spcAft>
            </a:pPr>
            <a:r>
              <a:rPr lang="en-US" sz="1400" dirty="0" err="1"/>
              <a:t>Ovi</a:t>
            </a:r>
            <a:r>
              <a:rPr lang="en-US" sz="1400" dirty="0"/>
              <a:t> </a:t>
            </a:r>
            <a:r>
              <a:rPr lang="en-US" sz="1400" dirty="0" err="1"/>
              <a:t>zaštitni</a:t>
            </a:r>
            <a:r>
              <a:rPr lang="en-US" sz="1400" dirty="0"/>
              <a:t> </a:t>
            </a:r>
            <a:r>
              <a:rPr lang="en-US" sz="1400" dirty="0" err="1"/>
              <a:t>mehanizmi</a:t>
            </a:r>
            <a:r>
              <a:rPr lang="en-US" sz="1400" dirty="0"/>
              <a:t> </a:t>
            </a:r>
            <a:r>
              <a:rPr lang="en-US" sz="1400" dirty="0" err="1"/>
              <a:t>mogu</a:t>
            </a:r>
            <a:r>
              <a:rPr lang="en-US" sz="1400" dirty="0"/>
              <a:t> </a:t>
            </a:r>
            <a:r>
              <a:rPr lang="en-US" sz="1400" dirty="0" err="1"/>
              <a:t>biti</a:t>
            </a:r>
            <a:r>
              <a:rPr lang="en-US" sz="1400" dirty="0"/>
              <a:t> </a:t>
            </a:r>
            <a:r>
              <a:rPr lang="en-US" sz="1400" dirty="0" err="1"/>
              <a:t>preopterećeni</a:t>
            </a:r>
            <a:r>
              <a:rPr lang="en-US" sz="1400" dirty="0"/>
              <a:t> </a:t>
            </a:r>
            <a:r>
              <a:rPr lang="en-US" sz="1400" dirty="0" err="1"/>
              <a:t>tokom</a:t>
            </a:r>
            <a:r>
              <a:rPr lang="en-US" sz="1400" dirty="0"/>
              <a:t> </a:t>
            </a:r>
            <a:r>
              <a:rPr lang="en-US" sz="1400" dirty="0" err="1"/>
              <a:t>izlaganja</a:t>
            </a:r>
            <a:r>
              <a:rPr lang="en-US" sz="1400" dirty="0"/>
              <a:t> </a:t>
            </a:r>
            <a:r>
              <a:rPr lang="en-US" sz="1400" dirty="0" err="1"/>
              <a:t>ekstremnoj</a:t>
            </a:r>
            <a:r>
              <a:rPr lang="en-US" sz="1400" dirty="0"/>
              <a:t> </a:t>
            </a:r>
            <a:r>
              <a:rPr lang="en-US" sz="1400" dirty="0" err="1"/>
              <a:t>toploti</a:t>
            </a:r>
            <a:r>
              <a:rPr lang="en-US" sz="1400" dirty="0"/>
              <a:t> </a:t>
            </a:r>
            <a:r>
              <a:rPr lang="en-US" sz="1400" dirty="0" err="1"/>
              <a:t>što</a:t>
            </a:r>
            <a:r>
              <a:rPr lang="en-US" sz="1400" dirty="0"/>
              <a:t> </a:t>
            </a:r>
            <a:r>
              <a:rPr lang="en-US" sz="1400" dirty="0" err="1"/>
              <a:t>dovodi</a:t>
            </a:r>
            <a:r>
              <a:rPr lang="en-US" sz="1400" dirty="0"/>
              <a:t> do </a:t>
            </a:r>
            <a:r>
              <a:rPr lang="en-US" sz="1400" dirty="0" err="1"/>
              <a:t>povećanog</a:t>
            </a:r>
            <a:r>
              <a:rPr lang="en-US" sz="1400" dirty="0"/>
              <a:t> </a:t>
            </a:r>
            <a:r>
              <a:rPr lang="en-US" sz="1400" dirty="0" err="1"/>
              <a:t>rizika</a:t>
            </a:r>
            <a:r>
              <a:rPr lang="en-US" sz="1400" dirty="0"/>
              <a:t> od </a:t>
            </a:r>
            <a:r>
              <a:rPr lang="en-US" sz="1400" dirty="0" err="1"/>
              <a:t>toplotnog</a:t>
            </a:r>
            <a:r>
              <a:rPr lang="en-US" sz="1400" dirty="0"/>
              <a:t> </a:t>
            </a:r>
            <a:r>
              <a:rPr lang="en-US" sz="1400" dirty="0" err="1"/>
              <a:t>opterećenja</a:t>
            </a:r>
            <a:r>
              <a:rPr lang="en-US" sz="1400" dirty="0"/>
              <a:t> u </a:t>
            </a:r>
            <a:r>
              <a:rPr lang="en-US" sz="1400" dirty="0" err="1"/>
              <a:t>trudnoći</a:t>
            </a:r>
            <a:r>
              <a:rPr lang="en-US" sz="1400" dirty="0"/>
              <a:t>.</a:t>
            </a:r>
          </a:p>
          <a:p>
            <a:pPr algn="just">
              <a:spcBef>
                <a:spcPts val="0"/>
              </a:spcBef>
              <a:spcAft>
                <a:spcPts val="1500"/>
              </a:spcAft>
            </a:pPr>
            <a:r>
              <a:rPr lang="en-US" sz="1400" dirty="0" err="1"/>
              <a:t>Fetalna</a:t>
            </a:r>
            <a:r>
              <a:rPr lang="en-US" sz="1400" dirty="0"/>
              <a:t> </a:t>
            </a:r>
            <a:r>
              <a:rPr lang="en-US" sz="1400" dirty="0" err="1"/>
              <a:t>temperatura</a:t>
            </a:r>
            <a:r>
              <a:rPr lang="en-US" sz="1400" dirty="0"/>
              <a:t> </a:t>
            </a:r>
            <a:r>
              <a:rPr lang="en-US" sz="1400" dirty="0" err="1"/>
              <a:t>tela</a:t>
            </a:r>
            <a:r>
              <a:rPr lang="en-US" sz="1400" dirty="0"/>
              <a:t> se </a:t>
            </a:r>
            <a:r>
              <a:rPr lang="en-US" sz="1400" dirty="0" err="1"/>
              <a:t>održava</a:t>
            </a:r>
            <a:r>
              <a:rPr lang="en-US" sz="1400" dirty="0"/>
              <a:t> </a:t>
            </a:r>
            <a:r>
              <a:rPr lang="en-US" sz="1400" dirty="0" err="1"/>
              <a:t>na</a:t>
            </a:r>
            <a:r>
              <a:rPr lang="en-US" sz="1400" dirty="0"/>
              <a:t> </a:t>
            </a:r>
            <a:r>
              <a:rPr lang="en-US" sz="1400" dirty="0" err="1"/>
              <a:t>približno</a:t>
            </a:r>
            <a:r>
              <a:rPr lang="en-US" sz="1400" dirty="0"/>
              <a:t> 0,5 °C </a:t>
            </a:r>
            <a:r>
              <a:rPr lang="en-US" sz="1400" dirty="0" err="1"/>
              <a:t>iznad</a:t>
            </a:r>
            <a:r>
              <a:rPr lang="en-US" sz="1400" dirty="0"/>
              <a:t> temperature </a:t>
            </a:r>
            <a:r>
              <a:rPr lang="en-US" sz="1400" dirty="0" err="1"/>
              <a:t>tela</a:t>
            </a:r>
            <a:r>
              <a:rPr lang="en-US" sz="1400" dirty="0"/>
              <a:t> </a:t>
            </a:r>
            <a:r>
              <a:rPr lang="en-US" sz="1400" dirty="0" err="1"/>
              <a:t>majke</a:t>
            </a:r>
            <a:r>
              <a:rPr lang="en-US" sz="1400" dirty="0"/>
              <a:t>. </a:t>
            </a:r>
          </a:p>
          <a:p>
            <a:pPr algn="just">
              <a:spcBef>
                <a:spcPts val="0"/>
              </a:spcBef>
              <a:spcAft>
                <a:spcPts val="1500"/>
              </a:spcAft>
            </a:pPr>
            <a:r>
              <a:rPr lang="en-US" sz="1400" dirty="0" err="1"/>
              <a:t>Povećanje</a:t>
            </a:r>
            <a:r>
              <a:rPr lang="en-US" sz="1400" dirty="0"/>
              <a:t> </a:t>
            </a:r>
            <a:r>
              <a:rPr lang="en-US" sz="1400" dirty="0" err="1"/>
              <a:t>osnovne</a:t>
            </a:r>
            <a:r>
              <a:rPr lang="en-US" sz="1400" dirty="0"/>
              <a:t> temperature </a:t>
            </a:r>
            <a:r>
              <a:rPr lang="en-US" sz="1400" dirty="0" err="1"/>
              <a:t>majke</a:t>
            </a:r>
            <a:r>
              <a:rPr lang="en-US" sz="1400" dirty="0"/>
              <a:t> </a:t>
            </a:r>
            <a:r>
              <a:rPr lang="en-US" sz="1400" dirty="0" err="1"/>
              <a:t>će</a:t>
            </a:r>
            <a:r>
              <a:rPr lang="en-US" sz="1400" dirty="0"/>
              <a:t> </a:t>
            </a:r>
            <a:r>
              <a:rPr lang="en-US" sz="1400" dirty="0" err="1"/>
              <a:t>uticati</a:t>
            </a:r>
            <a:r>
              <a:rPr lang="en-US" sz="1400" dirty="0"/>
              <a:t> </a:t>
            </a:r>
            <a:r>
              <a:rPr lang="en-US" sz="1400" dirty="0" err="1"/>
              <a:t>na</a:t>
            </a:r>
            <a:r>
              <a:rPr lang="en-US" sz="1400" dirty="0"/>
              <a:t> </a:t>
            </a:r>
            <a:r>
              <a:rPr lang="en-US" sz="1400" dirty="0" err="1"/>
              <a:t>temperaturni</a:t>
            </a:r>
            <a:r>
              <a:rPr lang="en-US" sz="1400" dirty="0"/>
              <a:t> </a:t>
            </a:r>
            <a:r>
              <a:rPr lang="en-US" sz="1400" dirty="0" err="1"/>
              <a:t>gradijent</a:t>
            </a:r>
            <a:r>
              <a:rPr lang="en-US" sz="1400" dirty="0"/>
              <a:t> </a:t>
            </a:r>
            <a:r>
              <a:rPr lang="en-US" sz="1400" dirty="0" err="1"/>
              <a:t>fetusa</a:t>
            </a:r>
            <a:r>
              <a:rPr lang="en-US" sz="1400" dirty="0"/>
              <a:t> </a:t>
            </a:r>
            <a:r>
              <a:rPr lang="en-US" sz="1400" dirty="0" err="1"/>
              <a:t>i</a:t>
            </a:r>
            <a:r>
              <a:rPr lang="en-US" sz="1400" dirty="0"/>
              <a:t> </a:t>
            </a:r>
            <a:r>
              <a:rPr lang="en-US" sz="1400" dirty="0" err="1"/>
              <a:t>majke</a:t>
            </a:r>
            <a:r>
              <a:rPr lang="en-US" sz="1400" dirty="0"/>
              <a:t> </a:t>
            </a:r>
            <a:r>
              <a:rPr lang="en-US" sz="1400" dirty="0" err="1"/>
              <a:t>i</a:t>
            </a:r>
            <a:r>
              <a:rPr lang="en-US" sz="1400" dirty="0"/>
              <a:t> </a:t>
            </a:r>
            <a:r>
              <a:rPr lang="en-US" sz="1400" dirty="0" err="1"/>
              <a:t>uticati</a:t>
            </a:r>
            <a:r>
              <a:rPr lang="en-US" sz="1400" dirty="0"/>
              <a:t> </a:t>
            </a:r>
            <a:r>
              <a:rPr lang="en-US" sz="1400" dirty="0" err="1"/>
              <a:t>na</a:t>
            </a:r>
            <a:r>
              <a:rPr lang="en-US" sz="1400" dirty="0"/>
              <a:t> </a:t>
            </a:r>
            <a:r>
              <a:rPr lang="en-US" sz="1400" dirty="0" err="1"/>
              <a:t>prenos</a:t>
            </a:r>
            <a:r>
              <a:rPr lang="en-US" sz="1400" dirty="0"/>
              <a:t> </a:t>
            </a:r>
            <a:r>
              <a:rPr lang="en-US" sz="1400" dirty="0" err="1"/>
              <a:t>toplote</a:t>
            </a:r>
            <a:r>
              <a:rPr lang="en-US" sz="1400" dirty="0"/>
              <a:t> </a:t>
            </a:r>
            <a:r>
              <a:rPr lang="en-US" sz="1400" dirty="0" err="1"/>
              <a:t>na</a:t>
            </a:r>
            <a:r>
              <a:rPr lang="en-US" sz="1400" dirty="0"/>
              <a:t> fetus.</a:t>
            </a:r>
          </a:p>
          <a:p>
            <a:pPr algn="just">
              <a:spcBef>
                <a:spcPts val="0"/>
              </a:spcBef>
              <a:spcAft>
                <a:spcPts val="1500"/>
              </a:spcAft>
            </a:pPr>
            <a:r>
              <a:rPr lang="en-US" sz="1400" dirty="0" err="1"/>
              <a:t>Istraživanja</a:t>
            </a:r>
            <a:r>
              <a:rPr lang="en-US" sz="1400" dirty="0"/>
              <a:t> </a:t>
            </a:r>
            <a:r>
              <a:rPr lang="en-US" sz="1400" dirty="0" err="1"/>
              <a:t>su</a:t>
            </a:r>
            <a:r>
              <a:rPr lang="en-US" sz="1400" dirty="0"/>
              <a:t> </a:t>
            </a:r>
            <a:r>
              <a:rPr lang="en-US" sz="1400" dirty="0" err="1"/>
              <a:t>pokazala</a:t>
            </a:r>
            <a:r>
              <a:rPr lang="en-US" sz="1400" dirty="0"/>
              <a:t> da </a:t>
            </a:r>
            <a:r>
              <a:rPr lang="en-US" sz="1400" dirty="0" err="1"/>
              <a:t>kratkotrajno</a:t>
            </a:r>
            <a:r>
              <a:rPr lang="en-US" sz="1400" dirty="0"/>
              <a:t> </a:t>
            </a:r>
            <a:r>
              <a:rPr lang="en-US" sz="1400" dirty="0" err="1"/>
              <a:t>izlaganje</a:t>
            </a:r>
            <a:r>
              <a:rPr lang="en-US" sz="1400" dirty="0"/>
              <a:t> </a:t>
            </a:r>
            <a:r>
              <a:rPr lang="en-US" sz="1400" dirty="0" err="1"/>
              <a:t>toploti</a:t>
            </a:r>
            <a:r>
              <a:rPr lang="en-US" sz="1400" dirty="0"/>
              <a:t> </a:t>
            </a:r>
            <a:r>
              <a:rPr lang="en-US" sz="1400" dirty="0" err="1"/>
              <a:t>kroz</a:t>
            </a:r>
            <a:r>
              <a:rPr lang="en-US" sz="1400" dirty="0"/>
              <a:t> </a:t>
            </a:r>
            <a:r>
              <a:rPr lang="en-US" sz="1400" dirty="0" err="1"/>
              <a:t>vežbanje</a:t>
            </a:r>
            <a:r>
              <a:rPr lang="en-US" sz="1400" dirty="0"/>
              <a:t> </a:t>
            </a:r>
            <a:r>
              <a:rPr lang="en-US" sz="1400" dirty="0" err="1"/>
              <a:t>ili</a:t>
            </a:r>
            <a:r>
              <a:rPr lang="en-US" sz="1400" dirty="0"/>
              <a:t> u </a:t>
            </a:r>
            <a:r>
              <a:rPr lang="en-US" sz="1400" dirty="0" err="1"/>
              <a:t>sauni</a:t>
            </a:r>
            <a:r>
              <a:rPr lang="en-US" sz="1400" dirty="0"/>
              <a:t> </a:t>
            </a:r>
            <a:r>
              <a:rPr lang="en-US" sz="1400" dirty="0" err="1"/>
              <a:t>ili</a:t>
            </a:r>
            <a:r>
              <a:rPr lang="en-US" sz="1400" dirty="0"/>
              <a:t> </a:t>
            </a:r>
            <a:r>
              <a:rPr lang="en-US" sz="1400" dirty="0" err="1"/>
              <a:t>toploj</a:t>
            </a:r>
            <a:r>
              <a:rPr lang="en-US" sz="1400" dirty="0"/>
              <a:t> </a:t>
            </a:r>
            <a:r>
              <a:rPr lang="en-US" sz="1400" dirty="0" err="1"/>
              <a:t>kupki</a:t>
            </a:r>
            <a:r>
              <a:rPr lang="en-US" sz="1400" dirty="0"/>
              <a:t> ne </a:t>
            </a:r>
            <a:r>
              <a:rPr lang="en-US" sz="1400" dirty="0" err="1"/>
              <a:t>podiže</a:t>
            </a:r>
            <a:r>
              <a:rPr lang="en-US" sz="1400" dirty="0"/>
              <a:t> </a:t>
            </a:r>
            <a:r>
              <a:rPr lang="en-US" sz="1400" dirty="0" err="1"/>
              <a:t>temperaturu</a:t>
            </a:r>
            <a:r>
              <a:rPr lang="en-US" sz="1400" dirty="0"/>
              <a:t> </a:t>
            </a:r>
            <a:r>
              <a:rPr lang="en-US" sz="1400" dirty="0" err="1"/>
              <a:t>trudnice</a:t>
            </a:r>
            <a:r>
              <a:rPr lang="en-US" sz="1400" dirty="0"/>
              <a:t> </a:t>
            </a:r>
            <a:r>
              <a:rPr lang="en-US" sz="1400" dirty="0" err="1"/>
              <a:t>preko</a:t>
            </a:r>
            <a:r>
              <a:rPr lang="en-US" sz="1400" dirty="0"/>
              <a:t> </a:t>
            </a:r>
            <a:r>
              <a:rPr lang="en-US" sz="1400" dirty="0" err="1"/>
              <a:t>teratogenog</a:t>
            </a:r>
            <a:r>
              <a:rPr lang="en-US" sz="1400" dirty="0"/>
              <a:t> </a:t>
            </a:r>
            <a:r>
              <a:rPr lang="en-US" sz="1400" dirty="0" err="1"/>
              <a:t>praga</a:t>
            </a:r>
            <a:r>
              <a:rPr lang="en-US" sz="1400" dirty="0"/>
              <a:t> </a:t>
            </a:r>
            <a:r>
              <a:rPr lang="en-US" sz="1400" dirty="0" err="1"/>
              <a:t>povećanja</a:t>
            </a:r>
            <a:r>
              <a:rPr lang="en-US" sz="1400" dirty="0"/>
              <a:t> od 1,5 ° C.</a:t>
            </a:r>
          </a:p>
          <a:p>
            <a:pPr algn="just">
              <a:spcBef>
                <a:spcPts val="0"/>
              </a:spcBef>
              <a:spcAft>
                <a:spcPts val="1500"/>
              </a:spcAft>
            </a:pPr>
            <a:r>
              <a:rPr lang="en-US" sz="1400" dirty="0" err="1"/>
              <a:t>Međutim</a:t>
            </a:r>
            <a:r>
              <a:rPr lang="en-US" sz="1400" dirty="0"/>
              <a:t>, </a:t>
            </a:r>
            <a:r>
              <a:rPr lang="en-US" sz="1400" dirty="0" err="1"/>
              <a:t>još</a:t>
            </a:r>
            <a:r>
              <a:rPr lang="en-US" sz="1400" dirty="0"/>
              <a:t> </a:t>
            </a:r>
            <a:r>
              <a:rPr lang="en-US" sz="1400" dirty="0" err="1"/>
              <a:t>uvek</a:t>
            </a:r>
            <a:r>
              <a:rPr lang="en-US" sz="1400" dirty="0"/>
              <a:t> </a:t>
            </a:r>
            <a:r>
              <a:rPr lang="en-US" sz="1400" dirty="0" err="1"/>
              <a:t>nije</a:t>
            </a:r>
            <a:r>
              <a:rPr lang="en-US" sz="1400" dirty="0"/>
              <a:t> </a:t>
            </a:r>
            <a:r>
              <a:rPr lang="en-US" sz="1400" dirty="0" err="1"/>
              <a:t>poznato</a:t>
            </a:r>
            <a:r>
              <a:rPr lang="en-US" sz="1400" dirty="0"/>
              <a:t> da li </a:t>
            </a:r>
            <a:r>
              <a:rPr lang="en-US" sz="1400" dirty="0" err="1"/>
              <a:t>postoje</a:t>
            </a:r>
            <a:r>
              <a:rPr lang="en-US" sz="1400" dirty="0"/>
              <a:t> </a:t>
            </a:r>
            <a:r>
              <a:rPr lang="en-US" sz="1400" dirty="0" err="1"/>
              <a:t>štetni</a:t>
            </a:r>
            <a:r>
              <a:rPr lang="en-US" sz="1400" dirty="0"/>
              <a:t> </a:t>
            </a:r>
            <a:r>
              <a:rPr lang="en-US" sz="1400" dirty="0" err="1"/>
              <a:t>efekti</a:t>
            </a:r>
            <a:r>
              <a:rPr lang="en-US" sz="1400" dirty="0"/>
              <a:t> </a:t>
            </a:r>
            <a:r>
              <a:rPr lang="en-US" sz="1400" dirty="0" err="1"/>
              <a:t>produženog</a:t>
            </a:r>
            <a:r>
              <a:rPr lang="en-US" sz="1400" dirty="0"/>
              <a:t> </a:t>
            </a:r>
            <a:r>
              <a:rPr lang="en-US" sz="1400" dirty="0" err="1"/>
              <a:t>vežbanja</a:t>
            </a:r>
            <a:r>
              <a:rPr lang="en-US" sz="1400" dirty="0"/>
              <a:t> </a:t>
            </a:r>
            <a:r>
              <a:rPr lang="en-US" sz="1400" dirty="0" err="1"/>
              <a:t>ili</a:t>
            </a:r>
            <a:r>
              <a:rPr lang="en-US" sz="1400" dirty="0"/>
              <a:t> </a:t>
            </a:r>
            <a:r>
              <a:rPr lang="en-US" sz="1400" dirty="0" err="1"/>
              <a:t>fizičkog</a:t>
            </a:r>
            <a:r>
              <a:rPr lang="en-US" sz="1400" dirty="0"/>
              <a:t> </a:t>
            </a:r>
            <a:r>
              <a:rPr lang="en-US" sz="1400" dirty="0" err="1"/>
              <a:t>rada</a:t>
            </a:r>
            <a:r>
              <a:rPr lang="en-US" sz="1400" dirty="0"/>
              <a:t> u </a:t>
            </a:r>
            <a:r>
              <a:rPr lang="en-US" sz="1400" dirty="0" err="1"/>
              <a:t>vrućoj</a:t>
            </a:r>
            <a:r>
              <a:rPr lang="en-US" sz="1400" dirty="0"/>
              <a:t> </a:t>
            </a:r>
            <a:r>
              <a:rPr lang="en-US" sz="1400" dirty="0" err="1"/>
              <a:t>sredini</a:t>
            </a:r>
            <a:r>
              <a:rPr lang="en-US" sz="1400" dirty="0"/>
              <a:t>, a </a:t>
            </a:r>
            <a:r>
              <a:rPr lang="en-US" sz="1400" dirty="0" err="1"/>
              <a:t>temperaturni</a:t>
            </a:r>
            <a:r>
              <a:rPr lang="en-US" sz="1400" dirty="0"/>
              <a:t> </a:t>
            </a:r>
            <a:r>
              <a:rPr lang="en-US" sz="1400" dirty="0" err="1"/>
              <a:t>pragovi</a:t>
            </a:r>
            <a:r>
              <a:rPr lang="en-US" sz="1400" dirty="0"/>
              <a:t> </a:t>
            </a:r>
            <a:r>
              <a:rPr lang="en-US" sz="1400" dirty="0" err="1"/>
              <a:t>na</a:t>
            </a:r>
            <a:r>
              <a:rPr lang="en-US" sz="1400" dirty="0"/>
              <a:t> </a:t>
            </a:r>
            <a:r>
              <a:rPr lang="en-US" sz="1400" dirty="0" err="1"/>
              <a:t>kojima</a:t>
            </a:r>
            <a:r>
              <a:rPr lang="en-US" sz="1400" dirty="0"/>
              <a:t> se </a:t>
            </a:r>
            <a:r>
              <a:rPr lang="en-US" sz="1400" dirty="0" err="1"/>
              <a:t>mogu</a:t>
            </a:r>
            <a:r>
              <a:rPr lang="en-US" sz="1400" dirty="0"/>
              <a:t> </a:t>
            </a:r>
            <a:r>
              <a:rPr lang="en-US" sz="1400" dirty="0" err="1"/>
              <a:t>pojaviti</a:t>
            </a:r>
            <a:r>
              <a:rPr lang="en-US" sz="1400" dirty="0"/>
              <a:t> </a:t>
            </a:r>
            <a:r>
              <a:rPr lang="en-US" sz="1400" dirty="0" err="1"/>
              <a:t>neželjeni</a:t>
            </a:r>
            <a:r>
              <a:rPr lang="en-US" sz="1400" dirty="0"/>
              <a:t> </a:t>
            </a:r>
            <a:r>
              <a:rPr lang="en-US" sz="1400" dirty="0" err="1"/>
              <a:t>efekti</a:t>
            </a:r>
            <a:r>
              <a:rPr lang="en-US" sz="1400" dirty="0"/>
              <a:t> </a:t>
            </a:r>
            <a:r>
              <a:rPr lang="en-US" sz="1400" dirty="0" err="1"/>
              <a:t>nisu</a:t>
            </a:r>
            <a:r>
              <a:rPr lang="en-US" sz="1400" dirty="0"/>
              <a:t> dobro </a:t>
            </a:r>
            <a:r>
              <a:rPr lang="en-US" sz="1400" dirty="0" err="1"/>
              <a:t>opisani</a:t>
            </a:r>
            <a:r>
              <a:rPr lang="en-US" sz="1400" dirty="0"/>
              <a:t>.</a:t>
            </a:r>
          </a:p>
        </p:txBody>
      </p:sp>
      <p:pic>
        <p:nvPicPr>
          <p:cNvPr id="6" name="Kép 5" descr="A képen diagram látható&#10;&#10;Automatikusan generált leírás">
            <a:extLst>
              <a:ext uri="{FF2B5EF4-FFF2-40B4-BE49-F238E27FC236}">
                <a16:creationId xmlns:a16="http://schemas.microsoft.com/office/drawing/2014/main" id="{2597A1D4-53DB-D1F7-97EF-FC89110E64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8762" y="924017"/>
            <a:ext cx="3668061" cy="3527933"/>
          </a:xfrm>
          <a:prstGeom prst="rect">
            <a:avLst/>
          </a:prstGeom>
        </p:spPr>
      </p:pic>
      <p:sp>
        <p:nvSpPr>
          <p:cNvPr id="8" name="Szövegdoboz 7">
            <a:extLst>
              <a:ext uri="{FF2B5EF4-FFF2-40B4-BE49-F238E27FC236}">
                <a16:creationId xmlns:a16="http://schemas.microsoft.com/office/drawing/2014/main" id="{42A7B528-0DCB-7DC6-22C5-8ECCF314C82F}"/>
              </a:ext>
            </a:extLst>
          </p:cNvPr>
          <p:cNvSpPr txBox="1"/>
          <p:nvPr/>
        </p:nvSpPr>
        <p:spPr>
          <a:xfrm>
            <a:off x="8371018" y="4598475"/>
            <a:ext cx="3383550" cy="430887"/>
          </a:xfrm>
          <a:prstGeom prst="rect">
            <a:avLst/>
          </a:prstGeom>
          <a:noFill/>
        </p:spPr>
        <p:txBody>
          <a:bodyPr wrap="square" rtlCol="0">
            <a:spAutoFit/>
          </a:bodyPr>
          <a:lstStyle/>
          <a:p>
            <a:pPr rtl="0"/>
            <a:r>
              <a:rPr lang="sr" sz="1100"/>
              <a:t>https://usariem.health.mil/assets/images/research/products/SCENARIO_basic_modeling_diagram_FIG1.png</a:t>
            </a:r>
          </a:p>
        </p:txBody>
      </p:sp>
      <p:sp>
        <p:nvSpPr>
          <p:cNvPr id="9" name="Szövegdoboz 4">
            <a:extLst>
              <a:ext uri="{FF2B5EF4-FFF2-40B4-BE49-F238E27FC236}">
                <a16:creationId xmlns:a16="http://schemas.microsoft.com/office/drawing/2014/main" id="{5C2EB6ED-D5C5-AE56-8134-3711633D9858}"/>
              </a:ext>
            </a:extLst>
          </p:cNvPr>
          <p:cNvSpPr txBox="1"/>
          <p:nvPr/>
        </p:nvSpPr>
        <p:spPr>
          <a:xfrm>
            <a:off x="192505" y="6019495"/>
            <a:ext cx="9233262" cy="246221"/>
          </a:xfrm>
          <a:prstGeom prst="rect">
            <a:avLst/>
          </a:prstGeom>
          <a:noFill/>
        </p:spPr>
        <p:txBody>
          <a:bodyPr wrap="square" rtlCol="0">
            <a:spAutoFit/>
          </a:bodyPr>
          <a:lstStyle/>
          <a:p>
            <a:r>
              <a:rPr lang="en-US" sz="1000" dirty="0" smtClean="0">
                <a:solidFill>
                  <a:schemeClr val="bg1">
                    <a:lumMod val="50000"/>
                  </a:schemeClr>
                </a:solidFill>
              </a:rPr>
              <a:t>https</a:t>
            </a:r>
            <a:r>
              <a:rPr lang="en-US" sz="1000" dirty="0">
                <a:solidFill>
                  <a:schemeClr val="bg1">
                    <a:lumMod val="50000"/>
                  </a:schemeClr>
                </a:solidFill>
              </a:rPr>
              <a:t>://doi.org/10.1007/s00484-022-02301-6</a:t>
            </a:r>
          </a:p>
        </p:txBody>
      </p:sp>
    </p:spTree>
    <p:extLst>
      <p:ext uri="{BB962C8B-B14F-4D97-AF65-F5344CB8AC3E}">
        <p14:creationId xmlns:p14="http://schemas.microsoft.com/office/powerpoint/2010/main" val="16163825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14A52A87-B6BB-042E-094D-4DAAA4FB2531}"/>
              </a:ext>
            </a:extLst>
          </p:cNvPr>
          <p:cNvSpPr>
            <a:spLocks noGrp="1"/>
          </p:cNvSpPr>
          <p:nvPr>
            <p:ph idx="1"/>
          </p:nvPr>
        </p:nvSpPr>
        <p:spPr>
          <a:xfrm>
            <a:off x="226594" y="1213731"/>
            <a:ext cx="11772749" cy="4537277"/>
          </a:xfrm>
        </p:spPr>
        <p:txBody>
          <a:bodyPr rtlCol="0">
            <a:normAutofit/>
          </a:bodyPr>
          <a:lstStyle/>
          <a:p>
            <a:pPr marL="0" indent="0">
              <a:buNone/>
            </a:pPr>
            <a:r>
              <a:rPr lang="en-US" b="1" dirty="0" err="1">
                <a:solidFill>
                  <a:schemeClr val="accent1">
                    <a:lumMod val="75000"/>
                  </a:schemeClr>
                </a:solidFill>
              </a:rPr>
              <a:t>Težina</a:t>
            </a:r>
            <a:r>
              <a:rPr lang="en-US" b="1" dirty="0">
                <a:solidFill>
                  <a:schemeClr val="accent1">
                    <a:lumMod val="75000"/>
                  </a:schemeClr>
                </a:solidFill>
              </a:rPr>
              <a:t> </a:t>
            </a:r>
            <a:r>
              <a:rPr lang="en-US" b="1" dirty="0" err="1">
                <a:solidFill>
                  <a:schemeClr val="accent1">
                    <a:lumMod val="75000"/>
                  </a:schemeClr>
                </a:solidFill>
              </a:rPr>
              <a:t>rođenja</a:t>
            </a:r>
            <a:endParaRPr lang="en-US" b="1" dirty="0">
              <a:solidFill>
                <a:schemeClr val="accent1">
                  <a:lumMod val="75000"/>
                </a:schemeClr>
              </a:solidFill>
            </a:endParaRPr>
          </a:p>
          <a:p>
            <a:r>
              <a:rPr lang="en-US" sz="1900" dirty="0" err="1"/>
              <a:t>Srednja</a:t>
            </a:r>
            <a:r>
              <a:rPr lang="en-US" sz="1900" dirty="0"/>
              <a:t> </a:t>
            </a:r>
            <a:r>
              <a:rPr lang="en-US" sz="1900" dirty="0" err="1"/>
              <a:t>stopa</a:t>
            </a:r>
            <a:r>
              <a:rPr lang="en-US" sz="1900" dirty="0"/>
              <a:t> </a:t>
            </a:r>
            <a:r>
              <a:rPr lang="en-US" sz="1900" dirty="0" err="1"/>
              <a:t>niske</a:t>
            </a:r>
            <a:r>
              <a:rPr lang="en-US" sz="1900" dirty="0"/>
              <a:t> </a:t>
            </a:r>
            <a:r>
              <a:rPr lang="en-US" sz="1900" dirty="0" err="1"/>
              <a:t>porođajne</a:t>
            </a:r>
            <a:r>
              <a:rPr lang="en-US" sz="1900" dirty="0"/>
              <a:t> </a:t>
            </a:r>
            <a:r>
              <a:rPr lang="en-US" sz="1900" dirty="0" err="1"/>
              <a:t>težine</a:t>
            </a:r>
            <a:r>
              <a:rPr lang="en-US" sz="1900" dirty="0"/>
              <a:t> u </a:t>
            </a:r>
            <a:r>
              <a:rPr lang="en-US" sz="1900" dirty="0" err="1"/>
              <a:t>uključenim</a:t>
            </a:r>
            <a:r>
              <a:rPr lang="en-US" sz="1900" dirty="0"/>
              <a:t> </a:t>
            </a:r>
            <a:r>
              <a:rPr lang="en-US" sz="1900" dirty="0" err="1"/>
              <a:t>studijama</a:t>
            </a:r>
            <a:r>
              <a:rPr lang="en-US" sz="1900" dirty="0"/>
              <a:t> </a:t>
            </a:r>
            <a:r>
              <a:rPr lang="en-US" sz="1900" dirty="0" err="1"/>
              <a:t>bila</a:t>
            </a:r>
            <a:r>
              <a:rPr lang="en-US" sz="1900" dirty="0"/>
              <a:t> je 3,0% (</a:t>
            </a:r>
            <a:r>
              <a:rPr lang="en-US" sz="1900" dirty="0" err="1"/>
              <a:t>interkvartilni</a:t>
            </a:r>
            <a:r>
              <a:rPr lang="en-US" sz="1900" dirty="0"/>
              <a:t> </a:t>
            </a:r>
            <a:r>
              <a:rPr lang="en-US" sz="1900" dirty="0" err="1"/>
              <a:t>raspon</a:t>
            </a:r>
            <a:r>
              <a:rPr lang="en-US" sz="1900" dirty="0"/>
              <a:t> 1,8-6,4). Od 16 </a:t>
            </a:r>
            <a:r>
              <a:rPr lang="en-US" sz="1900" dirty="0" err="1"/>
              <a:t>studija</a:t>
            </a:r>
            <a:r>
              <a:rPr lang="en-US" sz="1900" dirty="0"/>
              <a:t> </a:t>
            </a:r>
            <a:r>
              <a:rPr lang="en-US" sz="1900" dirty="0" err="1"/>
              <a:t>koje</a:t>
            </a:r>
            <a:r>
              <a:rPr lang="en-US" sz="1900" dirty="0"/>
              <a:t> </a:t>
            </a:r>
            <a:r>
              <a:rPr lang="en-US" sz="1900" dirty="0" err="1"/>
              <a:t>su</a:t>
            </a:r>
            <a:r>
              <a:rPr lang="en-US" sz="1900" dirty="0"/>
              <a:t> </a:t>
            </a:r>
            <a:r>
              <a:rPr lang="en-US" sz="1900" dirty="0" err="1"/>
              <a:t>pružile</a:t>
            </a:r>
            <a:r>
              <a:rPr lang="en-US" sz="1900" dirty="0"/>
              <a:t> </a:t>
            </a:r>
            <a:r>
              <a:rPr lang="en-US" sz="1900" dirty="0" err="1"/>
              <a:t>podatke</a:t>
            </a:r>
            <a:r>
              <a:rPr lang="en-US" sz="1900" dirty="0"/>
              <a:t> o </a:t>
            </a:r>
            <a:r>
              <a:rPr lang="en-US" sz="1900" dirty="0" err="1"/>
              <a:t>povezanosti</a:t>
            </a:r>
            <a:r>
              <a:rPr lang="en-US" sz="1900" dirty="0"/>
              <a:t> temperature </a:t>
            </a:r>
            <a:r>
              <a:rPr lang="en-US" sz="1900" dirty="0" err="1"/>
              <a:t>sa</a:t>
            </a:r>
            <a:r>
              <a:rPr lang="en-US" sz="1900" dirty="0"/>
              <a:t> </a:t>
            </a:r>
            <a:r>
              <a:rPr lang="en-US" sz="1900" dirty="0" err="1"/>
              <a:t>malom</a:t>
            </a:r>
            <a:r>
              <a:rPr lang="en-US" sz="1900" dirty="0"/>
              <a:t> </a:t>
            </a:r>
            <a:r>
              <a:rPr lang="en-US" sz="1900" dirty="0" err="1"/>
              <a:t>porođajnom</a:t>
            </a:r>
            <a:r>
              <a:rPr lang="en-US" sz="1900" dirty="0"/>
              <a:t> </a:t>
            </a:r>
            <a:r>
              <a:rPr lang="en-US" sz="1900" dirty="0" err="1"/>
              <a:t>težinom</a:t>
            </a:r>
            <a:r>
              <a:rPr lang="en-US" sz="1900" dirty="0"/>
              <a:t>, 10 je </a:t>
            </a:r>
            <a:r>
              <a:rPr lang="en-US" sz="1900" dirty="0" err="1"/>
              <a:t>prijavilo</a:t>
            </a:r>
            <a:r>
              <a:rPr lang="en-US" sz="1900" dirty="0"/>
              <a:t> da se </a:t>
            </a:r>
            <a:r>
              <a:rPr lang="en-US" sz="1900" dirty="0" err="1"/>
              <a:t>rizik</a:t>
            </a:r>
            <a:r>
              <a:rPr lang="en-US" sz="1900" dirty="0"/>
              <a:t> </a:t>
            </a:r>
            <a:r>
              <a:rPr lang="en-US" sz="1900" dirty="0" err="1"/>
              <a:t>povećava</a:t>
            </a:r>
            <a:r>
              <a:rPr lang="en-US" sz="1900" dirty="0"/>
              <a:t> </a:t>
            </a:r>
            <a:r>
              <a:rPr lang="en-US" sz="1900" dirty="0" err="1"/>
              <a:t>na</a:t>
            </a:r>
            <a:r>
              <a:rPr lang="en-US" sz="1900" dirty="0"/>
              <a:t> </a:t>
            </a:r>
            <a:r>
              <a:rPr lang="en-US" sz="1900" dirty="0" err="1"/>
              <a:t>višim</a:t>
            </a:r>
            <a:r>
              <a:rPr lang="en-US" sz="1900" dirty="0"/>
              <a:t> </a:t>
            </a:r>
            <a:r>
              <a:rPr lang="en-US" sz="1900" dirty="0" err="1"/>
              <a:t>temperaturama</a:t>
            </a:r>
            <a:r>
              <a:rPr lang="en-US" sz="1900" dirty="0"/>
              <a:t>, a </a:t>
            </a:r>
            <a:r>
              <a:rPr lang="en-US" sz="1900" dirty="0" err="1"/>
              <a:t>samo</a:t>
            </a:r>
            <a:r>
              <a:rPr lang="en-US" sz="1900" dirty="0"/>
              <a:t> </a:t>
            </a:r>
            <a:r>
              <a:rPr lang="en-US" sz="1900" dirty="0" err="1"/>
              <a:t>jedna</a:t>
            </a:r>
            <a:r>
              <a:rPr lang="en-US" sz="1900" dirty="0"/>
              <a:t> je </a:t>
            </a:r>
            <a:r>
              <a:rPr lang="en-US" sz="1900" dirty="0" err="1"/>
              <a:t>prijavila</a:t>
            </a:r>
            <a:r>
              <a:rPr lang="en-US" sz="1900" dirty="0"/>
              <a:t> </a:t>
            </a:r>
            <a:r>
              <a:rPr lang="en-US" sz="1900" dirty="0" err="1"/>
              <a:t>obrnuto</a:t>
            </a:r>
            <a:r>
              <a:rPr lang="en-US" sz="1900" dirty="0"/>
              <a:t> (pet je </a:t>
            </a:r>
            <a:r>
              <a:rPr lang="en-US" sz="1900" dirty="0" err="1"/>
              <a:t>imalo</a:t>
            </a:r>
            <a:r>
              <a:rPr lang="en-US" sz="1900" dirty="0"/>
              <a:t> </a:t>
            </a:r>
            <a:r>
              <a:rPr lang="en-US" sz="1900" dirty="0" err="1"/>
              <a:t>nulte</a:t>
            </a:r>
            <a:r>
              <a:rPr lang="en-US" sz="1900" dirty="0"/>
              <a:t> </a:t>
            </a:r>
            <a:r>
              <a:rPr lang="en-US" sz="1900" dirty="0" err="1"/>
              <a:t>nalaze</a:t>
            </a:r>
            <a:r>
              <a:rPr lang="en-US" sz="1900" dirty="0"/>
              <a:t>). </a:t>
            </a:r>
            <a:r>
              <a:rPr lang="en-US" sz="1900" dirty="0" err="1"/>
              <a:t>Medijana</a:t>
            </a:r>
            <a:r>
              <a:rPr lang="en-US" sz="1900" dirty="0"/>
              <a:t> </a:t>
            </a:r>
            <a:r>
              <a:rPr lang="en-US" sz="1900" dirty="0" err="1"/>
              <a:t>uočenih</a:t>
            </a:r>
            <a:r>
              <a:rPr lang="en-US" sz="1900" dirty="0"/>
              <a:t> </a:t>
            </a:r>
            <a:r>
              <a:rPr lang="en-US" sz="1900" dirty="0" err="1"/>
              <a:t>efekata</a:t>
            </a:r>
            <a:r>
              <a:rPr lang="en-US" sz="1900" dirty="0"/>
              <a:t> </a:t>
            </a:r>
            <a:r>
              <a:rPr lang="en-US" sz="1900" dirty="0" err="1"/>
              <a:t>visokih</a:t>
            </a:r>
            <a:r>
              <a:rPr lang="en-US" sz="1900" dirty="0"/>
              <a:t> </a:t>
            </a:r>
            <a:r>
              <a:rPr lang="en-US" sz="1900" dirty="0" err="1"/>
              <a:t>temperatura</a:t>
            </a:r>
            <a:r>
              <a:rPr lang="en-US" sz="1900" dirty="0"/>
              <a:t> </a:t>
            </a:r>
            <a:r>
              <a:rPr lang="en-US" sz="1900" dirty="0" err="1"/>
              <a:t>na</a:t>
            </a:r>
            <a:r>
              <a:rPr lang="en-US" sz="1900" dirty="0"/>
              <a:t> </a:t>
            </a:r>
            <a:r>
              <a:rPr lang="en-US" sz="1900" dirty="0" err="1"/>
              <a:t>izglede</a:t>
            </a:r>
            <a:r>
              <a:rPr lang="en-US" sz="1900" dirty="0"/>
              <a:t> </a:t>
            </a:r>
            <a:r>
              <a:rPr lang="en-US" sz="1900" dirty="0" err="1"/>
              <a:t>za</a:t>
            </a:r>
            <a:r>
              <a:rPr lang="en-US" sz="1900" dirty="0"/>
              <a:t> </a:t>
            </a:r>
            <a:r>
              <a:rPr lang="en-US" sz="1900" dirty="0" err="1"/>
              <a:t>malu</a:t>
            </a:r>
            <a:r>
              <a:rPr lang="en-US" sz="1900" dirty="0"/>
              <a:t> </a:t>
            </a:r>
            <a:r>
              <a:rPr lang="en-US" sz="1900" dirty="0" err="1"/>
              <a:t>porođajnu</a:t>
            </a:r>
            <a:r>
              <a:rPr lang="en-US" sz="1900" dirty="0"/>
              <a:t> </a:t>
            </a:r>
            <a:r>
              <a:rPr lang="en-US" sz="1900" dirty="0" err="1"/>
              <a:t>težinu</a:t>
            </a:r>
            <a:r>
              <a:rPr lang="en-US" sz="1900" dirty="0"/>
              <a:t> bio je 1,09 (</a:t>
            </a:r>
            <a:r>
              <a:rPr lang="en-US" sz="1900" dirty="0" err="1"/>
              <a:t>interkvartilni</a:t>
            </a:r>
            <a:r>
              <a:rPr lang="en-US" sz="1900" dirty="0"/>
              <a:t> </a:t>
            </a:r>
            <a:r>
              <a:rPr lang="en-US" sz="1900" dirty="0" err="1"/>
              <a:t>opseg</a:t>
            </a:r>
            <a:r>
              <a:rPr lang="en-US" sz="1900" dirty="0"/>
              <a:t> 1,04-1,47)</a:t>
            </a:r>
          </a:p>
          <a:p>
            <a:r>
              <a:rPr lang="en-US" sz="1900" dirty="0"/>
              <a:t>Od 19 </a:t>
            </a:r>
            <a:r>
              <a:rPr lang="en-US" sz="1900" dirty="0" err="1"/>
              <a:t>studija</a:t>
            </a:r>
            <a:r>
              <a:rPr lang="en-US" sz="1900" dirty="0"/>
              <a:t> </a:t>
            </a:r>
            <a:r>
              <a:rPr lang="en-US" sz="1900" dirty="0" err="1"/>
              <a:t>koje</a:t>
            </a:r>
            <a:r>
              <a:rPr lang="en-US" sz="1900" dirty="0"/>
              <a:t> </a:t>
            </a:r>
            <a:r>
              <a:rPr lang="en-US" sz="1900" dirty="0" err="1"/>
              <a:t>su</a:t>
            </a:r>
            <a:r>
              <a:rPr lang="en-US" sz="1900" dirty="0"/>
              <a:t> </a:t>
            </a:r>
            <a:r>
              <a:rPr lang="en-US" sz="1900" dirty="0" err="1"/>
              <a:t>prijavile</a:t>
            </a:r>
            <a:r>
              <a:rPr lang="en-US" sz="1900" dirty="0"/>
              <a:t> </a:t>
            </a:r>
            <a:r>
              <a:rPr lang="en-US" sz="1900" dirty="0" err="1"/>
              <a:t>porođajnu</a:t>
            </a:r>
            <a:r>
              <a:rPr lang="en-US" sz="1900" dirty="0"/>
              <a:t> </a:t>
            </a:r>
            <a:r>
              <a:rPr lang="en-US" sz="1900" dirty="0" err="1"/>
              <a:t>težinu</a:t>
            </a:r>
            <a:r>
              <a:rPr lang="en-US" sz="1900" dirty="0"/>
              <a:t> </a:t>
            </a:r>
            <a:r>
              <a:rPr lang="en-US" sz="1900" dirty="0" err="1"/>
              <a:t>kao</a:t>
            </a:r>
            <a:r>
              <a:rPr lang="en-US" sz="1900" dirty="0"/>
              <a:t> </a:t>
            </a:r>
            <a:r>
              <a:rPr lang="en-US" sz="1900" dirty="0" err="1"/>
              <a:t>kontinuiranu</a:t>
            </a:r>
            <a:r>
              <a:rPr lang="en-US" sz="1900" dirty="0"/>
              <a:t> </a:t>
            </a:r>
            <a:r>
              <a:rPr lang="en-US" sz="1900" dirty="0" err="1"/>
              <a:t>varijablu</a:t>
            </a:r>
            <a:r>
              <a:rPr lang="en-US" sz="1900" dirty="0"/>
              <a:t>, 12 je </a:t>
            </a:r>
            <a:r>
              <a:rPr lang="en-US" sz="1900" dirty="0" err="1"/>
              <a:t>primetilo</a:t>
            </a:r>
            <a:r>
              <a:rPr lang="en-US" sz="1900" dirty="0"/>
              <a:t> </a:t>
            </a:r>
            <a:r>
              <a:rPr lang="en-US" sz="1900" dirty="0" err="1"/>
              <a:t>smanjenje</a:t>
            </a:r>
            <a:r>
              <a:rPr lang="en-US" sz="1900" dirty="0"/>
              <a:t> </a:t>
            </a:r>
            <a:r>
              <a:rPr lang="en-US" sz="1900" dirty="0" err="1"/>
              <a:t>porođajne</a:t>
            </a:r>
            <a:r>
              <a:rPr lang="en-US" sz="1900" dirty="0"/>
              <a:t> </a:t>
            </a:r>
            <a:r>
              <a:rPr lang="en-US" sz="1900" dirty="0" err="1"/>
              <a:t>težine</a:t>
            </a:r>
            <a:r>
              <a:rPr lang="en-US" sz="1900" dirty="0"/>
              <a:t> </a:t>
            </a:r>
            <a:r>
              <a:rPr lang="en-US" sz="1900" dirty="0" err="1"/>
              <a:t>na</a:t>
            </a:r>
            <a:r>
              <a:rPr lang="en-US" sz="1900" dirty="0"/>
              <a:t> </a:t>
            </a:r>
            <a:r>
              <a:rPr lang="en-US" sz="1900" dirty="0" err="1"/>
              <a:t>višim</a:t>
            </a:r>
            <a:r>
              <a:rPr lang="en-US" sz="1900" dirty="0"/>
              <a:t> </a:t>
            </a:r>
            <a:r>
              <a:rPr lang="en-US" sz="1900" dirty="0" err="1"/>
              <a:t>temperaturama</a:t>
            </a:r>
            <a:r>
              <a:rPr lang="en-US" sz="1900" dirty="0"/>
              <a:t>, </a:t>
            </a:r>
            <a:r>
              <a:rPr lang="en-US" sz="1900" dirty="0" err="1"/>
              <a:t>uključujući</a:t>
            </a:r>
            <a:r>
              <a:rPr lang="en-US" sz="1900" dirty="0"/>
              <a:t> </a:t>
            </a:r>
            <a:r>
              <a:rPr lang="en-US" sz="1900" dirty="0" err="1"/>
              <a:t>dve</a:t>
            </a:r>
            <a:r>
              <a:rPr lang="en-US" sz="1900" dirty="0"/>
              <a:t> </a:t>
            </a:r>
            <a:r>
              <a:rPr lang="en-US" sz="1900" dirty="0" err="1"/>
              <a:t>gde</a:t>
            </a:r>
            <a:r>
              <a:rPr lang="en-US" sz="1900" dirty="0"/>
              <a:t> je </a:t>
            </a:r>
            <a:r>
              <a:rPr lang="en-US" sz="1900" dirty="0" err="1"/>
              <a:t>smer</a:t>
            </a:r>
            <a:r>
              <a:rPr lang="en-US" sz="1900" dirty="0"/>
              <a:t> </a:t>
            </a:r>
            <a:r>
              <a:rPr lang="en-US" sz="1900" dirty="0" err="1"/>
              <a:t>efekta</a:t>
            </a:r>
            <a:r>
              <a:rPr lang="en-US" sz="1900" dirty="0"/>
              <a:t> </a:t>
            </a:r>
            <a:r>
              <a:rPr lang="en-US" sz="1900" dirty="0" err="1"/>
              <a:t>varirao</a:t>
            </a:r>
            <a:r>
              <a:rPr lang="en-US" sz="1900" dirty="0"/>
              <a:t> u </a:t>
            </a:r>
            <a:r>
              <a:rPr lang="en-US" sz="1900" dirty="0" err="1"/>
              <a:t>zavisnosti</a:t>
            </a:r>
            <a:r>
              <a:rPr lang="en-US" sz="1900" dirty="0"/>
              <a:t> od </a:t>
            </a:r>
            <a:r>
              <a:rPr lang="en-US" sz="1900" dirty="0" err="1"/>
              <a:t>tromesečja</a:t>
            </a:r>
            <a:r>
              <a:rPr lang="en-US" sz="1900" dirty="0"/>
              <a:t>, tri </a:t>
            </a:r>
            <a:r>
              <a:rPr lang="en-US" sz="1900" dirty="0" err="1"/>
              <a:t>studije</a:t>
            </a:r>
            <a:r>
              <a:rPr lang="en-US" sz="1900" dirty="0"/>
              <a:t> </a:t>
            </a:r>
            <a:r>
              <a:rPr lang="en-US" sz="1900" dirty="0" err="1"/>
              <a:t>su</a:t>
            </a:r>
            <a:r>
              <a:rPr lang="en-US" sz="1900" dirty="0"/>
              <a:t> </a:t>
            </a:r>
            <a:r>
              <a:rPr lang="en-US" sz="1900" dirty="0" err="1"/>
              <a:t>imale</a:t>
            </a:r>
            <a:r>
              <a:rPr lang="en-US" sz="1900" dirty="0"/>
              <a:t> </a:t>
            </a:r>
            <a:r>
              <a:rPr lang="en-US" sz="1900" dirty="0" err="1"/>
              <a:t>neznačajne</a:t>
            </a:r>
            <a:r>
              <a:rPr lang="en-US" sz="1900" dirty="0"/>
              <a:t> </a:t>
            </a:r>
            <a:r>
              <a:rPr lang="en-US" sz="1900" dirty="0" err="1"/>
              <a:t>nalaze</a:t>
            </a:r>
            <a:r>
              <a:rPr lang="en-US" sz="1900" dirty="0"/>
              <a:t>, a </a:t>
            </a:r>
            <a:r>
              <a:rPr lang="en-US" sz="1900" dirty="0" err="1"/>
              <a:t>četiri</a:t>
            </a:r>
            <a:r>
              <a:rPr lang="en-US" sz="1900" dirty="0"/>
              <a:t> </a:t>
            </a:r>
            <a:r>
              <a:rPr lang="en-US" sz="1900" dirty="0" err="1"/>
              <a:t>su</a:t>
            </a:r>
            <a:r>
              <a:rPr lang="en-US" sz="1900" dirty="0"/>
              <a:t> </a:t>
            </a:r>
            <a:r>
              <a:rPr lang="en-US" sz="1900" dirty="0" err="1"/>
              <a:t>primetile</a:t>
            </a:r>
            <a:r>
              <a:rPr lang="en-US" sz="1900" dirty="0"/>
              <a:t> da se </a:t>
            </a:r>
            <a:r>
              <a:rPr lang="en-US" sz="1900" dirty="0" err="1"/>
              <a:t>težina</a:t>
            </a:r>
            <a:r>
              <a:rPr lang="en-US" sz="1900" dirty="0"/>
              <a:t> </a:t>
            </a:r>
            <a:r>
              <a:rPr lang="en-US" sz="1900" dirty="0" err="1"/>
              <a:t>povećava</a:t>
            </a:r>
            <a:r>
              <a:rPr lang="en-US" sz="1900" dirty="0"/>
              <a:t> </a:t>
            </a:r>
            <a:r>
              <a:rPr lang="en-US" sz="1900" dirty="0" err="1"/>
              <a:t>na</a:t>
            </a:r>
            <a:r>
              <a:rPr lang="en-US" sz="1900" dirty="0"/>
              <a:t> </a:t>
            </a:r>
            <a:r>
              <a:rPr lang="en-US" sz="1900" dirty="0" err="1"/>
              <a:t>višim</a:t>
            </a:r>
            <a:r>
              <a:rPr lang="en-US" sz="1900" dirty="0"/>
              <a:t> </a:t>
            </a:r>
            <a:r>
              <a:rPr lang="en-US" sz="1900" dirty="0" err="1"/>
              <a:t>temperaturama</a:t>
            </a:r>
            <a:r>
              <a:rPr lang="en-US" sz="1900" dirty="0"/>
              <a:t>.</a:t>
            </a:r>
          </a:p>
          <a:p>
            <a:r>
              <a:rPr lang="en-US" sz="1900" dirty="0" err="1"/>
              <a:t>Uticaj</a:t>
            </a:r>
            <a:r>
              <a:rPr lang="en-US" sz="1900" dirty="0"/>
              <a:t> temperature </a:t>
            </a:r>
            <a:r>
              <a:rPr lang="en-US" sz="1900" dirty="0" err="1"/>
              <a:t>na</a:t>
            </a:r>
            <a:r>
              <a:rPr lang="en-US" sz="1900" dirty="0"/>
              <a:t> </a:t>
            </a:r>
            <a:r>
              <a:rPr lang="en-US" sz="1900" dirty="0" err="1"/>
              <a:t>težinu</a:t>
            </a:r>
            <a:r>
              <a:rPr lang="en-US" sz="1900" dirty="0"/>
              <a:t> bio je </a:t>
            </a:r>
            <a:r>
              <a:rPr lang="en-US" sz="1900" dirty="0" err="1"/>
              <a:t>mali</a:t>
            </a:r>
            <a:r>
              <a:rPr lang="en-US" sz="1900" dirty="0"/>
              <a:t>, a </a:t>
            </a:r>
            <a:r>
              <a:rPr lang="en-US" sz="1900" dirty="0" err="1"/>
              <a:t>većina</a:t>
            </a:r>
            <a:r>
              <a:rPr lang="en-US" sz="1900" dirty="0"/>
              <a:t> </a:t>
            </a:r>
            <a:r>
              <a:rPr lang="en-US" sz="1900" dirty="0" err="1"/>
              <a:t>studija</a:t>
            </a:r>
            <a:r>
              <a:rPr lang="en-US" sz="1900" dirty="0"/>
              <a:t> je </a:t>
            </a:r>
            <a:r>
              <a:rPr lang="en-US" sz="1900" dirty="0" err="1"/>
              <a:t>prijavila</a:t>
            </a:r>
            <a:r>
              <a:rPr lang="en-US" sz="1900" dirty="0"/>
              <a:t> </a:t>
            </a:r>
            <a:r>
              <a:rPr lang="en-US" sz="1900" dirty="0" err="1"/>
              <a:t>promene</a:t>
            </a:r>
            <a:r>
              <a:rPr lang="en-US" sz="1900" dirty="0"/>
              <a:t> </a:t>
            </a:r>
            <a:r>
              <a:rPr lang="en-US" sz="1900" dirty="0" err="1"/>
              <a:t>ispod</a:t>
            </a:r>
            <a:r>
              <a:rPr lang="en-US" sz="1900" dirty="0"/>
              <a:t> 10 g </a:t>
            </a:r>
            <a:r>
              <a:rPr lang="en-US" sz="1900" dirty="0" err="1"/>
              <a:t>po</a:t>
            </a:r>
            <a:r>
              <a:rPr lang="en-US" sz="1900" dirty="0"/>
              <a:t> </a:t>
            </a:r>
            <a:r>
              <a:rPr lang="en-US" sz="1900" dirty="0" err="1"/>
              <a:t>promeni</a:t>
            </a:r>
            <a:r>
              <a:rPr lang="en-US" sz="1900" dirty="0"/>
              <a:t> </a:t>
            </a:r>
            <a:r>
              <a:rPr lang="en-US" sz="1900" dirty="0" err="1"/>
              <a:t>stepena</a:t>
            </a:r>
            <a:r>
              <a:rPr lang="en-US" sz="1900" dirty="0"/>
              <a:t>, </a:t>
            </a:r>
            <a:r>
              <a:rPr lang="en-US" sz="1900" dirty="0" err="1"/>
              <a:t>ili</a:t>
            </a:r>
            <a:r>
              <a:rPr lang="en-US" sz="1900" dirty="0"/>
              <a:t> </a:t>
            </a:r>
            <a:r>
              <a:rPr lang="en-US" sz="1900" dirty="0" err="1"/>
              <a:t>ispod</a:t>
            </a:r>
            <a:r>
              <a:rPr lang="en-US" sz="1900" dirty="0"/>
              <a:t> 20 g </a:t>
            </a:r>
            <a:r>
              <a:rPr lang="en-US" sz="1900" dirty="0" err="1"/>
              <a:t>kada</a:t>
            </a:r>
            <a:r>
              <a:rPr lang="en-US" sz="1900" dirty="0"/>
              <a:t> se </a:t>
            </a:r>
            <a:r>
              <a:rPr lang="en-US" sz="1900" dirty="0" err="1"/>
              <a:t>uporede</a:t>
            </a:r>
            <a:r>
              <a:rPr lang="en-US" sz="1900" dirty="0"/>
              <a:t> </a:t>
            </a:r>
            <a:r>
              <a:rPr lang="en-US" sz="1900" dirty="0" err="1"/>
              <a:t>visoke</a:t>
            </a:r>
            <a:r>
              <a:rPr lang="en-US" sz="1900" dirty="0"/>
              <a:t> </a:t>
            </a:r>
            <a:r>
              <a:rPr lang="en-US" sz="1900" dirty="0" err="1"/>
              <a:t>i</a:t>
            </a:r>
            <a:r>
              <a:rPr lang="en-US" sz="1900" dirty="0"/>
              <a:t> </a:t>
            </a:r>
            <a:r>
              <a:rPr lang="en-US" sz="1900" dirty="0" err="1"/>
              <a:t>niske</a:t>
            </a:r>
            <a:r>
              <a:rPr lang="en-US" sz="1900" dirty="0"/>
              <a:t> temperature.</a:t>
            </a:r>
          </a:p>
        </p:txBody>
      </p:sp>
      <p:sp>
        <p:nvSpPr>
          <p:cNvPr id="7" name="Szövegdoboz 4">
            <a:extLst>
              <a:ext uri="{FF2B5EF4-FFF2-40B4-BE49-F238E27FC236}">
                <a16:creationId xmlns:a16="http://schemas.microsoft.com/office/drawing/2014/main" id="{C352FF93-B8DC-7594-FB80-4A910ECC7EB1}"/>
              </a:ext>
            </a:extLst>
          </p:cNvPr>
          <p:cNvSpPr txBox="1"/>
          <p:nvPr/>
        </p:nvSpPr>
        <p:spPr>
          <a:xfrm>
            <a:off x="143843" y="5751008"/>
            <a:ext cx="5747659" cy="553998"/>
          </a:xfrm>
          <a:prstGeom prst="rect">
            <a:avLst/>
          </a:prstGeom>
          <a:noFill/>
        </p:spPr>
        <p:txBody>
          <a:bodyPr wrap="square">
            <a:spAutoFit/>
          </a:bodyPr>
          <a:lstStyle/>
          <a:p>
            <a:r>
              <a:rPr lang="hu-HU" sz="1000" dirty="0" err="1">
                <a:solidFill>
                  <a:schemeClr val="bg1">
                    <a:lumMod val="50000"/>
                  </a:schemeClr>
                </a:solidFill>
                <a:effectLst/>
                <a:latin typeface="Calibri" panose="020F0502020204030204" pitchFamily="34" charset="0"/>
                <a:ea typeface="Calibri" panose="020F0502020204030204" pitchFamily="34" charset="0"/>
              </a:rPr>
              <a:t>Chersich</a:t>
            </a:r>
            <a:r>
              <a:rPr lang="hu-HU" sz="1000" dirty="0">
                <a:solidFill>
                  <a:schemeClr val="bg1">
                    <a:lumMod val="50000"/>
                  </a:schemeClr>
                </a:solidFill>
                <a:effectLst/>
                <a:latin typeface="Calibri" panose="020F0502020204030204" pitchFamily="34" charset="0"/>
                <a:ea typeface="Calibri" panose="020F0502020204030204" pitchFamily="34" charset="0"/>
              </a:rPr>
              <a:t> MF, </a:t>
            </a:r>
            <a:r>
              <a:rPr lang="hu-HU" sz="1000" dirty="0" err="1">
                <a:solidFill>
                  <a:schemeClr val="bg1">
                    <a:lumMod val="50000"/>
                  </a:schemeClr>
                </a:solidFill>
                <a:effectLst/>
                <a:latin typeface="Calibri" panose="020F0502020204030204" pitchFamily="34" charset="0"/>
                <a:ea typeface="Calibri" panose="020F0502020204030204" pitchFamily="34" charset="0"/>
              </a:rPr>
              <a:t>Pham</a:t>
            </a:r>
            <a:r>
              <a:rPr lang="hu-HU" sz="1000" dirty="0">
                <a:solidFill>
                  <a:schemeClr val="bg1">
                    <a:lumMod val="50000"/>
                  </a:schemeClr>
                </a:solidFill>
                <a:effectLst/>
                <a:latin typeface="Calibri" panose="020F0502020204030204" pitchFamily="34" charset="0"/>
                <a:ea typeface="Calibri" panose="020F0502020204030204" pitchFamily="34" charset="0"/>
              </a:rPr>
              <a:t> MD, </a:t>
            </a:r>
            <a:r>
              <a:rPr lang="hu-HU" sz="1000" dirty="0" err="1">
                <a:solidFill>
                  <a:schemeClr val="bg1">
                    <a:lumMod val="50000"/>
                  </a:schemeClr>
                </a:solidFill>
                <a:effectLst/>
                <a:latin typeface="Calibri" panose="020F0502020204030204" pitchFamily="34" charset="0"/>
                <a:ea typeface="Calibri" panose="020F0502020204030204" pitchFamily="34" charset="0"/>
              </a:rPr>
              <a:t>Areal</a:t>
            </a:r>
            <a:r>
              <a:rPr lang="hu-HU" sz="1000" dirty="0">
                <a:solidFill>
                  <a:schemeClr val="bg1">
                    <a:lumMod val="50000"/>
                  </a:schemeClr>
                </a:solidFill>
                <a:effectLst/>
                <a:latin typeface="Calibri" panose="020F0502020204030204" pitchFamily="34" charset="0"/>
                <a:ea typeface="Calibri" panose="020F0502020204030204" pitchFamily="34" charset="0"/>
              </a:rPr>
              <a:t> A, </a:t>
            </a:r>
            <a:r>
              <a:rPr lang="hu-HU" sz="1000" dirty="0" err="1">
                <a:solidFill>
                  <a:schemeClr val="bg1">
                    <a:lumMod val="50000"/>
                  </a:schemeClr>
                </a:solidFill>
                <a:effectLst/>
                <a:latin typeface="Calibri" panose="020F0502020204030204" pitchFamily="34" charset="0"/>
                <a:ea typeface="Calibri" panose="020F0502020204030204" pitchFamily="34" charset="0"/>
              </a:rPr>
              <a:t>Haghighi</a:t>
            </a:r>
            <a:r>
              <a:rPr lang="hu-HU" sz="1000" dirty="0">
                <a:solidFill>
                  <a:schemeClr val="bg1">
                    <a:lumMod val="50000"/>
                  </a:schemeClr>
                </a:solidFill>
                <a:effectLst/>
                <a:latin typeface="Calibri" panose="020F0502020204030204" pitchFamily="34" charset="0"/>
                <a:ea typeface="Calibri" panose="020F0502020204030204" pitchFamily="34" charset="0"/>
              </a:rPr>
              <a:t> MM, </a:t>
            </a:r>
            <a:r>
              <a:rPr lang="hu-HU" sz="1000" dirty="0" err="1">
                <a:solidFill>
                  <a:schemeClr val="bg1">
                    <a:lumMod val="50000"/>
                  </a:schemeClr>
                </a:solidFill>
                <a:effectLst/>
                <a:latin typeface="Calibri" panose="020F0502020204030204" pitchFamily="34" charset="0"/>
                <a:ea typeface="Calibri" panose="020F0502020204030204" pitchFamily="34" charset="0"/>
              </a:rPr>
              <a:t>Manyuchi</a:t>
            </a:r>
            <a:r>
              <a:rPr lang="hu-HU" sz="1000" dirty="0">
                <a:solidFill>
                  <a:schemeClr val="bg1">
                    <a:lumMod val="50000"/>
                  </a:schemeClr>
                </a:solidFill>
                <a:effectLst/>
                <a:latin typeface="Calibri" panose="020F0502020204030204" pitchFamily="34" charset="0"/>
                <a:ea typeface="Calibri" panose="020F0502020204030204" pitchFamily="34" charset="0"/>
              </a:rPr>
              <a:t> A, Swift CP, </a:t>
            </a:r>
            <a:r>
              <a:rPr lang="hu-HU" sz="1000" dirty="0" err="1">
                <a:solidFill>
                  <a:schemeClr val="bg1">
                    <a:lumMod val="50000"/>
                  </a:schemeClr>
                </a:solidFill>
                <a:effectLst/>
                <a:latin typeface="Calibri" panose="020F0502020204030204" pitchFamily="34" charset="0"/>
                <a:ea typeface="Calibri" panose="020F0502020204030204" pitchFamily="34" charset="0"/>
              </a:rPr>
              <a:t>et</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al</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Associations</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between</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high</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temperatures</a:t>
            </a:r>
            <a:r>
              <a:rPr lang="hu-HU" sz="1000" dirty="0">
                <a:solidFill>
                  <a:schemeClr val="bg1">
                    <a:lumMod val="50000"/>
                  </a:schemeClr>
                </a:solidFill>
                <a:effectLst/>
                <a:latin typeface="Calibri" panose="020F0502020204030204" pitchFamily="34" charset="0"/>
                <a:ea typeface="Calibri" panose="020F0502020204030204" pitchFamily="34" charset="0"/>
              </a:rPr>
              <a:t> in </a:t>
            </a:r>
            <a:r>
              <a:rPr lang="hu-HU" sz="1000" dirty="0" err="1">
                <a:solidFill>
                  <a:schemeClr val="bg1">
                    <a:lumMod val="50000"/>
                  </a:schemeClr>
                </a:solidFill>
                <a:effectLst/>
                <a:latin typeface="Calibri" panose="020F0502020204030204" pitchFamily="34" charset="0"/>
                <a:ea typeface="Calibri" panose="020F0502020204030204" pitchFamily="34" charset="0"/>
              </a:rPr>
              <a:t>pregnancy</a:t>
            </a:r>
            <a:r>
              <a:rPr lang="hu-HU" sz="1000" dirty="0">
                <a:solidFill>
                  <a:schemeClr val="bg1">
                    <a:lumMod val="50000"/>
                  </a:schemeClr>
                </a:solidFill>
                <a:effectLst/>
                <a:latin typeface="Calibri" panose="020F0502020204030204" pitchFamily="34" charset="0"/>
                <a:ea typeface="Calibri" panose="020F0502020204030204" pitchFamily="34" charset="0"/>
              </a:rPr>
              <a:t> and </a:t>
            </a:r>
            <a:r>
              <a:rPr lang="hu-HU" sz="1000" dirty="0" err="1">
                <a:solidFill>
                  <a:schemeClr val="bg1">
                    <a:lumMod val="50000"/>
                  </a:schemeClr>
                </a:solidFill>
                <a:effectLst/>
                <a:latin typeface="Calibri" panose="020F0502020204030204" pitchFamily="34" charset="0"/>
                <a:ea typeface="Calibri" panose="020F0502020204030204" pitchFamily="34" charset="0"/>
              </a:rPr>
              <a:t>risk</a:t>
            </a:r>
            <a:r>
              <a:rPr lang="hu-HU" sz="1000" dirty="0">
                <a:solidFill>
                  <a:schemeClr val="bg1">
                    <a:lumMod val="50000"/>
                  </a:schemeClr>
                </a:solidFill>
                <a:effectLst/>
                <a:latin typeface="Calibri" panose="020F0502020204030204" pitchFamily="34" charset="0"/>
                <a:ea typeface="Calibri" panose="020F0502020204030204" pitchFamily="34" charset="0"/>
              </a:rPr>
              <a:t> of </a:t>
            </a:r>
            <a:r>
              <a:rPr lang="hu-HU" sz="1000" dirty="0" err="1">
                <a:solidFill>
                  <a:schemeClr val="bg1">
                    <a:lumMod val="50000"/>
                  </a:schemeClr>
                </a:solidFill>
                <a:effectLst/>
                <a:latin typeface="Calibri" panose="020F0502020204030204" pitchFamily="34" charset="0"/>
                <a:ea typeface="Calibri" panose="020F0502020204030204" pitchFamily="34" charset="0"/>
              </a:rPr>
              <a:t>preterm</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birth</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low</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birth</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weight</a:t>
            </a:r>
            <a:r>
              <a:rPr lang="hu-HU" sz="1000" dirty="0">
                <a:solidFill>
                  <a:schemeClr val="bg1">
                    <a:lumMod val="50000"/>
                  </a:schemeClr>
                </a:solidFill>
                <a:effectLst/>
                <a:latin typeface="Calibri" panose="020F0502020204030204" pitchFamily="34" charset="0"/>
                <a:ea typeface="Calibri" panose="020F0502020204030204" pitchFamily="34" charset="0"/>
              </a:rPr>
              <a:t>, and </a:t>
            </a:r>
            <a:r>
              <a:rPr lang="hu-HU" sz="1000" dirty="0" err="1">
                <a:solidFill>
                  <a:schemeClr val="bg1">
                    <a:lumMod val="50000"/>
                  </a:schemeClr>
                </a:solidFill>
                <a:effectLst/>
                <a:latin typeface="Calibri" panose="020F0502020204030204" pitchFamily="34" charset="0"/>
                <a:ea typeface="Calibri" panose="020F0502020204030204" pitchFamily="34" charset="0"/>
              </a:rPr>
              <a:t>stillbirths</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Systematic</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review</a:t>
            </a:r>
            <a:r>
              <a:rPr lang="hu-HU" sz="1000" dirty="0">
                <a:solidFill>
                  <a:schemeClr val="bg1">
                    <a:lumMod val="50000"/>
                  </a:schemeClr>
                </a:solidFill>
                <a:effectLst/>
                <a:latin typeface="Calibri" panose="020F0502020204030204" pitchFamily="34" charset="0"/>
                <a:ea typeface="Calibri" panose="020F0502020204030204" pitchFamily="34" charset="0"/>
              </a:rPr>
              <a:t> and </a:t>
            </a:r>
            <a:r>
              <a:rPr lang="hu-HU" sz="1000" dirty="0" err="1">
                <a:solidFill>
                  <a:schemeClr val="bg1">
                    <a:lumMod val="50000"/>
                  </a:schemeClr>
                </a:solidFill>
                <a:effectLst/>
                <a:latin typeface="Calibri" panose="020F0502020204030204" pitchFamily="34" charset="0"/>
                <a:ea typeface="Calibri" panose="020F0502020204030204" pitchFamily="34" charset="0"/>
              </a:rPr>
              <a:t>meta-analysis</a:t>
            </a:r>
            <a:r>
              <a:rPr lang="hu-HU" sz="1000" dirty="0">
                <a:solidFill>
                  <a:schemeClr val="bg1">
                    <a:lumMod val="50000"/>
                  </a:schemeClr>
                </a:solidFill>
                <a:effectLst/>
                <a:latin typeface="Calibri" panose="020F0502020204030204" pitchFamily="34" charset="0"/>
                <a:ea typeface="Calibri" panose="020F0502020204030204" pitchFamily="34" charset="0"/>
              </a:rPr>
              <a:t>. BMJ. 2020;371. </a:t>
            </a:r>
            <a:endParaRPr lang="en-GB" sz="1000" dirty="0">
              <a:solidFill>
                <a:schemeClr val="bg1">
                  <a:lumMod val="50000"/>
                </a:schemeClr>
              </a:solidFill>
            </a:endParaRPr>
          </a:p>
        </p:txBody>
      </p:sp>
      <p:sp>
        <p:nvSpPr>
          <p:cNvPr id="8" name="Cím 1">
            <a:extLst>
              <a:ext uri="{FF2B5EF4-FFF2-40B4-BE49-F238E27FC236}">
                <a16:creationId xmlns:a16="http://schemas.microsoft.com/office/drawing/2014/main" id="{D72AE170-93A9-9DE4-DBCC-49BD11DD6983}"/>
              </a:ext>
            </a:extLst>
          </p:cNvPr>
          <p:cNvSpPr>
            <a:spLocks noGrp="1"/>
          </p:cNvSpPr>
          <p:nvPr>
            <p:ph type="title"/>
          </p:nvPr>
        </p:nvSpPr>
        <p:spPr>
          <a:xfrm>
            <a:off x="0" y="120308"/>
            <a:ext cx="11896725" cy="774655"/>
          </a:xfrm>
        </p:spPr>
        <p:txBody>
          <a:bodyPr rtlCol="0">
            <a:normAutofit fontScale="90000"/>
          </a:bodyPr>
          <a:lstStyle/>
          <a:p>
            <a:r>
              <a:rPr lang="en-US" sz="3000" dirty="0" err="1" smtClean="0"/>
              <a:t>Povezanost</a:t>
            </a:r>
            <a:r>
              <a:rPr lang="en-US" sz="3000" dirty="0" smtClean="0"/>
              <a:t> </a:t>
            </a:r>
            <a:r>
              <a:rPr lang="en-US" sz="3000" dirty="0" err="1"/>
              <a:t>visokih</a:t>
            </a:r>
            <a:r>
              <a:rPr lang="en-US" sz="3000" dirty="0"/>
              <a:t> </a:t>
            </a:r>
            <a:r>
              <a:rPr lang="en-US" sz="3000" dirty="0" err="1"/>
              <a:t>temperatura</a:t>
            </a:r>
            <a:r>
              <a:rPr lang="en-US" sz="3000" dirty="0"/>
              <a:t> u </a:t>
            </a:r>
            <a:r>
              <a:rPr lang="en-US" sz="3000" dirty="0" err="1"/>
              <a:t>trudnoći</a:t>
            </a:r>
            <a:r>
              <a:rPr lang="en-US" sz="3000" dirty="0"/>
              <a:t> </a:t>
            </a:r>
            <a:r>
              <a:rPr lang="en-US" sz="3000" dirty="0" err="1"/>
              <a:t>i</a:t>
            </a:r>
            <a:r>
              <a:rPr lang="en-US" sz="3000" dirty="0"/>
              <a:t> </a:t>
            </a:r>
            <a:r>
              <a:rPr lang="en-US" sz="3000" dirty="0" err="1"/>
              <a:t>rizika</a:t>
            </a:r>
            <a:r>
              <a:rPr lang="en-US" sz="3000" dirty="0"/>
              <a:t/>
            </a:r>
            <a:br>
              <a:rPr lang="en-US" sz="3000" dirty="0"/>
            </a:br>
            <a:r>
              <a:rPr lang="en-US" sz="3000" dirty="0" err="1"/>
              <a:t>prevremenog</a:t>
            </a:r>
            <a:r>
              <a:rPr lang="en-US" sz="3000" dirty="0"/>
              <a:t> </a:t>
            </a:r>
            <a:r>
              <a:rPr lang="en-US" sz="3000" dirty="0" err="1"/>
              <a:t>rođenja</a:t>
            </a:r>
            <a:r>
              <a:rPr lang="en-US" sz="3000" dirty="0"/>
              <a:t>, male </a:t>
            </a:r>
            <a:r>
              <a:rPr lang="en-US" sz="3000" dirty="0" err="1"/>
              <a:t>porođajne</a:t>
            </a:r>
            <a:r>
              <a:rPr lang="en-US" sz="3000" dirty="0"/>
              <a:t> </a:t>
            </a:r>
            <a:r>
              <a:rPr lang="en-US" sz="3000" dirty="0" err="1"/>
              <a:t>težine</a:t>
            </a:r>
            <a:r>
              <a:rPr lang="en-US" sz="3000" dirty="0"/>
              <a:t> </a:t>
            </a:r>
            <a:r>
              <a:rPr lang="en-US" sz="3000" dirty="0" err="1"/>
              <a:t>i</a:t>
            </a:r>
            <a:r>
              <a:rPr lang="en-US" sz="3000" dirty="0"/>
              <a:t> </a:t>
            </a:r>
            <a:r>
              <a:rPr lang="en-US" sz="3000" dirty="0" err="1"/>
              <a:t>mrtvorođenih</a:t>
            </a:r>
            <a:r>
              <a:rPr lang="en-US" sz="3000" dirty="0"/>
              <a:t> (</a:t>
            </a:r>
            <a:r>
              <a:rPr lang="en-US" sz="3000" dirty="0" err="1"/>
              <a:t>Čersik</a:t>
            </a:r>
            <a:r>
              <a:rPr lang="en-US" sz="3000" dirty="0"/>
              <a:t> </a:t>
            </a:r>
            <a:r>
              <a:rPr lang="en-US" sz="3000" dirty="0" err="1"/>
              <a:t>i</a:t>
            </a:r>
            <a:r>
              <a:rPr lang="en-US" sz="3000" dirty="0"/>
              <a:t> </a:t>
            </a:r>
            <a:r>
              <a:rPr lang="en-US" sz="3000" dirty="0" err="1"/>
              <a:t>sar</a:t>
            </a:r>
            <a:r>
              <a:rPr lang="en-US" sz="3000" dirty="0"/>
              <a:t>.)</a:t>
            </a:r>
            <a:endParaRPr lang="en-GB" sz="3000" dirty="0"/>
          </a:p>
        </p:txBody>
      </p:sp>
    </p:spTree>
    <p:extLst>
      <p:ext uri="{BB962C8B-B14F-4D97-AF65-F5344CB8AC3E}">
        <p14:creationId xmlns:p14="http://schemas.microsoft.com/office/powerpoint/2010/main" val="23921788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97E5D679-A058-7E8A-1878-55693A6148B7}"/>
              </a:ext>
            </a:extLst>
          </p:cNvPr>
          <p:cNvSpPr>
            <a:spLocks noGrp="1"/>
          </p:cNvSpPr>
          <p:nvPr>
            <p:ph idx="1"/>
          </p:nvPr>
        </p:nvSpPr>
        <p:spPr>
          <a:xfrm>
            <a:off x="220321" y="1422076"/>
            <a:ext cx="11896825" cy="4328932"/>
          </a:xfrm>
        </p:spPr>
        <p:txBody>
          <a:bodyPr rtlCol="0">
            <a:normAutofit/>
          </a:bodyPr>
          <a:lstStyle/>
          <a:p>
            <a:pPr marL="0" indent="0">
              <a:buNone/>
            </a:pPr>
            <a:r>
              <a:rPr lang="en-US" b="1" dirty="0" err="1">
                <a:solidFill>
                  <a:schemeClr val="accent1">
                    <a:lumMod val="75000"/>
                  </a:schemeClr>
                </a:solidFill>
              </a:rPr>
              <a:t>Mrtvorođenost</a:t>
            </a:r>
            <a:endParaRPr lang="en-US" b="1" dirty="0">
              <a:solidFill>
                <a:schemeClr val="accent1">
                  <a:lumMod val="75000"/>
                </a:schemeClr>
              </a:solidFill>
            </a:endParaRPr>
          </a:p>
          <a:p>
            <a:r>
              <a:rPr lang="en-US" sz="2000" dirty="0" err="1"/>
              <a:t>Srednja</a:t>
            </a:r>
            <a:r>
              <a:rPr lang="en-US" sz="2000" dirty="0"/>
              <a:t> </a:t>
            </a:r>
            <a:r>
              <a:rPr lang="en-US" sz="2000" dirty="0" err="1"/>
              <a:t>stopa</a:t>
            </a:r>
            <a:r>
              <a:rPr lang="en-US" sz="2000" dirty="0"/>
              <a:t> </a:t>
            </a:r>
            <a:r>
              <a:rPr lang="en-US" sz="2000" dirty="0" err="1"/>
              <a:t>mrtvorođenosti</a:t>
            </a:r>
            <a:r>
              <a:rPr lang="en-US" sz="2000" dirty="0"/>
              <a:t> </a:t>
            </a:r>
            <a:r>
              <a:rPr lang="en-US" sz="2000" dirty="0" err="1"/>
              <a:t>bila</a:t>
            </a:r>
            <a:r>
              <a:rPr lang="en-US" sz="2000" dirty="0"/>
              <a:t> je 6,2 </a:t>
            </a:r>
            <a:r>
              <a:rPr lang="en-US" sz="2000" dirty="0" err="1"/>
              <a:t>na</a:t>
            </a:r>
            <a:r>
              <a:rPr lang="en-US" sz="2000" dirty="0"/>
              <a:t> 1000 </a:t>
            </a:r>
            <a:r>
              <a:rPr lang="en-US" sz="2000" dirty="0" err="1"/>
              <a:t>rođenih</a:t>
            </a:r>
            <a:r>
              <a:rPr lang="en-US" sz="2000" dirty="0"/>
              <a:t> (</a:t>
            </a:r>
            <a:r>
              <a:rPr lang="en-US" sz="2000" dirty="0" err="1"/>
              <a:t>interkvartilni</a:t>
            </a:r>
            <a:r>
              <a:rPr lang="en-US" sz="2000" dirty="0"/>
              <a:t> </a:t>
            </a:r>
            <a:r>
              <a:rPr lang="en-US" sz="2000" dirty="0" err="1"/>
              <a:t>raspon</a:t>
            </a:r>
            <a:r>
              <a:rPr lang="en-US" sz="2000" dirty="0"/>
              <a:t> 4,4-6,4). </a:t>
            </a:r>
            <a:r>
              <a:rPr lang="en-US" sz="2000" dirty="0" err="1"/>
              <a:t>Svih</a:t>
            </a:r>
            <a:r>
              <a:rPr lang="en-US" sz="2000" dirty="0"/>
              <a:t> </a:t>
            </a:r>
            <a:r>
              <a:rPr lang="en-US" sz="2000" dirty="0" err="1"/>
              <a:t>osam</a:t>
            </a:r>
            <a:r>
              <a:rPr lang="en-US" sz="2000" dirty="0"/>
              <a:t> </a:t>
            </a:r>
            <a:r>
              <a:rPr lang="en-US" sz="2000" dirty="0" err="1"/>
              <a:t>uključenih</a:t>
            </a:r>
            <a:r>
              <a:rPr lang="en-US" sz="2000" dirty="0"/>
              <a:t> </a:t>
            </a:r>
            <a:r>
              <a:rPr lang="en-US" sz="2000" dirty="0" err="1"/>
              <a:t>studija</a:t>
            </a:r>
            <a:r>
              <a:rPr lang="en-US" sz="2000" dirty="0"/>
              <a:t> </a:t>
            </a:r>
            <a:r>
              <a:rPr lang="en-US" sz="2000" dirty="0" err="1"/>
              <a:t>otkrilo</a:t>
            </a:r>
            <a:r>
              <a:rPr lang="en-US" sz="2000" dirty="0"/>
              <a:t> je </a:t>
            </a:r>
            <a:r>
              <a:rPr lang="en-US" sz="2000" dirty="0" err="1"/>
              <a:t>povećanje</a:t>
            </a:r>
            <a:r>
              <a:rPr lang="en-US" sz="2000" dirty="0"/>
              <a:t> </a:t>
            </a:r>
            <a:r>
              <a:rPr lang="en-US" sz="2000" dirty="0" err="1"/>
              <a:t>broja</a:t>
            </a:r>
            <a:r>
              <a:rPr lang="en-US" sz="2000" dirty="0"/>
              <a:t> </a:t>
            </a:r>
            <a:r>
              <a:rPr lang="en-US" sz="2000" dirty="0" err="1"/>
              <a:t>mrtvorođenih</a:t>
            </a:r>
            <a:r>
              <a:rPr lang="en-US" sz="2000" dirty="0"/>
              <a:t> </a:t>
            </a:r>
            <a:r>
              <a:rPr lang="en-US" sz="2000" dirty="0" err="1"/>
              <a:t>na</a:t>
            </a:r>
            <a:r>
              <a:rPr lang="en-US" sz="2000" dirty="0"/>
              <a:t> </a:t>
            </a:r>
            <a:r>
              <a:rPr lang="en-US" sz="2000" dirty="0" err="1"/>
              <a:t>višim</a:t>
            </a:r>
            <a:r>
              <a:rPr lang="en-US" sz="2000" dirty="0"/>
              <a:t> </a:t>
            </a:r>
            <a:r>
              <a:rPr lang="en-US" sz="2000" dirty="0" err="1"/>
              <a:t>temperaturama</a:t>
            </a:r>
            <a:r>
              <a:rPr lang="en-US" sz="2000" dirty="0"/>
              <a:t>. U </a:t>
            </a:r>
            <a:r>
              <a:rPr lang="en-US" sz="2000" dirty="0" err="1"/>
              <a:t>većini</a:t>
            </a:r>
            <a:r>
              <a:rPr lang="en-US" sz="2000" dirty="0"/>
              <a:t> </a:t>
            </a:r>
            <a:r>
              <a:rPr lang="en-US" sz="2000" dirty="0" err="1"/>
              <a:t>slučajeva</a:t>
            </a:r>
            <a:r>
              <a:rPr lang="en-US" sz="2000" dirty="0"/>
              <a:t>, </a:t>
            </a:r>
            <a:r>
              <a:rPr lang="en-US" sz="2000" dirty="0" err="1"/>
              <a:t>veze</a:t>
            </a:r>
            <a:r>
              <a:rPr lang="en-US" sz="2000" dirty="0"/>
              <a:t> </a:t>
            </a:r>
            <a:r>
              <a:rPr lang="en-US" sz="2000" dirty="0" err="1"/>
              <a:t>između</a:t>
            </a:r>
            <a:r>
              <a:rPr lang="en-US" sz="2000" dirty="0"/>
              <a:t> temperature </a:t>
            </a:r>
            <a:r>
              <a:rPr lang="en-US" sz="2000" dirty="0" err="1"/>
              <a:t>i</a:t>
            </a:r>
            <a:r>
              <a:rPr lang="en-US" sz="2000" dirty="0"/>
              <a:t> </a:t>
            </a:r>
            <a:r>
              <a:rPr lang="en-US" sz="2000" dirty="0" err="1"/>
              <a:t>mrtvorođenosti</a:t>
            </a:r>
            <a:r>
              <a:rPr lang="en-US" sz="2000" dirty="0"/>
              <a:t> bile </a:t>
            </a:r>
            <a:r>
              <a:rPr lang="en-US" sz="2000" dirty="0" err="1"/>
              <a:t>su</a:t>
            </a:r>
            <a:r>
              <a:rPr lang="en-US" sz="2000" dirty="0"/>
              <a:t> </a:t>
            </a:r>
            <a:r>
              <a:rPr lang="en-US" sz="2000" dirty="0" err="1"/>
              <a:t>najizraženije</a:t>
            </a:r>
            <a:r>
              <a:rPr lang="en-US" sz="2000" dirty="0"/>
              <a:t> u </a:t>
            </a:r>
            <a:r>
              <a:rPr lang="en-US" sz="2000" dirty="0" err="1"/>
              <a:t>poslednjoj</a:t>
            </a:r>
            <a:r>
              <a:rPr lang="en-US" sz="2000" dirty="0"/>
              <a:t> </a:t>
            </a:r>
            <a:r>
              <a:rPr lang="en-US" sz="2000" dirty="0" err="1"/>
              <a:t>nedelji</a:t>
            </a:r>
            <a:r>
              <a:rPr lang="en-US" sz="2000" dirty="0"/>
              <a:t> </a:t>
            </a:r>
            <a:r>
              <a:rPr lang="en-US" sz="2000" dirty="0" err="1"/>
              <a:t>ili</a:t>
            </a:r>
            <a:r>
              <a:rPr lang="en-US" sz="2000" dirty="0"/>
              <a:t> </a:t>
            </a:r>
            <a:r>
              <a:rPr lang="en-US" sz="2000" dirty="0" err="1"/>
              <a:t>mesecu</a:t>
            </a:r>
            <a:r>
              <a:rPr lang="en-US" sz="2000" dirty="0"/>
              <a:t> </a:t>
            </a:r>
            <a:r>
              <a:rPr lang="en-US" sz="2000" dirty="0" err="1"/>
              <a:t>trudnoće</a:t>
            </a:r>
            <a:r>
              <a:rPr lang="en-US" sz="2000" dirty="0"/>
              <a:t>.</a:t>
            </a:r>
          </a:p>
          <a:p>
            <a:r>
              <a:rPr lang="en-US" sz="2000" dirty="0"/>
              <a:t>U meta-</a:t>
            </a:r>
            <a:r>
              <a:rPr lang="en-US" sz="2000" dirty="0" err="1"/>
              <a:t>analizi</a:t>
            </a:r>
            <a:r>
              <a:rPr lang="en-US" sz="2000" dirty="0"/>
              <a:t>, </a:t>
            </a:r>
            <a:r>
              <a:rPr lang="en-US" sz="2000" dirty="0" err="1"/>
              <a:t>mrtvorođenost</a:t>
            </a:r>
            <a:r>
              <a:rPr lang="en-US" sz="2000" dirty="0"/>
              <a:t> je </a:t>
            </a:r>
            <a:r>
              <a:rPr lang="en-US" sz="2000" dirty="0" err="1"/>
              <a:t>porasla</a:t>
            </a:r>
            <a:r>
              <a:rPr lang="en-US" sz="2000" dirty="0"/>
              <a:t> </a:t>
            </a:r>
            <a:r>
              <a:rPr lang="en-US" sz="2000" dirty="0" err="1"/>
              <a:t>za</a:t>
            </a:r>
            <a:r>
              <a:rPr lang="en-US" sz="2000" dirty="0"/>
              <a:t> 1,05 (95% IC 1,01 do 1,08) </a:t>
            </a:r>
            <a:r>
              <a:rPr lang="en-US" sz="2000" dirty="0" err="1"/>
              <a:t>po</a:t>
            </a:r>
            <a:r>
              <a:rPr lang="en-US" sz="2000" dirty="0"/>
              <a:t> </a:t>
            </a:r>
            <a:r>
              <a:rPr lang="en-US" sz="2000" dirty="0" err="1"/>
              <a:t>porastu</a:t>
            </a:r>
            <a:r>
              <a:rPr lang="en-US" sz="2000" dirty="0"/>
              <a:t> temperature od 1°C, </a:t>
            </a:r>
            <a:r>
              <a:rPr lang="en-US" sz="2000" dirty="0" err="1"/>
              <a:t>za</a:t>
            </a:r>
            <a:r>
              <a:rPr lang="en-US" sz="2000" dirty="0"/>
              <a:t> 1,24 puta (1,12 do 1,36) </a:t>
            </a:r>
            <a:r>
              <a:rPr lang="en-US" sz="2000" dirty="0" err="1"/>
              <a:t>sa</a:t>
            </a:r>
            <a:r>
              <a:rPr lang="en-US" sz="2000" dirty="0"/>
              <a:t> </a:t>
            </a:r>
            <a:r>
              <a:rPr lang="en-US" sz="2000" dirty="0" err="1"/>
              <a:t>kašnjenjima</a:t>
            </a:r>
            <a:r>
              <a:rPr lang="en-US" sz="2000" dirty="0"/>
              <a:t> </a:t>
            </a:r>
            <a:r>
              <a:rPr lang="en-US" sz="2000" dirty="0" err="1"/>
              <a:t>merenim</a:t>
            </a:r>
            <a:r>
              <a:rPr lang="en-US" sz="2000" dirty="0"/>
              <a:t> </a:t>
            </a:r>
            <a:r>
              <a:rPr lang="en-US" sz="2000" dirty="0" err="1"/>
              <a:t>pojedinačnim</a:t>
            </a:r>
            <a:r>
              <a:rPr lang="en-US" sz="2000" dirty="0"/>
              <a:t> </a:t>
            </a:r>
            <a:r>
              <a:rPr lang="en-US" sz="2000" dirty="0" err="1"/>
              <a:t>danima</a:t>
            </a:r>
            <a:r>
              <a:rPr lang="en-US" sz="2000" dirty="0"/>
              <a:t> u </a:t>
            </a:r>
            <a:r>
              <a:rPr lang="en-US" sz="2000" dirty="0" err="1"/>
              <a:t>poslednjoj</a:t>
            </a:r>
            <a:r>
              <a:rPr lang="en-US" sz="2000" dirty="0"/>
              <a:t> </a:t>
            </a:r>
            <a:r>
              <a:rPr lang="en-US" sz="2000" dirty="0" err="1"/>
              <a:t>nedelji</a:t>
            </a:r>
            <a:r>
              <a:rPr lang="en-US" sz="2000" dirty="0"/>
              <a:t> </a:t>
            </a:r>
            <a:r>
              <a:rPr lang="en-US" sz="2000" dirty="0" err="1"/>
              <a:t>trudnoće</a:t>
            </a:r>
            <a:r>
              <a:rPr lang="en-US" sz="2000" dirty="0"/>
              <a:t>, </a:t>
            </a:r>
            <a:r>
              <a:rPr lang="en-US" sz="2000" dirty="0" err="1"/>
              <a:t>i</a:t>
            </a:r>
            <a:r>
              <a:rPr lang="en-US" sz="2000" dirty="0"/>
              <a:t> </a:t>
            </a:r>
            <a:r>
              <a:rPr lang="en-US" sz="2000" dirty="0" err="1"/>
              <a:t>za</a:t>
            </a:r>
            <a:r>
              <a:rPr lang="en-US" sz="2000" dirty="0"/>
              <a:t> 3,39 puta (2,33 do 4,96) </a:t>
            </a:r>
            <a:r>
              <a:rPr lang="en-US" sz="2000" dirty="0" err="1"/>
              <a:t>kada</a:t>
            </a:r>
            <a:r>
              <a:rPr lang="en-US" sz="2000" dirty="0"/>
              <a:t> </a:t>
            </a:r>
            <a:r>
              <a:rPr lang="en-US" sz="2000" dirty="0" err="1"/>
              <a:t>su</a:t>
            </a:r>
            <a:r>
              <a:rPr lang="en-US" sz="2000" dirty="0"/>
              <a:t> </a:t>
            </a:r>
            <a:r>
              <a:rPr lang="en-US" sz="2000" dirty="0" err="1"/>
              <a:t>temperaturni</a:t>
            </a:r>
            <a:r>
              <a:rPr lang="en-US" sz="2000" dirty="0"/>
              <a:t> </a:t>
            </a:r>
            <a:r>
              <a:rPr lang="en-US" sz="2000" dirty="0" err="1"/>
              <a:t>efekti</a:t>
            </a:r>
            <a:r>
              <a:rPr lang="en-US" sz="2000" dirty="0"/>
              <a:t> </a:t>
            </a:r>
            <a:r>
              <a:rPr lang="en-US" sz="2000" dirty="0" err="1"/>
              <a:t>ispitani</a:t>
            </a:r>
            <a:r>
              <a:rPr lang="en-US" sz="2000" dirty="0"/>
              <a:t> </a:t>
            </a:r>
            <a:r>
              <a:rPr lang="en-US" sz="2000" dirty="0" err="1"/>
              <a:t>tokom</a:t>
            </a:r>
            <a:r>
              <a:rPr lang="en-US" sz="2000" dirty="0"/>
              <a:t> </a:t>
            </a:r>
            <a:r>
              <a:rPr lang="en-US" sz="2000" dirty="0" err="1"/>
              <a:t>tromesečja</a:t>
            </a:r>
            <a:r>
              <a:rPr lang="en-US" sz="2000" dirty="0"/>
              <a:t> </a:t>
            </a:r>
            <a:r>
              <a:rPr lang="en-US" sz="2000" dirty="0" err="1"/>
              <a:t>ili</a:t>
            </a:r>
            <a:r>
              <a:rPr lang="en-US" sz="2000" dirty="0"/>
              <a:t> </a:t>
            </a:r>
            <a:r>
              <a:rPr lang="en-US" sz="2000" dirty="0" err="1"/>
              <a:t>celog</a:t>
            </a:r>
            <a:r>
              <a:rPr lang="en-US" sz="2000" dirty="0"/>
              <a:t> </a:t>
            </a:r>
            <a:r>
              <a:rPr lang="en-US" sz="2000" dirty="0" err="1"/>
              <a:t>perioda</a:t>
            </a:r>
            <a:r>
              <a:rPr lang="en-US" sz="2000" dirty="0"/>
              <a:t> </a:t>
            </a:r>
            <a:r>
              <a:rPr lang="en-US" sz="2000" dirty="0" err="1"/>
              <a:t>trudnoće</a:t>
            </a:r>
            <a:r>
              <a:rPr lang="en-US" sz="2000" dirty="0"/>
              <a:t>.</a:t>
            </a:r>
          </a:p>
        </p:txBody>
      </p:sp>
      <p:sp>
        <p:nvSpPr>
          <p:cNvPr id="5" name="Szövegdoboz 4">
            <a:extLst>
              <a:ext uri="{FF2B5EF4-FFF2-40B4-BE49-F238E27FC236}">
                <a16:creationId xmlns:a16="http://schemas.microsoft.com/office/drawing/2014/main" id="{C352FF93-B8DC-7594-FB80-4A910ECC7EB1}"/>
              </a:ext>
            </a:extLst>
          </p:cNvPr>
          <p:cNvSpPr txBox="1"/>
          <p:nvPr/>
        </p:nvSpPr>
        <p:spPr>
          <a:xfrm>
            <a:off x="143843" y="5751008"/>
            <a:ext cx="5747659" cy="553998"/>
          </a:xfrm>
          <a:prstGeom prst="rect">
            <a:avLst/>
          </a:prstGeom>
          <a:noFill/>
        </p:spPr>
        <p:txBody>
          <a:bodyPr wrap="square">
            <a:spAutoFit/>
          </a:bodyPr>
          <a:lstStyle/>
          <a:p>
            <a:r>
              <a:rPr lang="hu-HU" sz="1000" dirty="0" err="1">
                <a:solidFill>
                  <a:schemeClr val="bg1">
                    <a:lumMod val="50000"/>
                  </a:schemeClr>
                </a:solidFill>
                <a:effectLst/>
                <a:latin typeface="Calibri" panose="020F0502020204030204" pitchFamily="34" charset="0"/>
                <a:ea typeface="Calibri" panose="020F0502020204030204" pitchFamily="34" charset="0"/>
              </a:rPr>
              <a:t>Chersich</a:t>
            </a:r>
            <a:r>
              <a:rPr lang="hu-HU" sz="1000" dirty="0">
                <a:solidFill>
                  <a:schemeClr val="bg1">
                    <a:lumMod val="50000"/>
                  </a:schemeClr>
                </a:solidFill>
                <a:effectLst/>
                <a:latin typeface="Calibri" panose="020F0502020204030204" pitchFamily="34" charset="0"/>
                <a:ea typeface="Calibri" panose="020F0502020204030204" pitchFamily="34" charset="0"/>
              </a:rPr>
              <a:t> MF, </a:t>
            </a:r>
            <a:r>
              <a:rPr lang="hu-HU" sz="1000" dirty="0" err="1">
                <a:solidFill>
                  <a:schemeClr val="bg1">
                    <a:lumMod val="50000"/>
                  </a:schemeClr>
                </a:solidFill>
                <a:effectLst/>
                <a:latin typeface="Calibri" panose="020F0502020204030204" pitchFamily="34" charset="0"/>
                <a:ea typeface="Calibri" panose="020F0502020204030204" pitchFamily="34" charset="0"/>
              </a:rPr>
              <a:t>Pham</a:t>
            </a:r>
            <a:r>
              <a:rPr lang="hu-HU" sz="1000" dirty="0">
                <a:solidFill>
                  <a:schemeClr val="bg1">
                    <a:lumMod val="50000"/>
                  </a:schemeClr>
                </a:solidFill>
                <a:effectLst/>
                <a:latin typeface="Calibri" panose="020F0502020204030204" pitchFamily="34" charset="0"/>
                <a:ea typeface="Calibri" panose="020F0502020204030204" pitchFamily="34" charset="0"/>
              </a:rPr>
              <a:t> MD, </a:t>
            </a:r>
            <a:r>
              <a:rPr lang="hu-HU" sz="1000" dirty="0" err="1">
                <a:solidFill>
                  <a:schemeClr val="bg1">
                    <a:lumMod val="50000"/>
                  </a:schemeClr>
                </a:solidFill>
                <a:effectLst/>
                <a:latin typeface="Calibri" panose="020F0502020204030204" pitchFamily="34" charset="0"/>
                <a:ea typeface="Calibri" panose="020F0502020204030204" pitchFamily="34" charset="0"/>
              </a:rPr>
              <a:t>Areal</a:t>
            </a:r>
            <a:r>
              <a:rPr lang="hu-HU" sz="1000" dirty="0">
                <a:solidFill>
                  <a:schemeClr val="bg1">
                    <a:lumMod val="50000"/>
                  </a:schemeClr>
                </a:solidFill>
                <a:effectLst/>
                <a:latin typeface="Calibri" panose="020F0502020204030204" pitchFamily="34" charset="0"/>
                <a:ea typeface="Calibri" panose="020F0502020204030204" pitchFamily="34" charset="0"/>
              </a:rPr>
              <a:t> A, </a:t>
            </a:r>
            <a:r>
              <a:rPr lang="hu-HU" sz="1000" dirty="0" err="1">
                <a:solidFill>
                  <a:schemeClr val="bg1">
                    <a:lumMod val="50000"/>
                  </a:schemeClr>
                </a:solidFill>
                <a:effectLst/>
                <a:latin typeface="Calibri" panose="020F0502020204030204" pitchFamily="34" charset="0"/>
                <a:ea typeface="Calibri" panose="020F0502020204030204" pitchFamily="34" charset="0"/>
              </a:rPr>
              <a:t>Haghighi</a:t>
            </a:r>
            <a:r>
              <a:rPr lang="hu-HU" sz="1000" dirty="0">
                <a:solidFill>
                  <a:schemeClr val="bg1">
                    <a:lumMod val="50000"/>
                  </a:schemeClr>
                </a:solidFill>
                <a:effectLst/>
                <a:latin typeface="Calibri" panose="020F0502020204030204" pitchFamily="34" charset="0"/>
                <a:ea typeface="Calibri" panose="020F0502020204030204" pitchFamily="34" charset="0"/>
              </a:rPr>
              <a:t> MM, </a:t>
            </a:r>
            <a:r>
              <a:rPr lang="hu-HU" sz="1000" dirty="0" err="1">
                <a:solidFill>
                  <a:schemeClr val="bg1">
                    <a:lumMod val="50000"/>
                  </a:schemeClr>
                </a:solidFill>
                <a:effectLst/>
                <a:latin typeface="Calibri" panose="020F0502020204030204" pitchFamily="34" charset="0"/>
                <a:ea typeface="Calibri" panose="020F0502020204030204" pitchFamily="34" charset="0"/>
              </a:rPr>
              <a:t>Manyuchi</a:t>
            </a:r>
            <a:r>
              <a:rPr lang="hu-HU" sz="1000" dirty="0">
                <a:solidFill>
                  <a:schemeClr val="bg1">
                    <a:lumMod val="50000"/>
                  </a:schemeClr>
                </a:solidFill>
                <a:effectLst/>
                <a:latin typeface="Calibri" panose="020F0502020204030204" pitchFamily="34" charset="0"/>
                <a:ea typeface="Calibri" panose="020F0502020204030204" pitchFamily="34" charset="0"/>
              </a:rPr>
              <a:t> A, Swift CP, </a:t>
            </a:r>
            <a:r>
              <a:rPr lang="hu-HU" sz="1000" dirty="0" err="1">
                <a:solidFill>
                  <a:schemeClr val="bg1">
                    <a:lumMod val="50000"/>
                  </a:schemeClr>
                </a:solidFill>
                <a:effectLst/>
                <a:latin typeface="Calibri" panose="020F0502020204030204" pitchFamily="34" charset="0"/>
                <a:ea typeface="Calibri" panose="020F0502020204030204" pitchFamily="34" charset="0"/>
              </a:rPr>
              <a:t>et</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al</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Associations</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between</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high</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temperatures</a:t>
            </a:r>
            <a:r>
              <a:rPr lang="hu-HU" sz="1000" dirty="0">
                <a:solidFill>
                  <a:schemeClr val="bg1">
                    <a:lumMod val="50000"/>
                  </a:schemeClr>
                </a:solidFill>
                <a:effectLst/>
                <a:latin typeface="Calibri" panose="020F0502020204030204" pitchFamily="34" charset="0"/>
                <a:ea typeface="Calibri" panose="020F0502020204030204" pitchFamily="34" charset="0"/>
              </a:rPr>
              <a:t> in </a:t>
            </a:r>
            <a:r>
              <a:rPr lang="hu-HU" sz="1000" dirty="0" err="1">
                <a:solidFill>
                  <a:schemeClr val="bg1">
                    <a:lumMod val="50000"/>
                  </a:schemeClr>
                </a:solidFill>
                <a:effectLst/>
                <a:latin typeface="Calibri" panose="020F0502020204030204" pitchFamily="34" charset="0"/>
                <a:ea typeface="Calibri" panose="020F0502020204030204" pitchFamily="34" charset="0"/>
              </a:rPr>
              <a:t>pregnancy</a:t>
            </a:r>
            <a:r>
              <a:rPr lang="hu-HU" sz="1000" dirty="0">
                <a:solidFill>
                  <a:schemeClr val="bg1">
                    <a:lumMod val="50000"/>
                  </a:schemeClr>
                </a:solidFill>
                <a:effectLst/>
                <a:latin typeface="Calibri" panose="020F0502020204030204" pitchFamily="34" charset="0"/>
                <a:ea typeface="Calibri" panose="020F0502020204030204" pitchFamily="34" charset="0"/>
              </a:rPr>
              <a:t> and </a:t>
            </a:r>
            <a:r>
              <a:rPr lang="hu-HU" sz="1000" dirty="0" err="1">
                <a:solidFill>
                  <a:schemeClr val="bg1">
                    <a:lumMod val="50000"/>
                  </a:schemeClr>
                </a:solidFill>
                <a:effectLst/>
                <a:latin typeface="Calibri" panose="020F0502020204030204" pitchFamily="34" charset="0"/>
                <a:ea typeface="Calibri" panose="020F0502020204030204" pitchFamily="34" charset="0"/>
              </a:rPr>
              <a:t>risk</a:t>
            </a:r>
            <a:r>
              <a:rPr lang="hu-HU" sz="1000" dirty="0">
                <a:solidFill>
                  <a:schemeClr val="bg1">
                    <a:lumMod val="50000"/>
                  </a:schemeClr>
                </a:solidFill>
                <a:effectLst/>
                <a:latin typeface="Calibri" panose="020F0502020204030204" pitchFamily="34" charset="0"/>
                <a:ea typeface="Calibri" panose="020F0502020204030204" pitchFamily="34" charset="0"/>
              </a:rPr>
              <a:t> of </a:t>
            </a:r>
            <a:r>
              <a:rPr lang="hu-HU" sz="1000" dirty="0" err="1">
                <a:solidFill>
                  <a:schemeClr val="bg1">
                    <a:lumMod val="50000"/>
                  </a:schemeClr>
                </a:solidFill>
                <a:effectLst/>
                <a:latin typeface="Calibri" panose="020F0502020204030204" pitchFamily="34" charset="0"/>
                <a:ea typeface="Calibri" panose="020F0502020204030204" pitchFamily="34" charset="0"/>
              </a:rPr>
              <a:t>preterm</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birth</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low</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birth</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weight</a:t>
            </a:r>
            <a:r>
              <a:rPr lang="hu-HU" sz="1000" dirty="0">
                <a:solidFill>
                  <a:schemeClr val="bg1">
                    <a:lumMod val="50000"/>
                  </a:schemeClr>
                </a:solidFill>
                <a:effectLst/>
                <a:latin typeface="Calibri" panose="020F0502020204030204" pitchFamily="34" charset="0"/>
                <a:ea typeface="Calibri" panose="020F0502020204030204" pitchFamily="34" charset="0"/>
              </a:rPr>
              <a:t>, and </a:t>
            </a:r>
            <a:r>
              <a:rPr lang="hu-HU" sz="1000" dirty="0" err="1">
                <a:solidFill>
                  <a:schemeClr val="bg1">
                    <a:lumMod val="50000"/>
                  </a:schemeClr>
                </a:solidFill>
                <a:effectLst/>
                <a:latin typeface="Calibri" panose="020F0502020204030204" pitchFamily="34" charset="0"/>
                <a:ea typeface="Calibri" panose="020F0502020204030204" pitchFamily="34" charset="0"/>
              </a:rPr>
              <a:t>stillbirths</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Systematic</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review</a:t>
            </a:r>
            <a:r>
              <a:rPr lang="hu-HU" sz="1000" dirty="0">
                <a:solidFill>
                  <a:schemeClr val="bg1">
                    <a:lumMod val="50000"/>
                  </a:schemeClr>
                </a:solidFill>
                <a:effectLst/>
                <a:latin typeface="Calibri" panose="020F0502020204030204" pitchFamily="34" charset="0"/>
                <a:ea typeface="Calibri" panose="020F0502020204030204" pitchFamily="34" charset="0"/>
              </a:rPr>
              <a:t> and </a:t>
            </a:r>
            <a:r>
              <a:rPr lang="hu-HU" sz="1000" dirty="0" err="1">
                <a:solidFill>
                  <a:schemeClr val="bg1">
                    <a:lumMod val="50000"/>
                  </a:schemeClr>
                </a:solidFill>
                <a:effectLst/>
                <a:latin typeface="Calibri" panose="020F0502020204030204" pitchFamily="34" charset="0"/>
                <a:ea typeface="Calibri" panose="020F0502020204030204" pitchFamily="34" charset="0"/>
              </a:rPr>
              <a:t>meta-analysis</a:t>
            </a:r>
            <a:r>
              <a:rPr lang="hu-HU" sz="1000" dirty="0">
                <a:solidFill>
                  <a:schemeClr val="bg1">
                    <a:lumMod val="50000"/>
                  </a:schemeClr>
                </a:solidFill>
                <a:effectLst/>
                <a:latin typeface="Calibri" panose="020F0502020204030204" pitchFamily="34" charset="0"/>
                <a:ea typeface="Calibri" panose="020F0502020204030204" pitchFamily="34" charset="0"/>
              </a:rPr>
              <a:t>. BMJ. 2020;371. </a:t>
            </a:r>
            <a:endParaRPr lang="en-GB" sz="1000" dirty="0">
              <a:solidFill>
                <a:schemeClr val="bg1">
                  <a:lumMod val="50000"/>
                </a:schemeClr>
              </a:solidFill>
            </a:endParaRPr>
          </a:p>
        </p:txBody>
      </p:sp>
      <p:sp>
        <p:nvSpPr>
          <p:cNvPr id="7" name="Cím 1">
            <a:extLst>
              <a:ext uri="{FF2B5EF4-FFF2-40B4-BE49-F238E27FC236}">
                <a16:creationId xmlns:a16="http://schemas.microsoft.com/office/drawing/2014/main" id="{D72AE170-93A9-9DE4-DBCC-49BD11DD6983}"/>
              </a:ext>
            </a:extLst>
          </p:cNvPr>
          <p:cNvSpPr>
            <a:spLocks noGrp="1"/>
          </p:cNvSpPr>
          <p:nvPr>
            <p:ph type="title"/>
          </p:nvPr>
        </p:nvSpPr>
        <p:spPr>
          <a:xfrm>
            <a:off x="0" y="120308"/>
            <a:ext cx="11896725" cy="774655"/>
          </a:xfrm>
        </p:spPr>
        <p:txBody>
          <a:bodyPr rtlCol="0">
            <a:normAutofit fontScale="90000"/>
          </a:bodyPr>
          <a:lstStyle/>
          <a:p>
            <a:r>
              <a:rPr lang="en-US" sz="3000" dirty="0" err="1" smtClean="0"/>
              <a:t>Povezanost</a:t>
            </a:r>
            <a:r>
              <a:rPr lang="en-US" sz="3000" dirty="0" smtClean="0"/>
              <a:t> </a:t>
            </a:r>
            <a:r>
              <a:rPr lang="en-US" sz="3000" dirty="0" err="1"/>
              <a:t>visokih</a:t>
            </a:r>
            <a:r>
              <a:rPr lang="en-US" sz="3000" dirty="0"/>
              <a:t> </a:t>
            </a:r>
            <a:r>
              <a:rPr lang="en-US" sz="3000" dirty="0" err="1"/>
              <a:t>temperatura</a:t>
            </a:r>
            <a:r>
              <a:rPr lang="en-US" sz="3000" dirty="0"/>
              <a:t> u </a:t>
            </a:r>
            <a:r>
              <a:rPr lang="en-US" sz="3000" dirty="0" err="1"/>
              <a:t>trudnoći</a:t>
            </a:r>
            <a:r>
              <a:rPr lang="en-US" sz="3000" dirty="0"/>
              <a:t> </a:t>
            </a:r>
            <a:r>
              <a:rPr lang="en-US" sz="3000" dirty="0" err="1"/>
              <a:t>i</a:t>
            </a:r>
            <a:r>
              <a:rPr lang="en-US" sz="3000" dirty="0"/>
              <a:t> </a:t>
            </a:r>
            <a:r>
              <a:rPr lang="en-US" sz="3000" dirty="0" err="1"/>
              <a:t>rizika</a:t>
            </a:r>
            <a:r>
              <a:rPr lang="en-US" sz="3000" dirty="0"/>
              <a:t/>
            </a:r>
            <a:br>
              <a:rPr lang="en-US" sz="3000" dirty="0"/>
            </a:br>
            <a:r>
              <a:rPr lang="en-US" sz="3000" dirty="0" err="1"/>
              <a:t>prevremenog</a:t>
            </a:r>
            <a:r>
              <a:rPr lang="en-US" sz="3000" dirty="0"/>
              <a:t> </a:t>
            </a:r>
            <a:r>
              <a:rPr lang="en-US" sz="3000" dirty="0" err="1"/>
              <a:t>rođenja</a:t>
            </a:r>
            <a:r>
              <a:rPr lang="en-US" sz="3000" dirty="0"/>
              <a:t>, male </a:t>
            </a:r>
            <a:r>
              <a:rPr lang="en-US" sz="3000" dirty="0" err="1"/>
              <a:t>porođajne</a:t>
            </a:r>
            <a:r>
              <a:rPr lang="en-US" sz="3000" dirty="0"/>
              <a:t> </a:t>
            </a:r>
            <a:r>
              <a:rPr lang="en-US" sz="3000" dirty="0" err="1"/>
              <a:t>težine</a:t>
            </a:r>
            <a:r>
              <a:rPr lang="en-US" sz="3000" dirty="0"/>
              <a:t> </a:t>
            </a:r>
            <a:r>
              <a:rPr lang="en-US" sz="3000" dirty="0" err="1"/>
              <a:t>i</a:t>
            </a:r>
            <a:r>
              <a:rPr lang="en-US" sz="3000" dirty="0"/>
              <a:t> </a:t>
            </a:r>
            <a:r>
              <a:rPr lang="en-US" sz="3000" dirty="0" err="1"/>
              <a:t>mrtvorođenih</a:t>
            </a:r>
            <a:r>
              <a:rPr lang="en-US" sz="3000" dirty="0"/>
              <a:t> (</a:t>
            </a:r>
            <a:r>
              <a:rPr lang="en-US" sz="3000" dirty="0" err="1"/>
              <a:t>Čersik</a:t>
            </a:r>
            <a:r>
              <a:rPr lang="en-US" sz="3000" dirty="0"/>
              <a:t> </a:t>
            </a:r>
            <a:r>
              <a:rPr lang="en-US" sz="3000" dirty="0" err="1"/>
              <a:t>i</a:t>
            </a:r>
            <a:r>
              <a:rPr lang="en-US" sz="3000" dirty="0"/>
              <a:t> </a:t>
            </a:r>
            <a:r>
              <a:rPr lang="en-US" sz="3000" dirty="0" err="1"/>
              <a:t>sar</a:t>
            </a:r>
            <a:r>
              <a:rPr lang="en-US" sz="3000" dirty="0"/>
              <a:t>.)</a:t>
            </a:r>
            <a:endParaRPr lang="en-GB" sz="3000" dirty="0"/>
          </a:p>
        </p:txBody>
      </p:sp>
    </p:spTree>
    <p:extLst>
      <p:ext uri="{BB962C8B-B14F-4D97-AF65-F5344CB8AC3E}">
        <p14:creationId xmlns:p14="http://schemas.microsoft.com/office/powerpoint/2010/main" val="3416600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8A3C492B-EDAC-82F3-EA2B-E101CFE7332C}"/>
              </a:ext>
            </a:extLst>
          </p:cNvPr>
          <p:cNvSpPr>
            <a:spLocks noGrp="1"/>
          </p:cNvSpPr>
          <p:nvPr>
            <p:ph idx="1"/>
          </p:nvPr>
        </p:nvSpPr>
        <p:spPr>
          <a:xfrm>
            <a:off x="295276" y="814006"/>
            <a:ext cx="11896724" cy="5604047"/>
          </a:xfrm>
        </p:spPr>
        <p:txBody>
          <a:bodyPr rtlCol="0">
            <a:noAutofit/>
          </a:bodyPr>
          <a:lstStyle/>
          <a:p>
            <a:pPr>
              <a:lnSpc>
                <a:spcPct val="100000"/>
              </a:lnSpc>
              <a:spcBef>
                <a:spcPts val="0"/>
              </a:spcBef>
              <a:spcAft>
                <a:spcPts val="0"/>
              </a:spcAft>
            </a:pPr>
            <a:r>
              <a:rPr lang="en-US" sz="1800" b="1" dirty="0" err="1"/>
              <a:t>Hipertenzivni</a:t>
            </a:r>
            <a:r>
              <a:rPr lang="en-US" sz="1800" b="1" dirty="0"/>
              <a:t> </a:t>
            </a:r>
            <a:r>
              <a:rPr lang="en-US" sz="1800" b="1" dirty="0" err="1"/>
              <a:t>poremećaji</a:t>
            </a:r>
            <a:r>
              <a:rPr lang="en-US" sz="1800" b="1" dirty="0"/>
              <a:t> (</a:t>
            </a:r>
            <a:r>
              <a:rPr lang="en-US" sz="1800" b="1" dirty="0" err="1"/>
              <a:t>dve</a:t>
            </a:r>
            <a:r>
              <a:rPr lang="en-US" sz="1800" b="1" dirty="0"/>
              <a:t> </a:t>
            </a:r>
            <a:r>
              <a:rPr lang="en-US" sz="1800" b="1" dirty="0" err="1"/>
              <a:t>studije</a:t>
            </a:r>
            <a:r>
              <a:rPr lang="en-US" sz="1800" b="1" dirty="0"/>
              <a:t>)</a:t>
            </a:r>
          </a:p>
          <a:p>
            <a:pPr lvl="1">
              <a:spcBef>
                <a:spcPts val="0"/>
              </a:spcBef>
            </a:pPr>
            <a:r>
              <a:rPr lang="en-US" sz="1600" dirty="0" err="1"/>
              <a:t>Izlaganje</a:t>
            </a:r>
            <a:r>
              <a:rPr lang="en-US" sz="1600" dirty="0"/>
              <a:t> </a:t>
            </a:r>
            <a:r>
              <a:rPr lang="en-US" sz="1600" dirty="0" err="1"/>
              <a:t>majke</a:t>
            </a:r>
            <a:r>
              <a:rPr lang="en-US" sz="1600" dirty="0"/>
              <a:t> </a:t>
            </a:r>
            <a:r>
              <a:rPr lang="en-US" sz="1600" dirty="0" err="1"/>
              <a:t>toplotnim</a:t>
            </a:r>
            <a:r>
              <a:rPr lang="en-US" sz="1600" dirty="0"/>
              <a:t> </a:t>
            </a:r>
            <a:r>
              <a:rPr lang="en-US" sz="1600" dirty="0" err="1"/>
              <a:t>talasima</a:t>
            </a:r>
            <a:r>
              <a:rPr lang="en-US" sz="1600" dirty="0"/>
              <a:t> </a:t>
            </a:r>
            <a:r>
              <a:rPr lang="en-US" sz="1600" dirty="0" err="1"/>
              <a:t>i</a:t>
            </a:r>
            <a:r>
              <a:rPr lang="en-US" sz="1600" dirty="0"/>
              <a:t> </a:t>
            </a:r>
            <a:r>
              <a:rPr lang="en-US" sz="1600" dirty="0" err="1"/>
              <a:t>visokoj</a:t>
            </a:r>
            <a:r>
              <a:rPr lang="en-US" sz="1600" dirty="0"/>
              <a:t> </a:t>
            </a:r>
            <a:r>
              <a:rPr lang="en-US" sz="1600" dirty="0" err="1"/>
              <a:t>prosečnoj</a:t>
            </a:r>
            <a:r>
              <a:rPr lang="en-US" sz="1600" dirty="0"/>
              <a:t> </a:t>
            </a:r>
            <a:r>
              <a:rPr lang="en-US" sz="1600" dirty="0" err="1"/>
              <a:t>temperaturi</a:t>
            </a:r>
            <a:r>
              <a:rPr lang="en-US" sz="1600" dirty="0"/>
              <a:t> </a:t>
            </a:r>
            <a:r>
              <a:rPr lang="en-US" sz="1600" dirty="0" err="1"/>
              <a:t>povećalo</a:t>
            </a:r>
            <a:r>
              <a:rPr lang="en-US" sz="1600" dirty="0"/>
              <a:t> je </a:t>
            </a:r>
            <a:r>
              <a:rPr lang="en-US" sz="1600" dirty="0" err="1"/>
              <a:t>rizik</a:t>
            </a:r>
            <a:r>
              <a:rPr lang="en-US" sz="1600" dirty="0"/>
              <a:t> od </a:t>
            </a:r>
            <a:r>
              <a:rPr lang="en-US" sz="1600" dirty="0" err="1"/>
              <a:t>preeklampsije</a:t>
            </a:r>
            <a:r>
              <a:rPr lang="en-US" sz="1600" dirty="0"/>
              <a:t>, </a:t>
            </a:r>
            <a:r>
              <a:rPr lang="en-US" sz="1600" dirty="0" err="1"/>
              <a:t>eklampsije</a:t>
            </a:r>
            <a:r>
              <a:rPr lang="en-US" sz="1600" dirty="0"/>
              <a:t> </a:t>
            </a:r>
            <a:r>
              <a:rPr lang="en-US" sz="1600" dirty="0" err="1"/>
              <a:t>i</a:t>
            </a:r>
            <a:r>
              <a:rPr lang="en-US" sz="1600" dirty="0"/>
              <a:t> </a:t>
            </a:r>
            <a:r>
              <a:rPr lang="en-US" sz="1600" dirty="0" err="1"/>
              <a:t>gestacijske</a:t>
            </a:r>
            <a:r>
              <a:rPr lang="en-US" sz="1600" dirty="0"/>
              <a:t> </a:t>
            </a:r>
            <a:r>
              <a:rPr lang="en-US" sz="1600" dirty="0" err="1"/>
              <a:t>hipertenzije</a:t>
            </a:r>
            <a:endParaRPr lang="en-US" sz="1600" dirty="0"/>
          </a:p>
          <a:p>
            <a:pPr>
              <a:lnSpc>
                <a:spcPct val="100000"/>
              </a:lnSpc>
              <a:spcBef>
                <a:spcPts val="0"/>
              </a:spcBef>
              <a:spcAft>
                <a:spcPts val="0"/>
              </a:spcAft>
            </a:pPr>
            <a:r>
              <a:rPr lang="en-US" sz="1800" b="1" dirty="0"/>
              <a:t>PROM (</a:t>
            </a:r>
            <a:r>
              <a:rPr lang="en-US" sz="1800" b="1" dirty="0" err="1"/>
              <a:t>dve</a:t>
            </a:r>
            <a:r>
              <a:rPr lang="en-US" sz="1800" b="1" dirty="0"/>
              <a:t> </a:t>
            </a:r>
            <a:r>
              <a:rPr lang="en-US" sz="1800" b="1" dirty="0" err="1"/>
              <a:t>studije</a:t>
            </a:r>
            <a:r>
              <a:rPr lang="en-US" sz="1800" b="1" dirty="0"/>
              <a:t>)</a:t>
            </a:r>
          </a:p>
          <a:p>
            <a:pPr lvl="1">
              <a:lnSpc>
                <a:spcPct val="100000"/>
              </a:lnSpc>
              <a:spcBef>
                <a:spcPts val="0"/>
              </a:spcBef>
            </a:pPr>
            <a:r>
              <a:rPr lang="en-US" sz="1600" dirty="0"/>
              <a:t>PROM se </a:t>
            </a:r>
            <a:r>
              <a:rPr lang="en-US" sz="1600" dirty="0" err="1"/>
              <a:t>javlja</a:t>
            </a:r>
            <a:r>
              <a:rPr lang="en-US" sz="1600" dirty="0"/>
              <a:t> </a:t>
            </a:r>
            <a:r>
              <a:rPr lang="en-US" sz="1600" dirty="0" err="1"/>
              <a:t>usled</a:t>
            </a:r>
            <a:r>
              <a:rPr lang="en-US" sz="1600" dirty="0"/>
              <a:t> </a:t>
            </a:r>
            <a:r>
              <a:rPr lang="en-US" sz="1600" dirty="0" err="1"/>
              <a:t>prirodnog</a:t>
            </a:r>
            <a:r>
              <a:rPr lang="en-US" sz="1600" dirty="0"/>
              <a:t> </a:t>
            </a:r>
            <a:r>
              <a:rPr lang="en-US" sz="1600" dirty="0" err="1"/>
              <a:t>slabljenja</a:t>
            </a:r>
            <a:r>
              <a:rPr lang="en-US" sz="1600" dirty="0"/>
              <a:t> </a:t>
            </a:r>
            <a:r>
              <a:rPr lang="en-US" sz="1600" dirty="0" err="1"/>
              <a:t>fetalne</a:t>
            </a:r>
            <a:r>
              <a:rPr lang="en-US" sz="1600" dirty="0"/>
              <a:t> membrane, </a:t>
            </a:r>
            <a:r>
              <a:rPr lang="en-US" sz="1600" dirty="0" err="1"/>
              <a:t>što</a:t>
            </a:r>
            <a:r>
              <a:rPr lang="en-US" sz="1600" dirty="0"/>
              <a:t> </a:t>
            </a:r>
            <a:r>
              <a:rPr lang="en-US" sz="1600" dirty="0" err="1"/>
              <a:t>izaziva</a:t>
            </a:r>
            <a:r>
              <a:rPr lang="en-US" sz="1600" dirty="0"/>
              <a:t> </a:t>
            </a:r>
            <a:r>
              <a:rPr lang="en-US" sz="1600" dirty="0" err="1"/>
              <a:t>rupturu</a:t>
            </a:r>
            <a:r>
              <a:rPr lang="en-US" sz="1600" dirty="0"/>
              <a:t> </a:t>
            </a:r>
            <a:r>
              <a:rPr lang="en-US" sz="1600" dirty="0" err="1"/>
              <a:t>fetalne</a:t>
            </a:r>
            <a:r>
              <a:rPr lang="en-US" sz="1600" dirty="0"/>
              <a:t> membrane bez </a:t>
            </a:r>
            <a:r>
              <a:rPr lang="en-US" sz="1600" dirty="0" err="1"/>
              <a:t>početka</a:t>
            </a:r>
            <a:r>
              <a:rPr lang="en-US" sz="1600" dirty="0"/>
              <a:t> </a:t>
            </a:r>
            <a:r>
              <a:rPr lang="en-US" sz="1600" dirty="0" err="1"/>
              <a:t>porođaja</a:t>
            </a:r>
            <a:endParaRPr lang="en-US" sz="1600" dirty="0"/>
          </a:p>
          <a:p>
            <a:pPr lvl="1">
              <a:lnSpc>
                <a:spcPct val="100000"/>
              </a:lnSpc>
              <a:spcBef>
                <a:spcPts val="0"/>
              </a:spcBef>
            </a:pPr>
            <a:r>
              <a:rPr lang="en-US" sz="1600" dirty="0" err="1"/>
              <a:t>povišene</a:t>
            </a:r>
            <a:r>
              <a:rPr lang="en-US" sz="1600" dirty="0"/>
              <a:t> temperature </a:t>
            </a:r>
            <a:r>
              <a:rPr lang="en-US" sz="1600" dirty="0" err="1"/>
              <a:t>su</a:t>
            </a:r>
            <a:r>
              <a:rPr lang="en-US" sz="1600" dirty="0"/>
              <a:t> </a:t>
            </a:r>
            <a:r>
              <a:rPr lang="en-US" sz="1600" dirty="0" err="1"/>
              <a:t>povezane</a:t>
            </a:r>
            <a:r>
              <a:rPr lang="en-US" sz="1600" dirty="0"/>
              <a:t> </a:t>
            </a:r>
            <a:r>
              <a:rPr lang="en-US" sz="1600" dirty="0" err="1"/>
              <a:t>sa</a:t>
            </a:r>
            <a:r>
              <a:rPr lang="en-US" sz="1600" dirty="0"/>
              <a:t> </a:t>
            </a:r>
            <a:r>
              <a:rPr lang="en-US" sz="1600" dirty="0" err="1"/>
              <a:t>većim</a:t>
            </a:r>
            <a:r>
              <a:rPr lang="en-US" sz="1600" dirty="0"/>
              <a:t> </a:t>
            </a:r>
            <a:r>
              <a:rPr lang="en-US" sz="1600" dirty="0" err="1"/>
              <a:t>rizikom</a:t>
            </a:r>
            <a:r>
              <a:rPr lang="en-US" sz="1600" dirty="0"/>
              <a:t> od PROM-a</a:t>
            </a:r>
          </a:p>
          <a:p>
            <a:pPr>
              <a:lnSpc>
                <a:spcPct val="100000"/>
              </a:lnSpc>
              <a:spcBef>
                <a:spcPts val="0"/>
              </a:spcBef>
              <a:spcAft>
                <a:spcPts val="0"/>
              </a:spcAft>
            </a:pPr>
            <a:r>
              <a:rPr lang="en-US" sz="1800" b="1" dirty="0" err="1"/>
              <a:t>Abrupcija</a:t>
            </a:r>
            <a:r>
              <a:rPr lang="en-US" sz="1800" b="1" dirty="0"/>
              <a:t> </a:t>
            </a:r>
            <a:r>
              <a:rPr lang="en-US" sz="1800" b="1" dirty="0" err="1"/>
              <a:t>placente</a:t>
            </a:r>
            <a:r>
              <a:rPr lang="en-US" sz="1800" b="1" dirty="0"/>
              <a:t> (</a:t>
            </a:r>
            <a:r>
              <a:rPr lang="en-US" sz="1800" b="1" dirty="0" err="1"/>
              <a:t>dve</a:t>
            </a:r>
            <a:r>
              <a:rPr lang="en-US" sz="1800" b="1" dirty="0"/>
              <a:t> </a:t>
            </a:r>
            <a:r>
              <a:rPr lang="en-US" sz="1800" b="1" dirty="0" err="1"/>
              <a:t>studije</a:t>
            </a:r>
            <a:r>
              <a:rPr lang="en-US" sz="1800" b="1" dirty="0"/>
              <a:t>)</a:t>
            </a:r>
          </a:p>
          <a:p>
            <a:pPr lvl="1">
              <a:lnSpc>
                <a:spcPct val="100000"/>
              </a:lnSpc>
              <a:spcBef>
                <a:spcPts val="0"/>
              </a:spcBef>
            </a:pPr>
            <a:r>
              <a:rPr lang="en-US" sz="1600" dirty="0" err="1"/>
              <a:t>visok</a:t>
            </a:r>
            <a:r>
              <a:rPr lang="en-US" sz="1600" dirty="0"/>
              <a:t> </a:t>
            </a:r>
            <a:r>
              <a:rPr lang="en-US" sz="1600" dirty="0" err="1"/>
              <a:t>rizik</a:t>
            </a:r>
            <a:r>
              <a:rPr lang="en-US" sz="1600" dirty="0"/>
              <a:t> od </a:t>
            </a:r>
            <a:r>
              <a:rPr lang="en-US" sz="1600" dirty="0" err="1"/>
              <a:t>abrupcije</a:t>
            </a:r>
            <a:r>
              <a:rPr lang="en-US" sz="1600" dirty="0"/>
              <a:t> </a:t>
            </a:r>
            <a:r>
              <a:rPr lang="en-US" sz="1600" dirty="0" err="1"/>
              <a:t>placente</a:t>
            </a:r>
            <a:r>
              <a:rPr lang="en-US" sz="1600" dirty="0"/>
              <a:t> </a:t>
            </a:r>
            <a:r>
              <a:rPr lang="en-US" sz="1600" dirty="0" err="1"/>
              <a:t>povezan</a:t>
            </a:r>
            <a:r>
              <a:rPr lang="en-US" sz="1600" dirty="0"/>
              <a:t> je </a:t>
            </a:r>
            <a:r>
              <a:rPr lang="en-US" sz="1600" dirty="0" err="1"/>
              <a:t>sa</a:t>
            </a:r>
            <a:r>
              <a:rPr lang="en-US" sz="1600" dirty="0"/>
              <a:t> </a:t>
            </a:r>
            <a:r>
              <a:rPr lang="en-US" sz="1600" dirty="0" err="1"/>
              <a:t>izlaganjem</a:t>
            </a:r>
            <a:r>
              <a:rPr lang="en-US" sz="1600" dirty="0"/>
              <a:t> </a:t>
            </a:r>
            <a:r>
              <a:rPr lang="en-US" sz="1600" dirty="0" err="1"/>
              <a:t>visokim</a:t>
            </a:r>
            <a:r>
              <a:rPr lang="en-US" sz="1600" dirty="0"/>
              <a:t> </a:t>
            </a:r>
            <a:r>
              <a:rPr lang="en-US" sz="1600" dirty="0" err="1"/>
              <a:t>temperaturama</a:t>
            </a:r>
            <a:r>
              <a:rPr lang="en-US" sz="1600" dirty="0"/>
              <a:t> </a:t>
            </a:r>
            <a:r>
              <a:rPr lang="en-US" sz="1600" dirty="0" err="1"/>
              <a:t>tokom</a:t>
            </a:r>
            <a:r>
              <a:rPr lang="en-US" sz="1600" dirty="0"/>
              <a:t> </a:t>
            </a:r>
            <a:r>
              <a:rPr lang="en-US" sz="1600" dirty="0" err="1"/>
              <a:t>perioda</a:t>
            </a:r>
            <a:r>
              <a:rPr lang="en-US" sz="1600" dirty="0"/>
              <a:t> </a:t>
            </a:r>
            <a:r>
              <a:rPr lang="en-US" sz="1600" dirty="0" err="1"/>
              <a:t>trudnoće</a:t>
            </a:r>
            <a:endParaRPr lang="en-US" sz="1600" dirty="0"/>
          </a:p>
          <a:p>
            <a:pPr lvl="1">
              <a:lnSpc>
                <a:spcPct val="100000"/>
              </a:lnSpc>
              <a:spcBef>
                <a:spcPts val="0"/>
              </a:spcBef>
            </a:pPr>
            <a:r>
              <a:rPr lang="en-US" sz="1600" dirty="0" err="1"/>
              <a:t>povišena</a:t>
            </a:r>
            <a:r>
              <a:rPr lang="en-US" sz="1600" dirty="0"/>
              <a:t> </a:t>
            </a:r>
            <a:r>
              <a:rPr lang="en-US" sz="1600" dirty="0" err="1"/>
              <a:t>temperatura</a:t>
            </a:r>
            <a:r>
              <a:rPr lang="en-US" sz="1600" dirty="0"/>
              <a:t> (&gt;30 °C) u </a:t>
            </a:r>
            <a:r>
              <a:rPr lang="en-US" sz="1600" dirty="0" err="1"/>
              <a:t>toplim</a:t>
            </a:r>
            <a:r>
              <a:rPr lang="en-US" sz="1600" dirty="0"/>
              <a:t> </a:t>
            </a:r>
            <a:r>
              <a:rPr lang="en-US" sz="1600" dirty="0" err="1"/>
              <a:t>godišnjim</a:t>
            </a:r>
            <a:r>
              <a:rPr lang="en-US" sz="1600" dirty="0"/>
              <a:t> </a:t>
            </a:r>
            <a:r>
              <a:rPr lang="en-US" sz="1600" dirty="0" err="1"/>
              <a:t>dobima</a:t>
            </a:r>
            <a:r>
              <a:rPr lang="en-US" sz="1600" dirty="0"/>
              <a:t> </a:t>
            </a:r>
            <a:r>
              <a:rPr lang="en-US" sz="1600" dirty="0" err="1"/>
              <a:t>povećava</a:t>
            </a:r>
            <a:r>
              <a:rPr lang="en-US" sz="1600" dirty="0"/>
              <a:t> </a:t>
            </a:r>
            <a:r>
              <a:rPr lang="en-US" sz="1600" dirty="0" err="1"/>
              <a:t>rizik</a:t>
            </a:r>
            <a:r>
              <a:rPr lang="en-US" sz="1600" dirty="0"/>
              <a:t> od </a:t>
            </a:r>
            <a:r>
              <a:rPr lang="en-US" sz="1600" dirty="0" err="1"/>
              <a:t>abrupcije</a:t>
            </a:r>
            <a:r>
              <a:rPr lang="en-US" sz="1600" dirty="0"/>
              <a:t> </a:t>
            </a:r>
            <a:r>
              <a:rPr lang="en-US" sz="1600" dirty="0" err="1"/>
              <a:t>placente</a:t>
            </a:r>
            <a:r>
              <a:rPr lang="en-US" sz="1600" dirty="0"/>
              <a:t> </a:t>
            </a:r>
            <a:r>
              <a:rPr lang="en-US" sz="1600" dirty="0" err="1"/>
              <a:t>za</a:t>
            </a:r>
            <a:r>
              <a:rPr lang="en-US" sz="1600" dirty="0"/>
              <a:t> 7%</a:t>
            </a:r>
          </a:p>
          <a:p>
            <a:pPr lvl="1">
              <a:lnSpc>
                <a:spcPct val="100000"/>
              </a:lnSpc>
              <a:spcBef>
                <a:spcPts val="0"/>
              </a:spcBef>
            </a:pPr>
            <a:r>
              <a:rPr lang="en-US" sz="1600" dirty="0" err="1"/>
              <a:t>uloga</a:t>
            </a:r>
            <a:r>
              <a:rPr lang="en-US" sz="1600" dirty="0"/>
              <a:t> </a:t>
            </a:r>
            <a:r>
              <a:rPr lang="en-US" sz="1600" dirty="0" err="1"/>
              <a:t>abrupcije</a:t>
            </a:r>
            <a:r>
              <a:rPr lang="en-US" sz="1600" dirty="0"/>
              <a:t> </a:t>
            </a:r>
            <a:r>
              <a:rPr lang="en-US" sz="1600" dirty="0" err="1"/>
              <a:t>placente</a:t>
            </a:r>
            <a:r>
              <a:rPr lang="en-US" sz="1600" dirty="0"/>
              <a:t> </a:t>
            </a:r>
            <a:r>
              <a:rPr lang="en-US" sz="1600" dirty="0" err="1"/>
              <a:t>igra</a:t>
            </a:r>
            <a:r>
              <a:rPr lang="en-US" sz="1600" dirty="0"/>
              <a:t> </a:t>
            </a:r>
            <a:r>
              <a:rPr lang="en-US" sz="1600" dirty="0" err="1"/>
              <a:t>ulogu</a:t>
            </a:r>
            <a:r>
              <a:rPr lang="en-US" sz="1600" dirty="0"/>
              <a:t> u </a:t>
            </a:r>
            <a:r>
              <a:rPr lang="en-US" sz="1600" dirty="0" err="1"/>
              <a:t>vezi</a:t>
            </a:r>
            <a:r>
              <a:rPr lang="en-US" sz="1600" dirty="0"/>
              <a:t> </a:t>
            </a:r>
            <a:r>
              <a:rPr lang="en-US" sz="1600" dirty="0" err="1"/>
              <a:t>između</a:t>
            </a:r>
            <a:r>
              <a:rPr lang="en-US" sz="1600" dirty="0"/>
              <a:t> </a:t>
            </a:r>
            <a:r>
              <a:rPr lang="en-US" sz="1600" dirty="0" err="1"/>
              <a:t>povišene</a:t>
            </a:r>
            <a:r>
              <a:rPr lang="en-US" sz="1600" dirty="0"/>
              <a:t> temperature </a:t>
            </a:r>
            <a:r>
              <a:rPr lang="en-US" sz="1600" dirty="0" err="1"/>
              <a:t>i</a:t>
            </a:r>
            <a:r>
              <a:rPr lang="en-US" sz="1600" dirty="0"/>
              <a:t> </a:t>
            </a:r>
            <a:r>
              <a:rPr lang="en-US" sz="1600" dirty="0" err="1"/>
              <a:t>mrtvorođenosti</a:t>
            </a:r>
            <a:endParaRPr lang="en-US" sz="1600" dirty="0"/>
          </a:p>
          <a:p>
            <a:pPr>
              <a:lnSpc>
                <a:spcPct val="100000"/>
              </a:lnSpc>
              <a:spcBef>
                <a:spcPts val="0"/>
              </a:spcBef>
              <a:spcAft>
                <a:spcPts val="0"/>
              </a:spcAft>
            </a:pPr>
            <a:r>
              <a:rPr lang="en-US" sz="1800" b="1" dirty="0" err="1"/>
              <a:t>Stres</a:t>
            </a:r>
            <a:r>
              <a:rPr lang="en-US" sz="1800" b="1" dirty="0"/>
              <a:t> </a:t>
            </a:r>
            <a:r>
              <a:rPr lang="en-US" sz="1800" b="1" dirty="0" err="1"/>
              <a:t>kod</a:t>
            </a:r>
            <a:r>
              <a:rPr lang="en-US" sz="1800" b="1" dirty="0"/>
              <a:t> </a:t>
            </a:r>
            <a:r>
              <a:rPr lang="en-US" sz="1800" b="1" dirty="0" err="1"/>
              <a:t>majke</a:t>
            </a:r>
            <a:r>
              <a:rPr lang="en-US" sz="1800" b="1" dirty="0"/>
              <a:t> (</a:t>
            </a:r>
            <a:r>
              <a:rPr lang="en-US" sz="1800" b="1" dirty="0" err="1"/>
              <a:t>jedna</a:t>
            </a:r>
            <a:r>
              <a:rPr lang="en-US" sz="1800" b="1" dirty="0"/>
              <a:t> </a:t>
            </a:r>
            <a:r>
              <a:rPr lang="en-US" sz="1800" b="1" dirty="0" err="1"/>
              <a:t>studija</a:t>
            </a:r>
            <a:r>
              <a:rPr lang="en-US" sz="1800" b="1" dirty="0"/>
              <a:t>)</a:t>
            </a:r>
          </a:p>
          <a:p>
            <a:pPr lvl="1">
              <a:spcBef>
                <a:spcPts val="0"/>
              </a:spcBef>
            </a:pPr>
            <a:r>
              <a:rPr lang="en-US" sz="1600" dirty="0" err="1"/>
              <a:t>ekstremna</a:t>
            </a:r>
            <a:r>
              <a:rPr lang="en-US" sz="1600" dirty="0"/>
              <a:t> </a:t>
            </a:r>
            <a:r>
              <a:rPr lang="en-US" sz="1600" dirty="0" err="1"/>
              <a:t>temperatura</a:t>
            </a:r>
            <a:r>
              <a:rPr lang="en-US" sz="1600" dirty="0"/>
              <a:t> </a:t>
            </a:r>
            <a:r>
              <a:rPr lang="en-US" sz="1600" dirty="0" err="1"/>
              <a:t>povećava</a:t>
            </a:r>
            <a:r>
              <a:rPr lang="en-US" sz="1600" dirty="0"/>
              <a:t> </a:t>
            </a:r>
            <a:r>
              <a:rPr lang="en-US" sz="1600" dirty="0" err="1"/>
              <a:t>stres</a:t>
            </a:r>
            <a:r>
              <a:rPr lang="en-US" sz="1600" dirty="0"/>
              <a:t> </a:t>
            </a:r>
            <a:r>
              <a:rPr lang="en-US" sz="1600" dirty="0" err="1"/>
              <a:t>majke</a:t>
            </a:r>
            <a:r>
              <a:rPr lang="en-US" sz="1600" dirty="0"/>
              <a:t> </a:t>
            </a:r>
            <a:r>
              <a:rPr lang="en-US" sz="1600" dirty="0" err="1"/>
              <a:t>tokom</a:t>
            </a:r>
            <a:r>
              <a:rPr lang="en-US" sz="1600" dirty="0"/>
              <a:t> </a:t>
            </a:r>
            <a:r>
              <a:rPr lang="en-US" sz="1600" dirty="0" err="1"/>
              <a:t>trudnoće</a:t>
            </a:r>
            <a:endParaRPr lang="en-US" sz="1600" dirty="0"/>
          </a:p>
          <a:p>
            <a:pPr>
              <a:lnSpc>
                <a:spcPct val="100000"/>
              </a:lnSpc>
              <a:spcBef>
                <a:spcPts val="0"/>
              </a:spcBef>
              <a:spcAft>
                <a:spcPts val="0"/>
              </a:spcAft>
            </a:pPr>
            <a:r>
              <a:rPr lang="en-US" sz="1800" b="1" dirty="0" err="1"/>
              <a:t>Kardiovaskularni</a:t>
            </a:r>
            <a:r>
              <a:rPr lang="en-US" sz="1800" b="1" dirty="0"/>
              <a:t> </a:t>
            </a:r>
            <a:r>
              <a:rPr lang="en-US" sz="1800" b="1" dirty="0" err="1"/>
              <a:t>rizik</a:t>
            </a:r>
            <a:r>
              <a:rPr lang="en-US" sz="1800" b="1" dirty="0"/>
              <a:t> </a:t>
            </a:r>
            <a:r>
              <a:rPr lang="en-US" sz="1800" b="1" dirty="0" err="1"/>
              <a:t>na</a:t>
            </a:r>
            <a:r>
              <a:rPr lang="en-US" sz="1800" b="1" dirty="0"/>
              <a:t> </a:t>
            </a:r>
            <a:r>
              <a:rPr lang="en-US" sz="1800" b="1" dirty="0" err="1"/>
              <a:t>porođaju</a:t>
            </a:r>
            <a:r>
              <a:rPr lang="en-US" sz="1800" b="1" dirty="0"/>
              <a:t> (</a:t>
            </a:r>
            <a:r>
              <a:rPr lang="en-US" sz="1800" b="1" dirty="0" err="1"/>
              <a:t>jedna</a:t>
            </a:r>
            <a:r>
              <a:rPr lang="en-US" sz="1800" b="1" dirty="0"/>
              <a:t> </a:t>
            </a:r>
            <a:r>
              <a:rPr lang="en-US" sz="1800" b="1" dirty="0" err="1"/>
              <a:t>studija</a:t>
            </a:r>
            <a:r>
              <a:rPr lang="en-US" sz="1800" b="1" dirty="0"/>
              <a:t>)</a:t>
            </a:r>
          </a:p>
          <a:p>
            <a:pPr lvl="1">
              <a:spcBef>
                <a:spcPts val="0"/>
              </a:spcBef>
            </a:pPr>
            <a:r>
              <a:rPr lang="en-US" sz="1600" dirty="0" err="1"/>
              <a:t>izlaganje</a:t>
            </a:r>
            <a:r>
              <a:rPr lang="en-US" sz="1600" dirty="0"/>
              <a:t> </a:t>
            </a:r>
            <a:r>
              <a:rPr lang="en-US" sz="1600" dirty="0" err="1"/>
              <a:t>porastu</a:t>
            </a:r>
            <a:r>
              <a:rPr lang="en-US" sz="1600" dirty="0"/>
              <a:t> temperature od 1 °C </a:t>
            </a:r>
            <a:r>
              <a:rPr lang="en-US" sz="1600" dirty="0" err="1"/>
              <a:t>tokom</a:t>
            </a:r>
            <a:r>
              <a:rPr lang="en-US" sz="1600" dirty="0"/>
              <a:t> </a:t>
            </a:r>
            <a:r>
              <a:rPr lang="en-US" sz="1600" dirty="0" err="1"/>
              <a:t>poslednje</a:t>
            </a:r>
            <a:r>
              <a:rPr lang="en-US" sz="1600" dirty="0"/>
              <a:t> </a:t>
            </a:r>
            <a:r>
              <a:rPr lang="en-US" sz="1600" dirty="0" err="1"/>
              <a:t>nedelje</a:t>
            </a:r>
            <a:r>
              <a:rPr lang="en-US" sz="1600" dirty="0"/>
              <a:t> </a:t>
            </a:r>
            <a:r>
              <a:rPr lang="en-US" sz="1600" dirty="0" err="1"/>
              <a:t>trudnoće</a:t>
            </a:r>
            <a:r>
              <a:rPr lang="en-US" sz="1600" dirty="0"/>
              <a:t> </a:t>
            </a:r>
            <a:r>
              <a:rPr lang="en-US" sz="1600" dirty="0" err="1"/>
              <a:t>povećava</a:t>
            </a:r>
            <a:r>
              <a:rPr lang="en-US" sz="1600" dirty="0"/>
              <a:t> </a:t>
            </a:r>
            <a:r>
              <a:rPr lang="en-US" sz="1600" dirty="0" err="1"/>
              <a:t>kardiovaskularni</a:t>
            </a:r>
            <a:r>
              <a:rPr lang="en-US" sz="1600" dirty="0"/>
              <a:t> </a:t>
            </a:r>
            <a:r>
              <a:rPr lang="en-US" sz="1600" dirty="0" err="1"/>
              <a:t>rizik</a:t>
            </a:r>
            <a:r>
              <a:rPr lang="en-US" sz="1600" dirty="0"/>
              <a:t> </a:t>
            </a:r>
            <a:r>
              <a:rPr lang="en-US" sz="1600" dirty="0" err="1"/>
              <a:t>za</a:t>
            </a:r>
            <a:r>
              <a:rPr lang="en-US" sz="1600" dirty="0"/>
              <a:t> 7% </a:t>
            </a:r>
            <a:r>
              <a:rPr lang="en-US" sz="1600" dirty="0" err="1"/>
              <a:t>i</a:t>
            </a:r>
            <a:r>
              <a:rPr lang="en-US" sz="1600" dirty="0"/>
              <a:t> da je </a:t>
            </a:r>
            <a:r>
              <a:rPr lang="en-US" sz="1600" dirty="0" err="1"/>
              <a:t>rizik</a:t>
            </a:r>
            <a:r>
              <a:rPr lang="en-US" sz="1600" dirty="0"/>
              <a:t> bio </a:t>
            </a:r>
            <a:r>
              <a:rPr lang="en-US" sz="1600" dirty="0" err="1"/>
              <a:t>očigledniji</a:t>
            </a:r>
            <a:r>
              <a:rPr lang="en-US" sz="1600" dirty="0"/>
              <a:t> </a:t>
            </a:r>
            <a:r>
              <a:rPr lang="en-US" sz="1600" dirty="0" err="1"/>
              <a:t>danima</a:t>
            </a:r>
            <a:r>
              <a:rPr lang="en-US" sz="1600" dirty="0"/>
              <a:t> </a:t>
            </a:r>
            <a:r>
              <a:rPr lang="en-US" sz="1600" dirty="0" err="1"/>
              <a:t>bliže</a:t>
            </a:r>
            <a:r>
              <a:rPr lang="en-US" sz="1600" dirty="0"/>
              <a:t> </a:t>
            </a:r>
            <a:r>
              <a:rPr lang="en-US" sz="1600" dirty="0" err="1"/>
              <a:t>porođaju</a:t>
            </a:r>
            <a:r>
              <a:rPr lang="en-US" sz="1600" dirty="0"/>
              <a:t>.</a:t>
            </a:r>
          </a:p>
          <a:p>
            <a:pPr>
              <a:lnSpc>
                <a:spcPct val="100000"/>
              </a:lnSpc>
              <a:spcBef>
                <a:spcPts val="0"/>
              </a:spcBef>
              <a:spcAft>
                <a:spcPts val="0"/>
              </a:spcAft>
            </a:pPr>
            <a:r>
              <a:rPr lang="en-US" sz="1600" b="1" dirty="0" err="1"/>
              <a:t>Bakteriurija</a:t>
            </a:r>
            <a:r>
              <a:rPr lang="en-US" sz="1600" b="1" dirty="0"/>
              <a:t> (</a:t>
            </a:r>
            <a:r>
              <a:rPr lang="en-US" sz="1600" b="1" dirty="0" err="1"/>
              <a:t>jedna</a:t>
            </a:r>
            <a:r>
              <a:rPr lang="en-US" sz="1600" b="1" dirty="0"/>
              <a:t> </a:t>
            </a:r>
            <a:r>
              <a:rPr lang="en-US" sz="1600" b="1" dirty="0" err="1"/>
              <a:t>studija</a:t>
            </a:r>
            <a:r>
              <a:rPr lang="en-US" sz="1600" b="1" dirty="0"/>
              <a:t>)</a:t>
            </a:r>
          </a:p>
          <a:p>
            <a:pPr lvl="1">
              <a:lnSpc>
                <a:spcPct val="100000"/>
              </a:lnSpc>
              <a:spcBef>
                <a:spcPts val="0"/>
              </a:spcBef>
            </a:pPr>
            <a:r>
              <a:rPr lang="en-US" sz="1600" dirty="0" err="1"/>
              <a:t>povećan</a:t>
            </a:r>
            <a:r>
              <a:rPr lang="en-US" sz="1600" dirty="0"/>
              <a:t> </a:t>
            </a:r>
            <a:r>
              <a:rPr lang="en-US" sz="1600" dirty="0" err="1"/>
              <a:t>rizik</a:t>
            </a:r>
            <a:r>
              <a:rPr lang="en-US" sz="1600" dirty="0"/>
              <a:t> </a:t>
            </a:r>
            <a:r>
              <a:rPr lang="en-US" sz="1600" dirty="0" err="1"/>
              <a:t>za</a:t>
            </a:r>
            <a:r>
              <a:rPr lang="en-US" sz="1600" dirty="0"/>
              <a:t> </a:t>
            </a:r>
            <a:r>
              <a:rPr lang="en-US" sz="1600" dirty="0" err="1"/>
              <a:t>majku</a:t>
            </a:r>
            <a:r>
              <a:rPr lang="en-US" sz="1600" dirty="0"/>
              <a:t> </a:t>
            </a:r>
            <a:r>
              <a:rPr lang="en-US" sz="1600" dirty="0" err="1"/>
              <a:t>sa</a:t>
            </a:r>
            <a:r>
              <a:rPr lang="en-US" sz="1600" dirty="0"/>
              <a:t> </a:t>
            </a:r>
            <a:r>
              <a:rPr lang="en-US" sz="1600" dirty="0" err="1"/>
              <a:t>značajnom</a:t>
            </a:r>
            <a:r>
              <a:rPr lang="en-US" sz="1600" dirty="0"/>
              <a:t> </a:t>
            </a:r>
            <a:r>
              <a:rPr lang="en-US" sz="1600" dirty="0" err="1"/>
              <a:t>bakteriurijom</a:t>
            </a:r>
            <a:r>
              <a:rPr lang="en-US" sz="1600" dirty="0"/>
              <a:t>, </a:t>
            </a:r>
            <a:r>
              <a:rPr lang="en-US" sz="1600" dirty="0" err="1"/>
              <a:t>sa</a:t>
            </a:r>
            <a:r>
              <a:rPr lang="en-US" sz="1600" dirty="0"/>
              <a:t> </a:t>
            </a:r>
            <a:r>
              <a:rPr lang="en-US" sz="1600" dirty="0" err="1"/>
              <a:t>visokom</a:t>
            </a:r>
            <a:r>
              <a:rPr lang="en-US" sz="1600" dirty="0"/>
              <a:t> </a:t>
            </a:r>
            <a:r>
              <a:rPr lang="en-US" sz="1600" dirty="0" err="1"/>
              <a:t>mesečnom</a:t>
            </a:r>
            <a:r>
              <a:rPr lang="en-US" sz="1600" dirty="0"/>
              <a:t> </a:t>
            </a:r>
            <a:r>
              <a:rPr lang="en-US" sz="1600" dirty="0" err="1"/>
              <a:t>temperaturom</a:t>
            </a:r>
            <a:r>
              <a:rPr lang="en-US" sz="1600" dirty="0"/>
              <a:t> </a:t>
            </a:r>
            <a:r>
              <a:rPr lang="en-US" sz="1600" dirty="0" err="1" smtClean="0"/>
              <a:t>okoline</a:t>
            </a:r>
            <a:endParaRPr lang="en-GB" sz="3200" dirty="0"/>
          </a:p>
        </p:txBody>
      </p:sp>
      <p:sp>
        <p:nvSpPr>
          <p:cNvPr id="4" name="Cím 1">
            <a:extLst>
              <a:ext uri="{FF2B5EF4-FFF2-40B4-BE49-F238E27FC236}">
                <a16:creationId xmlns:a16="http://schemas.microsoft.com/office/drawing/2014/main" id="{478FB0FB-7855-B407-560B-9600D65E420B}"/>
              </a:ext>
            </a:extLst>
          </p:cNvPr>
          <p:cNvSpPr>
            <a:spLocks noGrp="1"/>
          </p:cNvSpPr>
          <p:nvPr>
            <p:ph type="title"/>
          </p:nvPr>
        </p:nvSpPr>
        <p:spPr>
          <a:xfrm>
            <a:off x="174670" y="115503"/>
            <a:ext cx="11914142" cy="577516"/>
          </a:xfrm>
        </p:spPr>
        <p:txBody>
          <a:bodyPr rtlCol="0">
            <a:noAutofit/>
          </a:bodyPr>
          <a:lstStyle/>
          <a:p>
            <a:r>
              <a:rPr lang="en-US" sz="2700" dirty="0" err="1">
                <a:solidFill>
                  <a:schemeClr val="tx1"/>
                </a:solidFill>
              </a:rPr>
              <a:t>Povišena</a:t>
            </a:r>
            <a:r>
              <a:rPr lang="en-US" sz="2700" dirty="0">
                <a:solidFill>
                  <a:schemeClr val="tx1"/>
                </a:solidFill>
              </a:rPr>
              <a:t> </a:t>
            </a:r>
            <a:r>
              <a:rPr lang="en-US" sz="2700" dirty="0" err="1">
                <a:solidFill>
                  <a:schemeClr val="tx1"/>
                </a:solidFill>
              </a:rPr>
              <a:t>temperatura</a:t>
            </a:r>
            <a:r>
              <a:rPr lang="en-US" sz="2700" dirty="0">
                <a:solidFill>
                  <a:schemeClr val="tx1"/>
                </a:solidFill>
              </a:rPr>
              <a:t> </a:t>
            </a:r>
            <a:r>
              <a:rPr lang="en-US" sz="2700" dirty="0" err="1">
                <a:solidFill>
                  <a:schemeClr val="tx1"/>
                </a:solidFill>
              </a:rPr>
              <a:t>okoline</a:t>
            </a:r>
            <a:r>
              <a:rPr lang="en-US" sz="2700" dirty="0">
                <a:solidFill>
                  <a:schemeClr val="tx1"/>
                </a:solidFill>
              </a:rPr>
              <a:t> – </a:t>
            </a:r>
            <a:r>
              <a:rPr lang="en-US" sz="2700" dirty="0" err="1">
                <a:solidFill>
                  <a:schemeClr val="tx1"/>
                </a:solidFill>
              </a:rPr>
              <a:t>povezani</a:t>
            </a:r>
            <a:r>
              <a:rPr lang="en-US" sz="2700" dirty="0">
                <a:solidFill>
                  <a:schemeClr val="tx1"/>
                </a:solidFill>
              </a:rPr>
              <a:t> </a:t>
            </a:r>
            <a:r>
              <a:rPr lang="en-US" sz="2700" dirty="0" err="1">
                <a:solidFill>
                  <a:schemeClr val="tx1"/>
                </a:solidFill>
              </a:rPr>
              <a:t>neželjeni</a:t>
            </a:r>
            <a:r>
              <a:rPr lang="en-US" sz="2700" dirty="0">
                <a:solidFill>
                  <a:schemeClr val="tx1"/>
                </a:solidFill>
              </a:rPr>
              <a:t> </a:t>
            </a:r>
            <a:r>
              <a:rPr lang="en-US" sz="2700" dirty="0" err="1">
                <a:solidFill>
                  <a:schemeClr val="tx1"/>
                </a:solidFill>
              </a:rPr>
              <a:t>ishodi</a:t>
            </a:r>
            <a:r>
              <a:rPr lang="en-US" sz="2700" dirty="0">
                <a:solidFill>
                  <a:schemeClr val="tx1"/>
                </a:solidFill>
              </a:rPr>
              <a:t> </a:t>
            </a:r>
            <a:r>
              <a:rPr lang="en-US" sz="2700" dirty="0" err="1">
                <a:solidFill>
                  <a:schemeClr val="tx1"/>
                </a:solidFill>
              </a:rPr>
              <a:t>kod</a:t>
            </a:r>
            <a:r>
              <a:rPr lang="en-US" sz="2700" dirty="0">
                <a:solidFill>
                  <a:schemeClr val="tx1"/>
                </a:solidFill>
              </a:rPr>
              <a:t> </a:t>
            </a:r>
            <a:r>
              <a:rPr lang="en-US" sz="2700" dirty="0" err="1">
                <a:solidFill>
                  <a:schemeClr val="tx1"/>
                </a:solidFill>
              </a:rPr>
              <a:t>majke</a:t>
            </a:r>
            <a:r>
              <a:rPr lang="en-US" sz="2700" dirty="0">
                <a:solidFill>
                  <a:schemeClr val="tx1"/>
                </a:solidFill>
              </a:rPr>
              <a:t> (</a:t>
            </a:r>
            <a:r>
              <a:rPr lang="en-US" sz="2700" dirty="0" err="1">
                <a:solidFill>
                  <a:schemeClr val="tx1"/>
                </a:solidFill>
              </a:rPr>
              <a:t>Dalugoda</a:t>
            </a:r>
            <a:r>
              <a:rPr lang="en-US" sz="2700" dirty="0">
                <a:solidFill>
                  <a:schemeClr val="tx1"/>
                </a:solidFill>
              </a:rPr>
              <a:t> </a:t>
            </a:r>
            <a:r>
              <a:rPr lang="en-US" sz="2700" dirty="0" err="1">
                <a:solidFill>
                  <a:schemeClr val="tx1"/>
                </a:solidFill>
              </a:rPr>
              <a:t>i</a:t>
            </a:r>
            <a:r>
              <a:rPr lang="en-US" sz="2700" dirty="0">
                <a:solidFill>
                  <a:schemeClr val="tx1"/>
                </a:solidFill>
              </a:rPr>
              <a:t> </a:t>
            </a:r>
            <a:r>
              <a:rPr lang="en-US" sz="2700" dirty="0" err="1">
                <a:solidFill>
                  <a:schemeClr val="tx1"/>
                </a:solidFill>
              </a:rPr>
              <a:t>sar</a:t>
            </a:r>
            <a:r>
              <a:rPr lang="en-US" sz="2700" dirty="0">
                <a:solidFill>
                  <a:schemeClr val="tx1"/>
                </a:solidFill>
              </a:rPr>
              <a:t>.)</a:t>
            </a:r>
            <a:endParaRPr lang="en-GB" sz="2700" dirty="0">
              <a:solidFill>
                <a:schemeClr val="tx1"/>
              </a:solidFill>
            </a:endParaRPr>
          </a:p>
        </p:txBody>
      </p:sp>
      <p:sp>
        <p:nvSpPr>
          <p:cNvPr id="5" name="Szövegdoboz 4">
            <a:extLst>
              <a:ext uri="{FF2B5EF4-FFF2-40B4-BE49-F238E27FC236}">
                <a16:creationId xmlns:a16="http://schemas.microsoft.com/office/drawing/2014/main" id="{3BC4BBFF-51EF-AD28-2C68-C15179EB4025}"/>
              </a:ext>
            </a:extLst>
          </p:cNvPr>
          <p:cNvSpPr txBox="1"/>
          <p:nvPr/>
        </p:nvSpPr>
        <p:spPr>
          <a:xfrm>
            <a:off x="4364310" y="6061792"/>
            <a:ext cx="7724502" cy="246221"/>
          </a:xfrm>
          <a:prstGeom prst="rect">
            <a:avLst/>
          </a:prstGeom>
          <a:noFill/>
        </p:spPr>
        <p:txBody>
          <a:bodyPr wrap="square" rtlCol="0">
            <a:spAutoFit/>
          </a:bodyPr>
          <a:lstStyle/>
          <a:p>
            <a:pPr algn="r"/>
            <a:r>
              <a:rPr lang="en-US" sz="1000" dirty="0" smtClean="0">
                <a:solidFill>
                  <a:schemeClr val="bg1">
                    <a:lumMod val="50000"/>
                  </a:schemeClr>
                </a:solidFill>
              </a:rPr>
              <a:t>https</a:t>
            </a:r>
            <a:r>
              <a:rPr lang="en-US" sz="1000" dirty="0">
                <a:solidFill>
                  <a:schemeClr val="bg1">
                    <a:lumMod val="50000"/>
                  </a:schemeClr>
                </a:solidFill>
              </a:rPr>
              <a:t>://doi.org/10.3390/ijerph19031771</a:t>
            </a:r>
          </a:p>
        </p:txBody>
      </p:sp>
    </p:spTree>
    <p:extLst>
      <p:ext uri="{BB962C8B-B14F-4D97-AF65-F5344CB8AC3E}">
        <p14:creationId xmlns:p14="http://schemas.microsoft.com/office/powerpoint/2010/main" val="21201550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endParaRPr lang="en-IE" sz="2000" u="sng" dirty="0">
              <a:cs typeface="Arial" panose="020B0604020202020204" pitchFamily="34" charset="0"/>
            </a:endParaRPr>
          </a:p>
          <a:p>
            <a:pPr marL="0" indent="0" rtl="0">
              <a:buNone/>
            </a:pPr>
            <a:endParaRPr lang="hu-HU" sz="2000" dirty="0"/>
          </a:p>
        </p:txBody>
      </p:sp>
      <p:grpSp>
        <p:nvGrpSpPr>
          <p:cNvPr id="2" name="Group 1">
            <a:extLst>
              <a:ext uri="{FF2B5EF4-FFF2-40B4-BE49-F238E27FC236}">
                <a16:creationId xmlns:a16="http://schemas.microsoft.com/office/drawing/2014/main" id="{7B82A844-A13F-782E-CC69-3F2077E491E5}"/>
              </a:ext>
            </a:extLst>
          </p:cNvPr>
          <p:cNvGrpSpPr/>
          <p:nvPr/>
        </p:nvGrpSpPr>
        <p:grpSpPr>
          <a:xfrm>
            <a:off x="392998" y="105125"/>
            <a:ext cx="11301697" cy="6244091"/>
            <a:chOff x="392998" y="105125"/>
            <a:chExt cx="11301697" cy="6244091"/>
          </a:xfrm>
        </p:grpSpPr>
        <p:pic>
          <p:nvPicPr>
            <p:cNvPr id="4" name="Picture 3">
              <a:extLst>
                <a:ext uri="{FF2B5EF4-FFF2-40B4-BE49-F238E27FC236}">
                  <a16:creationId xmlns:a16="http://schemas.microsoft.com/office/drawing/2014/main" id="{D3973DE0-7D6F-8FE5-AE79-C5B47DA0D2E0}"/>
                </a:ext>
              </a:extLst>
            </p:cNvPr>
            <p:cNvPicPr>
              <a:picLocks noChangeAspect="1"/>
            </p:cNvPicPr>
            <p:nvPr/>
          </p:nvPicPr>
          <p:blipFill>
            <a:blip r:embed="rId2"/>
            <a:stretch>
              <a:fillRect/>
            </a:stretch>
          </p:blipFill>
          <p:spPr>
            <a:xfrm>
              <a:off x="4393138" y="105125"/>
              <a:ext cx="7301557" cy="6244091"/>
            </a:xfrm>
            <a:prstGeom prst="rect">
              <a:avLst/>
            </a:prstGeom>
          </p:spPr>
        </p:pic>
        <p:sp>
          <p:nvSpPr>
            <p:cNvPr id="5" name="TextBox 4">
              <a:extLst>
                <a:ext uri="{FF2B5EF4-FFF2-40B4-BE49-F238E27FC236}">
                  <a16:creationId xmlns:a16="http://schemas.microsoft.com/office/drawing/2014/main" id="{F2232874-1497-FE1C-4E1C-588875C7ABA4}"/>
                </a:ext>
              </a:extLst>
            </p:cNvPr>
            <p:cNvSpPr txBox="1"/>
            <p:nvPr/>
          </p:nvSpPr>
          <p:spPr>
            <a:xfrm>
              <a:off x="392998" y="966766"/>
              <a:ext cx="3658868" cy="1830758"/>
            </a:xfrm>
            <a:prstGeom prst="rect">
              <a:avLst/>
            </a:prstGeom>
            <a:noFill/>
          </p:spPr>
          <p:txBody>
            <a:bodyPr wrap="square" rtlCol="0">
              <a:spAutoFit/>
            </a:bodyPr>
            <a:lstStyle/>
            <a:p>
              <a:pPr>
                <a:lnSpc>
                  <a:spcPct val="110000"/>
                </a:lnSpc>
              </a:pPr>
              <a:r>
                <a:rPr lang="en-US" sz="2600" b="1" i="1" dirty="0" err="1" smtClean="0">
                  <a:cs typeface="Arial" panose="020B0604020202020204" pitchFamily="34" charset="0"/>
                </a:rPr>
                <a:t>Efekti</a:t>
              </a:r>
              <a:r>
                <a:rPr lang="en-US" sz="2600" b="1" i="1" dirty="0" smtClean="0">
                  <a:cs typeface="Arial" panose="020B0604020202020204" pitchFamily="34" charset="0"/>
                </a:rPr>
                <a:t> </a:t>
              </a:r>
              <a:r>
                <a:rPr lang="en-US" sz="2600" b="1" i="1" dirty="0" err="1">
                  <a:cs typeface="Arial" panose="020B0604020202020204" pitchFamily="34" charset="0"/>
                </a:rPr>
                <a:t>globalnih</a:t>
              </a:r>
              <a:r>
                <a:rPr lang="en-US" sz="2600" b="1" i="1" dirty="0">
                  <a:cs typeface="Arial" panose="020B0604020202020204" pitchFamily="34" charset="0"/>
                </a:rPr>
                <a:t> </a:t>
              </a:r>
              <a:r>
                <a:rPr lang="en-US" sz="2600" b="1" i="1" dirty="0" err="1">
                  <a:cs typeface="Arial" panose="020B0604020202020204" pitchFamily="34" charset="0"/>
                </a:rPr>
                <a:t>promena</a:t>
              </a:r>
              <a:r>
                <a:rPr lang="en-US" sz="2600" b="1" i="1" dirty="0">
                  <a:cs typeface="Arial" panose="020B0604020202020204" pitchFamily="34" charset="0"/>
                </a:rPr>
                <a:t> </a:t>
              </a:r>
              <a:r>
                <a:rPr lang="en-US" sz="2600" b="1" i="1" dirty="0" err="1">
                  <a:cs typeface="Arial" panose="020B0604020202020204" pitchFamily="34" charset="0"/>
                </a:rPr>
                <a:t>na</a:t>
              </a:r>
              <a:r>
                <a:rPr lang="en-US" sz="2600" b="1" i="1" dirty="0">
                  <a:cs typeface="Arial" panose="020B0604020202020204" pitchFamily="34" charset="0"/>
                </a:rPr>
                <a:t> </a:t>
              </a:r>
              <a:r>
                <a:rPr lang="en-US" sz="2600" b="1" i="1" dirty="0" err="1">
                  <a:cs typeface="Arial" panose="020B0604020202020204" pitchFamily="34" charset="0"/>
                </a:rPr>
                <a:t>životnu</a:t>
              </a:r>
              <a:r>
                <a:rPr lang="en-US" sz="2600" b="1" i="1" dirty="0">
                  <a:cs typeface="Arial" panose="020B0604020202020204" pitchFamily="34" charset="0"/>
                </a:rPr>
                <a:t> </a:t>
              </a:r>
              <a:r>
                <a:rPr lang="en-US" sz="2600" b="1" i="1" dirty="0" err="1">
                  <a:cs typeface="Arial" panose="020B0604020202020204" pitchFamily="34" charset="0"/>
                </a:rPr>
                <a:t>sredinu</a:t>
              </a:r>
              <a:r>
                <a:rPr lang="en-US" sz="2600" b="1" i="1" dirty="0">
                  <a:cs typeface="Arial" panose="020B0604020202020204" pitchFamily="34" charset="0"/>
                </a:rPr>
                <a:t> </a:t>
              </a:r>
              <a:r>
                <a:rPr lang="en-US" sz="2600" b="1" i="1" dirty="0" err="1">
                  <a:cs typeface="Arial" panose="020B0604020202020204" pitchFamily="34" charset="0"/>
                </a:rPr>
                <a:t>koji</a:t>
              </a:r>
              <a:r>
                <a:rPr lang="en-US" sz="2600" b="1" i="1" dirty="0">
                  <a:cs typeface="Arial" panose="020B0604020202020204" pitchFamily="34" charset="0"/>
                </a:rPr>
                <a:t> se </a:t>
              </a:r>
              <a:r>
                <a:rPr lang="en-US" sz="2600" b="1" i="1" dirty="0" err="1">
                  <a:cs typeface="Arial" panose="020B0604020202020204" pitchFamily="34" charset="0"/>
                </a:rPr>
                <a:t>odnose</a:t>
              </a:r>
              <a:r>
                <a:rPr lang="en-US" sz="2600" b="1" i="1" dirty="0">
                  <a:cs typeface="Arial" panose="020B0604020202020204" pitchFamily="34" charset="0"/>
                </a:rPr>
                <a:t> </a:t>
              </a:r>
              <a:r>
                <a:rPr lang="en-US" sz="2600" b="1" i="1" dirty="0" err="1">
                  <a:cs typeface="Arial" panose="020B0604020202020204" pitchFamily="34" charset="0"/>
                </a:rPr>
                <a:t>na</a:t>
              </a:r>
              <a:r>
                <a:rPr lang="en-US" sz="2600" b="1" i="1" dirty="0">
                  <a:cs typeface="Arial" panose="020B0604020202020204" pitchFamily="34" charset="0"/>
                </a:rPr>
                <a:t> </a:t>
              </a:r>
              <a:r>
                <a:rPr lang="en-US" sz="2600" b="1" i="1" dirty="0" err="1">
                  <a:cs typeface="Arial" panose="020B0604020202020204" pitchFamily="34" charset="0"/>
                </a:rPr>
                <a:t>bolesti</a:t>
              </a:r>
              <a:r>
                <a:rPr lang="en-US" sz="2600" b="1" i="1" dirty="0">
                  <a:cs typeface="Arial" panose="020B0604020202020204" pitchFamily="34" charset="0"/>
                </a:rPr>
                <a:t> </a:t>
              </a:r>
              <a:r>
                <a:rPr lang="en-US" sz="2600" b="1" i="1" dirty="0" err="1">
                  <a:cs typeface="Arial" panose="020B0604020202020204" pitchFamily="34" charset="0"/>
                </a:rPr>
                <a:t>koje</a:t>
              </a:r>
              <a:r>
                <a:rPr lang="en-US" sz="2600" b="1" i="1" dirty="0">
                  <a:cs typeface="Arial" panose="020B0604020202020204" pitchFamily="34" charset="0"/>
                </a:rPr>
                <a:t> se </a:t>
              </a:r>
              <a:r>
                <a:rPr lang="en-US" sz="2600" b="1" i="1" dirty="0" err="1">
                  <a:cs typeface="Arial" panose="020B0604020202020204" pitchFamily="34" charset="0"/>
                </a:rPr>
                <a:t>prenose</a:t>
              </a:r>
              <a:r>
                <a:rPr lang="en-US" sz="2600" b="1" i="1" dirty="0">
                  <a:cs typeface="Arial" panose="020B0604020202020204" pitchFamily="34" charset="0"/>
                </a:rPr>
                <a:t> </a:t>
              </a:r>
              <a:r>
                <a:rPr lang="en-US" sz="2600" b="1" i="1" dirty="0" err="1" smtClean="0">
                  <a:cs typeface="Arial" panose="020B0604020202020204" pitchFamily="34" charset="0"/>
                </a:rPr>
                <a:t>vektorima</a:t>
              </a:r>
              <a:endParaRPr lang="en-US" sz="2600" b="1" i="1" dirty="0">
                <a:cs typeface="Arial" panose="020B0604020202020204" pitchFamily="34" charset="0"/>
              </a:endParaRPr>
            </a:p>
          </p:txBody>
        </p:sp>
        <p:sp>
          <p:nvSpPr>
            <p:cNvPr id="6" name="TextBox 5">
              <a:extLst>
                <a:ext uri="{FF2B5EF4-FFF2-40B4-BE49-F238E27FC236}">
                  <a16:creationId xmlns:a16="http://schemas.microsoft.com/office/drawing/2014/main" id="{2F9ECF99-43CF-55CD-3BFE-B4867EEDF19C}"/>
                </a:ext>
              </a:extLst>
            </p:cNvPr>
            <p:cNvSpPr txBox="1"/>
            <p:nvPr/>
          </p:nvSpPr>
          <p:spPr>
            <a:xfrm>
              <a:off x="427462" y="6081223"/>
              <a:ext cx="3283132" cy="246221"/>
            </a:xfrm>
            <a:prstGeom prst="rect">
              <a:avLst/>
            </a:prstGeom>
            <a:noFill/>
          </p:spPr>
          <p:txBody>
            <a:bodyPr wrap="square" rtlCol="0">
              <a:spAutoFit/>
            </a:bodyPr>
            <a:lstStyle/>
            <a:p>
              <a:r>
                <a:rPr lang="en-US" sz="1000" dirty="0" smtClean="0">
                  <a:cs typeface="Arial" panose="020B0604020202020204" pitchFamily="34" charset="0"/>
                </a:rPr>
                <a:t>https</a:t>
              </a:r>
              <a:r>
                <a:rPr lang="en-US" sz="1000" dirty="0">
                  <a:cs typeface="Arial" panose="020B0604020202020204" pitchFamily="34" charset="0"/>
                </a:rPr>
                <a:t>://doi.org/10.1128%2FCMR.17.1.136-173.2004 </a:t>
              </a:r>
            </a:p>
          </p:txBody>
        </p:sp>
      </p:grpSp>
    </p:spTree>
    <p:extLst>
      <p:ext uri="{BB962C8B-B14F-4D97-AF65-F5344CB8AC3E}">
        <p14:creationId xmlns:p14="http://schemas.microsoft.com/office/powerpoint/2010/main" val="32363323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01131" y="84001"/>
            <a:ext cx="11896826" cy="549635"/>
          </a:xfrm>
        </p:spPr>
        <p:txBody>
          <a:bodyPr>
            <a:normAutofit/>
          </a:bodyPr>
          <a:lstStyle/>
          <a:p>
            <a:r>
              <a:rPr lang="sr" b="1" dirty="0">
                <a:solidFill>
                  <a:schemeClr val="tx1"/>
                </a:solidFill>
                <a:cs typeface="Arial" panose="020B0604020202020204" pitchFamily="34" charset="0"/>
              </a:rPr>
              <a:t>Glavne bolesti koje se prenose </a:t>
            </a:r>
            <a:r>
              <a:rPr lang="sr" b="1" dirty="0" smtClean="0">
                <a:solidFill>
                  <a:schemeClr val="tx1"/>
                </a:solidFill>
                <a:cs typeface="Arial" panose="020B0604020202020204" pitchFamily="34" charset="0"/>
              </a:rPr>
              <a:t>vektorima</a:t>
            </a:r>
            <a:endParaRPr lang="en-US" b="1" dirty="0">
              <a:solidFill>
                <a:schemeClr val="tx1"/>
              </a:solidFill>
            </a:endParaRPr>
          </a:p>
        </p:txBody>
      </p:sp>
      <p:graphicFrame>
        <p:nvGraphicFramePr>
          <p:cNvPr id="4" name="Táblázat 3"/>
          <p:cNvGraphicFramePr>
            <a:graphicFrameLocks noGrp="1"/>
          </p:cNvGraphicFramePr>
          <p:nvPr>
            <p:extLst>
              <p:ext uri="{D42A27DB-BD31-4B8C-83A1-F6EECF244321}">
                <p14:modId xmlns:p14="http://schemas.microsoft.com/office/powerpoint/2010/main" val="275868617"/>
              </p:ext>
            </p:extLst>
          </p:nvPr>
        </p:nvGraphicFramePr>
        <p:xfrm>
          <a:off x="268857" y="702644"/>
          <a:ext cx="6166449" cy="5413482"/>
        </p:xfrm>
        <a:graphic>
          <a:graphicData uri="http://schemas.openxmlformats.org/drawingml/2006/table">
            <a:tbl>
              <a:tblPr>
                <a:tableStyleId>{5C22544A-7EE6-4342-B048-85BDC9FD1C3A}</a:tableStyleId>
              </a:tblPr>
              <a:tblGrid>
                <a:gridCol w="2016982">
                  <a:extLst>
                    <a:ext uri="{9D8B030D-6E8A-4147-A177-3AD203B41FA5}">
                      <a16:colId xmlns:a16="http://schemas.microsoft.com/office/drawing/2014/main" val="2599560510"/>
                    </a:ext>
                  </a:extLst>
                </a:gridCol>
                <a:gridCol w="2457159">
                  <a:extLst>
                    <a:ext uri="{9D8B030D-6E8A-4147-A177-3AD203B41FA5}">
                      <a16:colId xmlns:a16="http://schemas.microsoft.com/office/drawing/2014/main" val="282987101"/>
                    </a:ext>
                  </a:extLst>
                </a:gridCol>
                <a:gridCol w="1692308">
                  <a:extLst>
                    <a:ext uri="{9D8B030D-6E8A-4147-A177-3AD203B41FA5}">
                      <a16:colId xmlns:a16="http://schemas.microsoft.com/office/drawing/2014/main" val="2558829644"/>
                    </a:ext>
                  </a:extLst>
                </a:gridCol>
              </a:tblGrid>
              <a:tr h="476757">
                <a:tc>
                  <a:txBody>
                    <a:bodyPr/>
                    <a:lstStyle/>
                    <a:p>
                      <a:pPr algn="ctr" rtl="0" fontAlgn="t"/>
                      <a:r>
                        <a:rPr lang="sr" sz="1400" b="1" u="none" strike="noStrike" dirty="0">
                          <a:solidFill>
                            <a:srgbClr val="0070C0"/>
                          </a:solidFill>
                          <a:effectLst/>
                          <a:latin typeface="+mn-lt"/>
                        </a:rPr>
                        <a:t>Bolest</a:t>
                      </a:r>
                      <a:endParaRPr lang="en-IE" sz="1400" b="1" i="0" u="none" strike="noStrike" dirty="0">
                        <a:solidFill>
                          <a:srgbClr val="0070C0"/>
                        </a:solidFill>
                        <a:effectLst/>
                        <a:latin typeface="+mn-lt"/>
                      </a:endParaRPr>
                    </a:p>
                  </a:txBody>
                  <a:tcPr marL="6757" marR="6757" marT="6757" marB="0"/>
                </a:tc>
                <a:tc>
                  <a:txBody>
                    <a:bodyPr/>
                    <a:lstStyle/>
                    <a:p>
                      <a:pPr algn="ctr" rtl="0" fontAlgn="t"/>
                      <a:r>
                        <a:rPr lang="sr" sz="1400" b="1" u="none" strike="noStrike" dirty="0">
                          <a:solidFill>
                            <a:srgbClr val="0070C0"/>
                          </a:solidFill>
                          <a:effectLst/>
                          <a:latin typeface="+mn-lt"/>
                        </a:rPr>
                        <a:t>Patogen</a:t>
                      </a:r>
                      <a:endParaRPr lang="en-IE" sz="1400" b="1" i="0" u="none" strike="noStrike" dirty="0">
                        <a:solidFill>
                          <a:srgbClr val="0070C0"/>
                        </a:solidFill>
                        <a:effectLst/>
                        <a:latin typeface="+mn-lt"/>
                      </a:endParaRPr>
                    </a:p>
                  </a:txBody>
                  <a:tcPr marL="6757" marR="6757" marT="6757" marB="0"/>
                </a:tc>
                <a:tc>
                  <a:txBody>
                    <a:bodyPr/>
                    <a:lstStyle/>
                    <a:p>
                      <a:pPr algn="ctr" rtl="0" fontAlgn="t"/>
                      <a:r>
                        <a:rPr lang="sr" sz="1400" b="1" u="none" strike="noStrike" dirty="0">
                          <a:solidFill>
                            <a:srgbClr val="0070C0"/>
                          </a:solidFill>
                          <a:effectLst/>
                          <a:latin typeface="+mn-lt"/>
                        </a:rPr>
                        <a:t>Vektor(i)</a:t>
                      </a:r>
                      <a:endParaRPr lang="en-IE" sz="1400" b="1" i="0" u="none" strike="noStrike" dirty="0">
                        <a:solidFill>
                          <a:srgbClr val="0070C0"/>
                        </a:solidFill>
                        <a:effectLst/>
                        <a:latin typeface="+mn-lt"/>
                      </a:endParaRPr>
                    </a:p>
                  </a:txBody>
                  <a:tcPr marL="6757" marR="6757" marT="6757" marB="0"/>
                </a:tc>
                <a:extLst>
                  <a:ext uri="{0D108BD9-81ED-4DB2-BD59-A6C34878D82A}">
                    <a16:rowId xmlns:a16="http://schemas.microsoft.com/office/drawing/2014/main" val="1562889078"/>
                  </a:ext>
                </a:extLst>
              </a:tr>
              <a:tr h="451412">
                <a:tc>
                  <a:txBody>
                    <a:bodyPr/>
                    <a:lstStyle/>
                    <a:p>
                      <a:pPr algn="l" rtl="0" fontAlgn="t"/>
                      <a:r>
                        <a:rPr lang="sr" sz="1200" u="none" strike="noStrike" dirty="0">
                          <a:solidFill>
                            <a:srgbClr val="C00000"/>
                          </a:solidFill>
                          <a:effectLst/>
                        </a:rPr>
                        <a:t>Babezioza</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l" rtl="0" fontAlgn="t"/>
                      <a:r>
                        <a:rPr lang="sr" sz="1200" u="none" strike="noStrike" dirty="0">
                          <a:effectLst/>
                          <a:latin typeface="+mn-lt"/>
                        </a:rPr>
                        <a:t>Parazit </a:t>
                      </a:r>
                      <a:r>
                        <a:rPr lang="en-GB" sz="1200" i="1" u="none" strike="noStrike" dirty="0">
                          <a:effectLst/>
                          <a:latin typeface="+mn-lt"/>
                        </a:rPr>
                        <a:t>Babesia microti</a:t>
                      </a:r>
                      <a:r>
                        <a:rPr lang="sr" sz="1200" i="1" u="none" strike="noStrike" dirty="0">
                          <a:effectLst/>
                          <a:latin typeface="+mn-lt"/>
                        </a:rPr>
                        <a:t> </a:t>
                      </a:r>
                      <a:endParaRPr lang="en-IE" sz="1200" b="0" i="0" u="none" strike="noStrike" dirty="0">
                        <a:solidFill>
                          <a:srgbClr val="000000"/>
                        </a:solidFill>
                        <a:effectLst/>
                        <a:latin typeface="+mn-lt"/>
                      </a:endParaRPr>
                    </a:p>
                  </a:txBody>
                  <a:tcPr marL="6757" marR="6757" marT="6757" marB="0" anchor="ctr"/>
                </a:tc>
                <a:tc>
                  <a:txBody>
                    <a:bodyPr/>
                    <a:lstStyle/>
                    <a:p>
                      <a:pPr algn="l" rtl="0" fontAlgn="t"/>
                      <a:r>
                        <a:rPr lang="sr" sz="1200" i="1" u="none" strike="noStrike" dirty="0">
                          <a:effectLst/>
                          <a:latin typeface="+mn-lt"/>
                        </a:rPr>
                        <a:t>Ikodes scapularis </a:t>
                      </a:r>
                      <a:r>
                        <a:rPr lang="sr" sz="1200" u="none" strike="noStrike" dirty="0">
                          <a:effectLst/>
                          <a:latin typeface="+mn-lt"/>
                        </a:rPr>
                        <a:t>(jelenski krpelji)</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2467955620"/>
                  </a:ext>
                </a:extLst>
              </a:tr>
              <a:tr h="409710">
                <a:tc>
                  <a:txBody>
                    <a:bodyPr/>
                    <a:lstStyle/>
                    <a:p>
                      <a:pPr algn="l" rtl="0" fontAlgn="t"/>
                      <a:r>
                        <a:rPr lang="sr" sz="1200" b="0" i="0" u="none" strike="noStrike" dirty="0" smtClean="0">
                          <a:solidFill>
                            <a:srgbClr val="C00000"/>
                          </a:solidFill>
                          <a:effectLst/>
                          <a:latin typeface="+mn-lt"/>
                        </a:rPr>
                        <a:t>Kuga</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l" rtl="0" fontAlgn="t"/>
                      <a:r>
                        <a:rPr lang="sr-Latn-RS" sz="1200" u="none" strike="noStrike" dirty="0">
                          <a:effectLst/>
                          <a:latin typeface="+mn-lt"/>
                        </a:rPr>
                        <a:t>Bakterija </a:t>
                      </a:r>
                      <a:r>
                        <a:rPr lang="sr-Latn-RS" sz="1200" u="none" strike="noStrike" dirty="0" err="1">
                          <a:effectLst/>
                          <a:latin typeface="+mn-lt"/>
                        </a:rPr>
                        <a:t>Yersinia</a:t>
                      </a:r>
                      <a:r>
                        <a:rPr lang="sr-Latn-RS" sz="1200" u="none" strike="noStrike" dirty="0">
                          <a:effectLst/>
                          <a:latin typeface="+mn-lt"/>
                        </a:rPr>
                        <a:t> pestis</a:t>
                      </a:r>
                      <a:endParaRPr lang="en-IE" sz="1200" b="0" i="0" u="none" strike="noStrike" dirty="0">
                        <a:solidFill>
                          <a:srgbClr val="3C4245"/>
                        </a:solidFill>
                        <a:effectLst/>
                        <a:latin typeface="+mn-lt"/>
                      </a:endParaRPr>
                    </a:p>
                  </a:txBody>
                  <a:tcPr marL="6757" marR="6757" marT="6757" marB="0" anchor="ctr"/>
                </a:tc>
                <a:tc>
                  <a:txBody>
                    <a:bodyPr/>
                    <a:lstStyle/>
                    <a:p>
                      <a:pPr algn="l" rtl="0" fontAlgn="t"/>
                      <a:r>
                        <a:rPr lang="sr" sz="1200" b="0" i="0" u="none" strike="noStrike" dirty="0">
                          <a:solidFill>
                            <a:srgbClr val="000000"/>
                          </a:solidFill>
                          <a:effectLst/>
                          <a:latin typeface="+mn-lt"/>
                        </a:rPr>
                        <a:t>Buve</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2937986812"/>
                  </a:ext>
                </a:extLst>
              </a:tr>
              <a:tr h="610849">
                <a:tc>
                  <a:txBody>
                    <a:bodyPr/>
                    <a:lstStyle/>
                    <a:p>
                      <a:pPr algn="l" rtl="0" fontAlgn="t"/>
                      <a:r>
                        <a:rPr lang="sr-Latn-RS" sz="1200" u="none" strike="noStrike" dirty="0" err="1">
                          <a:solidFill>
                            <a:srgbClr val="C00000"/>
                          </a:solidFill>
                          <a:effectLst/>
                        </a:rPr>
                        <a:t>Šagasova</a:t>
                      </a:r>
                      <a:r>
                        <a:rPr lang="sr-Latn-RS" sz="1200" u="none" strike="noStrike" dirty="0">
                          <a:solidFill>
                            <a:srgbClr val="C00000"/>
                          </a:solidFill>
                          <a:effectLst/>
                        </a:rPr>
                        <a:t> bolest</a:t>
                      </a:r>
                      <a:r>
                        <a:rPr lang="sr" sz="1200" u="none" strike="noStrike" dirty="0">
                          <a:solidFill>
                            <a:srgbClr val="C00000"/>
                          </a:solidFill>
                          <a:effectLst/>
                        </a:rPr>
                        <a:t>(američka tripanosomijaza)</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l" rtl="0" fontAlgn="t"/>
                      <a:r>
                        <a:rPr lang="sr-Latn-RS" sz="1200" u="none" strike="noStrike" dirty="0" err="1">
                          <a:effectLst/>
                          <a:latin typeface="+mn-lt"/>
                        </a:rPr>
                        <a:t>Protazoa</a:t>
                      </a:r>
                      <a:r>
                        <a:rPr lang="sr-Cyrl-RS" sz="1200" u="none" strike="noStrike" dirty="0">
                          <a:effectLst/>
                          <a:latin typeface="+mn-lt"/>
                        </a:rPr>
                        <a:t> </a:t>
                      </a:r>
                      <a:r>
                        <a:rPr lang="sr-Latn-RS" sz="1200" i="1" u="none" strike="noStrike" dirty="0">
                          <a:effectLst/>
                          <a:latin typeface="+mn-lt"/>
                        </a:rPr>
                        <a:t>Trypanosoma cruzi</a:t>
                      </a:r>
                      <a:endParaRPr lang="en-IE" sz="1200" b="0" i="0" u="none" strike="noStrike" dirty="0">
                        <a:solidFill>
                          <a:srgbClr val="000000"/>
                        </a:solidFill>
                        <a:effectLst/>
                        <a:latin typeface="+mn-lt"/>
                      </a:endParaRPr>
                    </a:p>
                  </a:txBody>
                  <a:tcPr marL="6757" marR="6757" marT="6757" marB="0" anchor="ctr"/>
                </a:tc>
                <a:tc>
                  <a:txBody>
                    <a:bodyPr/>
                    <a:lstStyle/>
                    <a:p>
                      <a:pPr algn="l" rtl="0" fontAlgn="t"/>
                      <a:r>
                        <a:rPr lang="sr" sz="1200" b="0" i="0" u="none" strike="noStrike" dirty="0">
                          <a:solidFill>
                            <a:srgbClr val="000000"/>
                          </a:solidFill>
                          <a:effectLst/>
                          <a:latin typeface="+mn-lt"/>
                        </a:rPr>
                        <a:t>Tropske stenice</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3279091451"/>
                  </a:ext>
                </a:extLst>
              </a:tr>
              <a:tr h="393396">
                <a:tc>
                  <a:txBody>
                    <a:bodyPr/>
                    <a:lstStyle/>
                    <a:p>
                      <a:pPr algn="l" rtl="0" fontAlgn="t"/>
                      <a:r>
                        <a:rPr lang="sr-Latn-RS" sz="1200" b="0" i="0" u="none" strike="noStrike" dirty="0" smtClean="0">
                          <a:solidFill>
                            <a:srgbClr val="C00000"/>
                          </a:solidFill>
                          <a:effectLst/>
                          <a:latin typeface="+mn-lt"/>
                        </a:rPr>
                        <a:t>Čikungunj</a:t>
                      </a:r>
                      <a:r>
                        <a:rPr lang="sr-Cyrl-RS" sz="1200" b="0" i="0" u="none" strike="noStrike" dirty="0">
                          <a:solidFill>
                            <a:srgbClr val="C00000"/>
                          </a:solidFill>
                          <a:effectLst/>
                          <a:latin typeface="+mn-lt"/>
                        </a:rPr>
                        <a:t>а</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l" rtl="0" fontAlgn="t"/>
                      <a:r>
                        <a:rPr lang="sr" sz="1200" i="1" u="none" strike="noStrike" dirty="0">
                          <a:effectLst/>
                          <a:latin typeface="+mn-lt"/>
                        </a:rPr>
                        <a:t>А</a:t>
                      </a:r>
                      <a:r>
                        <a:rPr lang="en-GB" sz="1200" i="1" u="none" strike="noStrike" dirty="0" err="1">
                          <a:effectLst/>
                          <a:latin typeface="+mn-lt"/>
                        </a:rPr>
                        <a:t>lphavirus</a:t>
                      </a:r>
                      <a:endParaRPr lang="en-IE" sz="1200" b="0" i="1" u="none" strike="noStrike" dirty="0">
                        <a:solidFill>
                          <a:srgbClr val="000000"/>
                        </a:solidFill>
                        <a:effectLst/>
                        <a:latin typeface="+mn-lt"/>
                      </a:endParaRPr>
                    </a:p>
                  </a:txBody>
                  <a:tcPr marL="6757" marR="6757" marT="6757" marB="0" anchor="ctr"/>
                </a:tc>
                <a:tc>
                  <a:txBody>
                    <a:bodyPr/>
                    <a:lstStyle/>
                    <a:p>
                      <a:pPr algn="l" rtl="0" fontAlgn="t"/>
                      <a:r>
                        <a:rPr lang="sr" sz="1200" i="1" u="none" strike="noStrike" dirty="0">
                          <a:effectLst/>
                          <a:latin typeface="+mn-lt"/>
                        </a:rPr>
                        <a:t>Аедес</a:t>
                      </a:r>
                      <a:r>
                        <a:rPr lang="sr" sz="1200" u="none" strike="noStrike" dirty="0">
                          <a:effectLst/>
                          <a:latin typeface="+mn-lt"/>
                        </a:rPr>
                        <a:t> </a:t>
                      </a:r>
                      <a:r>
                        <a:rPr lang="en-GB" sz="1200" u="none" strike="noStrike" dirty="0" err="1">
                          <a:effectLst/>
                          <a:latin typeface="+mn-lt"/>
                        </a:rPr>
                        <a:t>komarac</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447347590"/>
                  </a:ext>
                </a:extLst>
              </a:tr>
              <a:tr h="451412">
                <a:tc>
                  <a:txBody>
                    <a:bodyPr/>
                    <a:lstStyle/>
                    <a:p>
                      <a:pPr algn="l" rtl="0" fontAlgn="t"/>
                      <a:r>
                        <a:rPr lang="sr" sz="1200" u="none" strike="noStrike" dirty="0">
                          <a:solidFill>
                            <a:srgbClr val="C00000"/>
                          </a:solidFill>
                          <a:effectLst/>
                        </a:rPr>
                        <a:t>Krimsko-kongo hemoragična groznica</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l" rtl="0" fontAlgn="t"/>
                      <a:r>
                        <a:rPr lang="sr" sz="1200" i="1" u="none" strike="noStrike" dirty="0">
                          <a:effectLst/>
                          <a:latin typeface="+mn-lt"/>
                        </a:rPr>
                        <a:t>Bunyaviridae</a:t>
                      </a:r>
                      <a:r>
                        <a:rPr lang="sr" sz="1200" u="none" strike="noStrike" dirty="0">
                          <a:effectLst/>
                          <a:latin typeface="+mn-lt"/>
                        </a:rPr>
                        <a:t> nairovirus</a:t>
                      </a:r>
                      <a:endParaRPr lang="en-IE" sz="1200" b="0" i="0" u="none" strike="noStrike" dirty="0">
                        <a:solidFill>
                          <a:srgbClr val="000000"/>
                        </a:solidFill>
                        <a:effectLst/>
                        <a:latin typeface="+mn-lt"/>
                      </a:endParaRPr>
                    </a:p>
                  </a:txBody>
                  <a:tcPr marL="6757" marR="6757" marT="6757" marB="0" anchor="ctr"/>
                </a:tc>
                <a:tc>
                  <a:txBody>
                    <a:bodyPr/>
                    <a:lstStyle/>
                    <a:p>
                      <a:pPr algn="l" rtl="0" fontAlgn="t"/>
                      <a:r>
                        <a:rPr lang="sr-Latn-RS" sz="1200" b="0" i="0" u="none" strike="noStrike" dirty="0">
                          <a:solidFill>
                            <a:srgbClr val="000000"/>
                          </a:solidFill>
                          <a:effectLst/>
                          <a:latin typeface="+mn-lt"/>
                        </a:rPr>
                        <a:t>krpelj</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1876317097"/>
                  </a:ext>
                </a:extLst>
              </a:tr>
              <a:tr h="267525">
                <a:tc>
                  <a:txBody>
                    <a:bodyPr/>
                    <a:lstStyle/>
                    <a:p>
                      <a:pPr algn="l" rtl="0" fontAlgn="t"/>
                      <a:r>
                        <a:rPr lang="sr" sz="1200" u="none" strike="noStrike" dirty="0">
                          <a:solidFill>
                            <a:srgbClr val="C00000"/>
                          </a:solidFill>
                          <a:effectLst/>
                        </a:rPr>
                        <a:t>Denga groznica</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l" rtl="0" fontAlgn="t"/>
                      <a:r>
                        <a:rPr lang="sr-Latn-RS" sz="1200" b="0" i="1" u="none" strike="noStrike" dirty="0">
                          <a:solidFill>
                            <a:srgbClr val="000000"/>
                          </a:solidFill>
                          <a:effectLst/>
                          <a:latin typeface="+mn-lt"/>
                        </a:rPr>
                        <a:t>Dengae virus</a:t>
                      </a:r>
                      <a:endParaRPr lang="en-IE" sz="1200" b="0" i="0" u="none" strike="noStrike" dirty="0">
                        <a:solidFill>
                          <a:srgbClr val="000000"/>
                        </a:solidFill>
                        <a:effectLst/>
                        <a:latin typeface="+mn-lt"/>
                      </a:endParaRPr>
                    </a:p>
                  </a:txBody>
                  <a:tcPr marL="6757" marR="6757" marT="6757" marB="0" anchor="ctr"/>
                </a:tc>
                <a:tc>
                  <a:txBody>
                    <a:bodyPr/>
                    <a:lstStyle/>
                    <a:p>
                      <a:pPr algn="l" rtl="0" fontAlgn="t"/>
                      <a:r>
                        <a:rPr lang="sr" sz="1200" i="1" u="none" strike="noStrike" dirty="0">
                          <a:effectLst/>
                          <a:latin typeface="+mn-lt"/>
                        </a:rPr>
                        <a:t>Aedes</a:t>
                      </a:r>
                      <a:r>
                        <a:rPr lang="sr" sz="1200" u="none" strike="noStrike" dirty="0">
                          <a:effectLst/>
                          <a:latin typeface="+mn-lt"/>
                        </a:rPr>
                        <a:t> </a:t>
                      </a:r>
                      <a:r>
                        <a:rPr lang="sr-Latn-RS" sz="1200" u="none" strike="noStrike" dirty="0">
                          <a:effectLst/>
                          <a:latin typeface="+mn-lt"/>
                        </a:rPr>
                        <a:t>komarac</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784061542"/>
                  </a:ext>
                </a:extLst>
              </a:tr>
              <a:tr h="244732">
                <a:tc>
                  <a:txBody>
                    <a:bodyPr/>
                    <a:lstStyle/>
                    <a:p>
                      <a:pPr algn="l" rtl="0" fontAlgn="t"/>
                      <a:r>
                        <a:rPr lang="sr" sz="1200" b="0" u="none" strike="noStrike" dirty="0">
                          <a:solidFill>
                            <a:srgbClr val="C00000"/>
                          </a:solidFill>
                          <a:effectLst/>
                        </a:rPr>
                        <a:t>Infekcija ankilostoma</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l" rtl="0" fontAlgn="t"/>
                      <a:r>
                        <a:rPr lang="sr-Latn-RS" sz="1200" b="0" i="0" u="none" strike="noStrike" dirty="0">
                          <a:solidFill>
                            <a:srgbClr val="000000"/>
                          </a:solidFill>
                          <a:effectLst/>
                          <a:latin typeface="+mn-lt"/>
                        </a:rPr>
                        <a:t>Bulinus globosus</a:t>
                      </a:r>
                      <a:endParaRPr lang="en-IE" sz="1200" b="0" i="0" u="none" strike="noStrike" dirty="0">
                        <a:solidFill>
                          <a:srgbClr val="000000"/>
                        </a:solidFill>
                        <a:effectLst/>
                        <a:latin typeface="+mn-lt"/>
                      </a:endParaRPr>
                    </a:p>
                  </a:txBody>
                  <a:tcPr marL="6757" marR="6757" marT="6757" marB="0" anchor="ctr"/>
                </a:tc>
                <a:tc>
                  <a:txBody>
                    <a:bodyPr/>
                    <a:lstStyle/>
                    <a:p>
                      <a:pPr algn="l" rtl="0" fontAlgn="t"/>
                      <a:r>
                        <a:rPr lang="sr" sz="1200" b="0" i="0" u="none" strike="noStrike" dirty="0">
                          <a:solidFill>
                            <a:srgbClr val="000000"/>
                          </a:solidFill>
                          <a:effectLst/>
                          <a:latin typeface="+mn-lt"/>
                        </a:rPr>
                        <a:t>Puž</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3923446624"/>
                  </a:ext>
                </a:extLst>
              </a:tr>
              <a:tr h="409710">
                <a:tc>
                  <a:txBody>
                    <a:bodyPr/>
                    <a:lstStyle/>
                    <a:p>
                      <a:pPr algn="l" rtl="0" fontAlgn="t"/>
                      <a:r>
                        <a:rPr lang="sr-Latn-RS" sz="1200" u="none" strike="noStrike" dirty="0">
                          <a:solidFill>
                            <a:srgbClr val="C00000"/>
                          </a:solidFill>
                          <a:effectLst/>
                        </a:rPr>
                        <a:t>Japanski encefalitis</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l" rtl="0" fontAlgn="t"/>
                      <a:r>
                        <a:rPr lang="sr" sz="1200" u="none" strike="noStrike" dirty="0">
                          <a:effectLst/>
                          <a:latin typeface="+mn-lt"/>
                        </a:rPr>
                        <a:t>Flavirus </a:t>
                      </a:r>
                      <a:r>
                        <a:rPr lang="sr" sz="1200" i="1" u="none" strike="noStrike" dirty="0">
                          <a:effectLst/>
                          <a:latin typeface="+mn-lt"/>
                        </a:rPr>
                        <a:t>japanskog encefalitisa</a:t>
                      </a:r>
                      <a:endParaRPr lang="en-IE" sz="1200" b="0" i="0" u="none" strike="noStrike" dirty="0">
                        <a:solidFill>
                          <a:srgbClr val="000000"/>
                        </a:solidFill>
                        <a:effectLst/>
                        <a:latin typeface="+mn-lt"/>
                      </a:endParaRPr>
                    </a:p>
                  </a:txBody>
                  <a:tcPr marL="6757" marR="6757" marT="6757" marB="0" anchor="ctr"/>
                </a:tc>
                <a:tc>
                  <a:txBody>
                    <a:bodyPr/>
                    <a:lstStyle/>
                    <a:p>
                      <a:pPr algn="l" rtl="0" fontAlgn="t"/>
                      <a:r>
                        <a:rPr lang="sr-Latn-RS" sz="1200" i="1" u="none" strike="noStrike" dirty="0" err="1">
                          <a:effectLst/>
                          <a:latin typeface="+mn-lt"/>
                        </a:rPr>
                        <a:t>Culex</a:t>
                      </a:r>
                      <a:r>
                        <a:rPr lang="sr" sz="1200" u="none" strike="noStrike" dirty="0">
                          <a:effectLst/>
                          <a:latin typeface="+mn-lt"/>
                        </a:rPr>
                        <a:t> komarci</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3361079726"/>
                  </a:ext>
                </a:extLst>
              </a:tr>
              <a:tr h="420511">
                <a:tc>
                  <a:txBody>
                    <a:bodyPr/>
                    <a:lstStyle/>
                    <a:p>
                      <a:pPr algn="l" rtl="0" fontAlgn="t"/>
                      <a:r>
                        <a:rPr lang="sr-Latn-RS" sz="1200" u="none" strike="noStrike" dirty="0" err="1">
                          <a:solidFill>
                            <a:srgbClr val="C00000"/>
                          </a:solidFill>
                          <a:effectLst/>
                        </a:rPr>
                        <a:t>Lajšmanijaza</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l" rtl="0" fontAlgn="t"/>
                      <a:r>
                        <a:rPr lang="sr" sz="1200" u="none" strike="noStrike" dirty="0">
                          <a:effectLst/>
                          <a:latin typeface="+mn-lt"/>
                        </a:rPr>
                        <a:t>Parazit </a:t>
                      </a:r>
                      <a:r>
                        <a:rPr lang="sr" sz="1200" i="1" u="none" strike="noStrike" dirty="0">
                          <a:effectLst/>
                          <a:latin typeface="+mn-lt"/>
                        </a:rPr>
                        <a:t>lajšmanije</a:t>
                      </a:r>
                      <a:endParaRPr lang="en-IE" sz="1200" b="0" i="0" u="none" strike="noStrike" dirty="0">
                        <a:solidFill>
                          <a:srgbClr val="000000"/>
                        </a:solidFill>
                        <a:effectLst/>
                        <a:latin typeface="+mn-lt"/>
                      </a:endParaRPr>
                    </a:p>
                  </a:txBody>
                  <a:tcPr marL="6757" marR="6757" marT="6757" marB="0" anchor="ctr"/>
                </a:tc>
                <a:tc>
                  <a:txBody>
                    <a:bodyPr/>
                    <a:lstStyle/>
                    <a:p>
                      <a:pPr algn="l" rtl="0" fontAlgn="t"/>
                      <a:r>
                        <a:rPr lang="sr" sz="1200" u="none" strike="noStrike" dirty="0">
                          <a:effectLst/>
                          <a:latin typeface="+mn-lt"/>
                        </a:rPr>
                        <a:t>Peščana muva</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88555022"/>
                  </a:ext>
                </a:extLst>
              </a:tr>
              <a:tr h="445082">
                <a:tc>
                  <a:txBody>
                    <a:bodyPr/>
                    <a:lstStyle/>
                    <a:p>
                      <a:pPr algn="l" rtl="0" fontAlgn="t"/>
                      <a:r>
                        <a:rPr lang="sr" sz="1200" u="none" strike="noStrike" dirty="0">
                          <a:solidFill>
                            <a:srgbClr val="C00000"/>
                          </a:solidFill>
                          <a:effectLst/>
                        </a:rPr>
                        <a:t>Lajmska bolest</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l" rtl="0" fontAlgn="t"/>
                      <a:r>
                        <a:rPr lang="sr" sz="1200" u="none" strike="noStrike" dirty="0">
                          <a:effectLst/>
                          <a:latin typeface="+mn-lt"/>
                        </a:rPr>
                        <a:t>Bakterija</a:t>
                      </a:r>
                      <a:r>
                        <a:rPr lang="sr-Cyrl-RS" sz="1200" u="none" strike="noStrike" dirty="0">
                          <a:effectLst/>
                          <a:latin typeface="+mn-lt"/>
                        </a:rPr>
                        <a:t> </a:t>
                      </a:r>
                      <a:r>
                        <a:rPr lang="sr-Latn-RS" sz="1200" u="none" strike="noStrike" dirty="0">
                          <a:effectLst/>
                          <a:latin typeface="+mn-lt"/>
                        </a:rPr>
                        <a:t>Borrelia Burgdorferi</a:t>
                      </a:r>
                      <a:r>
                        <a:rPr lang="sr" sz="1200" i="1" u="none" strike="noStrike" dirty="0">
                          <a:effectLst/>
                          <a:latin typeface="+mn-lt"/>
                        </a:rPr>
                        <a:t> </a:t>
                      </a:r>
                      <a:endParaRPr lang="en-IE" sz="1200" b="0" i="0" u="none" strike="noStrike" dirty="0">
                        <a:solidFill>
                          <a:srgbClr val="000000"/>
                        </a:solidFill>
                        <a:effectLst/>
                        <a:latin typeface="+mn-lt"/>
                      </a:endParaRPr>
                    </a:p>
                  </a:txBody>
                  <a:tcPr marL="6757" marR="6757" marT="6757" marB="0" anchor="ctr"/>
                </a:tc>
                <a:tc>
                  <a:txBody>
                    <a:bodyPr/>
                    <a:lstStyle/>
                    <a:p>
                      <a:pPr algn="l" rtl="0" fontAlgn="t"/>
                      <a:r>
                        <a:rPr lang="sr" sz="1200" i="1" u="none" strike="noStrike" dirty="0">
                          <a:effectLst/>
                          <a:latin typeface="+mn-lt"/>
                        </a:rPr>
                        <a:t>Iksodski</a:t>
                      </a:r>
                      <a:r>
                        <a:rPr lang="sr" sz="1200" u="none" strike="noStrike" dirty="0">
                          <a:effectLst/>
                          <a:latin typeface="+mn-lt"/>
                        </a:rPr>
                        <a:t> krpelji</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2911033475"/>
                  </a:ext>
                </a:extLst>
              </a:tr>
              <a:tr h="416193">
                <a:tc>
                  <a:txBody>
                    <a:bodyPr/>
                    <a:lstStyle/>
                    <a:p>
                      <a:pPr algn="l" rtl="0" fontAlgn="t"/>
                      <a:r>
                        <a:rPr lang="sr" sz="1200" u="none" strike="noStrike" dirty="0">
                          <a:solidFill>
                            <a:srgbClr val="C00000"/>
                          </a:solidFill>
                          <a:effectLst/>
                        </a:rPr>
                        <a:t>Limfna filarijaza</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l" rtl="0" fontAlgn="t"/>
                      <a:r>
                        <a:rPr lang="sr" sz="1200" u="none" strike="noStrike" dirty="0">
                          <a:effectLst/>
                          <a:latin typeface="+mn-lt"/>
                        </a:rPr>
                        <a:t>Razne filarne nematode (okrugle gliste)</a:t>
                      </a:r>
                      <a:endParaRPr lang="en-IE" sz="1200" b="0" i="0" u="none" strike="noStrike" dirty="0">
                        <a:solidFill>
                          <a:srgbClr val="000000"/>
                        </a:solidFill>
                        <a:effectLst/>
                        <a:latin typeface="+mn-lt"/>
                      </a:endParaRPr>
                    </a:p>
                  </a:txBody>
                  <a:tcPr marL="6757" marR="6757" marT="6757" marB="0" anchor="ctr"/>
                </a:tc>
                <a:tc>
                  <a:txBody>
                    <a:bodyPr/>
                    <a:lstStyle/>
                    <a:p>
                      <a:pPr algn="l" rtl="0" fontAlgn="t"/>
                      <a:r>
                        <a:rPr lang="sr" sz="1200" u="none" strike="noStrike" dirty="0">
                          <a:effectLst/>
                          <a:latin typeface="+mn-lt"/>
                        </a:rPr>
                        <a:t>Razni rodovi komaraca</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1065949517"/>
                  </a:ext>
                </a:extLst>
              </a:tr>
              <a:tr h="416193">
                <a:tc>
                  <a:txBody>
                    <a:bodyPr/>
                    <a:lstStyle/>
                    <a:p>
                      <a:pPr algn="l" rtl="0" fontAlgn="t"/>
                      <a:r>
                        <a:rPr lang="sr-Latn-RS" sz="1200" u="none" strike="noStrike" dirty="0">
                          <a:solidFill>
                            <a:srgbClr val="C00000"/>
                          </a:solidFill>
                          <a:effectLst/>
                        </a:rPr>
                        <a:t>Malarija</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l" rtl="0" fontAlgn="t"/>
                      <a:r>
                        <a:rPr lang="sr" sz="1200" u="none" strike="noStrike" dirty="0">
                          <a:effectLst/>
                          <a:latin typeface="+mn-lt"/>
                        </a:rPr>
                        <a:t>Parazit </a:t>
                      </a:r>
                      <a:r>
                        <a:rPr lang="sr-Latn-RS" sz="1200" i="1" u="none" strike="noStrike" dirty="0">
                          <a:effectLst/>
                          <a:latin typeface="+mn-lt"/>
                        </a:rPr>
                        <a:t>Plasmodium</a:t>
                      </a:r>
                      <a:endParaRPr lang="en-IE" sz="1200" b="0" i="0" u="none" strike="noStrike" dirty="0">
                        <a:solidFill>
                          <a:srgbClr val="000000"/>
                        </a:solidFill>
                        <a:effectLst/>
                        <a:latin typeface="+mn-lt"/>
                      </a:endParaRPr>
                    </a:p>
                  </a:txBody>
                  <a:tcPr marL="6757" marR="6757" marT="6757" marB="0" anchor="ctr"/>
                </a:tc>
                <a:tc>
                  <a:txBody>
                    <a:bodyPr/>
                    <a:lstStyle/>
                    <a:p>
                      <a:pPr algn="l" rtl="0" fontAlgn="t"/>
                      <a:r>
                        <a:rPr lang="sr-Latn-RS" sz="1200" i="1" u="none" strike="noStrike" dirty="0" err="1">
                          <a:effectLst/>
                          <a:latin typeface="+mn-lt"/>
                        </a:rPr>
                        <a:t>Anofeles</a:t>
                      </a:r>
                      <a:r>
                        <a:rPr lang="sr-Latn-RS" sz="1200" i="1" u="none" strike="noStrike" dirty="0">
                          <a:effectLst/>
                          <a:latin typeface="+mn-lt"/>
                        </a:rPr>
                        <a:t> </a:t>
                      </a:r>
                      <a:r>
                        <a:rPr lang="sr" sz="1200" u="none" strike="noStrike" dirty="0">
                          <a:effectLst/>
                          <a:latin typeface="+mn-lt"/>
                        </a:rPr>
                        <a:t>komarac</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3893341856"/>
                  </a:ext>
                </a:extLst>
              </a:tr>
            </a:tbl>
          </a:graphicData>
        </a:graphic>
      </p:graphicFrame>
      <p:graphicFrame>
        <p:nvGraphicFramePr>
          <p:cNvPr id="5" name="Táblázat 4"/>
          <p:cNvGraphicFramePr>
            <a:graphicFrameLocks noGrp="1"/>
          </p:cNvGraphicFramePr>
          <p:nvPr>
            <p:extLst>
              <p:ext uri="{D42A27DB-BD31-4B8C-83A1-F6EECF244321}">
                <p14:modId xmlns:p14="http://schemas.microsoft.com/office/powerpoint/2010/main" val="1043415293"/>
              </p:ext>
            </p:extLst>
          </p:nvPr>
        </p:nvGraphicFramePr>
        <p:xfrm>
          <a:off x="6685472" y="787665"/>
          <a:ext cx="5341730" cy="5328463"/>
        </p:xfrm>
        <a:graphic>
          <a:graphicData uri="http://schemas.openxmlformats.org/drawingml/2006/table">
            <a:tbl>
              <a:tblPr>
                <a:tableStyleId>{5C22544A-7EE6-4342-B048-85BDC9FD1C3A}</a:tableStyleId>
              </a:tblPr>
              <a:tblGrid>
                <a:gridCol w="1827434">
                  <a:extLst>
                    <a:ext uri="{9D8B030D-6E8A-4147-A177-3AD203B41FA5}">
                      <a16:colId xmlns:a16="http://schemas.microsoft.com/office/drawing/2014/main" val="419824168"/>
                    </a:ext>
                  </a:extLst>
                </a:gridCol>
                <a:gridCol w="1827434">
                  <a:extLst>
                    <a:ext uri="{9D8B030D-6E8A-4147-A177-3AD203B41FA5}">
                      <a16:colId xmlns:a16="http://schemas.microsoft.com/office/drawing/2014/main" val="2464809291"/>
                    </a:ext>
                  </a:extLst>
                </a:gridCol>
                <a:gridCol w="1686862">
                  <a:extLst>
                    <a:ext uri="{9D8B030D-6E8A-4147-A177-3AD203B41FA5}">
                      <a16:colId xmlns:a16="http://schemas.microsoft.com/office/drawing/2014/main" val="1502773792"/>
                    </a:ext>
                  </a:extLst>
                </a:gridCol>
              </a:tblGrid>
              <a:tr h="377943">
                <a:tc>
                  <a:txBody>
                    <a:bodyPr/>
                    <a:lstStyle/>
                    <a:p>
                      <a:pPr algn="ctr" rtl="0" fontAlgn="t"/>
                      <a:r>
                        <a:rPr lang="sr" sz="1400" b="1" u="none" strike="noStrike" dirty="0">
                          <a:solidFill>
                            <a:srgbClr val="0070C0"/>
                          </a:solidFill>
                          <a:effectLst/>
                          <a:latin typeface="+mn-lt"/>
                        </a:rPr>
                        <a:t>Bolest</a:t>
                      </a:r>
                      <a:endParaRPr lang="en-IE" sz="1400" b="1" i="0" u="none" strike="noStrike" dirty="0">
                        <a:solidFill>
                          <a:srgbClr val="0070C0"/>
                        </a:solidFill>
                        <a:effectLst/>
                        <a:latin typeface="+mn-lt"/>
                      </a:endParaRPr>
                    </a:p>
                  </a:txBody>
                  <a:tcPr marL="6757" marR="6757" marT="6757" marB="0"/>
                </a:tc>
                <a:tc>
                  <a:txBody>
                    <a:bodyPr/>
                    <a:lstStyle/>
                    <a:p>
                      <a:pPr algn="ctr" rtl="0" fontAlgn="t"/>
                      <a:r>
                        <a:rPr lang="sr" sz="1400" b="1" u="none" strike="noStrike" dirty="0">
                          <a:solidFill>
                            <a:srgbClr val="0070C0"/>
                          </a:solidFill>
                          <a:effectLst/>
                          <a:latin typeface="+mn-lt"/>
                        </a:rPr>
                        <a:t>Patogen</a:t>
                      </a:r>
                      <a:endParaRPr lang="en-IE" sz="1400" b="1" i="0" u="none" strike="noStrike" dirty="0">
                        <a:solidFill>
                          <a:srgbClr val="0070C0"/>
                        </a:solidFill>
                        <a:effectLst/>
                        <a:latin typeface="+mn-lt"/>
                      </a:endParaRPr>
                    </a:p>
                  </a:txBody>
                  <a:tcPr marL="6757" marR="6757" marT="6757" marB="0"/>
                </a:tc>
                <a:tc>
                  <a:txBody>
                    <a:bodyPr/>
                    <a:lstStyle/>
                    <a:p>
                      <a:pPr algn="ctr" rtl="0" fontAlgn="t"/>
                      <a:r>
                        <a:rPr lang="sr" sz="1400" b="1" u="none" strike="noStrike" dirty="0">
                          <a:solidFill>
                            <a:srgbClr val="0070C0"/>
                          </a:solidFill>
                          <a:effectLst/>
                          <a:latin typeface="+mn-lt"/>
                        </a:rPr>
                        <a:t>Vektor(i)</a:t>
                      </a:r>
                      <a:endParaRPr lang="en-IE" sz="1400" b="1" i="0" u="none" strike="noStrike" dirty="0">
                        <a:solidFill>
                          <a:srgbClr val="0070C0"/>
                        </a:solidFill>
                        <a:effectLst/>
                        <a:latin typeface="+mn-lt"/>
                      </a:endParaRPr>
                    </a:p>
                  </a:txBody>
                  <a:tcPr marL="6757" marR="6757" marT="6757" marB="0"/>
                </a:tc>
                <a:extLst>
                  <a:ext uri="{0D108BD9-81ED-4DB2-BD59-A6C34878D82A}">
                    <a16:rowId xmlns:a16="http://schemas.microsoft.com/office/drawing/2014/main" val="3681693314"/>
                  </a:ext>
                </a:extLst>
              </a:tr>
              <a:tr h="405847">
                <a:tc>
                  <a:txBody>
                    <a:bodyPr/>
                    <a:lstStyle/>
                    <a:p>
                      <a:pPr algn="l" rtl="0" fontAlgn="t"/>
                      <a:r>
                        <a:rPr lang="sr" sz="1200" u="none" strike="noStrike" dirty="0">
                          <a:solidFill>
                            <a:srgbClr val="C00000"/>
                          </a:solidFill>
                          <a:effectLst/>
                        </a:rPr>
                        <a:t>Onhocerciaza (rečno slepilo)</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sr" sz="1200" i="1" u="none" strike="noStrike" dirty="0">
                          <a:effectLst/>
                        </a:rPr>
                        <a:t>Оnchocerca volvulus </a:t>
                      </a:r>
                      <a:r>
                        <a:rPr lang="sr" sz="1200" u="none" strike="noStrike" dirty="0">
                          <a:effectLst/>
                        </a:rPr>
                        <a:t>nematoda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sr" sz="1200" i="1" u="none" strike="noStrike" dirty="0">
                          <a:effectLst/>
                        </a:rPr>
                        <a:t>Simulijum</a:t>
                      </a:r>
                      <a:r>
                        <a:rPr lang="sr" sz="1200" u="none" strike="noStrike" dirty="0">
                          <a:effectLst/>
                        </a:rPr>
                        <a:t> (crna mušica)</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2696786463"/>
                  </a:ext>
                </a:extLst>
              </a:tr>
              <a:tr h="405847">
                <a:tc>
                  <a:txBody>
                    <a:bodyPr/>
                    <a:lstStyle/>
                    <a:p>
                      <a:pPr algn="l" rtl="0" fontAlgn="t"/>
                      <a:r>
                        <a:rPr lang="sr-Latn-RS" sz="1200" u="none" strike="noStrike" dirty="0">
                          <a:solidFill>
                            <a:srgbClr val="C00000"/>
                          </a:solidFill>
                          <a:effectLst/>
                        </a:rPr>
                        <a:t>Groznica doline </a:t>
                      </a:r>
                      <a:r>
                        <a:rPr lang="sr-Latn-RS" sz="1200" u="none" strike="noStrike" dirty="0" err="1">
                          <a:solidFill>
                            <a:srgbClr val="C00000"/>
                          </a:solidFill>
                          <a:effectLst/>
                        </a:rPr>
                        <a:t>Rift</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sr" sz="1200" i="1" u="none" strike="noStrike" dirty="0">
                          <a:effectLst/>
                        </a:rPr>
                        <a:t>PVF</a:t>
                      </a:r>
                      <a:r>
                        <a:rPr lang="sr" sz="1200" u="none" strike="noStrike" dirty="0">
                          <a:effectLst/>
                        </a:rPr>
                        <a:t> virus</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sr" sz="1200" i="1" u="none" strike="noStrike" dirty="0">
                          <a:effectLst/>
                        </a:rPr>
                        <a:t>Aedes i Culex</a:t>
                      </a:r>
                      <a:r>
                        <a:rPr lang="sr" sz="1200" u="none" strike="noStrike" dirty="0">
                          <a:effectLst/>
                        </a:rPr>
                        <a:t> komarci</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1728155991"/>
                  </a:ext>
                </a:extLst>
              </a:tr>
              <a:tr h="523333">
                <a:tc>
                  <a:txBody>
                    <a:bodyPr/>
                    <a:lstStyle/>
                    <a:p>
                      <a:pPr algn="l" rtl="0" fontAlgn="t"/>
                      <a:r>
                        <a:rPr lang="sr-Latn-RS" sz="1200" u="none" strike="noStrike" dirty="0" err="1">
                          <a:solidFill>
                            <a:srgbClr val="C00000"/>
                          </a:solidFill>
                          <a:effectLst/>
                        </a:rPr>
                        <a:t>Šistosomijaza</a:t>
                      </a:r>
                      <a:r>
                        <a:rPr lang="sr-Latn-RS" sz="1200" u="none" strike="noStrike" dirty="0">
                          <a:solidFill>
                            <a:srgbClr val="C00000"/>
                          </a:solidFill>
                          <a:effectLst/>
                        </a:rPr>
                        <a:t> </a:t>
                      </a:r>
                      <a:r>
                        <a:rPr lang="sr" sz="1200" u="none" strike="noStrike" dirty="0">
                          <a:solidFill>
                            <a:srgbClr val="C00000"/>
                          </a:solidFill>
                          <a:effectLst/>
                        </a:rPr>
                        <a:t>(bilharzijaza)</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sr-Latn-RS" sz="1200" i="1" u="none" strike="noStrike" dirty="0" err="1">
                          <a:effectLst/>
                        </a:rPr>
                        <a:t>Schistostoma</a:t>
                      </a:r>
                      <a:r>
                        <a:rPr lang="sr" sz="1200" i="1" u="none" strike="noStrike" dirty="0">
                          <a:effectLst/>
                        </a:rPr>
                        <a:t> </a:t>
                      </a:r>
                      <a:r>
                        <a:rPr lang="sr-Latn-RS" sz="1200" i="1" u="none" strike="noStrike" dirty="0" err="1">
                          <a:effectLst/>
                        </a:rPr>
                        <a:t>trematoda</a:t>
                      </a:r>
                      <a:r>
                        <a:rPr lang="sr" sz="1200" i="1" u="none" strike="noStrike" dirty="0">
                          <a:effectLst/>
                        </a:rPr>
                        <a:t> </a:t>
                      </a:r>
                      <a:r>
                        <a:rPr lang="sr" sz="1200" u="none" strike="noStrike" dirty="0">
                          <a:effectLst/>
                        </a:rPr>
                        <a:t>metilja (plosnati crvi)</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sr" sz="1200" u="none" strike="noStrike" dirty="0">
                          <a:effectLst/>
                        </a:rPr>
                        <a:t>Puž</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2365069885"/>
                  </a:ext>
                </a:extLst>
              </a:tr>
              <a:tr h="608769">
                <a:tc>
                  <a:txBody>
                    <a:bodyPr/>
                    <a:lstStyle/>
                    <a:p>
                      <a:pPr algn="l" rtl="0" fontAlgn="t"/>
                      <a:r>
                        <a:rPr lang="sr" sz="1200" u="none" strike="noStrike" dirty="0">
                          <a:solidFill>
                            <a:srgbClr val="C00000"/>
                          </a:solidFill>
                          <a:effectLst/>
                        </a:rPr>
                        <a:t>Bolest spavanja (afrička tripanosomijaza)</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sr" sz="1200" i="1" u="none" strike="noStrike" dirty="0">
                          <a:effectLst/>
                        </a:rPr>
                        <a:t>Тripanosoma brucei </a:t>
                      </a:r>
                      <a:r>
                        <a:rPr lang="sr" sz="1200" u="none" strike="noStrike" dirty="0">
                          <a:effectLst/>
                        </a:rPr>
                        <a:t>parazit</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sr" sz="1200" i="1" u="none" strike="noStrike" dirty="0">
                          <a:effectLst/>
                        </a:rPr>
                        <a:t>Glasina</a:t>
                      </a:r>
                      <a:r>
                        <a:rPr lang="sr" sz="1200" u="none" strike="noStrike" dirty="0">
                          <a:effectLst/>
                        </a:rPr>
                        <a:t> (muva cece)</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4121453643"/>
                  </a:ext>
                </a:extLst>
              </a:tr>
              <a:tr h="405847">
                <a:tc>
                  <a:txBody>
                    <a:bodyPr/>
                    <a:lstStyle/>
                    <a:p>
                      <a:pPr algn="l" rtl="0" fontAlgn="t"/>
                      <a:r>
                        <a:rPr lang="sr-Latn-RS" sz="1200" u="none" strike="noStrike" dirty="0">
                          <a:solidFill>
                            <a:srgbClr val="C00000"/>
                          </a:solidFill>
                          <a:effectLst/>
                        </a:rPr>
                        <a:t>K</a:t>
                      </a:r>
                      <a:r>
                        <a:rPr lang="sr" sz="1200" u="none" strike="noStrike" dirty="0">
                          <a:solidFill>
                            <a:srgbClr val="C00000"/>
                          </a:solidFill>
                          <a:effectLst/>
                        </a:rPr>
                        <a:t>rpeljski encefalitis</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sr" sz="1200" i="1" u="none" strike="noStrike" dirty="0">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sr" sz="1200" i="1" u="none" strike="noStrike" dirty="0">
                          <a:effectLst/>
                        </a:rPr>
                        <a:t>Iskodski krpleji</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2583468441"/>
                  </a:ext>
                </a:extLst>
              </a:tr>
              <a:tr h="608769">
                <a:tc>
                  <a:txBody>
                    <a:bodyPr/>
                    <a:lstStyle/>
                    <a:p>
                      <a:pPr algn="l" rtl="0" fontAlgn="t"/>
                      <a:r>
                        <a:rPr lang="sr-Latn-RS" sz="1200" u="none" strike="noStrike" dirty="0">
                          <a:solidFill>
                            <a:srgbClr val="C00000"/>
                          </a:solidFill>
                          <a:effectLst/>
                        </a:rPr>
                        <a:t>Infekcija virusom Toskane</a:t>
                      </a:r>
                      <a:r>
                        <a:rPr lang="sr" sz="1200" u="none" strike="noStrike" dirty="0">
                          <a:solidFill>
                            <a:srgbClr val="C00000"/>
                          </a:solidFill>
                          <a:effectLst/>
                        </a:rPr>
                        <a:t>/ </a:t>
                      </a:r>
                      <a:r>
                        <a:rPr lang="sr-Latn-RS" sz="1200" u="none" strike="noStrike" dirty="0">
                          <a:solidFill>
                            <a:srgbClr val="C00000"/>
                          </a:solidFill>
                          <a:effectLst/>
                        </a:rPr>
                        <a:t>groznica peščane muve</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sr" sz="1200" i="1" u="none" strike="noStrike" dirty="0">
                          <a:effectLst/>
                        </a:rPr>
                        <a:t>Toskana</a:t>
                      </a:r>
                      <a:r>
                        <a:rPr lang="sr" sz="1200" u="none" strike="noStrike" dirty="0">
                          <a:effectLst/>
                        </a:rPr>
                        <a:t> flebovirus i virus papataci groznice</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sr-Latn-RS" sz="1200" b="0" i="1" u="none" strike="noStrike" dirty="0">
                          <a:solidFill>
                            <a:srgbClr val="000000"/>
                          </a:solidFill>
                          <a:effectLst/>
                          <a:latin typeface="Calibri" panose="020F0502020204030204" pitchFamily="34" charset="0"/>
                        </a:rPr>
                        <a:t>Mušica</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341514776"/>
                  </a:ext>
                </a:extLst>
              </a:tr>
              <a:tr h="408466">
                <a:tc>
                  <a:txBody>
                    <a:bodyPr/>
                    <a:lstStyle/>
                    <a:p>
                      <a:pPr algn="l" rtl="0" fontAlgn="t"/>
                      <a:r>
                        <a:rPr lang="sr-Latn-RS" sz="1200" b="0" u="none" strike="noStrike" dirty="0">
                          <a:solidFill>
                            <a:srgbClr val="C00000"/>
                          </a:solidFill>
                          <a:effectLst/>
                        </a:rPr>
                        <a:t>Tungijaza</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sr" sz="1200" b="0" i="1" u="none" strike="noStrike" dirty="0">
                          <a:solidFill>
                            <a:srgbClr val="000000"/>
                          </a:solidFill>
                          <a:effectLst/>
                          <a:latin typeface="Calibri" panose="020F0502020204030204" pitchFamily="34" charset="0"/>
                        </a:rPr>
                        <a:t>Tunga penetrans </a:t>
                      </a:r>
                      <a:r>
                        <a:rPr lang="sr" sz="1200" b="0" i="0" u="none" strike="noStrike" dirty="0">
                          <a:solidFill>
                            <a:srgbClr val="000000"/>
                          </a:solidFill>
                          <a:effectLst/>
                          <a:latin typeface="Calibri" panose="020F0502020204030204" pitchFamily="34" charset="0"/>
                        </a:rPr>
                        <a:t>(peščana buva) </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sr" sz="1200" b="0" i="0" u="none" strike="noStrike" dirty="0">
                          <a:solidFill>
                            <a:srgbClr val="000000"/>
                          </a:solidFill>
                          <a:effectLst/>
                          <a:latin typeface="Calibri" panose="020F0502020204030204" pitchFamily="34" charset="0"/>
                        </a:rPr>
                        <a:t>Peščana buva</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136201574"/>
                  </a:ext>
                </a:extLst>
              </a:tr>
              <a:tr h="353013">
                <a:tc>
                  <a:txBody>
                    <a:bodyPr/>
                    <a:lstStyle/>
                    <a:p>
                      <a:pPr algn="l" rtl="0" fontAlgn="t"/>
                      <a:r>
                        <a:rPr lang="sr" sz="1200" u="none" strike="noStrike" dirty="0">
                          <a:solidFill>
                            <a:srgbClr val="C00000"/>
                          </a:solidFill>
                          <a:effectLst/>
                        </a:rPr>
                        <a:t>Tifus</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sr" sz="1200" b="0" i="1" u="none" strike="noStrike" dirty="0">
                          <a:solidFill>
                            <a:srgbClr val="000000"/>
                          </a:solidFill>
                          <a:effectLst/>
                          <a:latin typeface="Calibri" panose="020F0502020204030204" pitchFamily="34" charset="0"/>
                        </a:rPr>
                        <a:t>Rickettsiom prowazeki</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sr-Latn-RS" sz="1200" b="0" i="0" u="none" strike="noStrike" dirty="0">
                          <a:solidFill>
                            <a:srgbClr val="000000"/>
                          </a:solidFill>
                          <a:effectLst/>
                          <a:latin typeface="Calibri" panose="020F0502020204030204" pitchFamily="34" charset="0"/>
                        </a:rPr>
                        <a:t>Bele vaši</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440160334"/>
                  </a:ext>
                </a:extLst>
              </a:tr>
              <a:tr h="405847">
                <a:tc>
                  <a:txBody>
                    <a:bodyPr/>
                    <a:lstStyle/>
                    <a:p>
                      <a:pPr algn="l" rtl="0" fontAlgn="t"/>
                      <a:r>
                        <a:rPr lang="sr" sz="1200" u="none" strike="noStrike" dirty="0">
                          <a:solidFill>
                            <a:srgbClr val="C00000"/>
                          </a:solidFill>
                          <a:effectLst/>
                        </a:rPr>
                        <a:t>Groznica Zapadnog Nila</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sr" sz="1200" i="1" u="none" strike="noStrike" dirty="0">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en-US" sz="1200" i="1" u="none" strike="noStrike" dirty="0">
                          <a:effectLst/>
                        </a:rPr>
                        <a:t>Culex</a:t>
                      </a:r>
                      <a:r>
                        <a:rPr lang="sr" sz="1200" u="none" strike="noStrike" dirty="0">
                          <a:effectLst/>
                        </a:rPr>
                        <a:t> komarci</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238318989"/>
                  </a:ext>
                </a:extLst>
              </a:tr>
              <a:tr h="418935">
                <a:tc>
                  <a:txBody>
                    <a:bodyPr/>
                    <a:lstStyle/>
                    <a:p>
                      <a:pPr algn="l" rtl="0" fontAlgn="t"/>
                      <a:r>
                        <a:rPr lang="sr" sz="1200" u="none" strike="noStrike" dirty="0">
                          <a:solidFill>
                            <a:srgbClr val="C00000"/>
                          </a:solidFill>
                          <a:effectLst/>
                        </a:rPr>
                        <a:t>Žuta groznica</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sr" sz="1200" b="0" i="1" u="none" strike="noStrike" kern="1200" cap="none" spc="0" normalizeH="0" baseline="0" noProof="0" dirty="0">
                          <a:ln>
                            <a:noFill/>
                          </a:ln>
                          <a:solidFill>
                            <a:prstClr val="black"/>
                          </a:solidFill>
                          <a:effectLst/>
                          <a:uLnTx/>
                          <a:uFillTx/>
                          <a:latin typeface="Calibri" panose="020F0502020204030204"/>
                          <a:ea typeface="+mn-ea"/>
                          <a:cs typeface="+mn-cs"/>
                        </a:rPr>
                        <a:t>Flavivirus</a:t>
                      </a:r>
                      <a:endParaRPr kumimoji="0" lang="en-IE" sz="1200" b="0" i="1"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8058" marR="8058" marT="8058" marB="0" anchor="ctr"/>
                </a:tc>
                <a:tc>
                  <a:txBody>
                    <a:bodyPr/>
                    <a:lstStyle/>
                    <a:p>
                      <a:pPr algn="l" rtl="0" fontAlgn="t"/>
                      <a:r>
                        <a:rPr lang="en-US" sz="1200" i="1" u="none" strike="noStrike" dirty="0">
                          <a:effectLst/>
                        </a:rPr>
                        <a:t>Aedes</a:t>
                      </a:r>
                      <a:r>
                        <a:rPr lang="sr" sz="1200" u="none" strike="noStrike" dirty="0">
                          <a:effectLst/>
                        </a:rPr>
                        <a:t> </a:t>
                      </a:r>
                      <a:r>
                        <a:rPr lang="sr-Latn-RS" sz="1200" u="none" strike="noStrike" dirty="0">
                          <a:effectLst/>
                        </a:rPr>
                        <a:t>komarci</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2399261348"/>
                  </a:ext>
                </a:extLst>
              </a:tr>
              <a:tr h="405847">
                <a:tc>
                  <a:txBody>
                    <a:bodyPr/>
                    <a:lstStyle/>
                    <a:p>
                      <a:pPr algn="l" rtl="0" fontAlgn="t"/>
                      <a:r>
                        <a:rPr lang="sr-Latn-RS" sz="1200" b="0" i="0" u="none" strike="noStrike" dirty="0">
                          <a:solidFill>
                            <a:srgbClr val="C00000"/>
                          </a:solidFill>
                          <a:effectLst/>
                          <a:latin typeface="+mn-lt"/>
                        </a:rPr>
                        <a:t>Zika</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sr" sz="1200" b="0" i="1" u="none" strike="noStrike" kern="1200" cap="none" spc="0" normalizeH="0" baseline="0" noProof="0" dirty="0">
                          <a:ln>
                            <a:noFill/>
                          </a:ln>
                          <a:solidFill>
                            <a:prstClr val="black"/>
                          </a:solidFill>
                          <a:effectLst/>
                          <a:uLnTx/>
                          <a:uFillTx/>
                          <a:latin typeface="Calibri" panose="020F0502020204030204"/>
                          <a:ea typeface="+mn-ea"/>
                          <a:cs typeface="+mn-cs"/>
                        </a:rPr>
                        <a:t>Flavivirus</a:t>
                      </a:r>
                      <a:endParaRPr kumimoji="0" lang="en-IE" sz="1200" b="0" i="1"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8058" marR="8058" marT="8058" marB="0" anchor="ct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mn-lt"/>
                          <a:ea typeface="+mn-ea"/>
                          <a:cs typeface="+mn-cs"/>
                        </a:rPr>
                        <a:t>Aedes</a:t>
                      </a:r>
                      <a:r>
                        <a:rPr kumimoji="0" lang="sr" sz="1200" b="0" i="0" u="none" strike="noStrike" kern="1200" cap="none" spc="0" normalizeH="0" baseline="0" noProof="0" dirty="0">
                          <a:ln>
                            <a:noFill/>
                          </a:ln>
                          <a:solidFill>
                            <a:prstClr val="black"/>
                          </a:solidFill>
                          <a:effectLst/>
                          <a:uLnTx/>
                          <a:uFillTx/>
                          <a:latin typeface="+mn-lt"/>
                          <a:ea typeface="+mn-ea"/>
                          <a:cs typeface="+mn-cs"/>
                        </a:rPr>
                        <a:t> </a:t>
                      </a:r>
                      <a:r>
                        <a:rPr kumimoji="0" lang="sr-Latn-RS" sz="1200" b="0" i="0" u="none" strike="noStrike" kern="1200" cap="none" spc="0" normalizeH="0" baseline="0" noProof="0" dirty="0">
                          <a:ln>
                            <a:noFill/>
                          </a:ln>
                          <a:solidFill>
                            <a:prstClr val="black"/>
                          </a:solidFill>
                          <a:effectLst/>
                          <a:uLnTx/>
                          <a:uFillTx/>
                          <a:latin typeface="+mn-lt"/>
                          <a:ea typeface="+mn-ea"/>
                          <a:cs typeface="+mn-cs"/>
                        </a:rPr>
                        <a:t>komarci</a:t>
                      </a:r>
                      <a:endParaRPr kumimoji="0" lang="en-IE"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marL="8058" marR="8058" marT="8058" marB="0" anchor="ctr"/>
                </a:tc>
                <a:extLst>
                  <a:ext uri="{0D108BD9-81ED-4DB2-BD59-A6C34878D82A}">
                    <a16:rowId xmlns:a16="http://schemas.microsoft.com/office/drawing/2014/main" val="3835041293"/>
                  </a:ext>
                </a:extLst>
              </a:tr>
            </a:tbl>
          </a:graphicData>
        </a:graphic>
      </p:graphicFrame>
    </p:spTree>
    <p:extLst>
      <p:ext uri="{BB962C8B-B14F-4D97-AF65-F5344CB8AC3E}">
        <p14:creationId xmlns:p14="http://schemas.microsoft.com/office/powerpoint/2010/main" val="9808862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endParaRPr lang="en-IE" sz="2000" dirty="0">
              <a:cs typeface="Arial" panose="020B0604020202020204" pitchFamily="34" charset="0"/>
            </a:endParaRPr>
          </a:p>
          <a:p>
            <a:pPr marL="0" indent="0" rtl="0">
              <a:buNone/>
            </a:pPr>
            <a:endParaRPr lang="en-GB" sz="2000" dirty="0">
              <a:solidFill>
                <a:schemeClr val="tx1">
                  <a:lumMod val="50000"/>
                  <a:lumOff val="50000"/>
                </a:schemeClr>
              </a:solidFill>
              <a:cs typeface="Arial" panose="020B0604020202020204" pitchFamily="34" charset="0"/>
            </a:endParaRPr>
          </a:p>
        </p:txBody>
      </p:sp>
      <p:grpSp>
        <p:nvGrpSpPr>
          <p:cNvPr id="2" name="Group 1">
            <a:extLst>
              <a:ext uri="{FF2B5EF4-FFF2-40B4-BE49-F238E27FC236}">
                <a16:creationId xmlns:a16="http://schemas.microsoft.com/office/drawing/2014/main" id="{49F18FDB-5036-A992-1BC1-27C432BB4748}"/>
              </a:ext>
            </a:extLst>
          </p:cNvPr>
          <p:cNvGrpSpPr/>
          <p:nvPr/>
        </p:nvGrpSpPr>
        <p:grpSpPr>
          <a:xfrm>
            <a:off x="488726" y="123407"/>
            <a:ext cx="11329463" cy="6182266"/>
            <a:chOff x="347687" y="571695"/>
            <a:chExt cx="11329463" cy="6182266"/>
          </a:xfrm>
        </p:grpSpPr>
        <p:pic>
          <p:nvPicPr>
            <p:cNvPr id="4" name="Picture 3" descr="Fig. 3">
              <a:extLst>
                <a:ext uri="{FF2B5EF4-FFF2-40B4-BE49-F238E27FC236}">
                  <a16:creationId xmlns:a16="http://schemas.microsoft.com/office/drawing/2014/main" id="{F312A039-B063-2B4A-0944-DA11F558F7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6571" y="1176570"/>
              <a:ext cx="7540579" cy="554662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8C310CF-3DA5-771E-CE24-BE66272265EB}"/>
                </a:ext>
              </a:extLst>
            </p:cNvPr>
            <p:cNvSpPr txBox="1"/>
            <p:nvPr/>
          </p:nvSpPr>
          <p:spPr>
            <a:xfrm>
              <a:off x="347687" y="2091146"/>
              <a:ext cx="3545467" cy="4662815"/>
            </a:xfrm>
            <a:prstGeom prst="rect">
              <a:avLst/>
            </a:prstGeom>
            <a:noFill/>
          </p:spPr>
          <p:txBody>
            <a:bodyPr wrap="square" rtlCol="0">
              <a:spAutoFit/>
            </a:bodyPr>
            <a:lstStyle/>
            <a:p>
              <a:pPr algn="r" rtl="0"/>
              <a:endParaRPr lang="en-GB" sz="1400" b="1" dirty="0">
                <a:solidFill>
                  <a:schemeClr val="tx1">
                    <a:lumMod val="50000"/>
                    <a:lumOff val="50000"/>
                  </a:schemeClr>
                </a:solidFill>
                <a:cs typeface="Arial" panose="020B0604020202020204" pitchFamily="34" charset="0"/>
              </a:endParaRPr>
            </a:p>
            <a:p>
              <a:pPr algn="just">
                <a:lnSpc>
                  <a:spcPct val="120000"/>
                </a:lnSpc>
              </a:pPr>
              <a:r>
                <a:rPr lang="en-US" sz="1600" dirty="0" err="1">
                  <a:cs typeface="Arial" panose="020B0604020202020204" pitchFamily="34" charset="0"/>
                </a:rPr>
                <a:t>Tabela</a:t>
              </a:r>
              <a:r>
                <a:rPr lang="en-US" sz="1600" dirty="0">
                  <a:cs typeface="Arial" panose="020B0604020202020204" pitchFamily="34" charset="0"/>
                </a:rPr>
                <a:t> </a:t>
              </a:r>
              <a:r>
                <a:rPr lang="en-US" sz="1600" dirty="0" err="1">
                  <a:cs typeface="Arial" panose="020B0604020202020204" pitchFamily="34" charset="0"/>
                </a:rPr>
                <a:t>sumira</a:t>
              </a:r>
              <a:r>
                <a:rPr lang="en-US" sz="1600" dirty="0">
                  <a:cs typeface="Arial" panose="020B0604020202020204" pitchFamily="34" charset="0"/>
                </a:rPr>
                <a:t> </a:t>
              </a:r>
              <a:r>
                <a:rPr lang="en-US" sz="1600" dirty="0" err="1">
                  <a:cs typeface="Arial" panose="020B0604020202020204" pitchFamily="34" charset="0"/>
                </a:rPr>
                <a:t>odabrane</a:t>
              </a:r>
              <a:r>
                <a:rPr lang="en-US" sz="1600" dirty="0">
                  <a:cs typeface="Arial" panose="020B0604020202020204" pitchFamily="34" charset="0"/>
                </a:rPr>
                <a:t> </a:t>
              </a:r>
              <a:r>
                <a:rPr lang="en-US" sz="1600" dirty="0" err="1">
                  <a:cs typeface="Arial" panose="020B0604020202020204" pitchFamily="34" charset="0"/>
                </a:rPr>
                <a:t>globalne</a:t>
              </a:r>
              <a:r>
                <a:rPr lang="en-US" sz="1600" dirty="0">
                  <a:cs typeface="Arial" panose="020B0604020202020204" pitchFamily="34" charset="0"/>
                </a:rPr>
                <a:t> </a:t>
              </a:r>
              <a:r>
                <a:rPr lang="en-US" sz="1600" dirty="0" err="1">
                  <a:cs typeface="Arial" panose="020B0604020202020204" pitchFamily="34" charset="0"/>
                </a:rPr>
                <a:t>promene</a:t>
              </a:r>
              <a:r>
                <a:rPr lang="en-US" sz="1600" dirty="0">
                  <a:cs typeface="Arial" panose="020B0604020202020204" pitchFamily="34" charset="0"/>
                </a:rPr>
                <a:t> (</a:t>
              </a:r>
              <a:r>
                <a:rPr lang="en-US" sz="1600" dirty="0" err="1">
                  <a:cs typeface="Arial" panose="020B0604020202020204" pitchFamily="34" charset="0"/>
                </a:rPr>
                <a:t>redovi</a:t>
              </a:r>
              <a:r>
                <a:rPr lang="en-US" sz="1600" dirty="0">
                  <a:cs typeface="Arial" panose="020B0604020202020204" pitchFamily="34" charset="0"/>
                </a:rPr>
                <a:t>) </a:t>
              </a:r>
              <a:r>
                <a:rPr lang="en-US" sz="1600" dirty="0" err="1">
                  <a:cs typeface="Arial" panose="020B0604020202020204" pitchFamily="34" charset="0"/>
                </a:rPr>
                <a:t>i</a:t>
              </a:r>
              <a:r>
                <a:rPr lang="en-US" sz="1600" dirty="0">
                  <a:cs typeface="Arial" panose="020B0604020202020204" pitchFamily="34" charset="0"/>
                </a:rPr>
                <a:t> </a:t>
              </a:r>
              <a:r>
                <a:rPr lang="en-US" sz="1600" dirty="0" err="1">
                  <a:cs typeface="Arial" panose="020B0604020202020204" pitchFamily="34" charset="0"/>
                </a:rPr>
                <a:t>njihov</a:t>
              </a:r>
              <a:r>
                <a:rPr lang="en-US" sz="1600" dirty="0">
                  <a:cs typeface="Arial" panose="020B0604020202020204" pitchFamily="34" charset="0"/>
                </a:rPr>
                <a:t> </a:t>
              </a:r>
              <a:r>
                <a:rPr lang="en-US" sz="1600" dirty="0" err="1">
                  <a:cs typeface="Arial" panose="020B0604020202020204" pitchFamily="34" charset="0"/>
                </a:rPr>
                <a:t>uticaj</a:t>
              </a:r>
              <a:r>
                <a:rPr lang="en-US" sz="1600" dirty="0">
                  <a:cs typeface="Arial" panose="020B0604020202020204" pitchFamily="34" charset="0"/>
                </a:rPr>
                <a:t> </a:t>
              </a:r>
              <a:r>
                <a:rPr lang="en-US" sz="1600" dirty="0" err="1">
                  <a:cs typeface="Arial" panose="020B0604020202020204" pitchFamily="34" charset="0"/>
                </a:rPr>
                <a:t>na</a:t>
              </a:r>
              <a:r>
                <a:rPr lang="en-US" sz="1600" dirty="0">
                  <a:cs typeface="Arial" panose="020B0604020202020204" pitchFamily="34" charset="0"/>
                </a:rPr>
                <a:t> </a:t>
              </a:r>
              <a:r>
                <a:rPr lang="en-US" sz="1600" dirty="0" err="1">
                  <a:cs typeface="Arial" panose="020B0604020202020204" pitchFamily="34" charset="0"/>
                </a:rPr>
                <a:t>pojavu</a:t>
              </a:r>
              <a:r>
                <a:rPr lang="en-US" sz="1600" dirty="0">
                  <a:cs typeface="Arial" panose="020B0604020202020204" pitchFamily="34" charset="0"/>
                </a:rPr>
                <a:t> </a:t>
              </a:r>
              <a:r>
                <a:rPr lang="en-US" sz="1600" dirty="0" err="1">
                  <a:cs typeface="Arial" panose="020B0604020202020204" pitchFamily="34" charset="0"/>
                </a:rPr>
                <a:t>bolesti</a:t>
              </a:r>
              <a:r>
                <a:rPr lang="en-US" sz="1600" dirty="0">
                  <a:cs typeface="Arial" panose="020B0604020202020204" pitchFamily="34" charset="0"/>
                </a:rPr>
                <a:t>, </a:t>
              </a:r>
              <a:r>
                <a:rPr lang="en-US" sz="1600" dirty="0" err="1">
                  <a:cs typeface="Arial" panose="020B0604020202020204" pitchFamily="34" charset="0"/>
                </a:rPr>
                <a:t>dinamiku</a:t>
              </a:r>
              <a:r>
                <a:rPr lang="en-US" sz="1600" dirty="0">
                  <a:cs typeface="Arial" panose="020B0604020202020204" pitchFamily="34" charset="0"/>
                </a:rPr>
                <a:t> </a:t>
              </a:r>
              <a:r>
                <a:rPr lang="en-US" sz="1600" dirty="0" err="1">
                  <a:cs typeface="Arial" panose="020B0604020202020204" pitchFamily="34" charset="0"/>
                </a:rPr>
                <a:t>na</a:t>
              </a:r>
              <a:r>
                <a:rPr lang="en-US" sz="1600" dirty="0">
                  <a:cs typeface="Arial" panose="020B0604020202020204" pitchFamily="34" charset="0"/>
                </a:rPr>
                <a:t> </a:t>
              </a:r>
              <a:r>
                <a:rPr lang="en-US" sz="1600" dirty="0" err="1">
                  <a:cs typeface="Arial" panose="020B0604020202020204" pitchFamily="34" charset="0"/>
                </a:rPr>
                <a:t>lokalnom</a:t>
              </a:r>
              <a:r>
                <a:rPr lang="en-US" sz="1600" dirty="0">
                  <a:cs typeface="Arial" panose="020B0604020202020204" pitchFamily="34" charset="0"/>
                </a:rPr>
                <a:t> </a:t>
              </a:r>
              <a:r>
                <a:rPr lang="en-US" sz="1600" dirty="0" err="1">
                  <a:cs typeface="Arial" panose="020B0604020202020204" pitchFamily="34" charset="0"/>
                </a:rPr>
                <a:t>nivou</a:t>
              </a:r>
              <a:r>
                <a:rPr lang="en-US" sz="1600" dirty="0">
                  <a:cs typeface="Arial" panose="020B0604020202020204" pitchFamily="34" charset="0"/>
                </a:rPr>
                <a:t> </a:t>
              </a:r>
              <a:r>
                <a:rPr lang="en-US" sz="1600" dirty="0" err="1">
                  <a:cs typeface="Arial" panose="020B0604020202020204" pitchFamily="34" charset="0"/>
                </a:rPr>
                <a:t>i</a:t>
              </a:r>
              <a:r>
                <a:rPr lang="en-US" sz="1600" dirty="0">
                  <a:cs typeface="Arial" panose="020B0604020202020204" pitchFamily="34" charset="0"/>
                </a:rPr>
                <a:t> </a:t>
              </a:r>
              <a:r>
                <a:rPr lang="en-US" sz="1600" dirty="0" err="1">
                  <a:cs typeface="Arial" panose="020B0604020202020204" pitchFamily="34" charset="0"/>
                </a:rPr>
                <a:t>globalno</a:t>
              </a:r>
              <a:r>
                <a:rPr lang="en-US" sz="1600" dirty="0">
                  <a:cs typeface="Arial" panose="020B0604020202020204" pitchFamily="34" charset="0"/>
                </a:rPr>
                <a:t> </a:t>
              </a:r>
              <a:r>
                <a:rPr lang="en-US" sz="1600" dirty="0" err="1">
                  <a:cs typeface="Arial" panose="020B0604020202020204" pitchFamily="34" charset="0"/>
                </a:rPr>
                <a:t>širenje</a:t>
              </a:r>
              <a:r>
                <a:rPr lang="en-US" sz="1600" dirty="0">
                  <a:cs typeface="Arial" panose="020B0604020202020204" pitchFamily="34" charset="0"/>
                </a:rPr>
                <a:t> (</a:t>
              </a:r>
              <a:r>
                <a:rPr lang="en-US" sz="1600" dirty="0" err="1">
                  <a:cs typeface="Arial" panose="020B0604020202020204" pitchFamily="34" charset="0"/>
                </a:rPr>
                <a:t>kolone</a:t>
              </a:r>
              <a:r>
                <a:rPr lang="en-US" sz="1600" dirty="0">
                  <a:cs typeface="Arial" panose="020B0604020202020204" pitchFamily="34" charset="0"/>
                </a:rPr>
                <a:t>). </a:t>
              </a:r>
              <a:r>
                <a:rPr lang="en-US" sz="1600" dirty="0" err="1">
                  <a:cs typeface="Arial" panose="020B0604020202020204" pitchFamily="34" charset="0"/>
                </a:rPr>
                <a:t>Prikazan</a:t>
              </a:r>
              <a:r>
                <a:rPr lang="en-US" sz="1600" dirty="0">
                  <a:cs typeface="Arial" panose="020B0604020202020204" pitchFamily="34" charset="0"/>
                </a:rPr>
                <a:t> je primer </a:t>
              </a:r>
              <a:r>
                <a:rPr lang="en-US" sz="1600" dirty="0" err="1">
                  <a:cs typeface="Arial" panose="020B0604020202020204" pitchFamily="34" charset="0"/>
                </a:rPr>
                <a:t>modela</a:t>
              </a:r>
              <a:r>
                <a:rPr lang="en-US" sz="1600" dirty="0">
                  <a:cs typeface="Arial" panose="020B0604020202020204" pitchFamily="34" charset="0"/>
                </a:rPr>
                <a:t> </a:t>
              </a:r>
              <a:r>
                <a:rPr lang="en-US" sz="1600" dirty="0" err="1">
                  <a:cs typeface="Arial" panose="020B0604020202020204" pitchFamily="34" charset="0"/>
                </a:rPr>
                <a:t>osetljivog</a:t>
              </a:r>
              <a:r>
                <a:rPr lang="en-US" sz="1600" dirty="0">
                  <a:cs typeface="Arial" panose="020B0604020202020204" pitchFamily="34" charset="0"/>
                </a:rPr>
                <a:t> (S), </a:t>
              </a:r>
              <a:r>
                <a:rPr lang="en-US" sz="1600" dirty="0" err="1">
                  <a:cs typeface="Arial" panose="020B0604020202020204" pitchFamily="34" charset="0"/>
                </a:rPr>
                <a:t>inficiranog</a:t>
              </a:r>
              <a:r>
                <a:rPr lang="en-US" sz="1600" dirty="0">
                  <a:cs typeface="Arial" panose="020B0604020202020204" pitchFamily="34" charset="0"/>
                </a:rPr>
                <a:t> ( I ), </a:t>
              </a:r>
              <a:r>
                <a:rPr lang="en-US" sz="1600" dirty="0" err="1">
                  <a:cs typeface="Arial" panose="020B0604020202020204" pitchFamily="34" charset="0"/>
                </a:rPr>
                <a:t>oporavljenog</a:t>
              </a:r>
              <a:r>
                <a:rPr lang="en-US" sz="1600" dirty="0">
                  <a:cs typeface="Arial" panose="020B0604020202020204" pitchFamily="34" charset="0"/>
                </a:rPr>
                <a:t> ( R ), </a:t>
              </a:r>
              <a:r>
                <a:rPr lang="en-US" sz="1600" dirty="0" err="1">
                  <a:cs typeface="Arial" panose="020B0604020202020204" pitchFamily="34" charset="0"/>
                </a:rPr>
                <a:t>gde</a:t>
              </a:r>
              <a:r>
                <a:rPr lang="en-US" sz="1600" dirty="0">
                  <a:cs typeface="Arial" panose="020B0604020202020204" pitchFamily="34" charset="0"/>
                </a:rPr>
                <a:t> </a:t>
              </a:r>
              <a:r>
                <a:rPr lang="el-GR" sz="1600" dirty="0">
                  <a:cs typeface="Arial" panose="020B0604020202020204" pitchFamily="34" charset="0"/>
                </a:rPr>
                <a:t>β </a:t>
              </a:r>
              <a:r>
                <a:rPr lang="en-US" sz="1600" dirty="0" err="1">
                  <a:cs typeface="Arial" panose="020B0604020202020204" pitchFamily="34" charset="0"/>
                </a:rPr>
                <a:t>predstavlja</a:t>
              </a:r>
              <a:r>
                <a:rPr lang="en-US" sz="1600" dirty="0">
                  <a:cs typeface="Arial" panose="020B0604020202020204" pitchFamily="34" charset="0"/>
                </a:rPr>
                <a:t> </a:t>
              </a:r>
              <a:r>
                <a:rPr lang="en-US" sz="1600" dirty="0" err="1">
                  <a:cs typeface="Arial" panose="020B0604020202020204" pitchFamily="34" charset="0"/>
                </a:rPr>
                <a:t>brzinu</a:t>
              </a:r>
              <a:r>
                <a:rPr lang="en-US" sz="1600" dirty="0">
                  <a:cs typeface="Arial" panose="020B0604020202020204" pitchFamily="34" charset="0"/>
                </a:rPr>
                <a:t> </a:t>
              </a:r>
              <a:r>
                <a:rPr lang="en-US" sz="1600" dirty="0" err="1">
                  <a:cs typeface="Arial" panose="020B0604020202020204" pitchFamily="34" charset="0"/>
                </a:rPr>
                <a:t>prenosa</a:t>
              </a:r>
              <a:r>
                <a:rPr lang="en-US" sz="1600" dirty="0">
                  <a:cs typeface="Arial" panose="020B0604020202020204" pitchFamily="34" charset="0"/>
                </a:rPr>
                <a:t>, a </a:t>
              </a:r>
              <a:r>
                <a:rPr lang="el-GR" sz="1600" dirty="0">
                  <a:cs typeface="Arial" panose="020B0604020202020204" pitchFamily="34" charset="0"/>
                </a:rPr>
                <a:t>γ </a:t>
              </a:r>
              <a:r>
                <a:rPr lang="en-US" sz="1600" dirty="0" err="1">
                  <a:cs typeface="Arial" panose="020B0604020202020204" pitchFamily="34" charset="0"/>
                </a:rPr>
                <a:t>stopau</a:t>
              </a:r>
              <a:r>
                <a:rPr lang="en-US" sz="1600" dirty="0">
                  <a:cs typeface="Arial" panose="020B0604020202020204" pitchFamily="34" charset="0"/>
                </a:rPr>
                <a:t> </a:t>
              </a:r>
              <a:r>
                <a:rPr lang="en-US" sz="1600" dirty="0" err="1">
                  <a:cs typeface="Arial" panose="020B0604020202020204" pitchFamily="34" charset="0"/>
                </a:rPr>
                <a:t>oporavka</a:t>
              </a:r>
              <a:r>
                <a:rPr lang="en-US" sz="1600" dirty="0">
                  <a:cs typeface="Arial" panose="020B0604020202020204" pitchFamily="34" charset="0"/>
                </a:rPr>
                <a:t>.</a:t>
              </a:r>
            </a:p>
            <a:p>
              <a:pPr algn="r" rtl="0">
                <a:lnSpc>
                  <a:spcPct val="110000"/>
                </a:lnSpc>
              </a:pPr>
              <a:endParaRPr lang="en-GB" sz="1400" dirty="0">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rtl="0"/>
              <a:endParaRPr lang="sr" sz="1000" dirty="0" smtClean="0">
                <a:cs typeface="Arial" panose="020B0604020202020204" pitchFamily="34" charset="0"/>
                <a:hlinkClick r:id="rId3">
                  <a:extLst>
                    <a:ext uri="{A12FA001-AC4F-418D-AE19-62706E023703}">
                      <ahyp:hlinkClr xmlns:ahyp="http://schemas.microsoft.com/office/drawing/2018/hyperlinkcolor" xmlns="" val="tx"/>
                    </a:ext>
                  </a:extLst>
                </a:hlinkClick>
              </a:endParaRPr>
            </a:p>
            <a:p>
              <a:pPr rtl="0"/>
              <a:endParaRPr lang="sr" sz="1000" dirty="0" smtClean="0">
                <a:cs typeface="Arial" panose="020B0604020202020204" pitchFamily="34" charset="0"/>
                <a:hlinkClick r:id="rId3">
                  <a:extLst>
                    <a:ext uri="{A12FA001-AC4F-418D-AE19-62706E023703}">
                      <ahyp:hlinkClr xmlns:ahyp="http://schemas.microsoft.com/office/drawing/2018/hyperlinkcolor" xmlns="" val="tx"/>
                    </a:ext>
                  </a:extLst>
                </a:hlinkClick>
              </a:endParaRPr>
            </a:p>
            <a:p>
              <a:pPr rtl="0"/>
              <a:r>
                <a:rPr lang="sr" sz="1000" dirty="0" smtClean="0">
                  <a:cs typeface="Arial" panose="020B0604020202020204" pitchFamily="34" charset="0"/>
                  <a:hlinkClick r:id="rId3">
                    <a:extLst>
                      <a:ext uri="{A12FA001-AC4F-418D-AE19-62706E023703}">
                        <ahyp:hlinkClr xmlns:ahyp="http://schemas.microsoft.com/office/drawing/2018/hyperlinkcolor" xmlns="" val="tx"/>
                      </a:ext>
                    </a:extLst>
                  </a:hlinkClick>
                </a:rPr>
                <a:t>https</a:t>
              </a:r>
              <a:r>
                <a:rPr lang="sr" sz="1000" dirty="0">
                  <a:cs typeface="Arial" panose="020B0604020202020204" pitchFamily="34" charset="0"/>
                  <a:hlinkClick r:id="rId3">
                    <a:extLst>
                      <a:ext uri="{A12FA001-AC4F-418D-AE19-62706E023703}">
                        <ahyp:hlinkClr xmlns:ahyp="http://schemas.microsoft.com/office/drawing/2018/hyperlinkcolor" xmlns="" val="tx"/>
                      </a:ext>
                    </a:extLst>
                  </a:hlinkClick>
                </a:rPr>
                <a:t>://</a:t>
              </a:r>
              <a:r>
                <a:rPr lang="sr" sz="1000" dirty="0" smtClean="0">
                  <a:cs typeface="Arial" panose="020B0604020202020204" pitchFamily="34" charset="0"/>
                  <a:hlinkClick r:id="rId3">
                    <a:extLst>
                      <a:ext uri="{A12FA001-AC4F-418D-AE19-62706E023703}">
                        <ahyp:hlinkClr xmlns:ahyp="http://schemas.microsoft.com/office/drawing/2018/hyperlinkcolor" xmlns="" val="tx"/>
                      </a:ext>
                    </a:extLst>
                  </a:hlinkClick>
                </a:rPr>
                <a:t>doi.org/10.1038/s41579-021-00639-z</a:t>
              </a:r>
              <a:endParaRPr lang="en-GB" sz="1200" dirty="0">
                <a:solidFill>
                  <a:schemeClr val="tx1">
                    <a:lumMod val="50000"/>
                    <a:lumOff val="50000"/>
                  </a:schemeClr>
                </a:solidFill>
                <a:cs typeface="Arial" panose="020B0604020202020204" pitchFamily="34" charset="0"/>
              </a:endParaRPr>
            </a:p>
          </p:txBody>
        </p:sp>
        <p:sp>
          <p:nvSpPr>
            <p:cNvPr id="6" name="TextBox 5">
              <a:extLst>
                <a:ext uri="{FF2B5EF4-FFF2-40B4-BE49-F238E27FC236}">
                  <a16:creationId xmlns:a16="http://schemas.microsoft.com/office/drawing/2014/main" id="{C4B53318-5D4E-A81A-8A9C-BCD8798D71D5}"/>
                </a:ext>
              </a:extLst>
            </p:cNvPr>
            <p:cNvSpPr txBox="1"/>
            <p:nvPr/>
          </p:nvSpPr>
          <p:spPr>
            <a:xfrm>
              <a:off x="347687" y="571695"/>
              <a:ext cx="10260414" cy="892552"/>
            </a:xfrm>
            <a:prstGeom prst="rect">
              <a:avLst/>
            </a:prstGeom>
            <a:noFill/>
          </p:spPr>
          <p:txBody>
            <a:bodyPr wrap="square" rtlCol="0">
              <a:spAutoFit/>
            </a:bodyPr>
            <a:lstStyle/>
            <a:p>
              <a:r>
                <a:rPr lang="sv-SE" sz="2600" b="1" i="1" dirty="0" smtClean="0">
                  <a:cs typeface="Arial" panose="020B0604020202020204" pitchFamily="34" charset="0"/>
                </a:rPr>
                <a:t>Efekti </a:t>
              </a:r>
              <a:r>
                <a:rPr lang="sv-SE" sz="2600" b="1" i="1" dirty="0">
                  <a:cs typeface="Arial" panose="020B0604020202020204" pitchFamily="34" charset="0"/>
                </a:rPr>
                <a:t>klimatskih, tehnoloških i demografskih promena na pojavu, dinamiku i širenje </a:t>
              </a:r>
              <a:r>
                <a:rPr lang="sv-SE" sz="2600" b="1" i="1" dirty="0" smtClean="0">
                  <a:cs typeface="Arial" panose="020B0604020202020204" pitchFamily="34" charset="0"/>
                </a:rPr>
                <a:t>bolesti</a:t>
              </a:r>
              <a:r>
                <a:rPr lang="sr" sz="2600" b="1" i="1" dirty="0" smtClean="0">
                  <a:effectLst/>
                  <a:cs typeface="Arial" panose="020B0604020202020204" pitchFamily="34" charset="0"/>
                </a:rPr>
                <a:t> </a:t>
              </a:r>
              <a:endParaRPr lang="sr" sz="2600" b="1" i="1" dirty="0">
                <a:effectLst/>
                <a:cs typeface="Arial" panose="020B0604020202020204" pitchFamily="34" charset="0"/>
              </a:endParaRPr>
            </a:p>
          </p:txBody>
        </p:sp>
      </p:grpSp>
    </p:spTree>
    <p:extLst>
      <p:ext uri="{BB962C8B-B14F-4D97-AF65-F5344CB8AC3E}">
        <p14:creationId xmlns:p14="http://schemas.microsoft.com/office/powerpoint/2010/main" val="7478247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1"/>
          <p:cNvSpPr>
            <a:spLocks noGrp="1"/>
          </p:cNvSpPr>
          <p:nvPr>
            <p:ph type="ctrTitle"/>
          </p:nvPr>
        </p:nvSpPr>
        <p:spPr>
          <a:xfrm>
            <a:off x="1507187" y="1886292"/>
            <a:ext cx="9474867" cy="2387600"/>
          </a:xfrm>
        </p:spPr>
        <p:txBody>
          <a:bodyPr rtlCol="0">
            <a:noAutofit/>
          </a:bodyPr>
          <a:lstStyle/>
          <a:p>
            <a:pPr algn="ctr">
              <a:lnSpc>
                <a:spcPct val="130000"/>
              </a:lnSpc>
            </a:pPr>
            <a:r>
              <a:rPr lang="nb-NO" b="1" dirty="0">
                <a:solidFill>
                  <a:schemeClr val="tx1"/>
                </a:solidFill>
              </a:rPr>
              <a:t>Klimatske promene i zdravlje </a:t>
            </a:r>
            <a:r>
              <a:rPr lang="nb-NO" dirty="0">
                <a:solidFill>
                  <a:schemeClr val="tx1"/>
                </a:solidFill>
              </a:rPr>
              <a:t>– Predavanje 2 –</a:t>
            </a:r>
            <a:endParaRPr lang="hu-HU" dirty="0">
              <a:solidFill>
                <a:schemeClr val="tx1"/>
              </a:solidFill>
              <a:cs typeface="Calibri"/>
            </a:endParaRPr>
          </a:p>
        </p:txBody>
      </p:sp>
    </p:spTree>
    <p:extLst>
      <p:ext uri="{BB962C8B-B14F-4D97-AF65-F5344CB8AC3E}">
        <p14:creationId xmlns:p14="http://schemas.microsoft.com/office/powerpoint/2010/main" val="1603605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en-US" dirty="0" err="1"/>
              <a:t>Invazivne</a:t>
            </a:r>
            <a:r>
              <a:rPr lang="en-US" dirty="0"/>
              <a:t> </a:t>
            </a:r>
            <a:r>
              <a:rPr lang="en-US" dirty="0" err="1"/>
              <a:t>komarce</a:t>
            </a:r>
            <a:r>
              <a:rPr lang="en-US" dirty="0"/>
              <a:t> </a:t>
            </a:r>
            <a:r>
              <a:rPr lang="en-US" dirty="0" err="1"/>
              <a:t>kao</a:t>
            </a:r>
            <a:r>
              <a:rPr lang="en-US" dirty="0"/>
              <a:t> </a:t>
            </a:r>
            <a:r>
              <a:rPr lang="en-US" dirty="0" err="1"/>
              <a:t>jedna</a:t>
            </a:r>
            <a:r>
              <a:rPr lang="en-US" dirty="0"/>
              <a:t> od </a:t>
            </a:r>
            <a:r>
              <a:rPr lang="en-US" dirty="0" err="1"/>
              <a:t>posledica</a:t>
            </a:r>
            <a:r>
              <a:rPr lang="en-US" dirty="0"/>
              <a:t> </a:t>
            </a:r>
            <a:r>
              <a:rPr lang="en-US" dirty="0" err="1"/>
              <a:t>klimatskih</a:t>
            </a:r>
            <a:r>
              <a:rPr lang="en-US" dirty="0"/>
              <a:t> </a:t>
            </a:r>
            <a:r>
              <a:rPr lang="en-US" dirty="0" err="1"/>
              <a:t>promena</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7011" y="1368746"/>
            <a:ext cx="5130000" cy="3104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églalap 4"/>
          <p:cNvSpPr/>
          <p:nvPr/>
        </p:nvSpPr>
        <p:spPr>
          <a:xfrm>
            <a:off x="8481000" y="4473746"/>
            <a:ext cx="1762021" cy="452432"/>
          </a:xfrm>
          <a:prstGeom prst="rect">
            <a:avLst/>
          </a:prstGeom>
        </p:spPr>
        <p:txBody>
          <a:bodyPr wrap="none">
            <a:spAutoFit/>
          </a:bodyPr>
          <a:lstStyle/>
          <a:p>
            <a:pPr>
              <a:lnSpc>
                <a:spcPct val="130000"/>
              </a:lnSpc>
              <a:spcAft>
                <a:spcPts val="2500"/>
              </a:spcAft>
            </a:pPr>
            <a:r>
              <a:rPr lang="hu-HU" i="1" dirty="0" err="1"/>
              <a:t>Aedes</a:t>
            </a:r>
            <a:r>
              <a:rPr lang="hu-HU" i="1" dirty="0"/>
              <a:t> </a:t>
            </a:r>
            <a:r>
              <a:rPr lang="hu-HU" i="1" dirty="0" err="1"/>
              <a:t>albopictus</a:t>
            </a:r>
            <a:endParaRPr lang="hu-HU" i="1" dirty="0"/>
          </a:p>
        </p:txBody>
      </p:sp>
      <p:sp>
        <p:nvSpPr>
          <p:cNvPr id="6" name="Tartalom helye 2"/>
          <p:cNvSpPr>
            <a:spLocks noGrp="1"/>
          </p:cNvSpPr>
          <p:nvPr>
            <p:ph idx="1"/>
          </p:nvPr>
        </p:nvSpPr>
        <p:spPr>
          <a:xfrm>
            <a:off x="319177" y="1190445"/>
            <a:ext cx="6236898" cy="4589015"/>
          </a:xfrm>
        </p:spPr>
        <p:txBody>
          <a:bodyPr rtlCol="0"/>
          <a:lstStyle/>
          <a:p>
            <a:pPr algn="just">
              <a:lnSpc>
                <a:spcPct val="130000"/>
              </a:lnSpc>
            </a:pPr>
            <a:r>
              <a:rPr lang="en-US" dirty="0"/>
              <a:t>Ova </a:t>
            </a:r>
            <a:r>
              <a:rPr lang="en-US" dirty="0" err="1"/>
              <a:t>vrsta</a:t>
            </a:r>
            <a:r>
              <a:rPr lang="en-US" dirty="0"/>
              <a:t> </a:t>
            </a:r>
            <a:r>
              <a:rPr lang="en-US" dirty="0" err="1"/>
              <a:t>komaraca</a:t>
            </a:r>
            <a:r>
              <a:rPr lang="en-US" dirty="0"/>
              <a:t> je </a:t>
            </a:r>
            <a:r>
              <a:rPr lang="en-US" dirty="0" err="1"/>
              <a:t>poznati</a:t>
            </a:r>
            <a:r>
              <a:rPr lang="en-US" dirty="0"/>
              <a:t> </a:t>
            </a:r>
            <a:r>
              <a:rPr lang="en-US" dirty="0" err="1"/>
              <a:t>vektor</a:t>
            </a:r>
            <a:r>
              <a:rPr lang="en-US" dirty="0"/>
              <a:t> </a:t>
            </a:r>
            <a:r>
              <a:rPr lang="en-US" dirty="0" err="1"/>
              <a:t>virusa</a:t>
            </a:r>
            <a:r>
              <a:rPr lang="en-US" dirty="0"/>
              <a:t> </a:t>
            </a:r>
            <a:r>
              <a:rPr lang="en-US" b="1" dirty="0" err="1"/>
              <a:t>čikungunja</a:t>
            </a:r>
            <a:r>
              <a:rPr lang="en-US" dirty="0"/>
              <a:t> , </a:t>
            </a:r>
            <a:r>
              <a:rPr lang="en-US" dirty="0" err="1"/>
              <a:t>virusa</a:t>
            </a:r>
            <a:r>
              <a:rPr lang="en-US" dirty="0"/>
              <a:t> </a:t>
            </a:r>
            <a:r>
              <a:rPr lang="en-US" dirty="0" err="1"/>
              <a:t>denge</a:t>
            </a:r>
            <a:r>
              <a:rPr lang="en-US" dirty="0"/>
              <a:t> </a:t>
            </a:r>
            <a:r>
              <a:rPr lang="en-US" dirty="0" err="1"/>
              <a:t>i</a:t>
            </a:r>
            <a:r>
              <a:rPr lang="en-US" dirty="0"/>
              <a:t> </a:t>
            </a:r>
            <a:r>
              <a:rPr lang="en-US" dirty="0" err="1" smtClean="0"/>
              <a:t>dirofilarijaze</a:t>
            </a:r>
            <a:r>
              <a:rPr lang="en-US" dirty="0" smtClean="0"/>
              <a:t>. </a:t>
            </a:r>
            <a:r>
              <a:rPr lang="en-US" dirty="0" err="1"/>
              <a:t>Brojni</a:t>
            </a:r>
            <a:r>
              <a:rPr lang="en-US" dirty="0"/>
              <a:t> </a:t>
            </a:r>
            <a:r>
              <a:rPr lang="en-US" dirty="0" err="1"/>
              <a:t>drugi</a:t>
            </a:r>
            <a:r>
              <a:rPr lang="en-US" dirty="0"/>
              <a:t> </a:t>
            </a:r>
            <a:r>
              <a:rPr lang="en-US" dirty="0" err="1"/>
              <a:t>virusi</a:t>
            </a:r>
            <a:r>
              <a:rPr lang="en-US" dirty="0"/>
              <a:t> </a:t>
            </a:r>
            <a:r>
              <a:rPr lang="en-US" dirty="0" err="1"/>
              <a:t>koji</a:t>
            </a:r>
            <a:r>
              <a:rPr lang="en-US" dirty="0"/>
              <a:t> </a:t>
            </a:r>
            <a:r>
              <a:rPr lang="en-US" dirty="0" err="1"/>
              <a:t>utiču</a:t>
            </a:r>
            <a:r>
              <a:rPr lang="en-US" dirty="0"/>
              <a:t> </a:t>
            </a:r>
            <a:r>
              <a:rPr lang="en-US" dirty="0" err="1"/>
              <a:t>na</a:t>
            </a:r>
            <a:r>
              <a:rPr lang="en-US" dirty="0"/>
              <a:t> </a:t>
            </a:r>
            <a:r>
              <a:rPr lang="en-US" dirty="0" err="1"/>
              <a:t>zdravlje</a:t>
            </a:r>
            <a:r>
              <a:rPr lang="en-US" dirty="0"/>
              <a:t> </a:t>
            </a:r>
            <a:r>
              <a:rPr lang="en-US" dirty="0" err="1"/>
              <a:t>ljudi</a:t>
            </a:r>
            <a:r>
              <a:rPr lang="en-US" dirty="0"/>
              <a:t> </a:t>
            </a:r>
            <a:r>
              <a:rPr lang="en-US" dirty="0" err="1"/>
              <a:t>takođe</a:t>
            </a:r>
            <a:r>
              <a:rPr lang="en-US" dirty="0"/>
              <a:t> </a:t>
            </a:r>
            <a:r>
              <a:rPr lang="en-US" dirty="0" err="1"/>
              <a:t>su</a:t>
            </a:r>
            <a:r>
              <a:rPr lang="en-US" dirty="0"/>
              <a:t> </a:t>
            </a:r>
            <a:r>
              <a:rPr lang="en-US" dirty="0" err="1"/>
              <a:t>izolovani</a:t>
            </a:r>
            <a:r>
              <a:rPr lang="en-US" dirty="0"/>
              <a:t> </a:t>
            </a:r>
            <a:r>
              <a:rPr lang="en-US" dirty="0" err="1"/>
              <a:t>iz</a:t>
            </a:r>
            <a:r>
              <a:rPr lang="en-US" dirty="0"/>
              <a:t> </a:t>
            </a:r>
            <a:r>
              <a:rPr lang="en-US" dirty="0" err="1"/>
              <a:t>polja</a:t>
            </a:r>
            <a:r>
              <a:rPr lang="en-US" dirty="0"/>
              <a:t> </a:t>
            </a:r>
            <a:r>
              <a:rPr lang="en-US" dirty="0" err="1"/>
              <a:t>sakupljenih</a:t>
            </a:r>
            <a:r>
              <a:rPr lang="en-US" dirty="0"/>
              <a:t> </a:t>
            </a:r>
            <a:r>
              <a:rPr lang="en-US" i="1" dirty="0" smtClean="0"/>
              <a:t>Ae. </a:t>
            </a:r>
            <a:r>
              <a:rPr lang="en-US" i="1" dirty="0" err="1" smtClean="0"/>
              <a:t>albopictus</a:t>
            </a:r>
            <a:r>
              <a:rPr lang="en-US" i="1" dirty="0" smtClean="0"/>
              <a:t> </a:t>
            </a:r>
            <a:r>
              <a:rPr lang="en-US" dirty="0" smtClean="0"/>
              <a:t>u </a:t>
            </a:r>
            <a:r>
              <a:rPr lang="en-US" dirty="0" err="1"/>
              <a:t>različitim</a:t>
            </a:r>
            <a:r>
              <a:rPr lang="en-US" dirty="0"/>
              <a:t> </a:t>
            </a:r>
            <a:r>
              <a:rPr lang="en-US" dirty="0" err="1"/>
              <a:t>zemljama</a:t>
            </a:r>
            <a:r>
              <a:rPr lang="en-US" dirty="0"/>
              <a:t>. </a:t>
            </a:r>
            <a:endParaRPr lang="hu-HU" dirty="0" smtClean="0"/>
          </a:p>
          <a:p>
            <a:pPr algn="just">
              <a:lnSpc>
                <a:spcPct val="130000"/>
              </a:lnSpc>
            </a:pPr>
            <a:r>
              <a:rPr lang="en-US" dirty="0" err="1" smtClean="0"/>
              <a:t>Štaviše</a:t>
            </a:r>
            <a:r>
              <a:rPr lang="en-US" dirty="0"/>
              <a:t>, </a:t>
            </a:r>
            <a:r>
              <a:rPr lang="en-US" dirty="0" err="1"/>
              <a:t>njeno</a:t>
            </a:r>
            <a:r>
              <a:rPr lang="en-US" dirty="0"/>
              <a:t> </a:t>
            </a:r>
            <a:r>
              <a:rPr lang="en-US" dirty="0" err="1"/>
              <a:t>nedavno</a:t>
            </a:r>
            <a:r>
              <a:rPr lang="en-US" dirty="0"/>
              <a:t> </a:t>
            </a:r>
            <a:r>
              <a:rPr lang="en-US" dirty="0" err="1"/>
              <a:t>učešće</a:t>
            </a:r>
            <a:r>
              <a:rPr lang="en-US" dirty="0"/>
              <a:t> u </a:t>
            </a:r>
            <a:r>
              <a:rPr lang="en-US" dirty="0" err="1"/>
              <a:t>lokalizovanom</a:t>
            </a:r>
            <a:r>
              <a:rPr lang="en-US" dirty="0"/>
              <a:t> </a:t>
            </a:r>
            <a:r>
              <a:rPr lang="en-US" dirty="0" err="1"/>
              <a:t>prenosu</a:t>
            </a:r>
            <a:r>
              <a:rPr lang="en-US" dirty="0"/>
              <a:t> </a:t>
            </a:r>
            <a:r>
              <a:rPr lang="en-US" dirty="0" err="1"/>
              <a:t>virusa</a:t>
            </a:r>
            <a:r>
              <a:rPr lang="en-US" dirty="0"/>
              <a:t> </a:t>
            </a:r>
            <a:r>
              <a:rPr lang="en-US" dirty="0" err="1"/>
              <a:t>čikungunja</a:t>
            </a:r>
            <a:r>
              <a:rPr lang="en-US" dirty="0"/>
              <a:t> u </a:t>
            </a:r>
            <a:r>
              <a:rPr lang="en-US" dirty="0" err="1"/>
              <a:t>Italiji</a:t>
            </a:r>
            <a:r>
              <a:rPr lang="en-US" dirty="0"/>
              <a:t> </a:t>
            </a:r>
            <a:r>
              <a:rPr lang="en-US" dirty="0" err="1"/>
              <a:t>i</a:t>
            </a:r>
            <a:r>
              <a:rPr lang="en-US" dirty="0"/>
              <a:t> </a:t>
            </a:r>
            <a:r>
              <a:rPr lang="en-US" dirty="0" err="1"/>
              <a:t>Francuskoj</a:t>
            </a:r>
            <a:r>
              <a:rPr lang="en-US" dirty="0"/>
              <a:t> </a:t>
            </a:r>
            <a:r>
              <a:rPr lang="en-US" dirty="0" err="1"/>
              <a:t>i</a:t>
            </a:r>
            <a:r>
              <a:rPr lang="en-US" dirty="0"/>
              <a:t> </a:t>
            </a:r>
            <a:r>
              <a:rPr lang="en-US" dirty="0" err="1"/>
              <a:t>virusa</a:t>
            </a:r>
            <a:r>
              <a:rPr lang="en-US" dirty="0"/>
              <a:t> </a:t>
            </a:r>
            <a:r>
              <a:rPr lang="en-US" dirty="0" err="1"/>
              <a:t>denga</a:t>
            </a:r>
            <a:r>
              <a:rPr lang="en-US" dirty="0"/>
              <a:t> u </a:t>
            </a:r>
            <a:r>
              <a:rPr lang="en-US" dirty="0" err="1"/>
              <a:t>Francuskoj</a:t>
            </a:r>
            <a:r>
              <a:rPr lang="en-US" dirty="0"/>
              <a:t> </a:t>
            </a:r>
            <a:r>
              <a:rPr lang="en-US" dirty="0" err="1"/>
              <a:t>i</a:t>
            </a:r>
            <a:r>
              <a:rPr lang="en-US" dirty="0"/>
              <a:t> </a:t>
            </a:r>
            <a:r>
              <a:rPr lang="en-US" dirty="0" err="1"/>
              <a:t>Hrvatskoj</a:t>
            </a:r>
            <a:r>
              <a:rPr lang="en-US" dirty="0"/>
              <a:t> </a:t>
            </a:r>
            <a:r>
              <a:rPr lang="en-US" dirty="0" err="1"/>
              <a:t>naglašava</a:t>
            </a:r>
            <a:r>
              <a:rPr lang="en-US" dirty="0"/>
              <a:t> </a:t>
            </a:r>
            <a:r>
              <a:rPr lang="en-US" dirty="0" err="1"/>
              <a:t>važnost</a:t>
            </a:r>
            <a:r>
              <a:rPr lang="en-US" dirty="0"/>
              <a:t> </a:t>
            </a:r>
            <a:r>
              <a:rPr lang="en-US" dirty="0" err="1"/>
              <a:t>praćenja</a:t>
            </a:r>
            <a:r>
              <a:rPr lang="en-US" dirty="0"/>
              <a:t> </a:t>
            </a:r>
            <a:r>
              <a:rPr lang="en-US" dirty="0" err="1"/>
              <a:t>ove</a:t>
            </a:r>
            <a:r>
              <a:rPr lang="en-US" dirty="0"/>
              <a:t> </a:t>
            </a:r>
            <a:r>
              <a:rPr lang="en-US" dirty="0" err="1"/>
              <a:t>invazivne</a:t>
            </a:r>
            <a:r>
              <a:rPr lang="en-US" dirty="0"/>
              <a:t> </a:t>
            </a:r>
            <a:r>
              <a:rPr lang="en-US" dirty="0" err="1"/>
              <a:t>vrste</a:t>
            </a:r>
            <a:r>
              <a:rPr lang="en-US" dirty="0"/>
              <a:t>.</a:t>
            </a:r>
          </a:p>
          <a:p>
            <a:pPr rtl="0"/>
            <a:endParaRPr lang="hu-HU" dirty="0"/>
          </a:p>
        </p:txBody>
      </p:sp>
    </p:spTree>
    <p:extLst>
      <p:ext uri="{BB962C8B-B14F-4D97-AF65-F5344CB8AC3E}">
        <p14:creationId xmlns:p14="http://schemas.microsoft.com/office/powerpoint/2010/main" val="1264995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4" y="69011"/>
            <a:ext cx="11999495" cy="851894"/>
          </a:xfrm>
        </p:spPr>
        <p:txBody>
          <a:bodyPr rtlCol="0">
            <a:normAutofit fontScale="90000"/>
          </a:bodyPr>
          <a:lstStyle/>
          <a:p>
            <a:pPr>
              <a:lnSpc>
                <a:spcPct val="110000"/>
              </a:lnSpc>
            </a:pPr>
            <a:r>
              <a:rPr lang="en-US" sz="2400" b="1" dirty="0" err="1"/>
              <a:t>Mapa</a:t>
            </a:r>
            <a:r>
              <a:rPr lang="en-US" sz="2400" b="1" dirty="0"/>
              <a:t> </a:t>
            </a:r>
            <a:r>
              <a:rPr lang="en-US" sz="2400" b="1" dirty="0" err="1"/>
              <a:t>prikazuje</a:t>
            </a:r>
            <a:r>
              <a:rPr lang="en-US" sz="2400" b="1" dirty="0"/>
              <a:t> </a:t>
            </a:r>
            <a:r>
              <a:rPr lang="en-US" sz="2400" b="1" dirty="0" err="1"/>
              <a:t>trenutnu</a:t>
            </a:r>
            <a:r>
              <a:rPr lang="en-US" sz="2400" b="1" dirty="0"/>
              <a:t> </a:t>
            </a:r>
            <a:r>
              <a:rPr lang="en-US" sz="2400" b="1" dirty="0" err="1"/>
              <a:t>poznatu</a:t>
            </a:r>
            <a:r>
              <a:rPr lang="en-US" sz="2400" b="1" dirty="0"/>
              <a:t> </a:t>
            </a:r>
            <a:r>
              <a:rPr lang="en-US" sz="2400" b="1" dirty="0" err="1"/>
              <a:t>distribuciju</a:t>
            </a:r>
            <a:r>
              <a:rPr lang="en-US" sz="2400" b="1" dirty="0"/>
              <a:t> </a:t>
            </a:r>
            <a:r>
              <a:rPr lang="en-US" sz="2400" b="1" dirty="0" err="1"/>
              <a:t>invazivnih</a:t>
            </a:r>
            <a:r>
              <a:rPr lang="en-US" sz="2400" b="1" dirty="0"/>
              <a:t> </a:t>
            </a:r>
            <a:r>
              <a:rPr lang="en-US" sz="2400" b="1" dirty="0" err="1"/>
              <a:t>komaraca</a:t>
            </a:r>
            <a:r>
              <a:rPr lang="en-US" sz="2400" b="1" dirty="0"/>
              <a:t> </a:t>
            </a:r>
            <a:r>
              <a:rPr lang="en-US" sz="2400" b="1" dirty="0" err="1" smtClean="0"/>
              <a:t>Aedes</a:t>
            </a:r>
            <a:r>
              <a:rPr lang="hu-HU" sz="2400" b="1" dirty="0" smtClean="0"/>
              <a:t> </a:t>
            </a:r>
            <a:r>
              <a:rPr lang="en-GB" sz="2400" b="1" dirty="0" smtClean="0"/>
              <a:t>(Ae</a:t>
            </a:r>
            <a:r>
              <a:rPr lang="en-GB" sz="2400" b="1" dirty="0"/>
              <a:t>. </a:t>
            </a:r>
            <a:r>
              <a:rPr lang="en-GB" sz="2400" b="1" dirty="0" err="1" smtClean="0"/>
              <a:t>aegypti</a:t>
            </a:r>
            <a:r>
              <a:rPr lang="en-GB" sz="2400" b="1" dirty="0" smtClean="0"/>
              <a:t>,</a:t>
            </a:r>
            <a:r>
              <a:rPr lang="hu-HU" sz="2400" b="1" dirty="0" smtClean="0"/>
              <a:t> </a:t>
            </a:r>
            <a:r>
              <a:rPr lang="en-GB" sz="2400" b="1" dirty="0" smtClean="0"/>
              <a:t>Ae</a:t>
            </a:r>
            <a:r>
              <a:rPr lang="en-GB" sz="2400" b="1" dirty="0"/>
              <a:t>. albopictus, Ae. </a:t>
            </a:r>
            <a:r>
              <a:rPr lang="en-GB" sz="2400" b="1" dirty="0" err="1"/>
              <a:t>atropalpus</a:t>
            </a:r>
            <a:r>
              <a:rPr lang="en-GB" sz="2400" b="1" dirty="0"/>
              <a:t>, Ae. japonicus and Ae. </a:t>
            </a:r>
            <a:r>
              <a:rPr lang="en-GB" sz="2400" b="1" dirty="0" err="1"/>
              <a:t>koreicus</a:t>
            </a:r>
            <a:r>
              <a:rPr lang="en-GB" sz="2400" b="1" dirty="0"/>
              <a:t>)</a:t>
            </a:r>
            <a:r>
              <a:rPr lang="sr" sz="2400" b="1" dirty="0"/>
              <a:t> </a:t>
            </a:r>
            <a:r>
              <a:rPr lang="pl-PL" sz="2400" b="1" dirty="0"/>
              <a:t>u Evropi od marta 2022. godine</a:t>
            </a:r>
            <a:r>
              <a:rPr lang="sr" sz="2400" b="1" dirty="0" smtClean="0"/>
              <a:t>.</a:t>
            </a:r>
            <a:endParaRPr lang="sr" sz="2400" b="1"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12598" y="920904"/>
            <a:ext cx="7735251" cy="5461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27022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rtlCol="0">
            <a:noAutofit/>
          </a:bodyPr>
          <a:lstStyle/>
          <a:p>
            <a:pPr marL="0" indent="0" rtl="0">
              <a:buClr>
                <a:srgbClr val="00B050"/>
              </a:buClr>
              <a:buNone/>
            </a:pPr>
            <a:endParaRPr lang="sr-Latn-RS" sz="2000" u="sng" dirty="0">
              <a:solidFill>
                <a:srgbClr val="0070C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aphicFrame>
        <p:nvGraphicFramePr>
          <p:cNvPr id="2" name="Table 1">
            <a:extLst>
              <a:ext uri="{FF2B5EF4-FFF2-40B4-BE49-F238E27FC236}">
                <a16:creationId xmlns:a16="http://schemas.microsoft.com/office/drawing/2014/main" id="{0717C575-85B8-9C18-74C9-00A33110E90C}"/>
              </a:ext>
            </a:extLst>
          </p:cNvPr>
          <p:cNvGraphicFramePr>
            <a:graphicFrameLocks noGrp="1"/>
          </p:cNvGraphicFramePr>
          <p:nvPr>
            <p:extLst/>
          </p:nvPr>
        </p:nvGraphicFramePr>
        <p:xfrm>
          <a:off x="722807" y="838007"/>
          <a:ext cx="10746379" cy="5181986"/>
        </p:xfrm>
        <a:graphic>
          <a:graphicData uri="http://schemas.openxmlformats.org/drawingml/2006/table">
            <a:tbl>
              <a:tblPr>
                <a:tableStyleId>{E8B1032C-EA38-4F05-BA0D-38AFFFC7BED3}</a:tableStyleId>
              </a:tblPr>
              <a:tblGrid>
                <a:gridCol w="2177145">
                  <a:extLst>
                    <a:ext uri="{9D8B030D-6E8A-4147-A177-3AD203B41FA5}">
                      <a16:colId xmlns:a16="http://schemas.microsoft.com/office/drawing/2014/main" val="2497409396"/>
                    </a:ext>
                  </a:extLst>
                </a:gridCol>
                <a:gridCol w="2281646">
                  <a:extLst>
                    <a:ext uri="{9D8B030D-6E8A-4147-A177-3AD203B41FA5}">
                      <a16:colId xmlns:a16="http://schemas.microsoft.com/office/drawing/2014/main" val="3440800795"/>
                    </a:ext>
                  </a:extLst>
                </a:gridCol>
                <a:gridCol w="2586445">
                  <a:extLst>
                    <a:ext uri="{9D8B030D-6E8A-4147-A177-3AD203B41FA5}">
                      <a16:colId xmlns:a16="http://schemas.microsoft.com/office/drawing/2014/main" val="509933588"/>
                    </a:ext>
                  </a:extLst>
                </a:gridCol>
                <a:gridCol w="3701143">
                  <a:extLst>
                    <a:ext uri="{9D8B030D-6E8A-4147-A177-3AD203B41FA5}">
                      <a16:colId xmlns:a16="http://schemas.microsoft.com/office/drawing/2014/main" val="2064854761"/>
                    </a:ext>
                  </a:extLst>
                </a:gridCol>
              </a:tblGrid>
              <a:tr h="571001">
                <a:tc>
                  <a:txBody>
                    <a:bodyPr/>
                    <a:lstStyle/>
                    <a:p>
                      <a:pPr algn="ctr" rtl="0" fontAlgn="t"/>
                      <a:r>
                        <a:rPr lang="sr-Latn-RS" sz="1400" b="1" u="none" strike="noStrike" dirty="0">
                          <a:solidFill>
                            <a:srgbClr val="0070C0"/>
                          </a:solidFill>
                          <a:effectLst/>
                        </a:rPr>
                        <a:t>Bolest</a:t>
                      </a:r>
                      <a:r>
                        <a:rPr lang="sr" sz="1400" b="1" u="none" strike="noStrike" dirty="0">
                          <a:solidFill>
                            <a:srgbClr val="0070C0"/>
                          </a:solidFill>
                          <a:effectLst/>
                        </a:rPr>
                        <a:t>/vektor</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rtl="0" fontAlgn="t"/>
                      <a:r>
                        <a:rPr lang="sr-Latn-RS" sz="1400" b="1" u="none" strike="noStrike" dirty="0">
                          <a:solidFill>
                            <a:srgbClr val="0070C0"/>
                          </a:solidFill>
                          <a:effectLst/>
                        </a:rPr>
                        <a:t>Promena geografskog opsega/učestalosti pojavljivanja/trajanja sezone?</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400" b="1" u="none" strike="noStrike" dirty="0">
                          <a:solidFill>
                            <a:srgbClr val="0070C0"/>
                          </a:solidFill>
                          <a:effectLst/>
                        </a:rPr>
                        <a:t>Glavni mehanizam (i) širenja </a:t>
                      </a:r>
                    </a:p>
                    <a:p>
                      <a:pPr marL="0" marR="0" lvl="0" indent="0" algn="ctr" defTabSz="914400" rtl="0" eaLnBrk="1" fontAlgn="t" latinLnBrk="0" hangingPunct="1">
                        <a:lnSpc>
                          <a:spcPct val="100000"/>
                        </a:lnSpc>
                        <a:spcBef>
                          <a:spcPts val="0"/>
                        </a:spcBef>
                        <a:spcAft>
                          <a:spcPts val="0"/>
                        </a:spcAft>
                        <a:buClrTx/>
                        <a:buSzTx/>
                        <a:buFontTx/>
                        <a:buNone/>
                        <a:tabLst/>
                        <a:defRPr/>
                      </a:pPr>
                      <a:r>
                        <a:rPr lang="sr-Latn-RS" sz="1400" b="1" u="none" strike="noStrike" dirty="0">
                          <a:solidFill>
                            <a:srgbClr val="0070C0"/>
                          </a:solidFill>
                          <a:effectLst/>
                        </a:rPr>
                        <a:t>Bolesti na velike udaljenosti</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rtl="0" fontAlgn="t"/>
                      <a:r>
                        <a:rPr lang="sr-Latn-RS" sz="1400" b="1" u="none" strike="noStrike" dirty="0">
                          <a:solidFill>
                            <a:srgbClr val="0070C0"/>
                          </a:solidFill>
                          <a:effectLst/>
                        </a:rPr>
                        <a:t>Zahvaćene oblasti</a:t>
                      </a:r>
                      <a:endParaRPr lang="en-GB" sz="1400" b="1" i="0" u="none" strike="noStrike" dirty="0">
                        <a:solidFill>
                          <a:srgbClr val="0070C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697160"/>
                  </a:ext>
                </a:extLst>
              </a:tr>
              <a:tr h="276998">
                <a:tc>
                  <a:txBody>
                    <a:bodyPr/>
                    <a:lstStyle/>
                    <a:p>
                      <a:pPr algn="l" rtl="0" fontAlgn="t"/>
                      <a:r>
                        <a:rPr lang="sr" sz="1200" u="none" strike="noStrike" dirty="0">
                          <a:solidFill>
                            <a:srgbClr val="C00000"/>
                          </a:solidFill>
                          <a:effectLst/>
                        </a:rPr>
                        <a:t>Babezioza/krpelji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da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Domaćini rezervoara</a:t>
                      </a:r>
                      <a:endParaRPr lang="en-GB"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Severna</a:t>
                      </a:r>
                      <a:r>
                        <a:rPr lang="sr" sz="1100" b="0" u="none" strike="noStrike" dirty="0">
                          <a:solidFill>
                            <a:srgbClr val="000000"/>
                          </a:solidFill>
                          <a:effectLst/>
                        </a:rPr>
                        <a:t> </a:t>
                      </a:r>
                      <a:r>
                        <a:rPr lang="sr-Latn-RS" sz="1100" b="0" u="none" strike="noStrike" dirty="0">
                          <a:solidFill>
                            <a:srgbClr val="000000"/>
                          </a:solidFill>
                          <a:effectLst/>
                        </a:rPr>
                        <a:t>Evropa</a:t>
                      </a:r>
                      <a:r>
                        <a:rPr lang="sr" sz="1100" b="0" u="none" strike="noStrike" dirty="0">
                          <a:solidFill>
                            <a:srgbClr val="000000"/>
                          </a:solidFill>
                          <a:effectLst/>
                        </a:rPr>
                        <a:t>/</a:t>
                      </a:r>
                      <a:r>
                        <a:rPr lang="sr-Latn-RS" sz="1100" b="0" u="none" strike="noStrike" dirty="0">
                          <a:solidFill>
                            <a:srgbClr val="000000"/>
                          </a:solidFill>
                          <a:effectLst/>
                        </a:rPr>
                        <a:t>Skandinavija</a:t>
                      </a:r>
                      <a:endParaRPr lang="en-GB"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831694956"/>
                  </a:ext>
                </a:extLst>
              </a:tr>
              <a:tr h="252000">
                <a:tc>
                  <a:txBody>
                    <a:bodyPr/>
                    <a:lstStyle/>
                    <a:p>
                      <a:pPr algn="l" rtl="0" fontAlgn="t"/>
                      <a:r>
                        <a:rPr lang="sr" sz="1200" b="0" i="0" u="none" strike="noStrike" dirty="0">
                          <a:solidFill>
                            <a:srgbClr val="C00000"/>
                          </a:solidFill>
                          <a:effectLst/>
                          <a:latin typeface="+mn-lt"/>
                        </a:rPr>
                        <a:t>Bubonska kuga/buve</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3C4245"/>
                          </a:solidFill>
                          <a:effectLst/>
                          <a:latin typeface="Calibri" panose="020F0502020204030204" pitchFamily="34" charset="0"/>
                        </a:rPr>
                        <a:t>Nema dokaza do danas</a:t>
                      </a:r>
                      <a:endParaRPr lang="en-IE" sz="1100" b="0" i="0" u="none" strike="noStrike" dirty="0">
                        <a:solidFill>
                          <a:srgbClr val="3C4245"/>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100" b="0" i="0" u="none" strike="noStrike" dirty="0">
                          <a:solidFill>
                            <a:srgbClr val="000000"/>
                          </a:solidFill>
                          <a:effectLst/>
                          <a:latin typeface="Calibri" panose="020F0502020204030204" pitchFamily="34" charset="0"/>
                        </a:rPr>
                        <a:t>Domaćini rezervoara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Nijedna</a:t>
                      </a:r>
                      <a:endParaRPr lang="sr"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525117701"/>
                  </a:ext>
                </a:extLst>
              </a:tr>
              <a:tr h="432000">
                <a:tc>
                  <a:txBody>
                    <a:bodyPr/>
                    <a:lstStyle/>
                    <a:p>
                      <a:pPr algn="l" rtl="0" fontAlgn="t"/>
                      <a:r>
                        <a:rPr lang="sr-Latn-RS" sz="1200" u="none" strike="noStrike" dirty="0" err="1">
                          <a:solidFill>
                            <a:srgbClr val="C00000"/>
                          </a:solidFill>
                          <a:effectLst/>
                        </a:rPr>
                        <a:t>Šagasova</a:t>
                      </a:r>
                      <a:r>
                        <a:rPr lang="sr-Latn-RS" sz="1200" u="none" strike="noStrike" dirty="0">
                          <a:solidFill>
                            <a:srgbClr val="C00000"/>
                          </a:solidFill>
                          <a:effectLst/>
                        </a:rPr>
                        <a:t> bolest</a:t>
                      </a:r>
                      <a:r>
                        <a:rPr lang="sr" sz="1200" u="none" strike="noStrike" dirty="0">
                          <a:solidFill>
                            <a:srgbClr val="C00000"/>
                          </a:solidFill>
                          <a:effectLst/>
                        </a:rPr>
                        <a:t>(američka tripanosomijaza)/triatomine bube</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Promene opsega i učestalosti pojavljivanja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100" b="0" i="0" u="none" strike="noStrike" dirty="0">
                          <a:solidFill>
                            <a:srgbClr val="000000"/>
                          </a:solidFill>
                          <a:effectLst/>
                          <a:latin typeface="Calibri" panose="020F0502020204030204" pitchFamily="34" charset="0"/>
                        </a:rPr>
                        <a:t>Domaćini rezervoara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Severna</a:t>
                      </a:r>
                      <a:r>
                        <a:rPr lang="sr" sz="1100" b="0" i="0" u="none" strike="noStrike" dirty="0">
                          <a:solidFill>
                            <a:srgbClr val="000000"/>
                          </a:solidFill>
                          <a:effectLst/>
                          <a:latin typeface="Calibri" panose="020F0502020204030204" pitchFamily="34" charset="0"/>
                        </a:rPr>
                        <a:t> </a:t>
                      </a:r>
                      <a:r>
                        <a:rPr lang="sr-Latn-RS" sz="1100" b="0" i="0" u="none" strike="noStrike" dirty="0">
                          <a:solidFill>
                            <a:srgbClr val="000000"/>
                          </a:solidFill>
                          <a:effectLst/>
                          <a:latin typeface="Calibri" panose="020F0502020204030204" pitchFamily="34" charset="0"/>
                        </a:rPr>
                        <a:t>i</a:t>
                      </a:r>
                      <a:r>
                        <a:rPr lang="sr" sz="1100" b="0" i="0" u="none" strike="noStrike" dirty="0">
                          <a:solidFill>
                            <a:srgbClr val="000000"/>
                          </a:solidFill>
                          <a:effectLst/>
                          <a:latin typeface="Calibri" panose="020F0502020204030204" pitchFamily="34" charset="0"/>
                        </a:rPr>
                        <a:t> </a:t>
                      </a:r>
                      <a:r>
                        <a:rPr lang="sr-Latn-RS" sz="1100" b="0" i="0" u="none" strike="noStrike" dirty="0">
                          <a:solidFill>
                            <a:srgbClr val="000000"/>
                          </a:solidFill>
                          <a:effectLst/>
                          <a:latin typeface="Calibri" panose="020F0502020204030204" pitchFamily="34" charset="0"/>
                        </a:rPr>
                        <a:t>Južna Amerika</a:t>
                      </a:r>
                      <a:endParaRPr lang="sr"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333219853"/>
                  </a:ext>
                </a:extLst>
              </a:tr>
              <a:tr h="252000">
                <a:tc>
                  <a:txBody>
                    <a:bodyPr/>
                    <a:lstStyle/>
                    <a:p>
                      <a:pPr algn="l" rtl="0" fontAlgn="t"/>
                      <a:r>
                        <a:rPr lang="sr-Latn-RS" sz="1200" b="0" i="0" u="none" strike="noStrike" dirty="0" err="1">
                          <a:solidFill>
                            <a:srgbClr val="C00000"/>
                          </a:solidFill>
                          <a:effectLst/>
                          <a:latin typeface="+mn-lt"/>
                        </a:rPr>
                        <a:t>Čikungunij</a:t>
                      </a:r>
                      <a:r>
                        <a:rPr lang="sr-Cyrl-RS" sz="1200" b="0" i="0" u="none" strike="noStrike" dirty="0">
                          <a:solidFill>
                            <a:srgbClr val="C00000"/>
                          </a:solidFill>
                          <a:effectLst/>
                          <a:latin typeface="+mn-lt"/>
                        </a:rPr>
                        <a:t>а</a:t>
                      </a:r>
                      <a:r>
                        <a:rPr lang="sr-Latn-RS" sz="1200" b="0" i="0" u="none" strike="noStrike" dirty="0">
                          <a:solidFill>
                            <a:srgbClr val="C00000"/>
                          </a:solidFill>
                          <a:effectLst/>
                          <a:latin typeface="+mn-lt"/>
                        </a:rPr>
                        <a:t>/komarci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da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Ljudska putovanja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Južna i zapadna Evropa</a:t>
                      </a:r>
                      <a:r>
                        <a:rPr lang="sr" sz="1100" b="0" u="none" strike="noStrike" dirty="0">
                          <a:solidFill>
                            <a:srgbClr val="000000"/>
                          </a:solidFill>
                          <a:effectLst/>
                        </a:rPr>
                        <a:t>, </a:t>
                      </a:r>
                      <a:r>
                        <a:rPr lang="sr-Latn-RS" sz="1100" b="0" u="none" strike="noStrike" dirty="0">
                          <a:solidFill>
                            <a:srgbClr val="000000"/>
                          </a:solidFill>
                          <a:effectLst/>
                        </a:rPr>
                        <a:t>mediteranska priobalna područja</a:t>
                      </a:r>
                      <a:endParaRPr lang="en-GB"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2443362599"/>
                  </a:ext>
                </a:extLst>
              </a:tr>
              <a:tr h="432000">
                <a:tc>
                  <a:txBody>
                    <a:bodyPr/>
                    <a:lstStyle/>
                    <a:p>
                      <a:pPr algn="l" rtl="0" fontAlgn="t"/>
                      <a:r>
                        <a:rPr lang="sr" sz="1200" u="none" strike="noStrike" dirty="0">
                          <a:solidFill>
                            <a:srgbClr val="C00000"/>
                          </a:solidFill>
                          <a:effectLst/>
                        </a:rPr>
                        <a:t>Krimsko-kongo hemoragična groznica/krpelji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da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100" b="0" u="none" strike="noStrike" dirty="0">
                          <a:solidFill>
                            <a:srgbClr val="000000"/>
                          </a:solidFill>
                          <a:effectLst/>
                        </a:rPr>
                        <a:t>Domaćini rezervoara</a:t>
                      </a:r>
                      <a:r>
                        <a:rPr lang="sr" sz="1100" b="0" u="none" strike="noStrike" dirty="0">
                          <a:solidFill>
                            <a:srgbClr val="000000"/>
                          </a:solidFill>
                          <a:effectLst/>
                        </a:rPr>
                        <a:t>, </a:t>
                      </a:r>
                      <a:r>
                        <a:rPr lang="sr-Latn-RS" sz="1100" b="0" u="none" strike="noStrike" dirty="0">
                          <a:solidFill>
                            <a:srgbClr val="000000"/>
                          </a:solidFill>
                          <a:effectLst/>
                        </a:rPr>
                        <a:t>Ljudska putovanja</a:t>
                      </a:r>
                      <a:r>
                        <a:rPr lang="sr" sz="1100" b="0" u="none" strike="noStrike" dirty="0">
                          <a:solidFill>
                            <a:srgbClr val="000000"/>
                          </a:solidFill>
                          <a:effectLst/>
                        </a:rPr>
                        <a:t>,</a:t>
                      </a:r>
                    </a:p>
                    <a:p>
                      <a:pPr marL="0" marR="0" lvl="0" indent="0" algn="ctr" defTabSz="914400" rtl="0" eaLnBrk="1" fontAlgn="t" latinLnBrk="0" hangingPunct="1">
                        <a:lnSpc>
                          <a:spcPct val="100000"/>
                        </a:lnSpc>
                        <a:spcBef>
                          <a:spcPts val="0"/>
                        </a:spcBef>
                        <a:spcAft>
                          <a:spcPts val="0"/>
                        </a:spcAft>
                        <a:buClrTx/>
                        <a:buSzTx/>
                        <a:buFontTx/>
                        <a:buNone/>
                        <a:tabLst/>
                        <a:defRPr/>
                      </a:pPr>
                      <a:r>
                        <a:rPr lang="sr-Latn-RS" sz="1100" b="0" u="none" strike="noStrike" dirty="0">
                          <a:solidFill>
                            <a:srgbClr val="000000"/>
                          </a:solidFill>
                          <a:effectLst/>
                        </a:rPr>
                        <a:t>Trgovina domaćim životinjama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 sz="1100" b="0" u="none" strike="noStrike" dirty="0">
                          <a:solidFill>
                            <a:srgbClr val="000000"/>
                          </a:solidFill>
                          <a:effectLst/>
                        </a:rPr>
                        <a:t>Zapadna </a:t>
                      </a:r>
                      <a:r>
                        <a:rPr lang="sr-Latn-RS" sz="1100" b="0" u="none" strike="noStrike" dirty="0">
                          <a:solidFill>
                            <a:srgbClr val="000000"/>
                          </a:solidFill>
                          <a:effectLst/>
                        </a:rPr>
                        <a:t>Evropa</a:t>
                      </a:r>
                      <a:r>
                        <a:rPr lang="sr" sz="1100" b="0" u="none" strike="noStrike" dirty="0">
                          <a:solidFill>
                            <a:srgbClr val="000000"/>
                          </a:solidFill>
                          <a:effectLst/>
                        </a:rPr>
                        <a:t>/</a:t>
                      </a:r>
                      <a:r>
                        <a:rPr lang="sr-Latn-RS" sz="1100" b="0" u="none" strike="noStrike" dirty="0">
                          <a:solidFill>
                            <a:srgbClr val="000000"/>
                          </a:solidFill>
                          <a:effectLst/>
                        </a:rPr>
                        <a:t>Španija</a:t>
                      </a:r>
                      <a:endParaRPr lang="sr" sz="1100" b="0" u="none" strike="noStrike" dirty="0">
                        <a:solidFill>
                          <a:srgbClr val="000000"/>
                        </a:solidFill>
                        <a:effectLst/>
                      </a:endParaRPr>
                    </a:p>
                    <a:p>
                      <a:pPr algn="ctr" rtl="0" fontAlgn="t"/>
                      <a:endParaRPr lang="en-GB"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610616814"/>
                  </a:ext>
                </a:extLst>
              </a:tr>
              <a:tr h="258385">
                <a:tc>
                  <a:txBody>
                    <a:bodyPr/>
                    <a:lstStyle/>
                    <a:p>
                      <a:pPr algn="l" rtl="0" fontAlgn="t"/>
                      <a:r>
                        <a:rPr lang="sr" sz="1200" u="none" strike="noStrike" dirty="0">
                          <a:solidFill>
                            <a:srgbClr val="C00000"/>
                          </a:solidFill>
                          <a:effectLst/>
                        </a:rPr>
                        <a:t>Denga groznica/komarci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Povećana učestalost pojavljivanja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Ljudska putovanja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Sredozemna i jadranska priobalna područja</a:t>
                      </a:r>
                      <a:r>
                        <a:rPr lang="sr" sz="1100" b="0" u="none" strike="noStrike" dirty="0">
                          <a:solidFill>
                            <a:srgbClr val="000000"/>
                          </a:solidFill>
                          <a:effectLst/>
                        </a:rPr>
                        <a:t>, </a:t>
                      </a:r>
                      <a:r>
                        <a:rPr lang="sr-Latn-RS" sz="1100" b="0" u="none" strike="noStrike" dirty="0">
                          <a:solidFill>
                            <a:srgbClr val="000000"/>
                          </a:solidFill>
                          <a:effectLst/>
                        </a:rPr>
                        <a:t>Severna</a:t>
                      </a:r>
                      <a:r>
                        <a:rPr lang="sr" sz="1100" b="0" u="none" strike="noStrike" dirty="0">
                          <a:solidFill>
                            <a:srgbClr val="000000"/>
                          </a:solidFill>
                          <a:effectLst/>
                        </a:rPr>
                        <a:t> </a:t>
                      </a:r>
                      <a:r>
                        <a:rPr lang="sr-Latn-RS" sz="1100" b="0" u="none" strike="noStrike" dirty="0">
                          <a:solidFill>
                            <a:srgbClr val="000000"/>
                          </a:solidFill>
                          <a:effectLst/>
                        </a:rPr>
                        <a:t>Italija</a:t>
                      </a:r>
                      <a:r>
                        <a:rPr lang="sr" sz="1100" b="0" u="none" strike="noStrike" dirty="0">
                          <a:solidFill>
                            <a:srgbClr val="000000"/>
                          </a:solidFill>
                          <a:effectLst/>
                        </a:rPr>
                        <a:t>.</a:t>
                      </a:r>
                      <a:endParaRPr lang="en-IE"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547741257"/>
                  </a:ext>
                </a:extLst>
              </a:tr>
              <a:tr h="288000">
                <a:tc>
                  <a:txBody>
                    <a:bodyPr/>
                    <a:lstStyle/>
                    <a:p>
                      <a:pPr algn="l" rtl="0" fontAlgn="t"/>
                      <a:r>
                        <a:rPr lang="sr" sz="1200" b="0" u="none" strike="noStrike" dirty="0">
                          <a:solidFill>
                            <a:srgbClr val="C00000"/>
                          </a:solidFill>
                          <a:effectLst/>
                        </a:rPr>
                        <a:t>Infekcija ankilostoma/puževi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da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Ljudska putovanja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Industrijski regioni, oblasti tajge i umerene geografske širine</a:t>
                      </a:r>
                      <a:r>
                        <a:rPr lang="sr" sz="1100" b="0" i="0" u="none" strike="noStrike" dirty="0">
                          <a:solidFill>
                            <a:srgbClr val="000000"/>
                          </a:solidFill>
                          <a:effectLst/>
                          <a:latin typeface="Calibri" panose="020F0502020204030204" pitchFamily="34" charset="0"/>
                        </a:rPr>
                        <a:t>.</a:t>
                      </a:r>
                      <a:endParaRPr lang="en-IE"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4014244708"/>
                  </a:ext>
                </a:extLst>
              </a:tr>
              <a:tr h="427746">
                <a:tc>
                  <a:txBody>
                    <a:bodyPr/>
                    <a:lstStyle/>
                    <a:p>
                      <a:pPr algn="l" rtl="0" fontAlgn="t"/>
                      <a:r>
                        <a:rPr lang="sr-Latn-RS" sz="1200" u="none" strike="noStrike" dirty="0">
                          <a:solidFill>
                            <a:srgbClr val="C00000"/>
                          </a:solidFill>
                          <a:effectLst/>
                        </a:rPr>
                        <a:t>Japanski encefalitis/komarci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da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Domaćini rezervoara</a:t>
                      </a:r>
                      <a:r>
                        <a:rPr lang="sr" sz="1100" b="0" u="none" strike="noStrike" dirty="0">
                          <a:solidFill>
                            <a:srgbClr val="000000"/>
                          </a:solidFill>
                          <a:effectLst/>
                        </a:rPr>
                        <a:t>, </a:t>
                      </a:r>
                      <a:r>
                        <a:rPr lang="sr-Latn-RS" sz="1100" b="0" u="none" strike="noStrike" dirty="0">
                          <a:solidFill>
                            <a:srgbClr val="000000"/>
                          </a:solidFill>
                          <a:effectLst/>
                        </a:rPr>
                        <a:t>Ljudska putovanja</a:t>
                      </a:r>
                      <a:r>
                        <a:rPr lang="sr" sz="1100" b="0" u="none" strike="noStrike" dirty="0">
                          <a:solidFill>
                            <a:srgbClr val="000000"/>
                          </a:solidFill>
                          <a:effectLst/>
                        </a:rPr>
                        <a:t>, </a:t>
                      </a:r>
                      <a:r>
                        <a:rPr lang="sr-Latn-RS" sz="1100" b="0" u="none" strike="noStrike" dirty="0">
                          <a:solidFill>
                            <a:srgbClr val="000000"/>
                          </a:solidFill>
                          <a:effectLst/>
                        </a:rPr>
                        <a:t>Trgovina domaćim životinjama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 sz="1100" b="0" i="0" u="none" strike="noStrike" dirty="0">
                          <a:solidFill>
                            <a:srgbClr val="000000"/>
                          </a:solidFill>
                          <a:effectLst/>
                        </a:rPr>
                        <a:t>Sva evropska područja koja su pogodna za </a:t>
                      </a:r>
                      <a:r>
                        <a:rPr lang="en-US" sz="1100" b="0" i="1" u="none" strike="noStrike" dirty="0">
                          <a:solidFill>
                            <a:srgbClr val="000000"/>
                          </a:solidFill>
                          <a:effectLst/>
                        </a:rPr>
                        <a:t>Culex</a:t>
                      </a:r>
                      <a:r>
                        <a:rPr lang="sr" sz="1100" b="0" u="none" strike="noStrike" dirty="0">
                          <a:solidFill>
                            <a:srgbClr val="000000"/>
                          </a:solidFill>
                          <a:effectLst/>
                        </a:rPr>
                        <a:t> komarce.</a:t>
                      </a:r>
                      <a:endParaRPr lang="en-IE"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032845053"/>
                  </a:ext>
                </a:extLst>
              </a:tr>
              <a:tr h="406143">
                <a:tc>
                  <a:txBody>
                    <a:bodyPr/>
                    <a:lstStyle/>
                    <a:p>
                      <a:pPr algn="l" rtl="0" fontAlgn="t"/>
                      <a:r>
                        <a:rPr lang="sr-Latn-RS" sz="1200" u="none" strike="noStrike" dirty="0" err="1">
                          <a:solidFill>
                            <a:srgbClr val="C00000"/>
                          </a:solidFill>
                          <a:effectLst/>
                        </a:rPr>
                        <a:t>Lajšmanijaza</a:t>
                      </a:r>
                      <a:r>
                        <a:rPr lang="sr-Latn-RS" sz="1200" u="none" strike="noStrike" dirty="0">
                          <a:solidFill>
                            <a:srgbClr val="C00000"/>
                          </a:solidFill>
                          <a:effectLst/>
                        </a:rPr>
                        <a:t>/peščane mušice</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da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Domaćini rezervoara</a:t>
                      </a:r>
                      <a:endParaRPr lang="sr" sz="1100" b="0" i="0" u="none" strike="noStrike" dirty="0">
                        <a:solidFill>
                          <a:srgbClr val="000000"/>
                        </a:solidFill>
                        <a:effectLst/>
                        <a:latin typeface="Calibri" panose="020F0502020204030204" pitchFamily="34" charset="0"/>
                      </a:endParaRPr>
                    </a:p>
                    <a:p>
                      <a:pPr algn="ctr" rtl="0" fontAlgn="t"/>
                      <a:r>
                        <a:rPr lang="sr-Latn-RS" sz="1100" b="0" i="0" u="none" strike="noStrike" dirty="0">
                          <a:solidFill>
                            <a:srgbClr val="000000"/>
                          </a:solidFill>
                          <a:effectLst/>
                          <a:latin typeface="Calibri" panose="020F0502020204030204" pitchFamily="34" charset="0"/>
                        </a:rPr>
                        <a:t>Ljudska putovanja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Britanija</a:t>
                      </a:r>
                      <a:r>
                        <a:rPr lang="sr" sz="1100" b="0" i="0" u="none" strike="noStrike" dirty="0">
                          <a:solidFill>
                            <a:srgbClr val="000000"/>
                          </a:solidFill>
                          <a:effectLst/>
                          <a:latin typeface="Calibri" panose="020F0502020204030204" pitchFamily="34" charset="0"/>
                        </a:rPr>
                        <a:t>, </a:t>
                      </a:r>
                      <a:r>
                        <a:rPr lang="sr-Latn-RS" sz="1100" b="0" i="0" u="none" strike="noStrike" dirty="0">
                          <a:solidFill>
                            <a:srgbClr val="000000"/>
                          </a:solidFill>
                          <a:effectLst/>
                          <a:latin typeface="Calibri" panose="020F0502020204030204" pitchFamily="34" charset="0"/>
                        </a:rPr>
                        <a:t>Severna</a:t>
                      </a:r>
                      <a:r>
                        <a:rPr lang="sr" sz="1100" b="0" i="0" u="none" strike="noStrike" dirty="0">
                          <a:solidFill>
                            <a:srgbClr val="000000"/>
                          </a:solidFill>
                          <a:effectLst/>
                          <a:latin typeface="Calibri" panose="020F0502020204030204" pitchFamily="34" charset="0"/>
                        </a:rPr>
                        <a:t> </a:t>
                      </a:r>
                      <a:r>
                        <a:rPr lang="sr-Latn-RS" sz="1100" b="0" i="0" u="none" strike="noStrike" dirty="0">
                          <a:solidFill>
                            <a:srgbClr val="000000"/>
                          </a:solidFill>
                          <a:effectLst/>
                          <a:latin typeface="Calibri" panose="020F0502020204030204" pitchFamily="34" charset="0"/>
                        </a:rPr>
                        <a:t>i</a:t>
                      </a:r>
                      <a:r>
                        <a:rPr lang="sr" sz="1100" b="0" i="0" u="none" strike="noStrike" dirty="0">
                          <a:solidFill>
                            <a:srgbClr val="000000"/>
                          </a:solidFill>
                          <a:effectLst/>
                          <a:latin typeface="Calibri" panose="020F0502020204030204" pitchFamily="34" charset="0"/>
                        </a:rPr>
                        <a:t> </a:t>
                      </a:r>
                      <a:r>
                        <a:rPr lang="sr-Latn-RS" sz="1100" b="0" i="0" u="none" strike="noStrike" dirty="0" err="1">
                          <a:solidFill>
                            <a:srgbClr val="000000"/>
                          </a:solidFill>
                          <a:effectLst/>
                          <a:latin typeface="Calibri" panose="020F0502020204030204" pitchFamily="34" charset="0"/>
                        </a:rPr>
                        <a:t>IstočnaEvropa</a:t>
                      </a:r>
                      <a:endParaRPr lang="en-IE"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2734610041"/>
                  </a:ext>
                </a:extLst>
              </a:tr>
              <a:tr h="429877">
                <a:tc>
                  <a:txBody>
                    <a:bodyPr/>
                    <a:lstStyle/>
                    <a:p>
                      <a:pPr algn="l" rtl="0" fontAlgn="t"/>
                      <a:r>
                        <a:rPr lang="sr" sz="1200" u="none" strike="noStrike" dirty="0">
                          <a:solidFill>
                            <a:srgbClr val="C00000"/>
                          </a:solidFill>
                          <a:effectLst/>
                        </a:rPr>
                        <a:t>Lajmska bolest/krpelji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 sz="1100" b="0" u="none" strike="noStrike" dirty="0">
                          <a:solidFill>
                            <a:srgbClr val="000000"/>
                          </a:solidFill>
                          <a:effectLst/>
                        </a:rPr>
                        <a:t>Pomeranje dometa prema severu</a:t>
                      </a:r>
                    </a:p>
                    <a:p>
                      <a:pPr algn="ctr" rtl="0" fontAlgn="t"/>
                      <a:r>
                        <a:rPr lang="sr" sz="1100" b="0" i="0" u="none" strike="noStrike" dirty="0">
                          <a:solidFill>
                            <a:srgbClr val="000000"/>
                          </a:solidFill>
                          <a:effectLst/>
                          <a:latin typeface="Calibri" panose="020F0502020204030204" pitchFamily="34" charset="0"/>
                        </a:rPr>
                        <a:t>Smanjena pojava na jugu</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100" b="0" u="none" strike="noStrike" dirty="0">
                          <a:solidFill>
                            <a:srgbClr val="000000"/>
                          </a:solidFill>
                          <a:effectLst/>
                        </a:rPr>
                        <a:t>Domaćini rezervoara</a:t>
                      </a:r>
                      <a:endParaRPr lang="en-GB"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u="none" strike="noStrike" dirty="0">
                          <a:solidFill>
                            <a:srgbClr val="000000"/>
                          </a:solidFill>
                          <a:effectLst/>
                        </a:rPr>
                        <a:t>Severna</a:t>
                      </a:r>
                      <a:r>
                        <a:rPr lang="sr" sz="1100" b="0" u="none" strike="noStrike" dirty="0">
                          <a:solidFill>
                            <a:srgbClr val="000000"/>
                          </a:solidFill>
                          <a:effectLst/>
                        </a:rPr>
                        <a:t> </a:t>
                      </a:r>
                      <a:r>
                        <a:rPr lang="sr-Latn-RS" sz="1100" b="0" u="none" strike="noStrike" dirty="0">
                          <a:solidFill>
                            <a:srgbClr val="000000"/>
                          </a:solidFill>
                          <a:effectLst/>
                        </a:rPr>
                        <a:t>Evropa</a:t>
                      </a:r>
                      <a:endParaRPr lang="en-GB"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1583744662"/>
                  </a:ext>
                </a:extLst>
              </a:tr>
              <a:tr h="612000">
                <a:tc>
                  <a:txBody>
                    <a:bodyPr/>
                    <a:lstStyle/>
                    <a:p>
                      <a:pPr algn="l" rtl="0" fontAlgn="t"/>
                      <a:r>
                        <a:rPr lang="sr" sz="1200" u="none" strike="noStrike" dirty="0">
                          <a:solidFill>
                            <a:srgbClr val="C00000"/>
                          </a:solidFill>
                          <a:effectLst/>
                        </a:rPr>
                        <a:t>Limfna filarijaza/komarci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Pomeranje dometa na sever i jug</a:t>
                      </a:r>
                    </a:p>
                    <a:p>
                      <a:pPr algn="ctr" rtl="0" fontAlgn="t"/>
                      <a:r>
                        <a:rPr lang="sr-Latn-RS" sz="1100" b="0" i="0" u="none" strike="noStrike" dirty="0">
                          <a:solidFill>
                            <a:srgbClr val="000000"/>
                          </a:solidFill>
                          <a:effectLst/>
                          <a:latin typeface="Calibri" panose="020F0502020204030204" pitchFamily="34" charset="0"/>
                        </a:rPr>
                        <a:t>Povećanje pojavnosti usled porasta populacije</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Ljudska putovanja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Afrika</a:t>
                      </a:r>
                      <a:r>
                        <a:rPr lang="sr" sz="1100" b="0" i="0" u="none" strike="noStrike" dirty="0">
                          <a:solidFill>
                            <a:srgbClr val="000000"/>
                          </a:solidFill>
                          <a:effectLst/>
                          <a:latin typeface="Calibri" panose="020F0502020204030204" pitchFamily="34" charset="0"/>
                        </a:rPr>
                        <a:t> </a:t>
                      </a:r>
                      <a:r>
                        <a:rPr lang="sr-Latn-RS" sz="1100" b="0" i="0" u="none" strike="noStrike" dirty="0">
                          <a:solidFill>
                            <a:srgbClr val="000000"/>
                          </a:solidFill>
                          <a:effectLst/>
                          <a:latin typeface="Calibri" panose="020F0502020204030204" pitchFamily="34" charset="0"/>
                        </a:rPr>
                        <a:t>i</a:t>
                      </a:r>
                      <a:r>
                        <a:rPr lang="sr" sz="1100" b="0" i="0" u="none" strike="noStrike" dirty="0">
                          <a:solidFill>
                            <a:srgbClr val="000000"/>
                          </a:solidFill>
                          <a:effectLst/>
                          <a:latin typeface="Calibri" panose="020F0502020204030204" pitchFamily="34" charset="0"/>
                        </a:rPr>
                        <a:t> Jemena</a:t>
                      </a:r>
                    </a:p>
                  </a:txBody>
                  <a:tcPr marL="6757" marR="6757" marT="6757" marB="0" anchor="ctr"/>
                </a:tc>
                <a:extLst>
                  <a:ext uri="{0D108BD9-81ED-4DB2-BD59-A6C34878D82A}">
                    <a16:rowId xmlns:a16="http://schemas.microsoft.com/office/drawing/2014/main" val="39850138"/>
                  </a:ext>
                </a:extLst>
              </a:tr>
              <a:tr h="468000">
                <a:tc>
                  <a:txBody>
                    <a:bodyPr/>
                    <a:lstStyle/>
                    <a:p>
                      <a:pPr algn="l" rtl="0" fontAlgn="t"/>
                      <a:r>
                        <a:rPr lang="sr-Latn-RS" sz="1200" u="none" strike="noStrike" dirty="0">
                          <a:solidFill>
                            <a:srgbClr val="C00000"/>
                          </a:solidFill>
                          <a:effectLst/>
                        </a:rPr>
                        <a:t>Malarija/komarci</a:t>
                      </a:r>
                      <a:endParaRPr lang="en-IE" sz="1200" b="0" i="0" u="none" strike="noStrike" dirty="0">
                        <a:solidFill>
                          <a:srgbClr val="C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da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Latn-RS" sz="1100" b="0" i="0" u="none" strike="noStrike" dirty="0">
                          <a:solidFill>
                            <a:srgbClr val="000000"/>
                          </a:solidFill>
                          <a:effectLst/>
                          <a:latin typeface="Calibri" panose="020F0502020204030204" pitchFamily="34" charset="0"/>
                        </a:rPr>
                        <a:t>Ljudska putovanja</a:t>
                      </a:r>
                      <a:endParaRPr lang="en-IE" sz="1100" b="0" i="0" u="none" strike="noStrike" dirty="0">
                        <a:solidFill>
                          <a:srgbClr val="000000"/>
                        </a:solidFill>
                        <a:effectLst/>
                        <a:latin typeface="Calibri" panose="020F0502020204030204" pitchFamily="34" charset="0"/>
                      </a:endParaRPr>
                    </a:p>
                  </a:txBody>
                  <a:tcPr marL="6757" marR="6757" marT="6757" marB="0" anchor="ctr"/>
                </a:tc>
                <a:tc>
                  <a:txBody>
                    <a:bodyPr/>
                    <a:lstStyle/>
                    <a:p>
                      <a:pPr algn="ctr" rtl="0" fontAlgn="t"/>
                      <a:r>
                        <a:rPr lang="sr" sz="1100" b="0" i="0" u="none" strike="noStrike" dirty="0">
                          <a:solidFill>
                            <a:srgbClr val="000000"/>
                          </a:solidFill>
                          <a:effectLst/>
                          <a:latin typeface="Calibri" panose="020F0502020204030204" pitchFamily="34" charset="0"/>
                        </a:rPr>
                        <a:t>Područja pogodna za </a:t>
                      </a:r>
                      <a:r>
                        <a:rPr lang="sr" sz="1100" b="0" i="1" u="none" strike="noStrike" dirty="0">
                          <a:solidFill>
                            <a:srgbClr val="000000"/>
                          </a:solidFill>
                          <a:effectLst/>
                          <a:latin typeface="Calibri" panose="020F0502020204030204" pitchFamily="34" charset="0"/>
                        </a:rPr>
                        <a:t>А</a:t>
                      </a:r>
                      <a:r>
                        <a:rPr lang="en-US" sz="1100" b="0" i="1" u="none" strike="noStrike" dirty="0" err="1">
                          <a:solidFill>
                            <a:srgbClr val="000000"/>
                          </a:solidFill>
                          <a:effectLst/>
                          <a:latin typeface="Calibri" panose="020F0502020204030204" pitchFamily="34" charset="0"/>
                        </a:rPr>
                        <a:t>nopheles</a:t>
                      </a:r>
                      <a:r>
                        <a:rPr lang="sr" sz="1100" b="0" i="0" u="none" strike="noStrike" dirty="0">
                          <a:solidFill>
                            <a:srgbClr val="000000"/>
                          </a:solidFill>
                          <a:effectLst/>
                          <a:latin typeface="Calibri" panose="020F0502020204030204" pitchFamily="34" charset="0"/>
                        </a:rPr>
                        <a:t> komarce. U Evrop</a:t>
                      </a:r>
                      <a:r>
                        <a:rPr lang="sr-Latn-RS" sz="1100" b="0" i="0" u="none" strike="noStrike" dirty="0">
                          <a:solidFill>
                            <a:srgbClr val="000000"/>
                          </a:solidFill>
                          <a:effectLst/>
                          <a:latin typeface="Calibri" panose="020F0502020204030204" pitchFamily="34" charset="0"/>
                        </a:rPr>
                        <a:t>i</a:t>
                      </a:r>
                      <a:r>
                        <a:rPr lang="sr" sz="1100" b="0" i="0" u="none" strike="noStrike" dirty="0">
                          <a:solidFill>
                            <a:srgbClr val="000000"/>
                          </a:solidFill>
                          <a:effectLst/>
                          <a:latin typeface="Calibri" panose="020F0502020204030204" pitchFamily="34" charset="0"/>
                        </a:rPr>
                        <a:t>: </a:t>
                      </a:r>
                      <a:r>
                        <a:rPr lang="sr-Latn-RS" sz="1100" b="0" i="0" u="none" strike="noStrike" dirty="0">
                          <a:solidFill>
                            <a:srgbClr val="000000"/>
                          </a:solidFill>
                          <a:effectLst/>
                          <a:latin typeface="Calibri" panose="020F0502020204030204" pitchFamily="34" charset="0"/>
                        </a:rPr>
                        <a:t>cela južna i istočna</a:t>
                      </a:r>
                      <a:r>
                        <a:rPr lang="sr" sz="1100" b="0" i="0" u="none" strike="noStrike" dirty="0">
                          <a:solidFill>
                            <a:srgbClr val="000000"/>
                          </a:solidFill>
                          <a:effectLst/>
                          <a:latin typeface="Calibri" panose="020F0502020204030204" pitchFamily="34" charset="0"/>
                        </a:rPr>
                        <a:t> </a:t>
                      </a:r>
                      <a:r>
                        <a:rPr lang="sr-Latn-RS" sz="1100" b="0" i="0" u="none" strike="noStrike" dirty="0">
                          <a:solidFill>
                            <a:srgbClr val="000000"/>
                          </a:solidFill>
                          <a:effectLst/>
                          <a:latin typeface="Calibri" panose="020F0502020204030204" pitchFamily="34" charset="0"/>
                        </a:rPr>
                        <a:t>Evropa</a:t>
                      </a:r>
                      <a:r>
                        <a:rPr lang="sr" sz="1100" b="0" i="0" u="none" strike="noStrike" dirty="0">
                          <a:solidFill>
                            <a:srgbClr val="000000"/>
                          </a:solidFill>
                          <a:effectLst/>
                          <a:latin typeface="Calibri" panose="020F0502020204030204" pitchFamily="34" charset="0"/>
                        </a:rPr>
                        <a:t>.</a:t>
                      </a:r>
                      <a:endParaRPr lang="en-IE" sz="1100" b="0" i="0" u="none" strike="noStrike"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2136233348"/>
                  </a:ext>
                </a:extLst>
              </a:tr>
            </a:tbl>
          </a:graphicData>
        </a:graphic>
      </p:graphicFrame>
      <p:sp>
        <p:nvSpPr>
          <p:cNvPr id="4" name="TextBox 3">
            <a:extLst>
              <a:ext uri="{FF2B5EF4-FFF2-40B4-BE49-F238E27FC236}">
                <a16:creationId xmlns:a16="http://schemas.microsoft.com/office/drawing/2014/main" id="{9A962963-1651-865F-9A68-299F5CF88ACB}"/>
              </a:ext>
            </a:extLst>
          </p:cNvPr>
          <p:cNvSpPr txBox="1"/>
          <p:nvPr/>
        </p:nvSpPr>
        <p:spPr>
          <a:xfrm>
            <a:off x="3047996" y="6059131"/>
            <a:ext cx="6096000" cy="307777"/>
          </a:xfrm>
          <a:prstGeom prst="rect">
            <a:avLst/>
          </a:prstGeom>
          <a:noFill/>
        </p:spPr>
        <p:txBody>
          <a:bodyPr wrap="square" rtlCol="0">
            <a:spAutoFit/>
          </a:bodyPr>
          <a:lstStyle/>
          <a:p>
            <a:pPr algn="ctr" rtl="0"/>
            <a:r>
              <a:rPr lang="sr-Latn-RS" sz="1400" i="1" dirty="0" smtClean="0">
                <a:solidFill>
                  <a:srgbClr val="0070C0"/>
                </a:solidFill>
                <a:cs typeface="Arial" panose="020B0604020202020204" pitchFamily="34" charset="0"/>
              </a:rPr>
              <a:t>Efekti </a:t>
            </a:r>
            <a:r>
              <a:rPr lang="sr-Latn-RS" sz="1400" i="1" dirty="0">
                <a:solidFill>
                  <a:srgbClr val="0070C0"/>
                </a:solidFill>
                <a:cs typeface="Arial" panose="020B0604020202020204" pitchFamily="34" charset="0"/>
              </a:rPr>
              <a:t>klimatskih promena na VBD</a:t>
            </a:r>
            <a:r>
              <a:rPr lang="sr" sz="1400" i="1" dirty="0">
                <a:solidFill>
                  <a:srgbClr val="0070C0"/>
                </a:solidFill>
                <a:cs typeface="Arial" panose="020B0604020202020204" pitchFamily="34" charset="0"/>
              </a:rPr>
              <a:t>: </a:t>
            </a:r>
            <a:r>
              <a:rPr lang="sr-Latn-RS" sz="1400" i="1" dirty="0">
                <a:solidFill>
                  <a:srgbClr val="0070C0"/>
                </a:solidFill>
                <a:cs typeface="Arial" panose="020B0604020202020204" pitchFamily="34" charset="0"/>
              </a:rPr>
              <a:t>rezime</a:t>
            </a:r>
            <a:endParaRPr lang="en-IE" sz="1400" i="1" dirty="0">
              <a:solidFill>
                <a:srgbClr val="0070C0"/>
              </a:solidFill>
            </a:endParaRPr>
          </a:p>
        </p:txBody>
      </p:sp>
      <p:sp>
        <p:nvSpPr>
          <p:cNvPr id="5" name="Téglalap 4"/>
          <p:cNvSpPr/>
          <p:nvPr/>
        </p:nvSpPr>
        <p:spPr>
          <a:xfrm>
            <a:off x="216592" y="121760"/>
            <a:ext cx="11827819" cy="523220"/>
          </a:xfrm>
          <a:prstGeom prst="rect">
            <a:avLst/>
          </a:prstGeom>
        </p:spPr>
        <p:txBody>
          <a:bodyPr wrap="square">
            <a:spAutoFit/>
          </a:bodyPr>
          <a:lstStyle/>
          <a:p>
            <a:pPr>
              <a:buClr>
                <a:srgbClr val="00B050"/>
              </a:buClr>
            </a:pPr>
            <a:r>
              <a:rPr lang="sr-Latn-RS" sz="2800" b="1" dirty="0"/>
              <a:t>Rezime trenutnog stanja znanja o uticajima klimatskih promena na VBD</a:t>
            </a:r>
          </a:p>
        </p:txBody>
      </p:sp>
    </p:spTree>
    <p:extLst>
      <p:ext uri="{BB962C8B-B14F-4D97-AF65-F5344CB8AC3E}">
        <p14:creationId xmlns:p14="http://schemas.microsoft.com/office/powerpoint/2010/main" val="20523903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rtlCol="0">
            <a:noAutofit/>
          </a:bodyPr>
          <a:lstStyle/>
          <a:p>
            <a:pPr marL="0" indent="0" rtl="0">
              <a:buClr>
                <a:srgbClr val="00B050"/>
              </a:buClr>
              <a:buNone/>
            </a:pPr>
            <a:endParaRPr lang="en-GB" sz="2000" u="sng" dirty="0">
              <a:solidFill>
                <a:srgbClr val="0070C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aphicFrame>
        <p:nvGraphicFramePr>
          <p:cNvPr id="5" name="Table 4">
            <a:extLst>
              <a:ext uri="{FF2B5EF4-FFF2-40B4-BE49-F238E27FC236}">
                <a16:creationId xmlns:a16="http://schemas.microsoft.com/office/drawing/2014/main" id="{77F4C017-699B-D91C-3C37-944DD5C67781}"/>
              </a:ext>
            </a:extLst>
          </p:cNvPr>
          <p:cNvGraphicFramePr>
            <a:graphicFrameLocks noGrp="1"/>
          </p:cNvGraphicFramePr>
          <p:nvPr>
            <p:extLst/>
          </p:nvPr>
        </p:nvGraphicFramePr>
        <p:xfrm>
          <a:off x="722810" y="1097643"/>
          <a:ext cx="10746377" cy="4908293"/>
        </p:xfrm>
        <a:graphic>
          <a:graphicData uri="http://schemas.openxmlformats.org/drawingml/2006/table">
            <a:tbl>
              <a:tblPr>
                <a:tableStyleId>{E8B1032C-EA38-4F05-BA0D-38AFFFC7BED3}</a:tableStyleId>
              </a:tblPr>
              <a:tblGrid>
                <a:gridCol w="2027174">
                  <a:extLst>
                    <a:ext uri="{9D8B030D-6E8A-4147-A177-3AD203B41FA5}">
                      <a16:colId xmlns:a16="http://schemas.microsoft.com/office/drawing/2014/main" val="914539705"/>
                    </a:ext>
                  </a:extLst>
                </a:gridCol>
                <a:gridCol w="2457740">
                  <a:extLst>
                    <a:ext uri="{9D8B030D-6E8A-4147-A177-3AD203B41FA5}">
                      <a16:colId xmlns:a16="http://schemas.microsoft.com/office/drawing/2014/main" val="3700899089"/>
                    </a:ext>
                  </a:extLst>
                </a:gridCol>
                <a:gridCol w="2220686">
                  <a:extLst>
                    <a:ext uri="{9D8B030D-6E8A-4147-A177-3AD203B41FA5}">
                      <a16:colId xmlns:a16="http://schemas.microsoft.com/office/drawing/2014/main" val="2265451935"/>
                    </a:ext>
                  </a:extLst>
                </a:gridCol>
                <a:gridCol w="4040777">
                  <a:extLst>
                    <a:ext uri="{9D8B030D-6E8A-4147-A177-3AD203B41FA5}">
                      <a16:colId xmlns:a16="http://schemas.microsoft.com/office/drawing/2014/main" val="4130930984"/>
                    </a:ext>
                  </a:extLst>
                </a:gridCol>
              </a:tblGrid>
              <a:tr h="686560">
                <a:tc>
                  <a:txBody>
                    <a:bodyPr/>
                    <a:lstStyle/>
                    <a:p>
                      <a:pPr algn="ctr" rtl="0" fontAlgn="t"/>
                      <a:r>
                        <a:rPr lang="sr-Latn-RS" sz="1400" b="1" u="none" strike="noStrike" dirty="0">
                          <a:solidFill>
                            <a:srgbClr val="0070C0"/>
                          </a:solidFill>
                          <a:effectLst/>
                        </a:rPr>
                        <a:t>Bolest</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400" b="1" u="none" strike="noStrike" dirty="0">
                          <a:solidFill>
                            <a:srgbClr val="0070C0"/>
                          </a:solidFill>
                          <a:effectLst/>
                        </a:rPr>
                        <a:t>Promena geografskog opsega/učestalosti pojavljivanja/trajanja sezone?</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400" b="1" u="none" strike="noStrike" dirty="0">
                          <a:solidFill>
                            <a:srgbClr val="0070C0"/>
                          </a:solidFill>
                          <a:effectLst/>
                        </a:rPr>
                        <a:t>Glavni mehanizam (i) širenja Bolesti na velike </a:t>
                      </a:r>
                      <a:r>
                        <a:rPr lang="sr-Latn-RS" sz="1400" b="1" u="none" strike="noStrike" dirty="0" err="1">
                          <a:solidFill>
                            <a:srgbClr val="0070C0"/>
                          </a:solidFill>
                          <a:effectLst/>
                        </a:rPr>
                        <a:t>udaljenostii</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400" b="1" u="none" strike="noStrike" dirty="0">
                          <a:solidFill>
                            <a:srgbClr val="0070C0"/>
                          </a:solidFill>
                          <a:effectLst/>
                        </a:rPr>
                        <a:t>Zahvaćene oblasti</a:t>
                      </a:r>
                      <a:endParaRPr lang="sr" sz="1400" b="1" u="none" strike="noStrike" dirty="0">
                        <a:solidFill>
                          <a:srgbClr val="0070C0"/>
                        </a:solidFill>
                        <a:effectLst/>
                      </a:endParaRPr>
                    </a:p>
                    <a:p>
                      <a:pPr algn="ctr" rtl="0" fontAlgn="t"/>
                      <a:endParaRPr lang="en-GB" sz="1400" b="1" i="0" u="none" strike="noStrike" dirty="0">
                        <a:solidFill>
                          <a:srgbClr val="0070C0"/>
                        </a:solidFill>
                        <a:effectLst/>
                        <a:latin typeface="Calibri" panose="020F0502020204030204" pitchFamily="34" charset="0"/>
                      </a:endParaRPr>
                    </a:p>
                  </a:txBody>
                  <a:tcPr marL="8058" marR="8058" marT="8058" marB="0"/>
                </a:tc>
                <a:extLst>
                  <a:ext uri="{0D108BD9-81ED-4DB2-BD59-A6C34878D82A}">
                    <a16:rowId xmlns:a16="http://schemas.microsoft.com/office/drawing/2014/main" val="3387938495"/>
                  </a:ext>
                </a:extLst>
              </a:tr>
              <a:tr h="442811">
                <a:tc>
                  <a:txBody>
                    <a:bodyPr/>
                    <a:lstStyle/>
                    <a:p>
                      <a:pPr algn="l" rtl="0" fontAlgn="t"/>
                      <a:r>
                        <a:rPr lang="sr" sz="1200" u="none" strike="noStrike" dirty="0">
                          <a:solidFill>
                            <a:srgbClr val="C00000"/>
                          </a:solidFill>
                          <a:effectLst/>
                        </a:rPr>
                        <a:t>Onhocerciaza (rečno slepilo)/ mušice</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 sz="1200" b="0" i="0" u="none" strike="noStrike" dirty="0">
                          <a:solidFill>
                            <a:srgbClr val="000000"/>
                          </a:solidFill>
                          <a:effectLst/>
                          <a:latin typeface="Calibri" panose="020F0502020204030204" pitchFamily="34" charset="0"/>
                        </a:rPr>
                        <a:t>Moguća povećana učestalost pojave</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Ljudska putovanja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Afrika</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427067473"/>
                  </a:ext>
                </a:extLst>
              </a:tr>
              <a:tr h="395978">
                <a:tc>
                  <a:txBody>
                    <a:bodyPr/>
                    <a:lstStyle/>
                    <a:p>
                      <a:pPr algn="l" rtl="0" fontAlgn="t"/>
                      <a:r>
                        <a:rPr lang="sr-Latn-RS" sz="1200" u="none" strike="noStrike" dirty="0">
                          <a:solidFill>
                            <a:srgbClr val="C00000"/>
                          </a:solidFill>
                          <a:effectLst/>
                        </a:rPr>
                        <a:t>Groznica/ komarci u dolini </a:t>
                      </a:r>
                      <a:r>
                        <a:rPr lang="sr-Latn-RS" sz="1200" u="none" strike="noStrike" dirty="0" err="1">
                          <a:solidFill>
                            <a:srgbClr val="C00000"/>
                          </a:solidFill>
                          <a:effectLst/>
                        </a:rPr>
                        <a:t>Rift</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Trgovina domaćim životinjama</a:t>
                      </a:r>
                      <a:endParaRPr lang="sr"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Sredozemni basen</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centralna</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Evropa</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i</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Bliski istok</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222121488"/>
                  </a:ext>
                </a:extLst>
              </a:tr>
              <a:tr h="442811">
                <a:tc>
                  <a:txBody>
                    <a:bodyPr/>
                    <a:lstStyle/>
                    <a:p>
                      <a:pPr algn="l" rtl="0" fontAlgn="t"/>
                      <a:r>
                        <a:rPr lang="sr-Latn-RS" sz="1200" u="none" strike="noStrike" dirty="0" err="1">
                          <a:solidFill>
                            <a:srgbClr val="C00000"/>
                          </a:solidFill>
                          <a:effectLst/>
                        </a:rPr>
                        <a:t>Šistosomijaza</a:t>
                      </a:r>
                      <a:r>
                        <a:rPr lang="sr-Latn-RS" sz="1200" u="none" strike="noStrike" dirty="0">
                          <a:solidFill>
                            <a:srgbClr val="C00000"/>
                          </a:solidFill>
                          <a:effectLst/>
                        </a:rPr>
                        <a:t> </a:t>
                      </a:r>
                      <a:r>
                        <a:rPr lang="sr" sz="1200" u="none" strike="noStrike" dirty="0">
                          <a:solidFill>
                            <a:srgbClr val="C00000"/>
                          </a:solidFill>
                          <a:effectLst/>
                        </a:rPr>
                        <a:t>(bilharzijaza)/ puževi</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 sz="1200" b="0" i="0" u="none" strike="noStrike" dirty="0">
                          <a:solidFill>
                            <a:srgbClr val="000000"/>
                          </a:solidFill>
                          <a:effectLst/>
                          <a:latin typeface="Calibri" panose="020F0502020204030204" pitchFamily="34" charset="0"/>
                        </a:rPr>
                        <a:t>Opseg se poemra na manje topla područja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Ljudska putovanja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 sz="1200" b="0" i="0" u="none" strike="noStrike" dirty="0">
                          <a:solidFill>
                            <a:srgbClr val="000000"/>
                          </a:solidFill>
                          <a:effectLst/>
                          <a:latin typeface="Calibri" panose="020F0502020204030204" pitchFamily="34" charset="0"/>
                        </a:rPr>
                        <a:t>Јужна </a:t>
                      </a:r>
                      <a:r>
                        <a:rPr lang="sr-Latn-RS" sz="1200" b="0" i="0" u="none" strike="noStrike" dirty="0">
                          <a:solidFill>
                            <a:srgbClr val="000000"/>
                          </a:solidFill>
                          <a:effectLst/>
                          <a:latin typeface="Calibri" panose="020F0502020204030204" pitchFamily="34" charset="0"/>
                        </a:rPr>
                        <a:t>Evropa</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Afrika</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i</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Bliski istok</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1889973601"/>
                  </a:ext>
                </a:extLst>
              </a:tr>
              <a:tr h="438389">
                <a:tc>
                  <a:txBody>
                    <a:bodyPr/>
                    <a:lstStyle/>
                    <a:p>
                      <a:pPr algn="l" rtl="0" fontAlgn="t"/>
                      <a:r>
                        <a:rPr lang="sr" sz="1200" u="none" strike="noStrike" dirty="0">
                          <a:solidFill>
                            <a:srgbClr val="C00000"/>
                          </a:solidFill>
                          <a:effectLst/>
                        </a:rPr>
                        <a:t>Bolest spavanja (afrička tripanosomijaza)/cece muva</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 sz="1200" b="0" i="0" u="none" strike="noStrike" dirty="0">
                          <a:solidFill>
                            <a:srgbClr val="000000"/>
                          </a:solidFill>
                          <a:effectLst/>
                          <a:latin typeface="Calibri" panose="020F0502020204030204" pitchFamily="34" charset="0"/>
                        </a:rPr>
                        <a:t>Pomeranje dometa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200" b="0" u="none" strike="noStrike" dirty="0">
                          <a:solidFill>
                            <a:srgbClr val="000000"/>
                          </a:solidFill>
                          <a:effectLst/>
                        </a:rPr>
                        <a:t>Domaćini rezervoara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Podsaharska</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Afrika</a:t>
                      </a:r>
                      <a:endParaRPr lang="sr"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891405790"/>
                  </a:ext>
                </a:extLst>
              </a:tr>
              <a:tr h="295207">
                <a:tc>
                  <a:txBody>
                    <a:bodyPr/>
                    <a:lstStyle/>
                    <a:p>
                      <a:pPr algn="l" rtl="0" fontAlgn="t"/>
                      <a:r>
                        <a:rPr lang="sr-Latn-RS" sz="1200" u="none" strike="noStrike" dirty="0">
                          <a:solidFill>
                            <a:srgbClr val="C00000"/>
                          </a:solidFill>
                          <a:effectLst/>
                        </a:rPr>
                        <a:t>K</a:t>
                      </a:r>
                      <a:r>
                        <a:rPr lang="sr" sz="1200" u="none" strike="noStrike" dirty="0">
                          <a:solidFill>
                            <a:srgbClr val="C00000"/>
                          </a:solidFill>
                          <a:effectLst/>
                        </a:rPr>
                        <a:t>rpeljski encefalitis/ krpelji</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 sz="1200" b="0" u="none" strike="noStrike" dirty="0">
                          <a:solidFill>
                            <a:srgbClr val="000000"/>
                          </a:solidFill>
                          <a:effectLst/>
                        </a:rPr>
                        <a:t>Pomeranje severozapadnog opsega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u="none" strike="noStrike" dirty="0">
                          <a:solidFill>
                            <a:srgbClr val="000000"/>
                          </a:solidFill>
                          <a:effectLst/>
                        </a:rPr>
                        <a:t>Domaćini rezervoara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 sz="1200" b="0" u="none" strike="noStrike" dirty="0">
                          <a:solidFill>
                            <a:srgbClr val="000000"/>
                          </a:solidFill>
                          <a:effectLst/>
                        </a:rPr>
                        <a:t>Britanija, jugozapadna Engleska, </a:t>
                      </a:r>
                      <a:r>
                        <a:rPr lang="sr-Latn-RS" sz="1200" b="0" u="none" strike="noStrike" dirty="0">
                          <a:solidFill>
                            <a:srgbClr val="000000"/>
                          </a:solidFill>
                          <a:effectLst/>
                        </a:rPr>
                        <a:t>Irska</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868383147"/>
                  </a:ext>
                </a:extLst>
              </a:tr>
              <a:tr h="589700">
                <a:tc>
                  <a:txBody>
                    <a:bodyPr/>
                    <a:lstStyle/>
                    <a:p>
                      <a:pPr algn="l" rtl="0" fontAlgn="t"/>
                      <a:r>
                        <a:rPr lang="sr-Latn-RS" sz="1200" u="none" strike="noStrike" dirty="0">
                          <a:solidFill>
                            <a:srgbClr val="C00000"/>
                          </a:solidFill>
                          <a:effectLst/>
                        </a:rPr>
                        <a:t>Infekcija virusom Toskane</a:t>
                      </a:r>
                      <a:r>
                        <a:rPr lang="sr" sz="1200" u="none" strike="noStrike" dirty="0">
                          <a:solidFill>
                            <a:srgbClr val="C00000"/>
                          </a:solidFill>
                          <a:effectLst/>
                        </a:rPr>
                        <a:t>/ </a:t>
                      </a:r>
                      <a:r>
                        <a:rPr lang="sr-Latn-RS" sz="1200" u="none" strike="noStrike" dirty="0">
                          <a:solidFill>
                            <a:srgbClr val="C00000"/>
                          </a:solidFill>
                          <a:effectLst/>
                        </a:rPr>
                        <a:t>groznica peščane muve/ peščane muve</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Domaćini rezervoara</a:t>
                      </a:r>
                      <a:endParaRPr lang="sr" sz="1200" b="0" i="0" u="none" strike="noStrike" dirty="0">
                        <a:solidFill>
                          <a:srgbClr val="000000"/>
                        </a:solidFill>
                        <a:effectLst/>
                        <a:latin typeface="Calibri" panose="020F0502020204030204" pitchFamily="34" charset="0"/>
                      </a:endParaRPr>
                    </a:p>
                    <a:p>
                      <a:pPr algn="ctr" rtl="0" fontAlgn="t"/>
                      <a:r>
                        <a:rPr lang="sr-Latn-RS" sz="1200" b="0" i="0" u="none" strike="noStrike" dirty="0">
                          <a:solidFill>
                            <a:srgbClr val="000000"/>
                          </a:solidFill>
                          <a:effectLst/>
                          <a:latin typeface="Calibri" panose="020F0502020204030204" pitchFamily="34" charset="0"/>
                        </a:rPr>
                        <a:t>Ljudska putovanja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200" b="0" i="0" u="none" strike="noStrike" dirty="0">
                          <a:solidFill>
                            <a:srgbClr val="000000"/>
                          </a:solidFill>
                          <a:effectLst/>
                          <a:latin typeface="Calibri" panose="020F0502020204030204" pitchFamily="34" charset="0"/>
                        </a:rPr>
                        <a:t>Britanija</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Severna</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i</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i</a:t>
                      </a:r>
                      <a:r>
                        <a:rPr lang="sr" sz="1200" b="0" i="0" u="none" strike="noStrike" dirty="0">
                          <a:solidFill>
                            <a:srgbClr val="000000"/>
                          </a:solidFill>
                          <a:effectLst/>
                          <a:latin typeface="Calibri" panose="020F0502020204030204" pitchFamily="34" charset="0"/>
                        </a:rPr>
                        <a:t>stočna </a:t>
                      </a:r>
                      <a:r>
                        <a:rPr lang="sr-Latn-RS" sz="1200" b="0" i="0" u="none" strike="noStrike" dirty="0">
                          <a:solidFill>
                            <a:srgbClr val="000000"/>
                          </a:solidFill>
                          <a:effectLst/>
                          <a:latin typeface="Calibri" panose="020F0502020204030204" pitchFamily="34" charset="0"/>
                        </a:rPr>
                        <a:t>Evropa</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455443669"/>
                  </a:ext>
                </a:extLst>
              </a:tr>
              <a:tr h="258306">
                <a:tc>
                  <a:txBody>
                    <a:bodyPr/>
                    <a:lstStyle/>
                    <a:p>
                      <a:pPr algn="l" rtl="0" fontAlgn="t"/>
                      <a:r>
                        <a:rPr lang="sr-Latn-RS" sz="1200" b="0" u="none" strike="noStrike" dirty="0" err="1">
                          <a:solidFill>
                            <a:srgbClr val="C00000"/>
                          </a:solidFill>
                          <a:effectLst/>
                        </a:rPr>
                        <a:t>Tungijaza</a:t>
                      </a:r>
                      <a:r>
                        <a:rPr lang="sr-Latn-RS" sz="1200" b="0" u="none" strike="noStrike" dirty="0">
                          <a:solidFill>
                            <a:srgbClr val="C00000"/>
                          </a:solidFill>
                          <a:effectLst/>
                        </a:rPr>
                        <a:t>/buve</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Ljudska putovanja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Razvijene zemlje</a:t>
                      </a:r>
                      <a:endParaRPr lang="sr"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07759260"/>
                  </a:ext>
                </a:extLst>
              </a:tr>
              <a:tr h="258306">
                <a:tc>
                  <a:txBody>
                    <a:bodyPr/>
                    <a:lstStyle/>
                    <a:p>
                      <a:pPr algn="l" rtl="0" fontAlgn="t"/>
                      <a:r>
                        <a:rPr lang="sr" sz="1200" u="none" strike="noStrike" dirty="0">
                          <a:solidFill>
                            <a:srgbClr val="C00000"/>
                          </a:solidFill>
                          <a:effectLst/>
                        </a:rPr>
                        <a:t>Tifus/buve</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 sz="1200" b="0" u="none" strike="noStrike" dirty="0">
                          <a:solidFill>
                            <a:srgbClr val="000000"/>
                          </a:solidFill>
                          <a:effectLst/>
                        </a:rPr>
                        <a:t>Povećana učestalost pojavljivanja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Domaćini rezervoara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 sz="1200" b="0" i="0" u="none" strike="noStrike" dirty="0">
                          <a:solidFill>
                            <a:srgbClr val="000000"/>
                          </a:solidFill>
                          <a:effectLst/>
                          <a:latin typeface="Calibri" panose="020F0502020204030204" pitchFamily="34" charset="0"/>
                        </a:rPr>
                        <a:t>Umeren</a:t>
                      </a:r>
                      <a:r>
                        <a:rPr lang="sr-Latn-RS" sz="1200" b="0" i="0" u="none" strike="noStrike" dirty="0">
                          <a:solidFill>
                            <a:srgbClr val="000000"/>
                          </a:solidFill>
                          <a:effectLst/>
                          <a:latin typeface="Calibri" panose="020F0502020204030204" pitchFamily="34" charset="0"/>
                        </a:rPr>
                        <a:t>i</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regioni</a:t>
                      </a:r>
                      <a:endParaRPr lang="sr"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2703568310"/>
                  </a:ext>
                </a:extLst>
              </a:tr>
              <a:tr h="395978">
                <a:tc>
                  <a:txBody>
                    <a:bodyPr/>
                    <a:lstStyle/>
                    <a:p>
                      <a:pPr algn="l" rtl="0" fontAlgn="t"/>
                      <a:r>
                        <a:rPr lang="sr" sz="1200" u="none" strike="noStrike" dirty="0">
                          <a:solidFill>
                            <a:srgbClr val="C00000"/>
                          </a:solidFill>
                          <a:effectLst/>
                        </a:rPr>
                        <a:t>Groznica Zapadnog Nila/ komarci</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Domaćini rezervoara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 sz="1200" b="0" i="0" u="none" strike="noStrike" dirty="0">
                          <a:solidFill>
                            <a:srgbClr val="000000"/>
                          </a:solidFill>
                          <a:effectLst/>
                          <a:latin typeface="Calibri" panose="020F0502020204030204" pitchFamily="34" charset="0"/>
                        </a:rPr>
                        <a:t>Zapadna </a:t>
                      </a:r>
                      <a:r>
                        <a:rPr lang="sr-Latn-RS" sz="1200" b="0" i="0" u="none" strike="noStrike" dirty="0">
                          <a:solidFill>
                            <a:srgbClr val="000000"/>
                          </a:solidFill>
                          <a:effectLst/>
                          <a:latin typeface="Calibri" panose="020F0502020204030204" pitchFamily="34" charset="0"/>
                        </a:rPr>
                        <a:t>Evropa</a:t>
                      </a:r>
                      <a:endParaRPr lang="sr"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823286333"/>
                  </a:ext>
                </a:extLst>
              </a:tr>
              <a:tr h="262937">
                <a:tc>
                  <a:txBody>
                    <a:bodyPr/>
                    <a:lstStyle/>
                    <a:p>
                      <a:pPr algn="l" rtl="0" fontAlgn="t"/>
                      <a:r>
                        <a:rPr lang="sr" sz="1200" u="none" strike="noStrike" dirty="0">
                          <a:solidFill>
                            <a:srgbClr val="C00000"/>
                          </a:solidFill>
                          <a:effectLst/>
                        </a:rPr>
                        <a:t>Žuta groznica/komarci</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sr-Latn-RS" sz="1200" b="0" i="0" u="none" strike="noStrike" dirty="0">
                          <a:solidFill>
                            <a:srgbClr val="000000"/>
                          </a:solidFill>
                          <a:effectLst/>
                          <a:latin typeface="Calibri" panose="020F0502020204030204" pitchFamily="34" charset="0"/>
                        </a:rPr>
                        <a:t>Domaćini rezervoara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 sz="1200" b="0" i="0" u="none" strike="noStrike" dirty="0">
                          <a:solidFill>
                            <a:srgbClr val="000000"/>
                          </a:solidFill>
                          <a:effectLst/>
                          <a:latin typeface="Calibri" panose="020F0502020204030204" pitchFamily="34" charset="0"/>
                        </a:rPr>
                        <a:t>Južna </a:t>
                      </a:r>
                      <a:r>
                        <a:rPr lang="sr-Latn-RS" sz="1200" b="0" i="0" u="none" strike="noStrike" dirty="0">
                          <a:solidFill>
                            <a:srgbClr val="000000"/>
                          </a:solidFill>
                          <a:effectLst/>
                          <a:latin typeface="Calibri" panose="020F0502020204030204" pitchFamily="34" charset="0"/>
                        </a:rPr>
                        <a:t>Evropa</a:t>
                      </a:r>
                      <a:endParaRPr lang="sr"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670443272"/>
                  </a:ext>
                </a:extLst>
              </a:tr>
              <a:tr h="441310">
                <a:tc>
                  <a:txBody>
                    <a:bodyPr/>
                    <a:lstStyle/>
                    <a:p>
                      <a:pPr algn="l" rtl="0" fontAlgn="t"/>
                      <a:r>
                        <a:rPr lang="sr-Latn-RS" sz="1200" b="0" i="0" u="none" strike="noStrike" dirty="0" err="1">
                          <a:solidFill>
                            <a:srgbClr val="C00000"/>
                          </a:solidFill>
                          <a:effectLst/>
                          <a:latin typeface="+mn-lt"/>
                        </a:rPr>
                        <a:t>Zika</a:t>
                      </a:r>
                      <a:r>
                        <a:rPr lang="sr-Latn-RS" sz="1200" b="0" i="0" u="none" strike="noStrike" dirty="0">
                          <a:solidFill>
                            <a:srgbClr val="C00000"/>
                          </a:solidFill>
                          <a:effectLst/>
                          <a:latin typeface="+mn-lt"/>
                        </a:rPr>
                        <a:t>/komarci</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Latn-RS" sz="1200" b="0" i="0" u="none" strike="noStrike" dirty="0">
                          <a:solidFill>
                            <a:srgbClr val="000000"/>
                          </a:solidFill>
                          <a:effectLst/>
                          <a:latin typeface="Calibri" panose="020F0502020204030204" pitchFamily="34" charset="0"/>
                        </a:rPr>
                        <a:t>Ljudska putovanja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ctr" rtl="0" fontAlgn="t"/>
                      <a:r>
                        <a:rPr lang="sr" sz="1200" b="0" i="0" u="none" strike="noStrike" dirty="0">
                          <a:solidFill>
                            <a:srgbClr val="000000"/>
                          </a:solidFill>
                          <a:effectLst/>
                          <a:latin typeface="Calibri" panose="020F0502020204030204" pitchFamily="34" charset="0"/>
                        </a:rPr>
                        <a:t>Područja pogodna za </a:t>
                      </a:r>
                      <a:r>
                        <a:rPr lang="sr" sz="1200" b="0" i="1" u="none" strike="noStrike" dirty="0">
                          <a:solidFill>
                            <a:srgbClr val="000000"/>
                          </a:solidFill>
                          <a:effectLst/>
                          <a:latin typeface="Calibri" panose="020F0502020204030204" pitchFamily="34" charset="0"/>
                        </a:rPr>
                        <a:t>А</a:t>
                      </a:r>
                      <a:r>
                        <a:rPr lang="en-US" sz="1200" b="0" i="1" u="none" strike="noStrike" dirty="0" err="1">
                          <a:solidFill>
                            <a:srgbClr val="000000"/>
                          </a:solidFill>
                          <a:effectLst/>
                          <a:latin typeface="Calibri" panose="020F0502020204030204" pitchFamily="34" charset="0"/>
                        </a:rPr>
                        <a:t>edes</a:t>
                      </a:r>
                      <a:r>
                        <a:rPr lang="sr" sz="1200" b="0" i="0" u="none" strike="noStrike" dirty="0">
                          <a:solidFill>
                            <a:srgbClr val="000000"/>
                          </a:solidFill>
                          <a:effectLst/>
                          <a:latin typeface="Calibri" panose="020F0502020204030204" pitchFamily="34" charset="0"/>
                        </a:rPr>
                        <a:t> </a:t>
                      </a:r>
                      <a:r>
                        <a:rPr lang="sr-Latn-RS" sz="1200" b="0" i="0" u="none" strike="noStrike" dirty="0">
                          <a:solidFill>
                            <a:srgbClr val="000000"/>
                          </a:solidFill>
                          <a:effectLst/>
                          <a:latin typeface="Calibri" panose="020F0502020204030204" pitchFamily="34" charset="0"/>
                        </a:rPr>
                        <a:t>i</a:t>
                      </a:r>
                      <a:r>
                        <a:rPr lang="en-US" sz="1200" b="0" i="0" u="none" strike="noStrike" baseline="0" dirty="0">
                          <a:solidFill>
                            <a:srgbClr val="000000"/>
                          </a:solidFill>
                          <a:effectLst/>
                          <a:latin typeface="Calibri" panose="020F0502020204030204" pitchFamily="34" charset="0"/>
                        </a:rPr>
                        <a:t> Culex</a:t>
                      </a:r>
                      <a:r>
                        <a:rPr lang="sr" sz="1200" b="0" i="0" u="none" strike="noStrike" dirty="0">
                          <a:solidFill>
                            <a:srgbClr val="000000"/>
                          </a:solidFill>
                          <a:effectLst/>
                          <a:latin typeface="Calibri" panose="020F0502020204030204" pitchFamily="34" charset="0"/>
                        </a:rPr>
                        <a:t> komarce u Evropi i Severnoj Americi</a:t>
                      </a:r>
                    </a:p>
                  </a:txBody>
                  <a:tcPr marL="8058" marR="8058" marT="8058" marB="0" anchor="ctr"/>
                </a:tc>
                <a:extLst>
                  <a:ext uri="{0D108BD9-81ED-4DB2-BD59-A6C34878D82A}">
                    <a16:rowId xmlns:a16="http://schemas.microsoft.com/office/drawing/2014/main" val="2385188368"/>
                  </a:ext>
                </a:extLst>
              </a:tr>
            </a:tbl>
          </a:graphicData>
        </a:graphic>
      </p:graphicFrame>
      <p:sp>
        <p:nvSpPr>
          <p:cNvPr id="7" name="Téglalap 6"/>
          <p:cNvSpPr/>
          <p:nvPr/>
        </p:nvSpPr>
        <p:spPr>
          <a:xfrm>
            <a:off x="216592" y="121760"/>
            <a:ext cx="11827819" cy="523220"/>
          </a:xfrm>
          <a:prstGeom prst="rect">
            <a:avLst/>
          </a:prstGeom>
        </p:spPr>
        <p:txBody>
          <a:bodyPr wrap="square">
            <a:spAutoFit/>
          </a:bodyPr>
          <a:lstStyle/>
          <a:p>
            <a:pPr>
              <a:buClr>
                <a:srgbClr val="00B050"/>
              </a:buClr>
            </a:pPr>
            <a:r>
              <a:rPr lang="sr-Latn-RS" sz="2800" b="1" dirty="0"/>
              <a:t>Rezime trenutnog stanja znanja o uticajima klimatskih promena na VBD</a:t>
            </a:r>
          </a:p>
        </p:txBody>
      </p:sp>
      <p:sp>
        <p:nvSpPr>
          <p:cNvPr id="8" name="TextBox 3">
            <a:extLst>
              <a:ext uri="{FF2B5EF4-FFF2-40B4-BE49-F238E27FC236}">
                <a16:creationId xmlns:a16="http://schemas.microsoft.com/office/drawing/2014/main" id="{9A962963-1651-865F-9A68-299F5CF88ACB}"/>
              </a:ext>
            </a:extLst>
          </p:cNvPr>
          <p:cNvSpPr txBox="1"/>
          <p:nvPr/>
        </p:nvSpPr>
        <p:spPr>
          <a:xfrm>
            <a:off x="3047996" y="6059131"/>
            <a:ext cx="6096000" cy="307777"/>
          </a:xfrm>
          <a:prstGeom prst="rect">
            <a:avLst/>
          </a:prstGeom>
          <a:noFill/>
        </p:spPr>
        <p:txBody>
          <a:bodyPr wrap="square" rtlCol="0">
            <a:spAutoFit/>
          </a:bodyPr>
          <a:lstStyle/>
          <a:p>
            <a:pPr algn="ctr" rtl="0"/>
            <a:r>
              <a:rPr lang="sr-Latn-RS" sz="1400" i="1" dirty="0" smtClean="0">
                <a:solidFill>
                  <a:srgbClr val="0070C0"/>
                </a:solidFill>
                <a:cs typeface="Arial" panose="020B0604020202020204" pitchFamily="34" charset="0"/>
              </a:rPr>
              <a:t>Efekti </a:t>
            </a:r>
            <a:r>
              <a:rPr lang="sr-Latn-RS" sz="1400" i="1" dirty="0">
                <a:solidFill>
                  <a:srgbClr val="0070C0"/>
                </a:solidFill>
                <a:cs typeface="Arial" panose="020B0604020202020204" pitchFamily="34" charset="0"/>
              </a:rPr>
              <a:t>klimatskih promena na VBD</a:t>
            </a:r>
            <a:r>
              <a:rPr lang="sr" sz="1400" i="1" dirty="0">
                <a:solidFill>
                  <a:srgbClr val="0070C0"/>
                </a:solidFill>
                <a:cs typeface="Arial" panose="020B0604020202020204" pitchFamily="34" charset="0"/>
              </a:rPr>
              <a:t>: </a:t>
            </a:r>
            <a:r>
              <a:rPr lang="sr-Latn-RS" sz="1400" i="1" dirty="0">
                <a:solidFill>
                  <a:srgbClr val="0070C0"/>
                </a:solidFill>
                <a:cs typeface="Arial" panose="020B0604020202020204" pitchFamily="34" charset="0"/>
              </a:rPr>
              <a:t>rezime</a:t>
            </a:r>
            <a:endParaRPr lang="en-IE" sz="1400" i="1" dirty="0">
              <a:solidFill>
                <a:srgbClr val="0070C0"/>
              </a:solidFill>
            </a:endParaRPr>
          </a:p>
        </p:txBody>
      </p:sp>
    </p:spTree>
    <p:extLst>
      <p:ext uri="{BB962C8B-B14F-4D97-AF65-F5344CB8AC3E}">
        <p14:creationId xmlns:p14="http://schemas.microsoft.com/office/powerpoint/2010/main" val="3298764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03517"/>
            <a:ext cx="11896826" cy="465827"/>
          </a:xfrm>
        </p:spPr>
        <p:txBody>
          <a:bodyPr rtlCol="0">
            <a:noAutofit/>
          </a:bodyPr>
          <a:lstStyle/>
          <a:p>
            <a:r>
              <a:rPr lang="pt-BR" sz="2800" dirty="0" smtClean="0">
                <a:solidFill>
                  <a:schemeClr val="tx1"/>
                </a:solidFill>
              </a:rPr>
              <a:t>Moguće </a:t>
            </a:r>
            <a:r>
              <a:rPr lang="pt-BR" sz="2800" dirty="0">
                <a:solidFill>
                  <a:schemeClr val="tx1"/>
                </a:solidFill>
              </a:rPr>
              <a:t>metode prevencije i </a:t>
            </a:r>
            <a:r>
              <a:rPr lang="pt-BR" sz="2800" dirty="0" smtClean="0">
                <a:solidFill>
                  <a:schemeClr val="tx1"/>
                </a:solidFill>
              </a:rPr>
              <a:t>ublažavanja</a:t>
            </a:r>
            <a:endParaRPr lang="hu-HU" sz="2800" dirty="0">
              <a:solidFill>
                <a:schemeClr val="tx1"/>
              </a:solidFill>
            </a:endParaRPr>
          </a:p>
        </p:txBody>
      </p:sp>
      <p:sp>
        <p:nvSpPr>
          <p:cNvPr id="12" name="TextBox 11">
            <a:extLst>
              <a:ext uri="{FF2B5EF4-FFF2-40B4-BE49-F238E27FC236}">
                <a16:creationId xmlns:a16="http://schemas.microsoft.com/office/drawing/2014/main" id="{4D5F58D1-57C0-B6BF-A839-7B382045F782}"/>
              </a:ext>
            </a:extLst>
          </p:cNvPr>
          <p:cNvSpPr txBox="1"/>
          <p:nvPr/>
        </p:nvSpPr>
        <p:spPr>
          <a:xfrm>
            <a:off x="487678" y="845811"/>
            <a:ext cx="10964093" cy="5663089"/>
          </a:xfrm>
          <a:prstGeom prst="rect">
            <a:avLst/>
          </a:prstGeom>
          <a:noFill/>
        </p:spPr>
        <p:txBody>
          <a:bodyPr wrap="square" rtlCol="0">
            <a:spAutoFit/>
          </a:bodyPr>
          <a:lstStyle/>
          <a:p>
            <a:pPr>
              <a:lnSpc>
                <a:spcPct val="130000"/>
              </a:lnSpc>
            </a:pPr>
            <a:r>
              <a:rPr lang="en-US" sz="2000" dirty="0" err="1">
                <a:cs typeface="Arial" panose="020B0604020202020204" pitchFamily="34" charset="0"/>
              </a:rPr>
              <a:t>Iz</a:t>
            </a:r>
            <a:r>
              <a:rPr lang="en-US" sz="2000" dirty="0">
                <a:cs typeface="Arial" panose="020B0604020202020204" pitchFamily="34" charset="0"/>
              </a:rPr>
              <a:t> </a:t>
            </a:r>
            <a:r>
              <a:rPr lang="en-US" sz="2000" dirty="0" err="1">
                <a:cs typeface="Arial" panose="020B0604020202020204" pitchFamily="34" charset="0"/>
              </a:rPr>
              <a:t>gornje</a:t>
            </a:r>
            <a:r>
              <a:rPr lang="en-US" sz="2000" dirty="0">
                <a:cs typeface="Arial" panose="020B0604020202020204" pitchFamily="34" charset="0"/>
              </a:rPr>
              <a:t> </a:t>
            </a:r>
            <a:r>
              <a:rPr lang="en-US" sz="2000" dirty="0" err="1">
                <a:cs typeface="Arial" panose="020B0604020202020204" pitchFamily="34" charset="0"/>
              </a:rPr>
              <a:t>tabele</a:t>
            </a:r>
            <a:r>
              <a:rPr lang="en-US" sz="2000" dirty="0">
                <a:cs typeface="Arial" panose="020B0604020202020204" pitchFamily="34" charset="0"/>
              </a:rPr>
              <a:t> 5 </a:t>
            </a:r>
            <a:r>
              <a:rPr lang="en-US" sz="2000" dirty="0" err="1">
                <a:cs typeface="Arial" panose="020B0604020202020204" pitchFamily="34" charset="0"/>
              </a:rPr>
              <a:t>trebalo</a:t>
            </a:r>
            <a:r>
              <a:rPr lang="en-US" sz="2000" dirty="0">
                <a:cs typeface="Arial" panose="020B0604020202020204" pitchFamily="34" charset="0"/>
              </a:rPr>
              <a:t> bi da </a:t>
            </a:r>
            <a:r>
              <a:rPr lang="en-US" sz="2000" dirty="0" err="1">
                <a:cs typeface="Arial" panose="020B0604020202020204" pitchFamily="34" charset="0"/>
              </a:rPr>
              <a:t>bude</a:t>
            </a:r>
            <a:r>
              <a:rPr lang="en-US" sz="2000" dirty="0">
                <a:cs typeface="Arial" panose="020B0604020202020204" pitchFamily="34" charset="0"/>
              </a:rPr>
              <a:t> </a:t>
            </a:r>
            <a:r>
              <a:rPr lang="en-US" sz="2000" dirty="0" err="1">
                <a:cs typeface="Arial" panose="020B0604020202020204" pitchFamily="34" charset="0"/>
              </a:rPr>
              <a:t>očigledno</a:t>
            </a:r>
            <a:r>
              <a:rPr lang="en-US" sz="2000" dirty="0">
                <a:cs typeface="Arial" panose="020B0604020202020204" pitchFamily="34" charset="0"/>
              </a:rPr>
              <a:t> da </a:t>
            </a:r>
            <a:r>
              <a:rPr lang="en-US" sz="2000" dirty="0" err="1">
                <a:cs typeface="Arial" panose="020B0604020202020204" pitchFamily="34" charset="0"/>
              </a:rPr>
              <a:t>su</a:t>
            </a:r>
            <a:r>
              <a:rPr lang="en-US" sz="2000" dirty="0">
                <a:cs typeface="Arial" panose="020B0604020202020204" pitchFamily="34" charset="0"/>
              </a:rPr>
              <a:t> </a:t>
            </a:r>
            <a:r>
              <a:rPr lang="en-US" sz="2000" dirty="0" err="1">
                <a:cs typeface="Arial" panose="020B0604020202020204" pitchFamily="34" charset="0"/>
              </a:rPr>
              <a:t>mnoga</a:t>
            </a:r>
            <a:r>
              <a:rPr lang="en-US" sz="2000" dirty="0">
                <a:cs typeface="Arial" panose="020B0604020202020204" pitchFamily="34" charset="0"/>
              </a:rPr>
              <a:t> </a:t>
            </a:r>
            <a:r>
              <a:rPr lang="en-US" sz="2000" dirty="0" err="1">
                <a:cs typeface="Arial" panose="020B0604020202020204" pitchFamily="34" charset="0"/>
              </a:rPr>
              <a:t>područja</a:t>
            </a:r>
            <a:r>
              <a:rPr lang="en-US" sz="2000" dirty="0">
                <a:cs typeface="Arial" panose="020B0604020202020204" pitchFamily="34" charset="0"/>
              </a:rPr>
              <a:t> </a:t>
            </a:r>
            <a:r>
              <a:rPr lang="en-US" sz="2000" dirty="0" err="1">
                <a:cs typeface="Arial" panose="020B0604020202020204" pitchFamily="34" charset="0"/>
              </a:rPr>
              <a:t>sveta</a:t>
            </a:r>
            <a:r>
              <a:rPr lang="en-US" sz="2000" dirty="0">
                <a:cs typeface="Arial" panose="020B0604020202020204" pitchFamily="34" charset="0"/>
              </a:rPr>
              <a:t>, </a:t>
            </a:r>
            <a:r>
              <a:rPr lang="en-US" sz="2000" dirty="0" err="1">
                <a:cs typeface="Arial" panose="020B0604020202020204" pitchFamily="34" charset="0"/>
              </a:rPr>
              <a:t>uključujući</a:t>
            </a:r>
            <a:r>
              <a:rPr lang="en-US" sz="2000" dirty="0">
                <a:cs typeface="Arial" panose="020B0604020202020204" pitchFamily="34" charset="0"/>
              </a:rPr>
              <a:t> </a:t>
            </a:r>
            <a:r>
              <a:rPr lang="en-US" sz="2000" dirty="0" err="1">
                <a:cs typeface="Arial" panose="020B0604020202020204" pitchFamily="34" charset="0"/>
              </a:rPr>
              <a:t>Evropu</a:t>
            </a:r>
            <a:r>
              <a:rPr lang="en-US" sz="2000" dirty="0">
                <a:cs typeface="Arial" panose="020B0604020202020204" pitchFamily="34" charset="0"/>
              </a:rPr>
              <a:t>, </a:t>
            </a:r>
            <a:r>
              <a:rPr lang="en-US" sz="2000" dirty="0" err="1">
                <a:cs typeface="Arial" panose="020B0604020202020204" pitchFamily="34" charset="0"/>
              </a:rPr>
              <a:t>izložena</a:t>
            </a:r>
            <a:r>
              <a:rPr lang="en-US" sz="2000" dirty="0">
                <a:cs typeface="Arial" panose="020B0604020202020204" pitchFamily="34" charset="0"/>
              </a:rPr>
              <a:t> </a:t>
            </a:r>
            <a:r>
              <a:rPr lang="en-US" sz="2000" dirty="0" err="1">
                <a:cs typeface="Arial" panose="020B0604020202020204" pitchFamily="34" charset="0"/>
              </a:rPr>
              <a:t>riziku</a:t>
            </a:r>
            <a:r>
              <a:rPr lang="en-US" sz="2000" dirty="0">
                <a:cs typeface="Arial" panose="020B0604020202020204" pitchFamily="34" charset="0"/>
              </a:rPr>
              <a:t> od </a:t>
            </a:r>
            <a:r>
              <a:rPr lang="en-US" sz="2000" dirty="0" err="1">
                <a:cs typeface="Arial" panose="020B0604020202020204" pitchFamily="34" charset="0"/>
              </a:rPr>
              <a:t>epidemije</a:t>
            </a:r>
            <a:r>
              <a:rPr lang="en-US" sz="2000" dirty="0">
                <a:cs typeface="Arial" panose="020B0604020202020204" pitchFamily="34" charset="0"/>
              </a:rPr>
              <a:t> VBD </a:t>
            </a:r>
            <a:r>
              <a:rPr lang="en-US" sz="2000" dirty="0" err="1">
                <a:cs typeface="Arial" panose="020B0604020202020204" pitchFamily="34" charset="0"/>
              </a:rPr>
              <a:t>kao</a:t>
            </a:r>
            <a:r>
              <a:rPr lang="en-US" sz="2000" dirty="0">
                <a:cs typeface="Arial" panose="020B0604020202020204" pitchFamily="34" charset="0"/>
              </a:rPr>
              <a:t> </a:t>
            </a:r>
            <a:r>
              <a:rPr lang="en-US" sz="2000" dirty="0" err="1">
                <a:cs typeface="Arial" panose="020B0604020202020204" pitchFamily="34" charset="0"/>
              </a:rPr>
              <a:t>rezultat</a:t>
            </a:r>
            <a:r>
              <a:rPr lang="en-US" sz="2000" dirty="0">
                <a:cs typeface="Arial" panose="020B0604020202020204" pitchFamily="34" charset="0"/>
              </a:rPr>
              <a:t> </a:t>
            </a:r>
            <a:r>
              <a:rPr lang="en-US" sz="2000" dirty="0" err="1">
                <a:cs typeface="Arial" panose="020B0604020202020204" pitchFamily="34" charset="0"/>
              </a:rPr>
              <a:t>klimatskih</a:t>
            </a:r>
            <a:r>
              <a:rPr lang="en-US" sz="2000" dirty="0">
                <a:cs typeface="Arial" panose="020B0604020202020204" pitchFamily="34" charset="0"/>
              </a:rPr>
              <a:t> </a:t>
            </a:r>
            <a:r>
              <a:rPr lang="en-US" sz="2000" dirty="0" err="1">
                <a:cs typeface="Arial" panose="020B0604020202020204" pitchFamily="34" charset="0"/>
              </a:rPr>
              <a:t>promena</a:t>
            </a:r>
            <a:r>
              <a:rPr lang="en-US" sz="2000" dirty="0">
                <a:cs typeface="Arial" panose="020B0604020202020204" pitchFamily="34" charset="0"/>
              </a:rPr>
              <a:t>. </a:t>
            </a:r>
            <a:r>
              <a:rPr lang="en-US" sz="2000" dirty="0" err="1">
                <a:cs typeface="Arial" panose="020B0604020202020204" pitchFamily="34" charset="0"/>
              </a:rPr>
              <a:t>Metode</a:t>
            </a:r>
            <a:r>
              <a:rPr lang="en-US" sz="2000" dirty="0">
                <a:cs typeface="Arial" panose="020B0604020202020204" pitchFamily="34" charset="0"/>
              </a:rPr>
              <a:t> </a:t>
            </a:r>
            <a:r>
              <a:rPr lang="en-US" sz="2000" dirty="0" err="1">
                <a:cs typeface="Arial" panose="020B0604020202020204" pitchFamily="34" charset="0"/>
              </a:rPr>
              <a:t>za</a:t>
            </a:r>
            <a:r>
              <a:rPr lang="en-US" sz="2000" dirty="0">
                <a:cs typeface="Arial" panose="020B0604020202020204" pitchFamily="34" charset="0"/>
              </a:rPr>
              <a:t> </a:t>
            </a:r>
            <a:r>
              <a:rPr lang="en-US" sz="2000" dirty="0" err="1">
                <a:cs typeface="Arial" panose="020B0604020202020204" pitchFamily="34" charset="0"/>
              </a:rPr>
              <a:t>izbegavanje</a:t>
            </a:r>
            <a:r>
              <a:rPr lang="en-US" sz="2000" dirty="0">
                <a:cs typeface="Arial" panose="020B0604020202020204" pitchFamily="34" charset="0"/>
              </a:rPr>
              <a:t> </a:t>
            </a:r>
            <a:r>
              <a:rPr lang="en-US" sz="2000" dirty="0" err="1">
                <a:cs typeface="Arial" panose="020B0604020202020204" pitchFamily="34" charset="0"/>
              </a:rPr>
              <a:t>ili</a:t>
            </a:r>
            <a:r>
              <a:rPr lang="en-US" sz="2000" dirty="0">
                <a:cs typeface="Arial" panose="020B0604020202020204" pitchFamily="34" charset="0"/>
              </a:rPr>
              <a:t> </a:t>
            </a:r>
            <a:r>
              <a:rPr lang="en-US" sz="2000" dirty="0" err="1">
                <a:cs typeface="Arial" panose="020B0604020202020204" pitchFamily="34" charset="0"/>
              </a:rPr>
              <a:t>ublažavanje</a:t>
            </a:r>
            <a:r>
              <a:rPr lang="en-US" sz="2000" dirty="0">
                <a:cs typeface="Arial" panose="020B0604020202020204" pitchFamily="34" charset="0"/>
              </a:rPr>
              <a:t> </a:t>
            </a:r>
            <a:r>
              <a:rPr lang="en-US" sz="2000" dirty="0" err="1">
                <a:cs typeface="Arial" panose="020B0604020202020204" pitchFamily="34" charset="0"/>
              </a:rPr>
              <a:t>ovih</a:t>
            </a:r>
            <a:r>
              <a:rPr lang="en-US" sz="2000" dirty="0">
                <a:cs typeface="Arial" panose="020B0604020202020204" pitchFamily="34" charset="0"/>
              </a:rPr>
              <a:t> </a:t>
            </a:r>
            <a:r>
              <a:rPr lang="en-US" sz="2000" dirty="0" err="1">
                <a:cs typeface="Arial" panose="020B0604020202020204" pitchFamily="34" charset="0"/>
              </a:rPr>
              <a:t>efekata</a:t>
            </a:r>
            <a:r>
              <a:rPr lang="en-US" sz="2000" dirty="0">
                <a:cs typeface="Arial" panose="020B0604020202020204" pitchFamily="34" charset="0"/>
              </a:rPr>
              <a:t> </a:t>
            </a:r>
            <a:r>
              <a:rPr lang="en-US" sz="2000" dirty="0" err="1">
                <a:cs typeface="Arial" panose="020B0604020202020204" pitchFamily="34" charset="0"/>
              </a:rPr>
              <a:t>mogu</a:t>
            </a:r>
            <a:r>
              <a:rPr lang="en-US" sz="2000" dirty="0">
                <a:cs typeface="Arial" panose="020B0604020202020204" pitchFamily="34" charset="0"/>
              </a:rPr>
              <a:t> se </a:t>
            </a:r>
            <a:r>
              <a:rPr lang="en-US" sz="2000" dirty="0" err="1">
                <a:cs typeface="Arial" panose="020B0604020202020204" pitchFamily="34" charset="0"/>
              </a:rPr>
              <a:t>grupisati</a:t>
            </a:r>
            <a:r>
              <a:rPr lang="en-US" sz="2000" dirty="0">
                <a:cs typeface="Arial" panose="020B0604020202020204" pitchFamily="34" charset="0"/>
              </a:rPr>
              <a:t> u tri </a:t>
            </a:r>
            <a:r>
              <a:rPr lang="en-US" sz="2000" dirty="0" err="1">
                <a:cs typeface="Arial" panose="020B0604020202020204" pitchFamily="34" charset="0"/>
              </a:rPr>
              <a:t>široke</a:t>
            </a:r>
            <a:r>
              <a:rPr lang="en-US" sz="2000" dirty="0">
                <a:cs typeface="Arial" panose="020B0604020202020204" pitchFamily="34" charset="0"/>
              </a:rPr>
              <a:t> </a:t>
            </a:r>
            <a:r>
              <a:rPr lang="en-US" sz="2000" dirty="0" err="1">
                <a:cs typeface="Arial" panose="020B0604020202020204" pitchFamily="34" charset="0"/>
              </a:rPr>
              <a:t>kategorije</a:t>
            </a:r>
            <a:r>
              <a:rPr lang="en-US" sz="2000" dirty="0">
                <a:cs typeface="Arial" panose="020B0604020202020204" pitchFamily="34" charset="0"/>
              </a:rPr>
              <a:t>:</a:t>
            </a:r>
          </a:p>
          <a:p>
            <a:pPr marL="800100" lvl="1" indent="-342900">
              <a:lnSpc>
                <a:spcPct val="130000"/>
              </a:lnSpc>
              <a:buClr>
                <a:schemeClr val="accent6"/>
              </a:buClr>
              <a:buFont typeface="Arial" panose="020B0604020202020204" pitchFamily="34" charset="0"/>
              <a:buChar char="•"/>
            </a:pPr>
            <a:r>
              <a:rPr lang="en-US" sz="2000" dirty="0" err="1" smtClean="0">
                <a:cs typeface="Arial" panose="020B0604020202020204" pitchFamily="34" charset="0"/>
              </a:rPr>
              <a:t>Kontrolu</a:t>
            </a:r>
            <a:r>
              <a:rPr lang="en-US" sz="2000" dirty="0" smtClean="0">
                <a:cs typeface="Arial" panose="020B0604020202020204" pitchFamily="34" charset="0"/>
              </a:rPr>
              <a:t> </a:t>
            </a:r>
            <a:r>
              <a:rPr lang="en-US" sz="2000" dirty="0" err="1">
                <a:cs typeface="Arial" panose="020B0604020202020204" pitchFamily="34" charset="0"/>
              </a:rPr>
              <a:t>životne</a:t>
            </a:r>
            <a:r>
              <a:rPr lang="en-US" sz="2000" dirty="0">
                <a:cs typeface="Arial" panose="020B0604020202020204" pitchFamily="34" charset="0"/>
              </a:rPr>
              <a:t> </a:t>
            </a:r>
            <a:r>
              <a:rPr lang="en-US" sz="2000" dirty="0" err="1">
                <a:cs typeface="Arial" panose="020B0604020202020204" pitchFamily="34" charset="0"/>
              </a:rPr>
              <a:t>sredine</a:t>
            </a:r>
            <a:endParaRPr lang="en-US" sz="2000" dirty="0">
              <a:cs typeface="Arial" panose="020B0604020202020204" pitchFamily="34" charset="0"/>
            </a:endParaRPr>
          </a:p>
          <a:p>
            <a:pPr marL="800100" lvl="1" indent="-342900">
              <a:lnSpc>
                <a:spcPct val="130000"/>
              </a:lnSpc>
              <a:buClr>
                <a:schemeClr val="accent6"/>
              </a:buClr>
              <a:buFont typeface="Arial" panose="020B0604020202020204" pitchFamily="34" charset="0"/>
              <a:buChar char="•"/>
            </a:pPr>
            <a:r>
              <a:rPr lang="en-US" sz="2000" dirty="0" err="1">
                <a:cs typeface="Arial" panose="020B0604020202020204" pitchFamily="34" charset="0"/>
              </a:rPr>
              <a:t>Društvene</a:t>
            </a:r>
            <a:endParaRPr lang="en-US" sz="2000" dirty="0">
              <a:cs typeface="Arial" panose="020B0604020202020204" pitchFamily="34" charset="0"/>
            </a:endParaRPr>
          </a:p>
          <a:p>
            <a:pPr marL="800100" lvl="1" indent="-342900">
              <a:lnSpc>
                <a:spcPct val="130000"/>
              </a:lnSpc>
              <a:buClr>
                <a:schemeClr val="accent6"/>
              </a:buClr>
              <a:buFont typeface="Arial" panose="020B0604020202020204" pitchFamily="34" charset="0"/>
              <a:buChar char="•"/>
            </a:pPr>
            <a:r>
              <a:rPr lang="en-US" sz="2000" dirty="0" err="1">
                <a:cs typeface="Arial" panose="020B0604020202020204" pitchFamily="34" charset="0"/>
              </a:rPr>
              <a:t>Tehnološke</a:t>
            </a:r>
            <a:endParaRPr lang="en-GB" sz="1400" dirty="0">
              <a:cs typeface="Arial" panose="020B0604020202020204" pitchFamily="34" charset="0"/>
            </a:endParaRPr>
          </a:p>
          <a:p>
            <a:pPr rtl="0">
              <a:buClr>
                <a:srgbClr val="FF0000"/>
              </a:buClr>
            </a:pPr>
            <a:endParaRPr lang="en-GB" sz="1400" dirty="0">
              <a:cs typeface="Arial" panose="020B0604020202020204" pitchFamily="34" charset="0"/>
            </a:endParaRPr>
          </a:p>
          <a:p>
            <a:pPr rtl="0">
              <a:buClr>
                <a:srgbClr val="FF0000"/>
              </a:buClr>
            </a:pPr>
            <a:endParaRPr lang="en-GB" sz="1400" dirty="0">
              <a:cs typeface="Arial" panose="020B0604020202020204" pitchFamily="34" charset="0"/>
            </a:endParaRPr>
          </a:p>
          <a:p>
            <a:pPr>
              <a:buClr>
                <a:srgbClr val="FF0000"/>
              </a:buClr>
            </a:pPr>
            <a:r>
              <a:rPr lang="en-US" sz="2000" u="sng" dirty="0" smtClean="0">
                <a:solidFill>
                  <a:srgbClr val="0070C0"/>
                </a:solidFill>
                <a:cs typeface="Arial" panose="020B0604020202020204" pitchFamily="34" charset="0"/>
              </a:rPr>
              <a:t>VBD </a:t>
            </a:r>
            <a:r>
              <a:rPr lang="en-US" sz="2000" u="sng" dirty="0" err="1">
                <a:solidFill>
                  <a:srgbClr val="0070C0"/>
                </a:solidFill>
                <a:cs typeface="Arial" panose="020B0604020202020204" pitchFamily="34" charset="0"/>
              </a:rPr>
              <a:t>metode</a:t>
            </a:r>
            <a:r>
              <a:rPr lang="en-US" sz="2000" u="sng" dirty="0">
                <a:solidFill>
                  <a:srgbClr val="0070C0"/>
                </a:solidFill>
                <a:cs typeface="Arial" panose="020B0604020202020204" pitchFamily="34" charset="0"/>
              </a:rPr>
              <a:t> </a:t>
            </a:r>
            <a:r>
              <a:rPr lang="en-US" sz="2000" u="sng" dirty="0" err="1">
                <a:solidFill>
                  <a:srgbClr val="0070C0"/>
                </a:solidFill>
                <a:cs typeface="Arial" panose="020B0604020202020204" pitchFamily="34" charset="0"/>
              </a:rPr>
              <a:t>kontrole</a:t>
            </a:r>
            <a:r>
              <a:rPr lang="en-US" sz="2000" u="sng" dirty="0">
                <a:solidFill>
                  <a:srgbClr val="0070C0"/>
                </a:solidFill>
                <a:cs typeface="Arial" panose="020B0604020202020204" pitchFamily="34" charset="0"/>
              </a:rPr>
              <a:t> </a:t>
            </a:r>
            <a:r>
              <a:rPr lang="en-US" sz="2000" u="sng" dirty="0" err="1">
                <a:solidFill>
                  <a:srgbClr val="0070C0"/>
                </a:solidFill>
                <a:cs typeface="Arial" panose="020B0604020202020204" pitchFamily="34" charset="0"/>
              </a:rPr>
              <a:t>životne</a:t>
            </a:r>
            <a:r>
              <a:rPr lang="en-US" sz="2000" u="sng" dirty="0">
                <a:solidFill>
                  <a:srgbClr val="0070C0"/>
                </a:solidFill>
                <a:cs typeface="Arial" panose="020B0604020202020204" pitchFamily="34" charset="0"/>
              </a:rPr>
              <a:t> </a:t>
            </a:r>
            <a:r>
              <a:rPr lang="en-US" sz="2000" u="sng" dirty="0" err="1">
                <a:solidFill>
                  <a:srgbClr val="0070C0"/>
                </a:solidFill>
                <a:cs typeface="Arial" panose="020B0604020202020204" pitchFamily="34" charset="0"/>
              </a:rPr>
              <a:t>sredine</a:t>
            </a:r>
            <a:endParaRPr lang="en-US" sz="2000" u="sng" dirty="0">
              <a:solidFill>
                <a:srgbClr val="0070C0"/>
              </a:solidFill>
              <a:cs typeface="Arial" panose="020B0604020202020204" pitchFamily="34" charset="0"/>
            </a:endParaRPr>
          </a:p>
          <a:p>
            <a:pPr rtl="0">
              <a:buClr>
                <a:srgbClr val="FF0000"/>
              </a:buClr>
            </a:pPr>
            <a:r>
              <a:rPr lang="sr" sz="1400" dirty="0">
                <a:cs typeface="Arial" panose="020B0604020202020204" pitchFamily="34" charset="0"/>
              </a:rPr>
              <a:t>  </a:t>
            </a:r>
          </a:p>
          <a:p>
            <a:pPr>
              <a:lnSpc>
                <a:spcPct val="130000"/>
              </a:lnSpc>
              <a:buClr>
                <a:srgbClr val="FF0000"/>
              </a:buClr>
            </a:pPr>
            <a:r>
              <a:rPr lang="en-US" sz="2000" dirty="0" err="1">
                <a:cs typeface="Arial" panose="020B0604020202020204" pitchFamily="34" charset="0"/>
              </a:rPr>
              <a:t>Osim</a:t>
            </a:r>
            <a:r>
              <a:rPr lang="en-US" sz="2000" dirty="0">
                <a:cs typeface="Arial" panose="020B0604020202020204" pitchFamily="34" charset="0"/>
              </a:rPr>
              <a:t> </a:t>
            </a:r>
            <a:r>
              <a:rPr lang="en-US" sz="2000" dirty="0" err="1">
                <a:cs typeface="Arial" panose="020B0604020202020204" pitchFamily="34" charset="0"/>
              </a:rPr>
              <a:t>očiglednog</a:t>
            </a:r>
            <a:r>
              <a:rPr lang="en-US" sz="2000" dirty="0">
                <a:cs typeface="Arial" panose="020B0604020202020204" pitchFamily="34" charset="0"/>
              </a:rPr>
              <a:t> </a:t>
            </a:r>
            <a:r>
              <a:rPr lang="en-US" sz="2000" dirty="0" err="1">
                <a:cs typeface="Arial" panose="020B0604020202020204" pitchFamily="34" charset="0"/>
              </a:rPr>
              <a:t>ublažavanja</a:t>
            </a:r>
            <a:r>
              <a:rPr lang="en-US" sz="2000" dirty="0">
                <a:cs typeface="Arial" panose="020B0604020202020204" pitchFamily="34" charset="0"/>
              </a:rPr>
              <a:t> </a:t>
            </a:r>
            <a:r>
              <a:rPr lang="en-US" sz="2000" dirty="0" err="1">
                <a:cs typeface="Arial" panose="020B0604020202020204" pitchFamily="34" charset="0"/>
              </a:rPr>
              <a:t>globalnim</a:t>
            </a:r>
            <a:r>
              <a:rPr lang="en-US" sz="2000" dirty="0">
                <a:cs typeface="Arial" panose="020B0604020202020204" pitchFamily="34" charset="0"/>
              </a:rPr>
              <a:t> </a:t>
            </a:r>
            <a:r>
              <a:rPr lang="en-US" sz="2000" dirty="0" err="1">
                <a:cs typeface="Arial" panose="020B0604020202020204" pitchFamily="34" charset="0"/>
              </a:rPr>
              <a:t>smanjenjem</a:t>
            </a:r>
            <a:r>
              <a:rPr lang="en-US" sz="2000" dirty="0">
                <a:cs typeface="Arial" panose="020B0604020202020204" pitchFamily="34" charset="0"/>
              </a:rPr>
              <a:t> </a:t>
            </a:r>
            <a:r>
              <a:rPr lang="en-US" sz="2000" dirty="0" err="1">
                <a:cs typeface="Arial" panose="020B0604020202020204" pitchFamily="34" charset="0"/>
              </a:rPr>
              <a:t>emisija</a:t>
            </a:r>
            <a:r>
              <a:rPr lang="en-US" sz="2000" dirty="0">
                <a:cs typeface="Arial" panose="020B0604020202020204" pitchFamily="34" charset="0"/>
              </a:rPr>
              <a:t> </a:t>
            </a:r>
            <a:r>
              <a:rPr lang="en-US" sz="2000" dirty="0" err="1">
                <a:cs typeface="Arial" panose="020B0604020202020204" pitchFamily="34" charset="0"/>
              </a:rPr>
              <a:t>gasova</a:t>
            </a:r>
            <a:r>
              <a:rPr lang="en-US" sz="2000" dirty="0">
                <a:cs typeface="Arial" panose="020B0604020202020204" pitchFamily="34" charset="0"/>
              </a:rPr>
              <a:t> </a:t>
            </a:r>
            <a:r>
              <a:rPr lang="en-US" sz="2000" dirty="0" err="1">
                <a:cs typeface="Arial" panose="020B0604020202020204" pitchFamily="34" charset="0"/>
              </a:rPr>
              <a:t>sa</a:t>
            </a:r>
            <a:r>
              <a:rPr lang="en-US" sz="2000" dirty="0">
                <a:cs typeface="Arial" panose="020B0604020202020204" pitchFamily="34" charset="0"/>
              </a:rPr>
              <a:t> </a:t>
            </a:r>
            <a:r>
              <a:rPr lang="en-US" sz="2000" dirty="0" err="1">
                <a:cs typeface="Arial" panose="020B0604020202020204" pitchFamily="34" charset="0"/>
              </a:rPr>
              <a:t>efektom</a:t>
            </a:r>
            <a:r>
              <a:rPr lang="en-US" sz="2000" dirty="0">
                <a:cs typeface="Arial" panose="020B0604020202020204" pitchFamily="34" charset="0"/>
              </a:rPr>
              <a:t> </a:t>
            </a:r>
            <a:r>
              <a:rPr lang="en-US" sz="2000" dirty="0" err="1">
                <a:cs typeface="Arial" panose="020B0604020202020204" pitchFamily="34" charset="0"/>
              </a:rPr>
              <a:t>staklene</a:t>
            </a:r>
            <a:r>
              <a:rPr lang="en-US" sz="2000" dirty="0">
                <a:cs typeface="Arial" panose="020B0604020202020204" pitchFamily="34" charset="0"/>
              </a:rPr>
              <a:t> </a:t>
            </a:r>
            <a:r>
              <a:rPr lang="en-US" sz="2000" dirty="0" err="1">
                <a:cs typeface="Arial" panose="020B0604020202020204" pitchFamily="34" charset="0"/>
              </a:rPr>
              <a:t>bašte</a:t>
            </a:r>
            <a:r>
              <a:rPr lang="en-US" sz="2000" dirty="0">
                <a:cs typeface="Arial" panose="020B0604020202020204" pitchFamily="34" charset="0"/>
              </a:rPr>
              <a:t>, </a:t>
            </a:r>
            <a:r>
              <a:rPr lang="en-US" sz="2000" dirty="0" err="1">
                <a:cs typeface="Arial" panose="020B0604020202020204" pitchFamily="34" charset="0"/>
              </a:rPr>
              <a:t>brojni</a:t>
            </a:r>
            <a:r>
              <a:rPr lang="en-US" sz="2000" dirty="0">
                <a:cs typeface="Arial" panose="020B0604020202020204" pitchFamily="34" charset="0"/>
              </a:rPr>
              <a:t> </a:t>
            </a:r>
            <a:r>
              <a:rPr lang="en-US" sz="2000" dirty="0" err="1">
                <a:cs typeface="Arial" panose="020B0604020202020204" pitchFamily="34" charset="0"/>
              </a:rPr>
              <a:t>drugi</a:t>
            </a:r>
            <a:r>
              <a:rPr lang="en-US" sz="2000" dirty="0">
                <a:cs typeface="Arial" panose="020B0604020202020204" pitchFamily="34" charset="0"/>
              </a:rPr>
              <a:t> </a:t>
            </a:r>
            <a:r>
              <a:rPr lang="en-US" sz="2000" dirty="0" err="1">
                <a:cs typeface="Arial" panose="020B0604020202020204" pitchFamily="34" charset="0"/>
              </a:rPr>
              <a:t>aspekti</a:t>
            </a:r>
            <a:r>
              <a:rPr lang="en-US" sz="2000" dirty="0">
                <a:cs typeface="Arial" panose="020B0604020202020204" pitchFamily="34" charset="0"/>
              </a:rPr>
              <a:t> </a:t>
            </a:r>
            <a:r>
              <a:rPr lang="en-US" sz="2000" dirty="0" err="1">
                <a:cs typeface="Arial" panose="020B0604020202020204" pitchFamily="34" charset="0"/>
              </a:rPr>
              <a:t>životne</a:t>
            </a:r>
            <a:r>
              <a:rPr lang="en-US" sz="2000" dirty="0">
                <a:cs typeface="Arial" panose="020B0604020202020204" pitchFamily="34" charset="0"/>
              </a:rPr>
              <a:t> </a:t>
            </a:r>
            <a:r>
              <a:rPr lang="en-US" sz="2000" dirty="0" err="1">
                <a:cs typeface="Arial" panose="020B0604020202020204" pitchFamily="34" charset="0"/>
              </a:rPr>
              <a:t>sredine</a:t>
            </a:r>
            <a:r>
              <a:rPr lang="en-US" sz="2000" dirty="0">
                <a:cs typeface="Arial" panose="020B0604020202020204" pitchFamily="34" charset="0"/>
              </a:rPr>
              <a:t> </a:t>
            </a:r>
            <a:r>
              <a:rPr lang="en-US" sz="2000" dirty="0" err="1">
                <a:cs typeface="Arial" panose="020B0604020202020204" pitchFamily="34" charset="0"/>
              </a:rPr>
              <a:t>mogu</a:t>
            </a:r>
            <a:r>
              <a:rPr lang="en-US" sz="2000" dirty="0">
                <a:cs typeface="Arial" panose="020B0604020202020204" pitchFamily="34" charset="0"/>
              </a:rPr>
              <a:t> se </a:t>
            </a:r>
            <a:r>
              <a:rPr lang="en-US" sz="2000" dirty="0" err="1">
                <a:cs typeface="Arial" panose="020B0604020202020204" pitchFamily="34" charset="0"/>
              </a:rPr>
              <a:t>smatrati</a:t>
            </a:r>
            <a:r>
              <a:rPr lang="en-US" sz="2000" dirty="0">
                <a:cs typeface="Arial" panose="020B0604020202020204" pitchFamily="34" charset="0"/>
              </a:rPr>
              <a:t> </a:t>
            </a:r>
            <a:r>
              <a:rPr lang="en-US" sz="2000" dirty="0" err="1">
                <a:cs typeface="Arial" panose="020B0604020202020204" pitchFamily="34" charset="0"/>
              </a:rPr>
              <a:t>važnima</a:t>
            </a:r>
            <a:r>
              <a:rPr lang="en-US" sz="2000" dirty="0">
                <a:cs typeface="Arial" panose="020B0604020202020204" pitchFamily="34" charset="0"/>
              </a:rPr>
              <a:t>:</a:t>
            </a:r>
          </a:p>
          <a:p>
            <a:pPr marL="342900" indent="-342900">
              <a:lnSpc>
                <a:spcPct val="130000"/>
              </a:lnSpc>
              <a:buClr>
                <a:schemeClr val="accent6"/>
              </a:buClr>
              <a:buFont typeface="Wingdings" panose="05000000000000000000" pitchFamily="2" charset="2"/>
              <a:buChar char="ü"/>
            </a:pPr>
            <a:r>
              <a:rPr lang="en-US" sz="2000" dirty="0" err="1" smtClean="0">
                <a:cs typeface="Arial" panose="020B0604020202020204" pitchFamily="34" charset="0"/>
              </a:rPr>
              <a:t>Upravljanje</a:t>
            </a:r>
            <a:r>
              <a:rPr lang="en-US" sz="2000" dirty="0" smtClean="0">
                <a:cs typeface="Arial" panose="020B0604020202020204" pitchFamily="34" charset="0"/>
              </a:rPr>
              <a:t> </a:t>
            </a:r>
            <a:r>
              <a:rPr lang="en-US" sz="2000" dirty="0" err="1">
                <a:cs typeface="Arial" panose="020B0604020202020204" pitchFamily="34" charset="0"/>
              </a:rPr>
              <a:t>zemljištem</a:t>
            </a:r>
            <a:r>
              <a:rPr lang="en-US" sz="2000" dirty="0">
                <a:cs typeface="Arial" panose="020B0604020202020204" pitchFamily="34" charset="0"/>
              </a:rPr>
              <a:t> </a:t>
            </a:r>
            <a:r>
              <a:rPr lang="en-US" sz="2000" dirty="0" err="1">
                <a:cs typeface="Arial" panose="020B0604020202020204" pitchFamily="34" charset="0"/>
              </a:rPr>
              <a:t>radi</a:t>
            </a:r>
            <a:r>
              <a:rPr lang="en-US" sz="2000" dirty="0">
                <a:cs typeface="Arial" panose="020B0604020202020204" pitchFamily="34" charset="0"/>
              </a:rPr>
              <a:t> </a:t>
            </a:r>
            <a:r>
              <a:rPr lang="en-US" sz="2000" dirty="0" err="1">
                <a:cs typeface="Arial" panose="020B0604020202020204" pitchFamily="34" charset="0"/>
              </a:rPr>
              <a:t>sprečavanja</a:t>
            </a:r>
            <a:r>
              <a:rPr lang="en-US" sz="2000" dirty="0">
                <a:cs typeface="Arial" panose="020B0604020202020204" pitchFamily="34" charset="0"/>
              </a:rPr>
              <a:t> </a:t>
            </a:r>
            <a:r>
              <a:rPr lang="en-US" sz="2000" dirty="0" err="1">
                <a:cs typeface="Arial" panose="020B0604020202020204" pitchFamily="34" charset="0"/>
              </a:rPr>
              <a:t>povoljnih</a:t>
            </a:r>
            <a:r>
              <a:rPr lang="en-US" sz="2000" dirty="0">
                <a:cs typeface="Arial" panose="020B0604020202020204" pitchFamily="34" charset="0"/>
              </a:rPr>
              <a:t> </a:t>
            </a:r>
            <a:r>
              <a:rPr lang="en-US" sz="2000" dirty="0" err="1">
                <a:cs typeface="Arial" panose="020B0604020202020204" pitchFamily="34" charset="0"/>
              </a:rPr>
              <a:t>uslova</a:t>
            </a:r>
            <a:r>
              <a:rPr lang="en-US" sz="2000" dirty="0">
                <a:cs typeface="Arial" panose="020B0604020202020204" pitchFamily="34" charset="0"/>
              </a:rPr>
              <a:t> </a:t>
            </a:r>
            <a:r>
              <a:rPr lang="en-US" sz="2000" dirty="0" err="1">
                <a:cs typeface="Arial" panose="020B0604020202020204" pitchFamily="34" charset="0"/>
              </a:rPr>
              <a:t>za</a:t>
            </a:r>
            <a:r>
              <a:rPr lang="en-US" sz="2000" dirty="0">
                <a:cs typeface="Arial" panose="020B0604020202020204" pitchFamily="34" charset="0"/>
              </a:rPr>
              <a:t> </a:t>
            </a:r>
            <a:r>
              <a:rPr lang="en-US" sz="2000" dirty="0" err="1">
                <a:cs typeface="Arial" panose="020B0604020202020204" pitchFamily="34" charset="0"/>
              </a:rPr>
              <a:t>uspostavljanje</a:t>
            </a:r>
            <a:r>
              <a:rPr lang="en-US" sz="2000" dirty="0">
                <a:cs typeface="Arial" panose="020B0604020202020204" pitchFamily="34" charset="0"/>
              </a:rPr>
              <a:t> </a:t>
            </a:r>
            <a:r>
              <a:rPr lang="en-US" sz="2000" dirty="0" err="1">
                <a:cs typeface="Arial" panose="020B0604020202020204" pitchFamily="34" charset="0"/>
              </a:rPr>
              <a:t>vektorskih</a:t>
            </a:r>
            <a:r>
              <a:rPr lang="en-US" sz="2000" dirty="0">
                <a:cs typeface="Arial" panose="020B0604020202020204" pitchFamily="34" charset="0"/>
              </a:rPr>
              <a:t> </a:t>
            </a:r>
            <a:r>
              <a:rPr lang="en-US" sz="2000" dirty="0" err="1">
                <a:cs typeface="Arial" panose="020B0604020202020204" pitchFamily="34" charset="0"/>
              </a:rPr>
              <a:t>vrsta</a:t>
            </a:r>
            <a:r>
              <a:rPr lang="en-US" sz="2000" dirty="0">
                <a:cs typeface="Arial" panose="020B0604020202020204" pitchFamily="34" charset="0"/>
              </a:rPr>
              <a:t> </a:t>
            </a:r>
            <a:r>
              <a:rPr lang="en-US" sz="2000" dirty="0" err="1">
                <a:cs typeface="Arial" panose="020B0604020202020204" pitchFamily="34" charset="0"/>
              </a:rPr>
              <a:t>nakon</a:t>
            </a:r>
            <a:r>
              <a:rPr lang="en-US" sz="2000" dirty="0">
                <a:cs typeface="Arial" panose="020B0604020202020204" pitchFamily="34" charset="0"/>
              </a:rPr>
              <a:t> </a:t>
            </a:r>
            <a:r>
              <a:rPr lang="en-US" sz="2000" dirty="0" err="1">
                <a:cs typeface="Arial" panose="020B0604020202020204" pitchFamily="34" charset="0"/>
              </a:rPr>
              <a:t>ekstremnih</a:t>
            </a:r>
            <a:r>
              <a:rPr lang="en-US" sz="2000" dirty="0">
                <a:cs typeface="Arial" panose="020B0604020202020204" pitchFamily="34" charset="0"/>
              </a:rPr>
              <a:t> </a:t>
            </a:r>
            <a:r>
              <a:rPr lang="en-US" sz="2000" dirty="0" err="1">
                <a:cs typeface="Arial" panose="020B0604020202020204" pitchFamily="34" charset="0"/>
              </a:rPr>
              <a:t>vremenskih</a:t>
            </a:r>
            <a:r>
              <a:rPr lang="en-US" sz="2000" dirty="0">
                <a:cs typeface="Arial" panose="020B0604020202020204" pitchFamily="34" charset="0"/>
              </a:rPr>
              <a:t> </a:t>
            </a:r>
            <a:r>
              <a:rPr lang="en-US" sz="2000" dirty="0" err="1">
                <a:cs typeface="Arial" panose="020B0604020202020204" pitchFamily="34" charset="0"/>
              </a:rPr>
              <a:t>prilika</a:t>
            </a:r>
            <a:r>
              <a:rPr lang="en-US" sz="2000" dirty="0">
                <a:cs typeface="Arial" panose="020B0604020202020204" pitchFamily="34" charset="0"/>
              </a:rPr>
              <a:t>, </a:t>
            </a:r>
            <a:r>
              <a:rPr lang="en-US" sz="2000" dirty="0" err="1">
                <a:cs typeface="Arial" panose="020B0604020202020204" pitchFamily="34" charset="0"/>
              </a:rPr>
              <a:t>npr</a:t>
            </a:r>
            <a:r>
              <a:rPr lang="en-US" sz="2000" dirty="0">
                <a:cs typeface="Arial" panose="020B0604020202020204" pitchFamily="34" charset="0"/>
              </a:rPr>
              <a:t>. </a:t>
            </a:r>
            <a:r>
              <a:rPr lang="en-US" sz="2000" dirty="0" err="1">
                <a:cs typeface="Arial" panose="020B0604020202020204" pitchFamily="34" charset="0"/>
              </a:rPr>
              <a:t>izbegavanje</a:t>
            </a:r>
            <a:r>
              <a:rPr lang="en-US" sz="2000" dirty="0">
                <a:cs typeface="Arial" panose="020B0604020202020204" pitchFamily="34" charset="0"/>
              </a:rPr>
              <a:t> </a:t>
            </a:r>
            <a:r>
              <a:rPr lang="en-US" sz="2000" dirty="0" err="1">
                <a:cs typeface="Arial" panose="020B0604020202020204" pitchFamily="34" charset="0"/>
              </a:rPr>
              <a:t>formiranja</a:t>
            </a:r>
            <a:r>
              <a:rPr lang="en-US" sz="2000" dirty="0">
                <a:cs typeface="Arial" panose="020B0604020202020204" pitchFamily="34" charset="0"/>
              </a:rPr>
              <a:t> </a:t>
            </a:r>
            <a:r>
              <a:rPr lang="en-US" sz="2000" dirty="0" err="1">
                <a:cs typeface="Arial" panose="020B0604020202020204" pitchFamily="34" charset="0"/>
              </a:rPr>
              <a:t>ležeće</a:t>
            </a:r>
            <a:r>
              <a:rPr lang="en-US" sz="2000" dirty="0">
                <a:cs typeface="Arial" panose="020B0604020202020204" pitchFamily="34" charset="0"/>
              </a:rPr>
              <a:t> </a:t>
            </a:r>
            <a:r>
              <a:rPr lang="en-US" sz="2000" dirty="0" err="1">
                <a:cs typeface="Arial" panose="020B0604020202020204" pitchFamily="34" charset="0"/>
              </a:rPr>
              <a:t>vode</a:t>
            </a:r>
            <a:r>
              <a:rPr lang="en-US" sz="2000" dirty="0">
                <a:cs typeface="Arial" panose="020B0604020202020204" pitchFamily="34" charset="0"/>
              </a:rPr>
              <a:t> da bi se </a:t>
            </a:r>
            <a:r>
              <a:rPr lang="en-US" sz="2000" dirty="0" err="1">
                <a:cs typeface="Arial" panose="020B0604020202020204" pitchFamily="34" charset="0"/>
              </a:rPr>
              <a:t>sprečilo</a:t>
            </a:r>
            <a:r>
              <a:rPr lang="en-US" sz="2000" dirty="0">
                <a:cs typeface="Arial" panose="020B0604020202020204" pitchFamily="34" charset="0"/>
              </a:rPr>
              <a:t> </a:t>
            </a:r>
            <a:r>
              <a:rPr lang="en-US" sz="2000" dirty="0" err="1">
                <a:cs typeface="Arial" panose="020B0604020202020204" pitchFamily="34" charset="0"/>
              </a:rPr>
              <a:t>razmnožavanje</a:t>
            </a:r>
            <a:r>
              <a:rPr lang="en-US" sz="2000" dirty="0">
                <a:cs typeface="Arial" panose="020B0604020202020204" pitchFamily="34" charset="0"/>
              </a:rPr>
              <a:t> </a:t>
            </a:r>
            <a:r>
              <a:rPr lang="en-US" sz="2000" dirty="0" err="1">
                <a:cs typeface="Arial" panose="020B0604020202020204" pitchFamily="34" charset="0"/>
              </a:rPr>
              <a:t>komaraca</a:t>
            </a:r>
            <a:r>
              <a:rPr lang="en-US" sz="2000" dirty="0">
                <a:cs typeface="Arial" panose="020B0604020202020204" pitchFamily="34" charset="0"/>
              </a:rPr>
              <a:t> </a:t>
            </a:r>
            <a:r>
              <a:rPr lang="en-US" sz="2000" dirty="0" err="1">
                <a:cs typeface="Arial" panose="020B0604020202020204" pitchFamily="34" charset="0"/>
              </a:rPr>
              <a:t>kao</a:t>
            </a:r>
            <a:r>
              <a:rPr lang="en-US" sz="2000" dirty="0">
                <a:cs typeface="Arial" panose="020B0604020202020204" pitchFamily="34" charset="0"/>
              </a:rPr>
              <a:t> </a:t>
            </a:r>
            <a:r>
              <a:rPr lang="en-US" sz="2000" dirty="0" err="1">
                <a:cs typeface="Arial" panose="020B0604020202020204" pitchFamily="34" charset="0"/>
              </a:rPr>
              <a:t>rezultat</a:t>
            </a:r>
            <a:r>
              <a:rPr lang="en-US" sz="2000" dirty="0">
                <a:cs typeface="Arial" panose="020B0604020202020204" pitchFamily="34" charset="0"/>
              </a:rPr>
              <a:t> </a:t>
            </a:r>
            <a:r>
              <a:rPr lang="en-US" sz="2000" dirty="0" err="1">
                <a:cs typeface="Arial" panose="020B0604020202020204" pitchFamily="34" charset="0"/>
              </a:rPr>
              <a:t>poplava</a:t>
            </a:r>
            <a:r>
              <a:rPr lang="en-US" sz="2000" dirty="0">
                <a:cs typeface="Arial" panose="020B0604020202020204" pitchFamily="34" charset="0"/>
              </a:rPr>
              <a:t>/</a:t>
            </a:r>
            <a:r>
              <a:rPr lang="en-US" sz="2000" dirty="0" err="1">
                <a:cs typeface="Arial" panose="020B0604020202020204" pitchFamily="34" charset="0"/>
              </a:rPr>
              <a:t>povećanih</a:t>
            </a:r>
            <a:r>
              <a:rPr lang="en-US" sz="2000" dirty="0">
                <a:cs typeface="Arial" panose="020B0604020202020204" pitchFamily="34" charset="0"/>
              </a:rPr>
              <a:t> </a:t>
            </a:r>
            <a:r>
              <a:rPr lang="en-US" sz="2000" dirty="0" err="1">
                <a:cs typeface="Arial" panose="020B0604020202020204" pitchFamily="34" charset="0"/>
              </a:rPr>
              <a:t>padavina</a:t>
            </a:r>
            <a:r>
              <a:rPr lang="en-US" sz="2000" dirty="0">
                <a:cs typeface="Arial" panose="020B0604020202020204" pitchFamily="34" charset="0"/>
              </a:rPr>
              <a:t>.</a:t>
            </a:r>
          </a:p>
        </p:txBody>
      </p:sp>
      <p:pic>
        <p:nvPicPr>
          <p:cNvPr id="13" name="Picture 12">
            <a:extLst>
              <a:ext uri="{FF2B5EF4-FFF2-40B4-BE49-F238E27FC236}">
                <a16:creationId xmlns:a16="http://schemas.microsoft.com/office/drawing/2014/main" id="{07783C73-742D-4CC4-29A4-569B3D39D55A}"/>
              </a:ext>
            </a:extLst>
          </p:cNvPr>
          <p:cNvPicPr>
            <a:picLocks noChangeAspect="1"/>
          </p:cNvPicPr>
          <p:nvPr/>
        </p:nvPicPr>
        <p:blipFill rotWithShape="1">
          <a:blip r:embed="rId2"/>
          <a:srcRect l="2450" t="13885" b="4658"/>
          <a:stretch/>
        </p:blipFill>
        <p:spPr>
          <a:xfrm>
            <a:off x="8855700" y="1775338"/>
            <a:ext cx="2891244" cy="2209571"/>
          </a:xfrm>
          <a:prstGeom prst="rect">
            <a:avLst/>
          </a:prstGeom>
        </p:spPr>
      </p:pic>
    </p:spTree>
    <p:extLst>
      <p:ext uri="{BB962C8B-B14F-4D97-AF65-F5344CB8AC3E}">
        <p14:creationId xmlns:p14="http://schemas.microsoft.com/office/powerpoint/2010/main" val="2043134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496389" y="569343"/>
            <a:ext cx="11548024" cy="5900467"/>
          </a:xfrm>
        </p:spPr>
        <p:txBody>
          <a:bodyPr rtlCol="0">
            <a:noAutofit/>
          </a:bodyPr>
          <a:lstStyle/>
          <a:p>
            <a:pPr>
              <a:spcBef>
                <a:spcPts val="0"/>
              </a:spcBef>
              <a:spcAft>
                <a:spcPts val="500"/>
              </a:spcAft>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Minimiziranje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zadiranja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ili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uništavanja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staništa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domaćina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divljih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rezervoara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ljudskim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aktivnostima</a:t>
            </a:r>
            <a:r>
              <a:rPr lang="en-US" sz="1800" dirty="0">
                <a:solidFill>
                  <a:schemeClr val="tx1"/>
                </a:solidFill>
                <a:cs typeface="Arial" panose="020B0604020202020204" pitchFamily="34" charset="0"/>
              </a:rPr>
              <a:t>.</a:t>
            </a:r>
          </a:p>
          <a:p>
            <a:pPr>
              <a:spcBef>
                <a:spcPts val="0"/>
              </a:spcBef>
              <a:spcAft>
                <a:spcPts val="500"/>
              </a:spcAft>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Izbegavanje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kontakata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između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divljih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migratornih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vrsta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domaćina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rezervoara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ljudi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ili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domaćih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životinja</a:t>
            </a:r>
            <a:r>
              <a:rPr lang="en-US" sz="1800" dirty="0">
                <a:solidFill>
                  <a:schemeClr val="tx1"/>
                </a:solidFill>
                <a:cs typeface="Arial" panose="020B0604020202020204" pitchFamily="34" charset="0"/>
              </a:rPr>
              <a:t>.</a:t>
            </a:r>
          </a:p>
          <a:p>
            <a:pPr>
              <a:spcBef>
                <a:spcPts val="0"/>
              </a:spcBef>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Nadzor</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vrsta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domaćina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rezervoara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domaćih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životinja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na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prisustvo</a:t>
            </a:r>
            <a:r>
              <a:rPr lang="en-US" sz="1800" dirty="0">
                <a:solidFill>
                  <a:schemeClr val="tx1"/>
                </a:solidFill>
                <a:cs typeface="Arial" panose="020B0604020202020204" pitchFamily="34" charset="0"/>
              </a:rPr>
              <a:t> VBD.</a:t>
            </a:r>
            <a:endParaRPr lang="sr-Latn-RS" sz="1800" dirty="0">
              <a:solidFill>
                <a:schemeClr val="tx1"/>
              </a:solidFill>
              <a:cs typeface="Arial" panose="020B0604020202020204" pitchFamily="34" charset="0"/>
            </a:endParaRPr>
          </a:p>
          <a:p>
            <a:pPr marL="0" indent="0">
              <a:buClr>
                <a:srgbClr val="00B050"/>
              </a:buClr>
              <a:buNone/>
            </a:pPr>
            <a:r>
              <a:rPr lang="nb-NO" sz="1800" u="sng" dirty="0" smtClean="0">
                <a:solidFill>
                  <a:srgbClr val="0070C0"/>
                </a:solidFill>
                <a:cs typeface="Arial" panose="020B0604020202020204" pitchFamily="34" charset="0"/>
              </a:rPr>
              <a:t>Društvene </a:t>
            </a:r>
            <a:r>
              <a:rPr lang="nb-NO" sz="1800" u="sng" dirty="0">
                <a:solidFill>
                  <a:srgbClr val="0070C0"/>
                </a:solidFill>
                <a:cs typeface="Arial" panose="020B0604020202020204" pitchFamily="34" charset="0"/>
              </a:rPr>
              <a:t>metode kontrole VBD</a:t>
            </a:r>
          </a:p>
          <a:p>
            <a:pPr>
              <a:spcBef>
                <a:spcPts val="0"/>
              </a:spcBef>
              <a:buClr>
                <a:srgbClr val="00B050"/>
              </a:buClr>
              <a:buFont typeface="Wingdings" panose="05000000000000000000" pitchFamily="2" charset="2"/>
              <a:buChar char="Ø"/>
            </a:pPr>
            <a:r>
              <a:rPr lang="en-US" sz="1800" dirty="0" err="1" smtClean="0">
                <a:solidFill>
                  <a:schemeClr val="tx1"/>
                </a:solidFill>
                <a:cs typeface="Arial" panose="020B0604020202020204" pitchFamily="34" charset="0"/>
              </a:rPr>
              <a:t>Sprovođenje</a:t>
            </a:r>
            <a:r>
              <a:rPr lang="en-US" sz="1800" dirty="0" smtClean="0">
                <a:solidFill>
                  <a:schemeClr val="tx1"/>
                </a:solidFill>
                <a:cs typeface="Arial" panose="020B0604020202020204" pitchFamily="34" charset="0"/>
              </a:rPr>
              <a:t> </a:t>
            </a:r>
            <a:r>
              <a:rPr lang="en-US" sz="1800" dirty="0">
                <a:solidFill>
                  <a:schemeClr val="tx1"/>
                </a:solidFill>
                <a:cs typeface="Arial" panose="020B0604020202020204" pitchFamily="34" charset="0"/>
              </a:rPr>
              <a:t>VBD </a:t>
            </a:r>
            <a:r>
              <a:rPr lang="en-US" sz="1800" dirty="0" err="1">
                <a:solidFill>
                  <a:schemeClr val="tx1"/>
                </a:solidFill>
                <a:cs typeface="Arial" panose="020B0604020202020204" pitchFamily="34" charset="0"/>
              </a:rPr>
              <a:t>nadzora</a:t>
            </a:r>
            <a:r>
              <a:rPr lang="en-US" sz="1800" dirty="0">
                <a:solidFill>
                  <a:schemeClr val="tx1"/>
                </a:solidFill>
                <a:cs typeface="Arial" panose="020B0604020202020204" pitchFamily="34" charset="0"/>
              </a:rPr>
              <a:t> u </a:t>
            </a:r>
            <a:r>
              <a:rPr lang="en-US" sz="1800" dirty="0" err="1">
                <a:solidFill>
                  <a:schemeClr val="tx1"/>
                </a:solidFill>
                <a:cs typeface="Arial" panose="020B0604020202020204" pitchFamily="34" charset="0"/>
              </a:rPr>
              <a:t>područjima</a:t>
            </a:r>
            <a:r>
              <a:rPr lang="en-US" sz="1800" dirty="0">
                <a:solidFill>
                  <a:schemeClr val="tx1"/>
                </a:solidFill>
                <a:cs typeface="Arial" panose="020B0604020202020204" pitchFamily="34" charset="0"/>
              </a:rPr>
              <a:t> pod </a:t>
            </a:r>
            <a:r>
              <a:rPr lang="en-US" sz="1800" dirty="0" err="1">
                <a:solidFill>
                  <a:schemeClr val="tx1"/>
                </a:solidFill>
                <a:cs typeface="Arial" panose="020B0604020202020204" pitchFamily="34" charset="0"/>
              </a:rPr>
              <a:t>rizikom</a:t>
            </a:r>
            <a:r>
              <a:rPr lang="en-US" sz="1800" dirty="0">
                <a:solidFill>
                  <a:schemeClr val="tx1"/>
                </a:solidFill>
                <a:cs typeface="Arial" panose="020B0604020202020204" pitchFamily="34" charset="0"/>
              </a:rPr>
              <a:t>.</a:t>
            </a:r>
          </a:p>
          <a:p>
            <a:pPr>
              <a:spcBef>
                <a:spcPts val="0"/>
              </a:spcBef>
              <a:spcAft>
                <a:spcPts val="500"/>
              </a:spcAft>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Jačanje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javne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svesti</a:t>
            </a:r>
            <a:r>
              <a:rPr lang="en-US" sz="1800" dirty="0">
                <a:solidFill>
                  <a:schemeClr val="tx1"/>
                </a:solidFill>
                <a:cs typeface="Arial" panose="020B0604020202020204" pitchFamily="34" charset="0"/>
              </a:rPr>
              <a:t> o VBD </a:t>
            </a:r>
            <a:r>
              <a:rPr lang="en-US" sz="1800" dirty="0" err="1">
                <a:solidFill>
                  <a:schemeClr val="tx1"/>
                </a:solidFill>
                <a:cs typeface="Arial" panose="020B0604020202020204" pitchFamily="34" charset="0"/>
              </a:rPr>
              <a:t>pretnjama</a:t>
            </a:r>
            <a:r>
              <a:rPr lang="en-US" sz="1800" dirty="0">
                <a:solidFill>
                  <a:schemeClr val="tx1"/>
                </a:solidFill>
                <a:cs typeface="Arial" panose="020B0604020202020204" pitchFamily="34" charset="0"/>
              </a:rPr>
              <a:t>: </a:t>
            </a:r>
          </a:p>
          <a:p>
            <a:pPr marL="914400" lvl="1" indent="-457200">
              <a:spcBef>
                <a:spcPts val="0"/>
              </a:spcBef>
              <a:spcAft>
                <a:spcPts val="500"/>
              </a:spcAft>
              <a:buClr>
                <a:srgbClr val="FF0000"/>
              </a:buClr>
              <a:buFont typeface="+mj-lt"/>
              <a:buAutoNum type="arabicPeriod"/>
            </a:pPr>
            <a:r>
              <a:rPr lang="en-US" sz="1800" dirty="0" err="1">
                <a:solidFill>
                  <a:schemeClr val="tx1"/>
                </a:solidFill>
                <a:cs typeface="Arial" panose="020B0604020202020204" pitchFamily="34" charset="0"/>
              </a:rPr>
              <a:t>Obrazovni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programi</a:t>
            </a:r>
            <a:r>
              <a:rPr lang="en-US" sz="1800" dirty="0">
                <a:solidFill>
                  <a:schemeClr val="tx1"/>
                </a:solidFill>
                <a:cs typeface="Arial" panose="020B0604020202020204" pitchFamily="34" charset="0"/>
              </a:rPr>
              <a:t> u </a:t>
            </a:r>
            <a:r>
              <a:rPr lang="en-US" sz="1800" dirty="0" err="1">
                <a:solidFill>
                  <a:schemeClr val="tx1"/>
                </a:solidFill>
                <a:cs typeface="Arial" panose="020B0604020202020204" pitchFamily="34" charset="0"/>
              </a:rPr>
              <a:t>školama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na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fakultetima</a:t>
            </a:r>
            <a:r>
              <a:rPr lang="en-US" sz="1800" dirty="0">
                <a:solidFill>
                  <a:schemeClr val="tx1"/>
                </a:solidFill>
                <a:cs typeface="Arial" panose="020B0604020202020204" pitchFamily="34" charset="0"/>
              </a:rPr>
              <a:t>. </a:t>
            </a:r>
          </a:p>
          <a:p>
            <a:pPr marL="914400" lvl="1" indent="-457200">
              <a:spcBef>
                <a:spcPts val="0"/>
              </a:spcBef>
              <a:spcAft>
                <a:spcPts val="500"/>
              </a:spcAft>
              <a:buClr>
                <a:srgbClr val="FF0000"/>
              </a:buClr>
              <a:buFont typeface="+mj-lt"/>
              <a:buAutoNum type="arabicPeriod"/>
            </a:pPr>
            <a:r>
              <a:rPr lang="en-US" sz="1800" dirty="0" err="1">
                <a:solidFill>
                  <a:schemeClr val="tx1"/>
                </a:solidFill>
                <a:cs typeface="Arial" panose="020B0604020202020204" pitchFamily="34" charset="0"/>
              </a:rPr>
              <a:t>Kampanje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javnog</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informisanja</a:t>
            </a:r>
            <a:r>
              <a:rPr lang="en-US" sz="1800" dirty="0">
                <a:solidFill>
                  <a:schemeClr val="tx1"/>
                </a:solidFill>
                <a:cs typeface="Arial" panose="020B0604020202020204" pitchFamily="34" charset="0"/>
              </a:rPr>
              <a:t> u </a:t>
            </a:r>
            <a:r>
              <a:rPr lang="en-US" sz="1800" dirty="0" err="1">
                <a:solidFill>
                  <a:schemeClr val="tx1"/>
                </a:solidFill>
                <a:cs typeface="Arial" panose="020B0604020202020204" pitchFamily="34" charset="0"/>
              </a:rPr>
              <a:t>konvencionalnim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društvenim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medijima</a:t>
            </a:r>
            <a:r>
              <a:rPr lang="en-US" sz="1800" dirty="0">
                <a:solidFill>
                  <a:schemeClr val="tx1"/>
                </a:solidFill>
                <a:cs typeface="Arial" panose="020B0604020202020204" pitchFamily="34" charset="0"/>
              </a:rPr>
              <a:t>.</a:t>
            </a:r>
          </a:p>
          <a:p>
            <a:pPr marL="914400" lvl="1" indent="-457200">
              <a:spcBef>
                <a:spcPts val="0"/>
              </a:spcBef>
              <a:buClr>
                <a:srgbClr val="FF0000"/>
              </a:buClr>
              <a:buFont typeface="+mj-lt"/>
              <a:buAutoNum type="arabicPeriod"/>
            </a:pPr>
            <a:r>
              <a:rPr lang="en-US" sz="1800" dirty="0">
                <a:solidFill>
                  <a:schemeClr val="tx1"/>
                </a:solidFill>
                <a:cs typeface="Arial" panose="020B0604020202020204" pitchFamily="34" charset="0"/>
              </a:rPr>
              <a:t>VBD </a:t>
            </a:r>
            <a:r>
              <a:rPr lang="en-US" sz="1800" dirty="0" err="1">
                <a:solidFill>
                  <a:schemeClr val="tx1"/>
                </a:solidFill>
                <a:cs typeface="Arial" panose="020B0604020202020204" pitchFamily="34" charset="0"/>
              </a:rPr>
              <a:t>informacije</a:t>
            </a:r>
            <a:r>
              <a:rPr lang="en-US" sz="1800" dirty="0">
                <a:solidFill>
                  <a:schemeClr val="tx1"/>
                </a:solidFill>
                <a:cs typeface="Arial" panose="020B0604020202020204" pitchFamily="34" charset="0"/>
              </a:rPr>
              <a:t> u </a:t>
            </a:r>
            <a:r>
              <a:rPr lang="en-US" sz="1800" dirty="0" err="1">
                <a:solidFill>
                  <a:schemeClr val="tx1"/>
                </a:solidFill>
                <a:cs typeface="Arial" panose="020B0604020202020204" pitchFamily="34" charset="0"/>
              </a:rPr>
              <a:t>realnom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vremenu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putem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mobilnih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ličnih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zdravstvenih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aplikacija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npr</a:t>
            </a:r>
            <a:r>
              <a:rPr lang="en-US" sz="1800" dirty="0">
                <a:solidFill>
                  <a:schemeClr val="tx1"/>
                </a:solidFill>
                <a:cs typeface="Arial" panose="020B0604020202020204" pitchFamily="34" charset="0"/>
              </a:rPr>
              <a:t>. u </a:t>
            </a:r>
            <a:r>
              <a:rPr lang="en-US" sz="1800" dirty="0" err="1">
                <a:solidFill>
                  <a:schemeClr val="tx1"/>
                </a:solidFill>
                <a:cs typeface="Arial" panose="020B0604020202020204" pitchFamily="34" charset="0"/>
              </a:rPr>
              <a:t>skladu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nacionalnim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aplikacijama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praćenje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Kovid</a:t>
            </a:r>
            <a:r>
              <a:rPr lang="en-US" sz="1800" dirty="0">
                <a:solidFill>
                  <a:schemeClr val="tx1"/>
                </a:solidFill>
                <a:cs typeface="Arial" panose="020B0604020202020204" pitchFamily="34" charset="0"/>
              </a:rPr>
              <a:t>-a </a:t>
            </a:r>
            <a:r>
              <a:rPr lang="en-US" sz="1800" dirty="0" err="1">
                <a:solidFill>
                  <a:schemeClr val="tx1"/>
                </a:solidFill>
                <a:cs typeface="Arial" panose="020B0604020202020204" pitchFamily="34" charset="0"/>
              </a:rPr>
              <a:t>koje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razvijene</a:t>
            </a:r>
            <a:r>
              <a:rPr lang="en-US" sz="1800" dirty="0">
                <a:solidFill>
                  <a:schemeClr val="tx1"/>
                </a:solidFill>
                <a:cs typeface="Arial" panose="020B0604020202020204" pitchFamily="34" charset="0"/>
              </a:rPr>
              <a:t> u EU. Da li bi se </a:t>
            </a:r>
            <a:r>
              <a:rPr lang="en-US" sz="1800" dirty="0" err="1">
                <a:solidFill>
                  <a:schemeClr val="tx1"/>
                </a:solidFill>
                <a:cs typeface="Arial" panose="020B0604020202020204" pitchFamily="34" charset="0"/>
              </a:rPr>
              <a:t>oni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mogli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integrisati</a:t>
            </a:r>
            <a:r>
              <a:rPr lang="en-US" sz="1800" dirty="0">
                <a:solidFill>
                  <a:schemeClr val="tx1"/>
                </a:solidFill>
                <a:cs typeface="Arial" panose="020B0604020202020204" pitchFamily="34" charset="0"/>
              </a:rPr>
              <a:t> u </a:t>
            </a:r>
            <a:r>
              <a:rPr lang="en-US" sz="1800" dirty="0" err="1">
                <a:solidFill>
                  <a:schemeClr val="tx1"/>
                </a:solidFill>
                <a:cs typeface="Arial" panose="020B0604020202020204" pitchFamily="34" charset="0"/>
              </a:rPr>
              <a:t>jednu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zdravstvenu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aplikaciju</a:t>
            </a:r>
            <a:r>
              <a:rPr lang="en-US" sz="1800" dirty="0">
                <a:solidFill>
                  <a:schemeClr val="tx1"/>
                </a:solidFill>
                <a:cs typeface="Arial" panose="020B0604020202020204" pitchFamily="34" charset="0"/>
              </a:rPr>
              <a:t> EU </a:t>
            </a:r>
            <a:r>
              <a:rPr lang="en-US" sz="1800" dirty="0" err="1">
                <a:solidFill>
                  <a:schemeClr val="tx1"/>
                </a:solidFill>
                <a:cs typeface="Arial" panose="020B0604020202020204" pitchFamily="34" charset="0"/>
              </a:rPr>
              <a:t>sa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odeljkom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za</a:t>
            </a:r>
            <a:r>
              <a:rPr lang="en-US" sz="1800" dirty="0">
                <a:solidFill>
                  <a:schemeClr val="tx1"/>
                </a:solidFill>
                <a:cs typeface="Arial" panose="020B0604020202020204" pitchFamily="34" charset="0"/>
              </a:rPr>
              <a:t> VBD? </a:t>
            </a:r>
          </a:p>
          <a:p>
            <a:pPr>
              <a:spcBef>
                <a:spcPts val="0"/>
              </a:spcBef>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Poboljšan</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pristup</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javnosti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medicinskom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tretmanu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vakcinama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za</a:t>
            </a:r>
            <a:r>
              <a:rPr lang="en-US" sz="1800" dirty="0">
                <a:solidFill>
                  <a:schemeClr val="tx1"/>
                </a:solidFill>
                <a:cs typeface="Arial" panose="020B0604020202020204" pitchFamily="34" charset="0"/>
              </a:rPr>
              <a:t> VBD.</a:t>
            </a:r>
          </a:p>
          <a:p>
            <a:pPr>
              <a:spcBef>
                <a:spcPts val="0"/>
              </a:spcBef>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Efikasne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kontrole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putovanja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ljudi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životinja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koje</a:t>
            </a:r>
            <a:r>
              <a:rPr lang="en-US" sz="1800" dirty="0">
                <a:solidFill>
                  <a:schemeClr val="tx1"/>
                </a:solidFill>
                <a:cs typeface="Arial" panose="020B0604020202020204" pitchFamily="34" charset="0"/>
              </a:rPr>
              <a:t> se </a:t>
            </a:r>
            <a:r>
              <a:rPr lang="en-US" sz="1800" dirty="0" err="1">
                <a:solidFill>
                  <a:schemeClr val="tx1"/>
                </a:solidFill>
                <a:cs typeface="Arial" panose="020B0604020202020204" pitchFamily="34" charset="0"/>
              </a:rPr>
              <a:t>kreću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iz</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zaraženih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područja</a:t>
            </a:r>
            <a:r>
              <a:rPr lang="en-US" sz="1800" dirty="0">
                <a:solidFill>
                  <a:schemeClr val="tx1"/>
                </a:solidFill>
                <a:cs typeface="Arial" panose="020B0604020202020204" pitchFamily="34" charset="0"/>
              </a:rPr>
              <a:t>.</a:t>
            </a:r>
          </a:p>
          <a:p>
            <a:pPr>
              <a:spcBef>
                <a:spcPts val="0"/>
              </a:spcBef>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Razvoj</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metoda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upravljanja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domaćim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životinjama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kako</a:t>
            </a:r>
            <a:r>
              <a:rPr lang="en-US" sz="1800" dirty="0">
                <a:solidFill>
                  <a:schemeClr val="tx1"/>
                </a:solidFill>
                <a:cs typeface="Arial" panose="020B0604020202020204" pitchFamily="34" charset="0"/>
              </a:rPr>
              <a:t> bi se </a:t>
            </a:r>
            <a:r>
              <a:rPr lang="en-US" sz="1800" dirty="0" err="1">
                <a:solidFill>
                  <a:schemeClr val="tx1"/>
                </a:solidFill>
                <a:cs typeface="Arial" panose="020B0604020202020204" pitchFamily="34" charset="0"/>
              </a:rPr>
              <a:t>eliminisao</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kontakt</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vektorima</a:t>
            </a:r>
            <a:r>
              <a:rPr lang="en-US" sz="1800" dirty="0">
                <a:solidFill>
                  <a:schemeClr val="tx1"/>
                </a:solidFill>
                <a:cs typeface="Arial" panose="020B0604020202020204" pitchFamily="34" charset="0"/>
              </a:rPr>
              <a:t>/</a:t>
            </a:r>
            <a:r>
              <a:rPr lang="en-US" sz="1800" dirty="0" err="1">
                <a:solidFill>
                  <a:schemeClr val="tx1"/>
                </a:solidFill>
                <a:cs typeface="Arial" panose="020B0604020202020204" pitchFamily="34" charset="0"/>
              </a:rPr>
              <a:t>vrstama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domaćina</a:t>
            </a:r>
            <a:r>
              <a:rPr lang="en-US" sz="1800" dirty="0">
                <a:solidFill>
                  <a:schemeClr val="tx1"/>
                </a:solidFill>
                <a:cs typeface="Arial" panose="020B0604020202020204" pitchFamily="34" charset="0"/>
              </a:rPr>
              <a:t> u </a:t>
            </a:r>
            <a:r>
              <a:rPr lang="en-US" sz="1800" dirty="0" err="1">
                <a:solidFill>
                  <a:schemeClr val="tx1"/>
                </a:solidFill>
                <a:cs typeface="Arial" panose="020B0604020202020204" pitchFamily="34" charset="0"/>
              </a:rPr>
              <a:t>divljim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rezervoarima</a:t>
            </a:r>
            <a:r>
              <a:rPr lang="en-US" sz="1800" dirty="0">
                <a:solidFill>
                  <a:schemeClr val="tx1"/>
                </a:solidFill>
                <a:cs typeface="Arial" panose="020B0604020202020204" pitchFamily="34" charset="0"/>
              </a:rPr>
              <a:t>.</a:t>
            </a: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5" name="Picture 4">
            <a:extLst>
              <a:ext uri="{FF2B5EF4-FFF2-40B4-BE49-F238E27FC236}">
                <a16:creationId xmlns:a16="http://schemas.microsoft.com/office/drawing/2014/main" id="{2B9E6975-FA42-B9B5-457F-B12210B18897}"/>
              </a:ext>
            </a:extLst>
          </p:cNvPr>
          <p:cNvPicPr>
            <a:picLocks noChangeAspect="1"/>
          </p:cNvPicPr>
          <p:nvPr/>
        </p:nvPicPr>
        <p:blipFill>
          <a:blip r:embed="rId2"/>
          <a:stretch>
            <a:fillRect/>
          </a:stretch>
        </p:blipFill>
        <p:spPr>
          <a:xfrm>
            <a:off x="8430584" y="1468646"/>
            <a:ext cx="3518939" cy="2439120"/>
          </a:xfrm>
          <a:prstGeom prst="rect">
            <a:avLst/>
          </a:prstGeom>
        </p:spPr>
      </p:pic>
      <p:sp>
        <p:nvSpPr>
          <p:cNvPr id="4" name="Cím 1"/>
          <p:cNvSpPr>
            <a:spLocks noGrp="1"/>
          </p:cNvSpPr>
          <p:nvPr>
            <p:ph type="title"/>
          </p:nvPr>
        </p:nvSpPr>
        <p:spPr>
          <a:xfrm>
            <a:off x="192505" y="103517"/>
            <a:ext cx="11896826" cy="465827"/>
          </a:xfrm>
        </p:spPr>
        <p:txBody>
          <a:bodyPr rtlCol="0">
            <a:noAutofit/>
          </a:bodyPr>
          <a:lstStyle/>
          <a:p>
            <a:r>
              <a:rPr lang="pt-BR" sz="2800" dirty="0" smtClean="0">
                <a:solidFill>
                  <a:schemeClr val="tx1"/>
                </a:solidFill>
              </a:rPr>
              <a:t>Moguće </a:t>
            </a:r>
            <a:r>
              <a:rPr lang="pt-BR" sz="2800" dirty="0">
                <a:solidFill>
                  <a:schemeClr val="tx1"/>
                </a:solidFill>
              </a:rPr>
              <a:t>metode prevencije i </a:t>
            </a:r>
            <a:r>
              <a:rPr lang="pt-BR" sz="2800" dirty="0" smtClean="0">
                <a:solidFill>
                  <a:schemeClr val="tx1"/>
                </a:solidFill>
              </a:rPr>
              <a:t>ublažavanja</a:t>
            </a:r>
            <a:endParaRPr lang="hu-HU" sz="2800" dirty="0">
              <a:solidFill>
                <a:schemeClr val="tx1"/>
              </a:solidFill>
            </a:endParaRPr>
          </a:p>
        </p:txBody>
      </p:sp>
    </p:spTree>
    <p:extLst>
      <p:ext uri="{BB962C8B-B14F-4D97-AF65-F5344CB8AC3E}">
        <p14:creationId xmlns:p14="http://schemas.microsoft.com/office/powerpoint/2010/main" val="9909530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496389" y="1086928"/>
            <a:ext cx="11548024" cy="5230314"/>
          </a:xfrm>
        </p:spPr>
        <p:txBody>
          <a:bodyPr rtlCol="0">
            <a:noAutofit/>
          </a:bodyPr>
          <a:lstStyle/>
          <a:p>
            <a:pPr marL="0" indent="0">
              <a:buClr>
                <a:srgbClr val="00B050"/>
              </a:buClr>
              <a:buNone/>
            </a:pPr>
            <a:r>
              <a:rPr lang="en-US" sz="2000" u="sng" dirty="0" err="1" smtClean="0">
                <a:solidFill>
                  <a:srgbClr val="0070C0"/>
                </a:solidFill>
                <a:cs typeface="Arial" panose="020B0604020202020204" pitchFamily="34" charset="0"/>
              </a:rPr>
              <a:t>Tehnološke</a:t>
            </a:r>
            <a:r>
              <a:rPr lang="en-US" sz="2000" u="sng" dirty="0" smtClean="0">
                <a:solidFill>
                  <a:srgbClr val="0070C0"/>
                </a:solidFill>
                <a:cs typeface="Arial" panose="020B0604020202020204" pitchFamily="34" charset="0"/>
              </a:rPr>
              <a:t> </a:t>
            </a:r>
            <a:r>
              <a:rPr lang="en-US" sz="2000" u="sng" dirty="0" err="1">
                <a:solidFill>
                  <a:srgbClr val="0070C0"/>
                </a:solidFill>
                <a:cs typeface="Arial" panose="020B0604020202020204" pitchFamily="34" charset="0"/>
              </a:rPr>
              <a:t>metode</a:t>
            </a:r>
            <a:r>
              <a:rPr lang="en-US" sz="2000" u="sng" dirty="0">
                <a:solidFill>
                  <a:srgbClr val="0070C0"/>
                </a:solidFill>
                <a:cs typeface="Arial" panose="020B0604020202020204" pitchFamily="34" charset="0"/>
              </a:rPr>
              <a:t> </a:t>
            </a:r>
            <a:r>
              <a:rPr lang="en-US" sz="2000" u="sng" dirty="0" err="1">
                <a:solidFill>
                  <a:srgbClr val="0070C0"/>
                </a:solidFill>
                <a:cs typeface="Arial" panose="020B0604020202020204" pitchFamily="34" charset="0"/>
              </a:rPr>
              <a:t>upravljanja</a:t>
            </a:r>
            <a:r>
              <a:rPr lang="en-US" sz="2000" u="sng" dirty="0">
                <a:solidFill>
                  <a:srgbClr val="0070C0"/>
                </a:solidFill>
                <a:cs typeface="Arial" panose="020B0604020202020204" pitchFamily="34" charset="0"/>
              </a:rPr>
              <a:t> </a:t>
            </a:r>
            <a:r>
              <a:rPr lang="en-US" sz="2000" u="sng" dirty="0" smtClean="0">
                <a:solidFill>
                  <a:srgbClr val="0070C0"/>
                </a:solidFill>
                <a:cs typeface="Arial" panose="020B0604020202020204" pitchFamily="34" charset="0"/>
              </a:rPr>
              <a:t>VBD</a:t>
            </a:r>
            <a:endParaRPr lang="hu-HU" sz="2000" u="sng" dirty="0" smtClean="0">
              <a:solidFill>
                <a:srgbClr val="0070C0"/>
              </a:solidFill>
              <a:cs typeface="Arial" panose="020B0604020202020204" pitchFamily="34" charset="0"/>
            </a:endParaRPr>
          </a:p>
          <a:p>
            <a:pPr marL="0" indent="0">
              <a:buClr>
                <a:srgbClr val="00B050"/>
              </a:buClr>
              <a:buNone/>
            </a:pPr>
            <a:endParaRPr lang="en-GB" sz="400" b="1" dirty="0">
              <a:solidFill>
                <a:srgbClr val="0070C0"/>
              </a:solidFill>
              <a:cs typeface="Arial" panose="020B0604020202020204" pitchFamily="34" charset="0"/>
            </a:endParaRPr>
          </a:p>
          <a:p>
            <a:pPr>
              <a:buClr>
                <a:srgbClr val="00B050"/>
              </a:buClr>
              <a:buFont typeface="Wingdings" panose="05000000000000000000" pitchFamily="2" charset="2"/>
              <a:buChar char="Ø"/>
            </a:pPr>
            <a:r>
              <a:rPr lang="en-US" dirty="0" err="1">
                <a:solidFill>
                  <a:schemeClr val="tx1"/>
                </a:solidFill>
                <a:cs typeface="Arial" panose="020B0604020202020204" pitchFamily="34" charset="0"/>
              </a:rPr>
              <a:t>Eliminacija</a:t>
            </a:r>
            <a:r>
              <a:rPr lang="en-US" dirty="0">
                <a:solidFill>
                  <a:schemeClr val="tx1"/>
                </a:solidFill>
                <a:cs typeface="Arial" panose="020B0604020202020204" pitchFamily="34" charset="0"/>
              </a:rPr>
              <a:t>/</a:t>
            </a:r>
            <a:r>
              <a:rPr lang="en-US" dirty="0" err="1">
                <a:solidFill>
                  <a:schemeClr val="tx1"/>
                </a:solidFill>
                <a:cs typeface="Arial" panose="020B0604020202020204" pitchFamily="34" charset="0"/>
              </a:rPr>
              <a:t>zadržavanje</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vektora</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biološkim</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mehaničkim</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i</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hemijskim</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sredstvima</a:t>
            </a:r>
            <a:r>
              <a:rPr lang="en-US" dirty="0">
                <a:solidFill>
                  <a:schemeClr val="tx1"/>
                </a:solidFill>
                <a:cs typeface="Arial" panose="020B0604020202020204" pitchFamily="34" charset="0"/>
              </a:rPr>
              <a:t>.</a:t>
            </a:r>
          </a:p>
          <a:p>
            <a:pPr>
              <a:buClr>
                <a:srgbClr val="00B050"/>
              </a:buClr>
              <a:buFont typeface="Wingdings" panose="05000000000000000000" pitchFamily="2" charset="2"/>
              <a:buChar char="Ø"/>
            </a:pPr>
            <a:r>
              <a:rPr lang="en-US" dirty="0" err="1">
                <a:solidFill>
                  <a:schemeClr val="tx1"/>
                </a:solidFill>
                <a:cs typeface="Arial" panose="020B0604020202020204" pitchFamily="34" charset="0"/>
              </a:rPr>
              <a:t>Razvoj</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brzih</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jeftinih</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lako</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dostupnih</a:t>
            </a:r>
            <a:r>
              <a:rPr lang="en-US" dirty="0">
                <a:solidFill>
                  <a:schemeClr val="tx1"/>
                </a:solidFill>
                <a:cs typeface="Arial" panose="020B0604020202020204" pitchFamily="34" charset="0"/>
              </a:rPr>
              <a:t> VBD </a:t>
            </a:r>
            <a:r>
              <a:rPr lang="en-US" dirty="0" err="1">
                <a:solidFill>
                  <a:schemeClr val="tx1"/>
                </a:solidFill>
                <a:cs typeface="Arial" panose="020B0604020202020204" pitchFamily="34" charset="0"/>
              </a:rPr>
              <a:t>testova</a:t>
            </a:r>
            <a:r>
              <a:rPr lang="en-US" dirty="0">
                <a:solidFill>
                  <a:schemeClr val="tx1"/>
                </a:solidFill>
                <a:cs typeface="Arial" panose="020B0604020202020204" pitchFamily="34" charset="0"/>
              </a:rPr>
              <a:t>.</a:t>
            </a:r>
          </a:p>
          <a:p>
            <a:pPr>
              <a:buClr>
                <a:srgbClr val="00B050"/>
              </a:buClr>
              <a:buFont typeface="Wingdings" panose="05000000000000000000" pitchFamily="2" charset="2"/>
              <a:buChar char="Ø"/>
            </a:pPr>
            <a:r>
              <a:rPr lang="en-US" dirty="0" err="1">
                <a:solidFill>
                  <a:schemeClr val="tx1"/>
                </a:solidFill>
                <a:cs typeface="Arial" panose="020B0604020202020204" pitchFamily="34" charset="0"/>
              </a:rPr>
              <a:t>Poboljšane</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metode</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modeliranja</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za</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predviđanje</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rizika</a:t>
            </a:r>
            <a:r>
              <a:rPr lang="en-US" dirty="0">
                <a:solidFill>
                  <a:schemeClr val="tx1"/>
                </a:solidFill>
                <a:cs typeface="Arial" panose="020B0604020202020204" pitchFamily="34" charset="0"/>
              </a:rPr>
              <a:t> od </a:t>
            </a:r>
            <a:r>
              <a:rPr lang="en-US" dirty="0" err="1">
                <a:solidFill>
                  <a:schemeClr val="tx1"/>
                </a:solidFill>
                <a:cs typeface="Arial" panose="020B0604020202020204" pitchFamily="34" charset="0"/>
              </a:rPr>
              <a:t>klimatskih</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promena</a:t>
            </a:r>
            <a:r>
              <a:rPr lang="en-US" dirty="0">
                <a:solidFill>
                  <a:schemeClr val="tx1"/>
                </a:solidFill>
                <a:cs typeface="Arial" panose="020B0604020202020204" pitchFamily="34" charset="0"/>
              </a:rPr>
              <a:t>-VBD.</a:t>
            </a:r>
          </a:p>
          <a:p>
            <a:pPr>
              <a:buClr>
                <a:srgbClr val="00B050"/>
              </a:buClr>
              <a:buFont typeface="Wingdings" panose="05000000000000000000" pitchFamily="2" charset="2"/>
              <a:buChar char="Ø"/>
            </a:pPr>
            <a:r>
              <a:rPr lang="en-US" dirty="0" err="1">
                <a:solidFill>
                  <a:schemeClr val="tx1"/>
                </a:solidFill>
                <a:cs typeface="Arial" panose="020B0604020202020204" pitchFamily="34" charset="0"/>
              </a:rPr>
              <a:t>Proizvodnja</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efikasnih</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vakcina</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za</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sve</a:t>
            </a:r>
            <a:r>
              <a:rPr lang="en-US" dirty="0">
                <a:solidFill>
                  <a:schemeClr val="tx1"/>
                </a:solidFill>
                <a:cs typeface="Arial" panose="020B0604020202020204" pitchFamily="34" charset="0"/>
              </a:rPr>
              <a:t> VBD: </a:t>
            </a:r>
            <a:r>
              <a:rPr lang="en-US" dirty="0" err="1">
                <a:solidFill>
                  <a:schemeClr val="tx1"/>
                </a:solidFill>
                <a:cs typeface="Arial" panose="020B0604020202020204" pitchFamily="34" charset="0"/>
              </a:rPr>
              <a:t>samo</a:t>
            </a:r>
            <a:r>
              <a:rPr lang="en-US" dirty="0">
                <a:solidFill>
                  <a:schemeClr val="tx1"/>
                </a:solidFill>
                <a:cs typeface="Arial" panose="020B0604020202020204" pitchFamily="34" charset="0"/>
              </a:rPr>
              <a:t> 26% VBD </a:t>
            </a:r>
            <a:r>
              <a:rPr lang="en-US" dirty="0" err="1">
                <a:solidFill>
                  <a:schemeClr val="tx1"/>
                </a:solidFill>
                <a:cs typeface="Arial" panose="020B0604020202020204" pitchFamily="34" charset="0"/>
              </a:rPr>
              <a:t>bolesti</a:t>
            </a:r>
            <a:r>
              <a:rPr lang="en-US" dirty="0">
                <a:solidFill>
                  <a:schemeClr val="tx1"/>
                </a:solidFill>
                <a:cs typeface="Arial" panose="020B0604020202020204" pitchFamily="34" charset="0"/>
              </a:rPr>
              <a:t> o </a:t>
            </a:r>
            <a:r>
              <a:rPr lang="en-US" dirty="0" err="1">
                <a:solidFill>
                  <a:schemeClr val="tx1"/>
                </a:solidFill>
                <a:cs typeface="Arial" panose="020B0604020202020204" pitchFamily="34" charset="0"/>
              </a:rPr>
              <a:t>kojima</a:t>
            </a:r>
            <a:r>
              <a:rPr lang="en-US" dirty="0">
                <a:solidFill>
                  <a:schemeClr val="tx1"/>
                </a:solidFill>
                <a:cs typeface="Arial" panose="020B0604020202020204" pitchFamily="34" charset="0"/>
              </a:rPr>
              <a:t> se </a:t>
            </a:r>
            <a:r>
              <a:rPr lang="en-US" dirty="0" err="1">
                <a:solidFill>
                  <a:schemeClr val="tx1"/>
                </a:solidFill>
                <a:cs typeface="Arial" panose="020B0604020202020204" pitchFamily="34" charset="0"/>
              </a:rPr>
              <a:t>ovde</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govori</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ima</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vakcine</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koje</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su</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trenutno</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dostupne</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vidi</a:t>
            </a:r>
            <a:r>
              <a:rPr lang="en-US" dirty="0">
                <a:solidFill>
                  <a:schemeClr val="tx1"/>
                </a:solidFill>
                <a:cs typeface="Arial" panose="020B0604020202020204" pitchFamily="34" charset="0"/>
              </a:rPr>
              <a:t> </a:t>
            </a:r>
            <a:r>
              <a:rPr lang="en-US" dirty="0" err="1">
                <a:solidFill>
                  <a:schemeClr val="tx1"/>
                </a:solidFill>
                <a:cs typeface="Arial" panose="020B0604020202020204" pitchFamily="34" charset="0"/>
              </a:rPr>
              <a:t>tabelu</a:t>
            </a:r>
            <a:r>
              <a:rPr lang="en-US" dirty="0">
                <a:solidFill>
                  <a:schemeClr val="tx1"/>
                </a:solidFill>
                <a:cs typeface="Arial" panose="020B0604020202020204" pitchFamily="34" charset="0"/>
              </a:rPr>
              <a:t> 6).</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sp>
        <p:nvSpPr>
          <p:cNvPr id="4" name="Cím 1"/>
          <p:cNvSpPr>
            <a:spLocks noGrp="1"/>
          </p:cNvSpPr>
          <p:nvPr>
            <p:ph type="title"/>
          </p:nvPr>
        </p:nvSpPr>
        <p:spPr>
          <a:xfrm>
            <a:off x="192505" y="103517"/>
            <a:ext cx="11896826" cy="465827"/>
          </a:xfrm>
        </p:spPr>
        <p:txBody>
          <a:bodyPr rtlCol="0">
            <a:noAutofit/>
          </a:bodyPr>
          <a:lstStyle/>
          <a:p>
            <a:r>
              <a:rPr lang="pt-BR" sz="2800" dirty="0" smtClean="0">
                <a:solidFill>
                  <a:schemeClr val="tx1"/>
                </a:solidFill>
              </a:rPr>
              <a:t>Moguće </a:t>
            </a:r>
            <a:r>
              <a:rPr lang="pt-BR" sz="2800" dirty="0">
                <a:solidFill>
                  <a:schemeClr val="tx1"/>
                </a:solidFill>
              </a:rPr>
              <a:t>metode prevencije i </a:t>
            </a:r>
            <a:r>
              <a:rPr lang="pt-BR" sz="2800" dirty="0" smtClean="0">
                <a:solidFill>
                  <a:schemeClr val="tx1"/>
                </a:solidFill>
              </a:rPr>
              <a:t>ublažavanja</a:t>
            </a:r>
            <a:endParaRPr lang="hu-HU" sz="2800" dirty="0">
              <a:solidFill>
                <a:schemeClr val="tx1"/>
              </a:solidFill>
            </a:endParaRPr>
          </a:p>
        </p:txBody>
      </p:sp>
    </p:spTree>
    <p:extLst>
      <p:ext uri="{BB962C8B-B14F-4D97-AF65-F5344CB8AC3E}">
        <p14:creationId xmlns:p14="http://schemas.microsoft.com/office/powerpoint/2010/main" val="7645441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en-US" dirty="0" err="1"/>
              <a:t>Glavne</a:t>
            </a:r>
            <a:r>
              <a:rPr lang="en-US" dirty="0"/>
              <a:t> </a:t>
            </a:r>
            <a:r>
              <a:rPr lang="en-US" dirty="0" err="1"/>
              <a:t>alergijske</a:t>
            </a:r>
            <a:r>
              <a:rPr lang="en-US" dirty="0"/>
              <a:t> </a:t>
            </a:r>
            <a:r>
              <a:rPr lang="en-US" dirty="0" err="1" smtClean="0"/>
              <a:t>bolesti</a:t>
            </a:r>
            <a:endParaRPr lang="en-US" dirty="0"/>
          </a:p>
        </p:txBody>
      </p:sp>
      <p:graphicFrame>
        <p:nvGraphicFramePr>
          <p:cNvPr id="5" name="Táblázat 4"/>
          <p:cNvGraphicFramePr>
            <a:graphicFrameLocks noGrp="1"/>
          </p:cNvGraphicFramePr>
          <p:nvPr>
            <p:extLst>
              <p:ext uri="{D42A27DB-BD31-4B8C-83A1-F6EECF244321}">
                <p14:modId xmlns:p14="http://schemas.microsoft.com/office/powerpoint/2010/main" val="3577504407"/>
              </p:ext>
            </p:extLst>
          </p:nvPr>
        </p:nvGraphicFramePr>
        <p:xfrm>
          <a:off x="28605" y="685392"/>
          <a:ext cx="4362243" cy="5794487"/>
        </p:xfrm>
        <a:graphic>
          <a:graphicData uri="http://schemas.openxmlformats.org/drawingml/2006/table">
            <a:tbl>
              <a:tblPr>
                <a:tableStyleId>{5C22544A-7EE6-4342-B048-85BDC9FD1C3A}</a:tableStyleId>
              </a:tblPr>
              <a:tblGrid>
                <a:gridCol w="1662175">
                  <a:extLst>
                    <a:ext uri="{9D8B030D-6E8A-4147-A177-3AD203B41FA5}">
                      <a16:colId xmlns:a16="http://schemas.microsoft.com/office/drawing/2014/main" val="3370995477"/>
                    </a:ext>
                  </a:extLst>
                </a:gridCol>
                <a:gridCol w="2700068">
                  <a:extLst>
                    <a:ext uri="{9D8B030D-6E8A-4147-A177-3AD203B41FA5}">
                      <a16:colId xmlns:a16="http://schemas.microsoft.com/office/drawing/2014/main" val="2767108305"/>
                    </a:ext>
                  </a:extLst>
                </a:gridCol>
              </a:tblGrid>
              <a:tr h="404616">
                <a:tc>
                  <a:txBody>
                    <a:bodyPr/>
                    <a:lstStyle/>
                    <a:p>
                      <a:pPr algn="ctr" rtl="0" fontAlgn="t"/>
                      <a:r>
                        <a:rPr lang="sr" sz="1200" b="1" u="none" strike="noStrike" dirty="0" smtClean="0">
                          <a:solidFill>
                            <a:srgbClr val="0070C0"/>
                          </a:solidFill>
                          <a:effectLst/>
                          <a:latin typeface="+mn-lt"/>
                        </a:rPr>
                        <a:t>Bolest</a:t>
                      </a:r>
                      <a:endParaRPr lang="en-IE" sz="1200" b="1" i="0" u="none" strike="noStrike" dirty="0">
                        <a:solidFill>
                          <a:srgbClr val="0070C0"/>
                        </a:solidFill>
                        <a:effectLst/>
                        <a:latin typeface="+mn-lt"/>
                      </a:endParaRPr>
                    </a:p>
                  </a:txBody>
                  <a:tcPr marL="6757" marR="6757" marT="6757" marB="0" anchor="ctr"/>
                </a:tc>
                <a:tc>
                  <a:txBody>
                    <a:bodyPr/>
                    <a:lstStyle/>
                    <a:p>
                      <a:pPr algn="ctr" rtl="0" fontAlgn="t"/>
                      <a:r>
                        <a:rPr lang="sr" sz="1200" b="1" i="0" u="none" strike="noStrike" dirty="0" smtClean="0">
                          <a:solidFill>
                            <a:srgbClr val="0070C0"/>
                          </a:solidFill>
                          <a:effectLst/>
                          <a:latin typeface="+mn-lt"/>
                        </a:rPr>
                        <a:t>Uzroci/okidači</a:t>
                      </a:r>
                      <a:endParaRPr lang="sr" sz="1200" b="1" i="0" u="none" strike="noStrike" dirty="0">
                        <a:solidFill>
                          <a:srgbClr val="0070C0"/>
                        </a:solidFill>
                        <a:effectLst/>
                        <a:latin typeface="+mn-lt"/>
                      </a:endParaRPr>
                    </a:p>
                  </a:txBody>
                  <a:tcPr marL="6757" marR="6757" marT="6757" marB="0" anchor="ctr"/>
                </a:tc>
                <a:extLst>
                  <a:ext uri="{0D108BD9-81ED-4DB2-BD59-A6C34878D82A}">
                    <a16:rowId xmlns:a16="http://schemas.microsoft.com/office/drawing/2014/main" val="1035087980"/>
                  </a:ext>
                </a:extLst>
              </a:tr>
              <a:tr h="530672">
                <a:tc>
                  <a:txBody>
                    <a:bodyPr/>
                    <a:lstStyle/>
                    <a:p>
                      <a:pPr algn="l" rtl="0" fontAlgn="ctr"/>
                      <a:r>
                        <a:rPr lang="sr-Latn-RS" sz="1100" b="0" i="0" u="none" strike="noStrike" dirty="0" smtClean="0">
                          <a:solidFill>
                            <a:schemeClr val="tx1"/>
                          </a:solidFill>
                          <a:effectLst/>
                          <a:latin typeface="+mn-lt"/>
                        </a:rPr>
                        <a:t>  Alergija</a:t>
                      </a:r>
                      <a:endParaRPr lang="sr"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lekovi</a:t>
                      </a:r>
                      <a:r>
                        <a:rPr lang="en-US" sz="1100" b="0" i="0" u="none" strike="noStrike" dirty="0" smtClean="0">
                          <a:solidFill>
                            <a:schemeClr val="tx1"/>
                          </a:solidFill>
                          <a:effectLst/>
                          <a:latin typeface="+mn-lt"/>
                        </a:rPr>
                        <a:t>/</a:t>
                      </a:r>
                      <a:r>
                        <a:rPr lang="en-US" sz="1100" b="0" i="0" u="none" strike="noStrike" dirty="0" err="1" smtClean="0">
                          <a:solidFill>
                            <a:schemeClr val="tx1"/>
                          </a:solidFill>
                          <a:effectLst/>
                          <a:latin typeface="+mn-lt"/>
                        </a:rPr>
                        <a:t>životna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sredina</a:t>
                      </a:r>
                      <a:r>
                        <a:rPr lang="en-US" sz="1100" b="0" i="0" u="none" strike="noStrike" dirty="0" smtClean="0">
                          <a:solidFill>
                            <a:schemeClr val="tx1"/>
                          </a:solidFill>
                          <a:effectLst/>
                          <a:latin typeface="+mn-lt"/>
                        </a:rPr>
                        <a:t>/</a:t>
                      </a:r>
                    </a:p>
                    <a:p>
                      <a:pPr algn="ctr" rtl="0" fontAlgn="t"/>
                      <a:r>
                        <a:rPr lang="en-US" sz="1100" b="0" i="0" u="none" strike="noStrike" dirty="0" err="1" smtClean="0">
                          <a:solidFill>
                            <a:schemeClr val="tx1"/>
                          </a:solidFill>
                          <a:effectLst/>
                          <a:latin typeface="+mn-lt"/>
                        </a:rPr>
                        <a:t>alergeni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hranu</a:t>
                      </a:r>
                      <a:r>
                        <a:rPr lang="en-US" sz="1100" b="0" i="0" u="none" strike="noStrike" dirty="0" smtClean="0">
                          <a:solidFill>
                            <a:schemeClr val="tx1"/>
                          </a:solidFill>
                          <a:effectLst/>
                          <a:latin typeface="+mn-lt"/>
                        </a:rPr>
                        <a:t>/</a:t>
                      </a:r>
                      <a:r>
                        <a:rPr lang="en-US" sz="1100" b="0" i="0" u="none" strike="noStrike" dirty="0" err="1" smtClean="0">
                          <a:solidFill>
                            <a:schemeClr val="tx1"/>
                          </a:solidFill>
                          <a:effectLst/>
                          <a:latin typeface="+mn-lt"/>
                        </a:rPr>
                        <a:t>lateks</a:t>
                      </a:r>
                      <a:r>
                        <a:rPr lang="en-US" sz="1100" b="0" i="0" u="none" strike="noStrike" dirty="0" smtClean="0">
                          <a:solidFill>
                            <a:schemeClr val="tx1"/>
                          </a:solidFill>
                          <a:effectLst/>
                          <a:latin typeface="+mn-lt"/>
                        </a:rPr>
                        <a:t>/</a:t>
                      </a:r>
                      <a:r>
                        <a:rPr lang="en-US" sz="1100" b="0" i="0" u="none" strike="noStrike" dirty="0" err="1" smtClean="0">
                          <a:solidFill>
                            <a:schemeClr val="tx1"/>
                          </a:solidFill>
                          <a:effectLst/>
                          <a:latin typeface="+mn-lt"/>
                        </a:rPr>
                        <a:t>kućne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ljubimce</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157308876"/>
                  </a:ext>
                </a:extLst>
              </a:tr>
              <a:tr h="356126">
                <a:tc>
                  <a:txBody>
                    <a:bodyPr/>
                    <a:lstStyle/>
                    <a:p>
                      <a:pPr algn="l" rtl="0" fontAlgn="ctr"/>
                      <a:r>
                        <a:rPr lang="sr" sz="1100" b="0" i="0" u="none" strike="noStrike" dirty="0" smtClean="0">
                          <a:solidFill>
                            <a:schemeClr val="tx1"/>
                          </a:solidFill>
                          <a:effectLst/>
                          <a:latin typeface="+mn-lt"/>
                        </a:rPr>
                        <a:t>  Anafilaksa</a:t>
                      </a:r>
                      <a:endParaRPr lang="sr"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Određeni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alergeni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hrana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neki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lekovi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otrov</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insekata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lateks</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048085662"/>
                  </a:ext>
                </a:extLst>
              </a:tr>
              <a:tr h="697496">
                <a:tc>
                  <a:txBody>
                    <a:bodyPr/>
                    <a:lstStyle/>
                    <a:p>
                      <a:pPr algn="l" rtl="0" fontAlgn="ctr"/>
                      <a:r>
                        <a:rPr lang="sr" sz="1100" b="0" i="0" u="none" strike="noStrike" dirty="0" smtClean="0">
                          <a:solidFill>
                            <a:schemeClr val="tx1"/>
                          </a:solidFill>
                          <a:effectLst/>
                          <a:latin typeface="+mn-lt"/>
                        </a:rPr>
                        <a:t>  Angioedem</a:t>
                      </a:r>
                      <a:endParaRPr lang="sr"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Perut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životinja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izlaganje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vodi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sunčevoj</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svetlosti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hladnoći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ili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toploti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hrana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ujedi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insekata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polen</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autoimune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bolesti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kao</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što</a:t>
                      </a:r>
                      <a:r>
                        <a:rPr lang="en-US" sz="1100" b="0" i="0" u="none" strike="noStrike" dirty="0" smtClean="0">
                          <a:solidFill>
                            <a:schemeClr val="tx1"/>
                          </a:solidFill>
                          <a:effectLst/>
                          <a:latin typeface="+mn-lt"/>
                        </a:rPr>
                        <a:t> je lupus.</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895965621"/>
                  </a:ext>
                </a:extLst>
              </a:tr>
              <a:tr h="184463">
                <a:tc>
                  <a:txBody>
                    <a:bodyPr/>
                    <a:lstStyle/>
                    <a:p>
                      <a:pPr algn="l" rtl="0" fontAlgn="ct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Aspergiloza</a:t>
                      </a:r>
                      <a:endParaRPr lang="sr" sz="1100" b="0" i="0" u="none" strike="noStrike" dirty="0">
                        <a:solidFill>
                          <a:schemeClr val="tx1"/>
                        </a:solidFill>
                        <a:effectLst/>
                        <a:latin typeface="+mn-lt"/>
                      </a:endParaRPr>
                    </a:p>
                  </a:txBody>
                  <a:tcPr marL="9525" marR="9525" marT="9525" marB="0" anchor="ctr"/>
                </a:tc>
                <a:tc>
                  <a:txBody>
                    <a:bodyPr/>
                    <a:lstStyle/>
                    <a:p>
                      <a:pPr algn="ctr" rtl="0" fontAlgn="t"/>
                      <a:r>
                        <a:rPr lang="en-US" sz="1100" b="0" i="1" u="none" strike="noStrike" dirty="0" smtClean="0">
                          <a:solidFill>
                            <a:schemeClr val="tx1"/>
                          </a:solidFill>
                          <a:effectLst/>
                          <a:latin typeface="+mn-lt"/>
                          <a:cs typeface="Arial" panose="020B0604020202020204" pitchFamily="34" charset="0"/>
                        </a:rPr>
                        <a:t>Aspergillus </a:t>
                      </a:r>
                      <a:r>
                        <a:rPr lang="en-US" sz="1100" b="0" i="0" u="none" strike="noStrike" dirty="0" smtClean="0">
                          <a:solidFill>
                            <a:schemeClr val="tx1"/>
                          </a:solidFill>
                          <a:effectLst/>
                          <a:latin typeface="+mn-lt"/>
                          <a:cs typeface="Arial" panose="020B0604020202020204" pitchFamily="34" charset="0"/>
                        </a:rPr>
                        <a:t>fungus</a:t>
                      </a:r>
                      <a:endParaRPr lang="en-US" sz="1100" b="0" i="0" u="none" strike="noStrike" dirty="0">
                        <a:solidFill>
                          <a:schemeClr val="tx1"/>
                        </a:solidFill>
                        <a:effectLst/>
                        <a:latin typeface="+mn-lt"/>
                        <a:cs typeface="Arial" panose="020B0604020202020204" pitchFamily="34" charset="0"/>
                      </a:endParaRPr>
                    </a:p>
                  </a:txBody>
                  <a:tcPr marL="6757" marR="6757" marT="6757" marB="0" anchor="ctr"/>
                </a:tc>
                <a:extLst>
                  <a:ext uri="{0D108BD9-81ED-4DB2-BD59-A6C34878D82A}">
                    <a16:rowId xmlns:a16="http://schemas.microsoft.com/office/drawing/2014/main" val="2295268261"/>
                  </a:ext>
                </a:extLst>
              </a:tr>
              <a:tr h="530672">
                <a:tc>
                  <a:txBody>
                    <a:bodyPr/>
                    <a:lstStyle/>
                    <a:p>
                      <a:pPr algn="l" rtl="0" fontAlgn="ctr"/>
                      <a:r>
                        <a:rPr lang="sr-Latn-RS" sz="1100" b="0" i="0" u="none" strike="noStrike" dirty="0" smtClean="0">
                          <a:solidFill>
                            <a:schemeClr val="tx1"/>
                          </a:solidFill>
                          <a:effectLst/>
                          <a:latin typeface="+mn-lt"/>
                        </a:rPr>
                        <a:t>  Astma</a:t>
                      </a:r>
                      <a:endParaRPr lang="sr"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Grinje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životinjsko</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krzno</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polen</a:t>
                      </a:r>
                      <a:r>
                        <a:rPr lang="en-US" sz="1100" b="0" i="0" u="none" strike="noStrike" dirty="0" smtClean="0">
                          <a:solidFill>
                            <a:schemeClr val="tx1"/>
                          </a:solidFill>
                          <a:effectLst/>
                          <a:latin typeface="+mn-lt"/>
                        </a:rPr>
                        <a:t>, dim, </a:t>
                      </a:r>
                      <a:r>
                        <a:rPr lang="en-US" sz="1100" b="0" i="0" u="none" strike="noStrike" dirty="0" err="1" smtClean="0">
                          <a:solidFill>
                            <a:schemeClr val="tx1"/>
                          </a:solidFill>
                          <a:effectLst/>
                          <a:latin typeface="+mn-lt"/>
                        </a:rPr>
                        <a:t>vežbanje</a:t>
                      </a:r>
                      <a:endParaRPr lang="en-US" sz="1100" b="0" i="0" u="none" strike="noStrike" dirty="0" smtClean="0">
                        <a:solidFill>
                          <a:schemeClr val="tx1"/>
                        </a:solidFill>
                        <a:effectLst/>
                        <a:latin typeface="+mn-lt"/>
                      </a:endParaRPr>
                    </a:p>
                    <a:p>
                      <a:pPr algn="ctr" rtl="0" fontAlgn="t"/>
                      <a:r>
                        <a:rPr lang="en-US" sz="1100" b="0" i="0" u="none" strike="noStrike" dirty="0" err="1" smtClean="0">
                          <a:solidFill>
                            <a:schemeClr val="tx1"/>
                          </a:solidFill>
                          <a:effectLst/>
                          <a:latin typeface="+mn-lt"/>
                        </a:rPr>
                        <a:t>virusne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infekcije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udisanje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hemijskih</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ili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drugih</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alergena</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864095940"/>
                  </a:ext>
                </a:extLst>
              </a:tr>
              <a:tr h="356126">
                <a:tc>
                  <a:txBody>
                    <a:bodyPr/>
                    <a:lstStyle/>
                    <a:p>
                      <a:pPr algn="l" rtl="0" fontAlgn="ct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Hronična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granulomatoza</a:t>
                      </a:r>
                      <a:endParaRPr lang="en-US"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281953346"/>
                  </a:ext>
                </a:extLst>
              </a:tr>
              <a:tr h="356126">
                <a:tc>
                  <a:txBody>
                    <a:bodyPr/>
                    <a:lstStyle/>
                    <a:p>
                      <a:pPr algn="l" rtl="0" fontAlgn="ct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Hronični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rinosinuzitis</a:t>
                      </a:r>
                      <a:endParaRPr lang="en-US"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Alergeni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već</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postojeća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stanja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kao</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što</a:t>
                      </a:r>
                      <a:r>
                        <a:rPr lang="en-US" sz="1100" b="0" i="0" u="none" strike="noStrike" dirty="0" smtClean="0">
                          <a:solidFill>
                            <a:schemeClr val="tx1"/>
                          </a:solidFill>
                          <a:effectLst/>
                          <a:latin typeface="+mn-lt"/>
                        </a:rPr>
                        <a:t> je </a:t>
                      </a:r>
                      <a:r>
                        <a:rPr lang="en-US" sz="1100" b="0" i="0" u="none" strike="noStrike" dirty="0" err="1" smtClean="0">
                          <a:solidFill>
                            <a:schemeClr val="tx1"/>
                          </a:solidFill>
                          <a:effectLst/>
                          <a:latin typeface="+mn-lt"/>
                        </a:rPr>
                        <a:t>cistična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fibroza</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819454388"/>
                  </a:ext>
                </a:extLst>
              </a:tr>
              <a:tr h="530672">
                <a:tc>
                  <a:txBody>
                    <a:bodyPr/>
                    <a:lstStyle/>
                    <a:p>
                      <a:pPr algn="l" rtl="0" fontAlgn="ct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Čarg</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Štrausov</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sindrom</a:t>
                      </a:r>
                      <a:endParaRPr lang="en-US" sz="1100" b="0" i="0" u="none" strike="noStrike" dirty="0">
                        <a:solidFill>
                          <a:schemeClr val="tx1"/>
                        </a:solidFill>
                        <a:effectLst/>
                        <a:latin typeface="+mn-lt"/>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100" b="0" i="0" u="none" strike="noStrike" dirty="0" err="1" smtClean="0">
                          <a:solidFill>
                            <a:schemeClr val="tx1"/>
                          </a:solidFill>
                          <a:effectLst/>
                          <a:latin typeface="+mn-lt"/>
                        </a:rPr>
                        <a:t>Smatra</a:t>
                      </a:r>
                      <a:r>
                        <a:rPr lang="en-US" sz="1100" b="0" i="0" u="none" strike="noStrike" dirty="0" smtClean="0">
                          <a:solidFill>
                            <a:schemeClr val="tx1"/>
                          </a:solidFill>
                          <a:effectLst/>
                          <a:latin typeface="+mn-lt"/>
                        </a:rPr>
                        <a:t> se da je to </a:t>
                      </a:r>
                      <a:r>
                        <a:rPr lang="en-US" sz="1100" b="0" i="0" u="none" strike="noStrike" dirty="0" err="1" smtClean="0">
                          <a:solidFill>
                            <a:schemeClr val="tx1"/>
                          </a:solidFill>
                          <a:effectLst/>
                          <a:latin typeface="+mn-lt"/>
                        </a:rPr>
                        <a:t>kombinacija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genetske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izloženosti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alergenima</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565797726"/>
                  </a:ext>
                </a:extLst>
              </a:tr>
              <a:tr h="356126">
                <a:tc>
                  <a:txBody>
                    <a:bodyPr/>
                    <a:lstStyle/>
                    <a:p>
                      <a:pPr algn="l" rtl="0" fontAlgn="ct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Hladna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urtikarija</a:t>
                      </a:r>
                      <a:endParaRPr lang="en-US"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Izlaganje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hladnoći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a:t>
                      </a:r>
                      <a:r>
                        <a:rPr lang="en-US" sz="1100" b="0" i="0" u="none" strike="noStrike" dirty="0" smtClean="0">
                          <a:solidFill>
                            <a:schemeClr val="tx1"/>
                          </a:solidFill>
                          <a:effectLst/>
                          <a:latin typeface="+mn-lt"/>
                        </a:rPr>
                        <a:t> u </a:t>
                      </a:r>
                      <a:r>
                        <a:rPr lang="en-US" sz="1100" b="0" i="0" u="none" strike="noStrike" dirty="0" err="1" smtClean="0">
                          <a:solidFill>
                            <a:schemeClr val="tx1"/>
                          </a:solidFill>
                          <a:effectLst/>
                          <a:latin typeface="+mn-lt"/>
                        </a:rPr>
                        <a:t>nekim</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slučajevima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r>
                        <a:rPr lang="en-US" sz="1100" b="0" i="0" u="none" strike="noStrike" dirty="0" smtClean="0">
                          <a:solidFill>
                            <a:schemeClr val="tx1"/>
                          </a:solidFill>
                          <a:effectLst/>
                          <a:latin typeface="+mn-lt"/>
                        </a:rPr>
                        <a:t>. </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977531730"/>
                  </a:ext>
                </a:extLst>
              </a:tr>
              <a:tr h="533554">
                <a:tc>
                  <a:txBody>
                    <a:bodyPr/>
                    <a:lstStyle/>
                    <a:p>
                      <a:pPr algn="l" rtl="0" fontAlgn="ct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Hipogamaglobulinemija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hu-HU" sz="1100" b="0" i="0" u="none" strike="noStrike" dirty="0" smtClean="0">
                          <a:solidFill>
                            <a:schemeClr val="tx1"/>
                          </a:solidFill>
                          <a:effectLst/>
                          <a:latin typeface="+mn-lt"/>
                        </a:rPr>
                        <a:t/>
                      </a:r>
                      <a:br>
                        <a:rPr lang="hu-HU" sz="1100" b="0" i="0" u="none" strike="noStrike" dirty="0" smtClean="0">
                          <a:solidFill>
                            <a:schemeClr val="tx1"/>
                          </a:solidFill>
                          <a:effectLst/>
                          <a:latin typeface="+mn-lt"/>
                        </a:rPr>
                      </a:br>
                      <a:r>
                        <a:rPr lang="hu-HU" sz="1100" b="0" i="0" u="none" strike="noStrike" dirty="0" smtClean="0">
                          <a:solidFill>
                            <a:schemeClr val="tx1"/>
                          </a:solidFill>
                          <a:effectLst/>
                          <a:latin typeface="+mn-lt"/>
                        </a:rPr>
                        <a:t> </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raznolikim</a:t>
                      </a: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početkom</a:t>
                      </a:r>
                      <a:r>
                        <a:rPr lang="en-US" sz="1100" b="0" i="0" u="none" strike="noStrike" dirty="0" smtClean="0">
                          <a:solidFill>
                            <a:schemeClr val="tx1"/>
                          </a:solidFill>
                          <a:effectLst/>
                          <a:latin typeface="+mn-lt"/>
                        </a:rPr>
                        <a:t> </a:t>
                      </a:r>
                      <a:r>
                        <a:rPr lang="sr-Cyrl-RS" sz="1100" b="0" i="0" u="none" strike="noStrike" dirty="0" smtClean="0">
                          <a:solidFill>
                            <a:schemeClr val="tx1"/>
                          </a:solidFill>
                          <a:effectLst/>
                          <a:latin typeface="+mn-lt"/>
                        </a:rPr>
                        <a:t>(</a:t>
                      </a:r>
                      <a:r>
                        <a:rPr lang="sr-Latn-RS" sz="1100" b="0" i="0" u="none" strike="noStrike" dirty="0">
                          <a:solidFill>
                            <a:schemeClr val="tx1"/>
                          </a:solidFill>
                          <a:effectLst/>
                          <a:latin typeface="+mn-lt"/>
                        </a:rPr>
                        <a:t>CVID</a:t>
                      </a:r>
                      <a:r>
                        <a:rPr lang="sr" sz="1100" b="0" i="0" u="none" strike="noStrike" dirty="0">
                          <a:solidFill>
                            <a:schemeClr val="tx1"/>
                          </a:solidFill>
                          <a:effectLst/>
                          <a:latin typeface="+mn-lt"/>
                        </a:rPr>
                        <a:t>)</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934212222"/>
                  </a:ext>
                </a:extLst>
              </a:tr>
              <a:tr h="184463">
                <a:tc>
                  <a:txBody>
                    <a:bodyPr/>
                    <a:lstStyle/>
                    <a:p>
                      <a:pPr algn="l" rtl="0" fontAlgn="ctr"/>
                      <a:r>
                        <a:rPr lang="sr" sz="1100" b="0" i="0" u="none" strike="noStrike" dirty="0" smtClean="0">
                          <a:solidFill>
                            <a:schemeClr val="tx1"/>
                          </a:solidFill>
                          <a:effectLst/>
                          <a:latin typeface="+mn-lt"/>
                        </a:rPr>
                        <a:t>  Ez</a:t>
                      </a:r>
                      <a:r>
                        <a:rPr lang="en-US" sz="1100" b="0" i="0" u="none" strike="noStrike" dirty="0" err="1" smtClean="0">
                          <a:solidFill>
                            <a:schemeClr val="tx1"/>
                          </a:solidFill>
                          <a:effectLst/>
                          <a:latin typeface="+mn-lt"/>
                        </a:rPr>
                        <a:t>ofagitis</a:t>
                      </a:r>
                      <a:endParaRPr lang="sr"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Alergeni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hranu</a:t>
                      </a:r>
                      <a:r>
                        <a:rPr lang="en-US" sz="1100" b="0" i="0" u="none" strike="noStrike" dirty="0" smtClean="0">
                          <a:solidFill>
                            <a:schemeClr val="tx1"/>
                          </a:solidFill>
                          <a:effectLst/>
                          <a:latin typeface="+mn-lt"/>
                        </a:rPr>
                        <a:t>/</a:t>
                      </a:r>
                      <a:r>
                        <a:rPr lang="en-US" sz="1100" b="0" i="0" u="none" strike="noStrike" dirty="0" err="1" smtClean="0">
                          <a:solidFill>
                            <a:schemeClr val="tx1"/>
                          </a:solidFill>
                          <a:effectLst/>
                          <a:latin typeface="+mn-lt"/>
                        </a:rPr>
                        <a:t>lekove</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895721744"/>
                  </a:ext>
                </a:extLst>
              </a:tr>
              <a:tr h="359008">
                <a:tc>
                  <a:txBody>
                    <a:bodyPr/>
                    <a:lstStyle/>
                    <a:p>
                      <a:pPr algn="l" rtl="0" fontAlgn="ct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Atopijska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kijavica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alergijski</a:t>
                      </a:r>
                      <a:r>
                        <a:rPr lang="hu-HU" sz="1100" b="0" i="0" u="none" strike="noStrike" dirty="0" smtClean="0">
                          <a:solidFill>
                            <a:schemeClr val="tx1"/>
                          </a:solidFill>
                          <a:effectLst/>
                          <a:latin typeface="+mn-lt"/>
                        </a:rPr>
                        <a:t/>
                      </a:r>
                      <a:br>
                        <a:rPr lang="hu-HU" sz="1100" b="0" i="0" u="none" strike="noStrike" dirty="0" smtClean="0">
                          <a:solidFill>
                            <a:schemeClr val="tx1"/>
                          </a:solidFill>
                          <a:effectLst/>
                          <a:latin typeface="+mn-lt"/>
                        </a:rPr>
                      </a:br>
                      <a:r>
                        <a:rPr lang="hu-HU" sz="1100" b="0" i="0" u="none" strike="noStrike" dirty="0" smtClean="0">
                          <a:solidFill>
                            <a:schemeClr val="tx1"/>
                          </a:solidFill>
                          <a:effectLst/>
                          <a:latin typeface="+mn-lt"/>
                        </a:rPr>
                        <a:t> </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rinitis</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9525" marR="9525" marT="9525" marB="0" anchor="ctr"/>
                </a:tc>
                <a:tc>
                  <a:txBody>
                    <a:bodyPr/>
                    <a:lstStyle/>
                    <a:p>
                      <a:pPr algn="ctr" rtl="0" fontAlgn="t"/>
                      <a:r>
                        <a:rPr lang="sr" sz="1100" b="0" i="0" u="none" strike="noStrike" dirty="0" smtClean="0">
                          <a:solidFill>
                            <a:schemeClr val="tx1"/>
                          </a:solidFill>
                          <a:effectLst/>
                          <a:latin typeface="+mn-lt"/>
                        </a:rPr>
                        <a:t>Polen</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72211295"/>
                  </a:ext>
                </a:extLst>
              </a:tr>
              <a:tr h="229904">
                <a:tc>
                  <a:txBody>
                    <a:bodyPr/>
                    <a:lstStyle/>
                    <a:p>
                      <a:pPr algn="l" rtl="0" fontAlgn="ctr"/>
                      <a:r>
                        <a:rPr lang="hu-HU" sz="1100" b="0" i="0" u="none" strike="noStrike" dirty="0" smtClean="0">
                          <a:solidFill>
                            <a:schemeClr val="tx1"/>
                          </a:solidFill>
                          <a:effectLst/>
                          <a:latin typeface="+mn-lt"/>
                        </a:rPr>
                        <a:t>  </a:t>
                      </a:r>
                      <a:r>
                        <a:rPr lang="en-US" sz="1100" b="0" i="0" u="none" strike="noStrike" dirty="0" smtClean="0">
                          <a:solidFill>
                            <a:schemeClr val="tx1"/>
                          </a:solidFill>
                          <a:effectLst/>
                          <a:latin typeface="+mn-lt"/>
                        </a:rPr>
                        <a:t>Pneumonitis</a:t>
                      </a:r>
                      <a:endParaRPr lang="en-US" sz="1100" b="0" i="0" u="none" strike="noStrike" dirty="0">
                        <a:solidFill>
                          <a:schemeClr val="tx1"/>
                        </a:solidFill>
                        <a:effectLst/>
                        <a:latin typeface="+mn-lt"/>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Aeroalergeni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određeni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lekovi</a:t>
                      </a:r>
                      <a:r>
                        <a:rPr lang="sr" sz="1100" b="0" i="0" u="none" strike="noStrike" dirty="0" smtClean="0">
                          <a:solidFill>
                            <a:schemeClr val="tx1"/>
                          </a:solidFill>
                          <a:effectLst/>
                          <a:latin typeface="+mn-lt"/>
                        </a:rPr>
                        <a:t>.</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657879728"/>
                  </a:ext>
                </a:extLst>
              </a:tr>
              <a:tr h="184463">
                <a:tc>
                  <a:txBody>
                    <a:bodyPr/>
                    <a:lstStyle/>
                    <a:p>
                      <a:pPr algn="l" rtl="0" fontAlgn="ctr">
                        <a:spcAft>
                          <a:spcPts val="300"/>
                        </a:spcAft>
                      </a:pPr>
                      <a:r>
                        <a:rPr lang="hu-HU"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Urtikarija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koprivnjača</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9525" marR="9525" marT="9525" marB="0" anchor="ctr"/>
                </a:tc>
                <a:tc>
                  <a:txBody>
                    <a:bodyPr/>
                    <a:lstStyle/>
                    <a:p>
                      <a:pPr algn="ctr" rtl="0" fontAlgn="t"/>
                      <a:r>
                        <a:rPr lang="pl-PL" sz="1100" b="0" i="0" u="none" strike="noStrike" dirty="0" smtClean="0">
                          <a:solidFill>
                            <a:schemeClr val="tx1"/>
                          </a:solidFill>
                          <a:effectLst/>
                          <a:latin typeface="+mn-lt"/>
                        </a:rPr>
                        <a:t>Alergeni na hranu/lekove, otrov insekata.</a:t>
                      </a:r>
                      <a:endParaRPr lang="pl-PL"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925750801"/>
                  </a:ext>
                </a:extLst>
              </a:tr>
            </a:tbl>
          </a:graphicData>
        </a:graphic>
      </p:graphicFrame>
      <p:graphicFrame>
        <p:nvGraphicFramePr>
          <p:cNvPr id="6" name="Táblázat 5"/>
          <p:cNvGraphicFramePr>
            <a:graphicFrameLocks noGrp="1"/>
          </p:cNvGraphicFramePr>
          <p:nvPr>
            <p:extLst>
              <p:ext uri="{D42A27DB-BD31-4B8C-83A1-F6EECF244321}">
                <p14:modId xmlns:p14="http://schemas.microsoft.com/office/powerpoint/2010/main" val="3172414088"/>
              </p:ext>
            </p:extLst>
          </p:nvPr>
        </p:nvGraphicFramePr>
        <p:xfrm>
          <a:off x="4416732" y="85676"/>
          <a:ext cx="4172459" cy="6335065"/>
        </p:xfrm>
        <a:graphic>
          <a:graphicData uri="http://schemas.openxmlformats.org/drawingml/2006/table">
            <a:tbl>
              <a:tblPr>
                <a:tableStyleId>{5C22544A-7EE6-4342-B048-85BDC9FD1C3A}</a:tableStyleId>
              </a:tblPr>
              <a:tblGrid>
                <a:gridCol w="1105492">
                  <a:extLst>
                    <a:ext uri="{9D8B030D-6E8A-4147-A177-3AD203B41FA5}">
                      <a16:colId xmlns:a16="http://schemas.microsoft.com/office/drawing/2014/main" val="3675381409"/>
                    </a:ext>
                  </a:extLst>
                </a:gridCol>
                <a:gridCol w="3066967">
                  <a:extLst>
                    <a:ext uri="{9D8B030D-6E8A-4147-A177-3AD203B41FA5}">
                      <a16:colId xmlns:a16="http://schemas.microsoft.com/office/drawing/2014/main" val="3552812276"/>
                    </a:ext>
                  </a:extLst>
                </a:gridCol>
              </a:tblGrid>
              <a:tr h="285260">
                <a:tc>
                  <a:txBody>
                    <a:bodyPr/>
                    <a:lstStyle/>
                    <a:p>
                      <a:pPr algn="ctr" rtl="0" fontAlgn="t"/>
                      <a:r>
                        <a:rPr lang="sr" sz="1200" b="1" u="none" strike="noStrike" dirty="0" smtClean="0">
                          <a:solidFill>
                            <a:srgbClr val="0070C0"/>
                          </a:solidFill>
                          <a:effectLst/>
                          <a:latin typeface="+mn-lt"/>
                        </a:rPr>
                        <a:t>Bolest</a:t>
                      </a:r>
                      <a:endParaRPr lang="en-IE" sz="1200" b="1" i="0" u="none" strike="noStrike" dirty="0">
                        <a:solidFill>
                          <a:srgbClr val="0070C0"/>
                        </a:solidFill>
                        <a:effectLst/>
                        <a:latin typeface="+mn-lt"/>
                      </a:endParaRPr>
                    </a:p>
                  </a:txBody>
                  <a:tcPr marL="6757" marR="6757" marT="6757" marB="0" anchor="ctr"/>
                </a:tc>
                <a:tc>
                  <a:txBody>
                    <a:bodyPr/>
                    <a:lstStyle/>
                    <a:p>
                      <a:pPr algn="ctr" rtl="0" fontAlgn="t"/>
                      <a:r>
                        <a:rPr lang="sr" sz="1200" b="1" i="0" u="none" strike="noStrike" dirty="0" smtClean="0">
                          <a:solidFill>
                            <a:srgbClr val="0070C0"/>
                          </a:solidFill>
                          <a:effectLst/>
                          <a:latin typeface="+mn-lt"/>
                        </a:rPr>
                        <a:t>Uzroci/okidači</a:t>
                      </a:r>
                      <a:endParaRPr lang="sr" sz="1200" b="1" i="0" u="none" strike="noStrike" dirty="0">
                        <a:solidFill>
                          <a:srgbClr val="0070C0"/>
                        </a:solidFill>
                        <a:effectLst/>
                        <a:latin typeface="+mn-lt"/>
                      </a:endParaRPr>
                    </a:p>
                  </a:txBody>
                  <a:tcPr marL="6757" marR="6757" marT="6757" marB="0" anchor="ctr"/>
                </a:tc>
                <a:extLst>
                  <a:ext uri="{0D108BD9-81ED-4DB2-BD59-A6C34878D82A}">
                    <a16:rowId xmlns:a16="http://schemas.microsoft.com/office/drawing/2014/main" val="2120841511"/>
                  </a:ext>
                </a:extLst>
              </a:tr>
              <a:tr h="463399">
                <a:tc>
                  <a:txBody>
                    <a:bodyPr/>
                    <a:lstStyle/>
                    <a:p>
                      <a:pPr algn="l" rtl="0" fontAlgn="ctr"/>
                      <a:r>
                        <a:rPr lang="sr-Latn-RS" sz="1100" b="0" i="0" u="none" strike="noStrike" dirty="0" smtClean="0">
                          <a:solidFill>
                            <a:schemeClr val="tx1"/>
                          </a:solidFill>
                          <a:effectLst/>
                          <a:latin typeface="+mn-lt"/>
                          <a:cs typeface="Arial" panose="020B0604020202020204" pitchFamily="34" charset="0"/>
                        </a:rPr>
                        <a:t>  Akne</a:t>
                      </a:r>
                      <a:endParaRPr lang="sr"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hormonske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promene</a:t>
                      </a:r>
                      <a:r>
                        <a:rPr lang="en-US" sz="1100" b="0" i="0" u="none" strike="noStrike" dirty="0" smtClean="0">
                          <a:solidFill>
                            <a:schemeClr val="tx1"/>
                          </a:solidFill>
                          <a:effectLst/>
                          <a:latin typeface="+mn-lt"/>
                        </a:rPr>
                        <a:t>,</a:t>
                      </a:r>
                      <a:r>
                        <a:rPr lang="hu-HU" sz="1100" b="0" i="0" u="none" strike="noStrike" dirty="0" smtClean="0">
                          <a:solidFill>
                            <a:schemeClr val="tx1"/>
                          </a:solidFill>
                          <a:effectLst/>
                          <a:latin typeface="+mn-lt"/>
                        </a:rPr>
                        <a:t/>
                      </a:r>
                      <a:br>
                        <a:rPr lang="hu-HU" sz="1100" b="0" i="0" u="none" strike="noStrike" dirty="0" smtClean="0">
                          <a:solidFill>
                            <a:schemeClr val="tx1"/>
                          </a:solidFill>
                          <a:effectLst/>
                          <a:latin typeface="+mn-lt"/>
                        </a:rPr>
                      </a:b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određeni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lekovi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kozmetika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pušenje</a:t>
                      </a:r>
                      <a:r>
                        <a:rPr lang="en-US" sz="1100" b="0" i="0" u="none" strike="noStrike" dirty="0" smtClean="0">
                          <a:solidFill>
                            <a:schemeClr val="tx1"/>
                          </a:solidFill>
                          <a:effectLst/>
                          <a:latin typeface="+mn-lt"/>
                        </a:rPr>
                        <a:t>,</a:t>
                      </a:r>
                      <a:r>
                        <a:rPr lang="hu-HU" sz="1100" b="0" i="0" u="none" strike="noStrike" dirty="0" smtClean="0">
                          <a:solidFill>
                            <a:schemeClr val="tx1"/>
                          </a:solidFill>
                          <a:effectLst/>
                          <a:latin typeface="+mn-lt"/>
                        </a:rPr>
                        <a:t/>
                      </a:r>
                      <a:br>
                        <a:rPr lang="hu-HU" sz="1100" b="0" i="0" u="none" strike="noStrike" dirty="0" smtClean="0">
                          <a:solidFill>
                            <a:schemeClr val="tx1"/>
                          </a:solidFill>
                          <a:effectLst/>
                          <a:latin typeface="+mn-lt"/>
                        </a:rPr>
                      </a:b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dijeta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visokim</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glikemijskim</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indeksom</a:t>
                      </a:r>
                      <a:r>
                        <a:rPr lang="sr" sz="1100" b="0" i="0" u="none" strike="noStrike" dirty="0" smtClean="0">
                          <a:solidFill>
                            <a:schemeClr val="tx1"/>
                          </a:solidFill>
                          <a:effectLst/>
                          <a:latin typeface="+mn-lt"/>
                        </a:rPr>
                        <a:t>.</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744957776"/>
                  </a:ext>
                </a:extLst>
              </a:tr>
              <a:tr h="161079">
                <a:tc>
                  <a:txBody>
                    <a:bodyPr/>
                    <a:lstStyle/>
                    <a:p>
                      <a:pPr algn="l" rtl="0" fontAlgn="ctr"/>
                      <a:r>
                        <a:rPr lang="sr" sz="1100" b="0" i="0" u="none" strike="noStrike" dirty="0" smtClean="0">
                          <a:solidFill>
                            <a:schemeClr val="tx1"/>
                          </a:solidFill>
                          <a:effectLst/>
                          <a:latin typeface="+mn-lt"/>
                          <a:cs typeface="Arial" panose="020B0604020202020204" pitchFamily="34" charset="0"/>
                        </a:rPr>
                        <a:t>  Aktinična keratoza</a:t>
                      </a:r>
                      <a:endParaRPr lang="sr"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Dugotrajna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izloženost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suncu</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91761380"/>
                  </a:ext>
                </a:extLst>
              </a:tr>
              <a:tr h="310980">
                <a:tc>
                  <a:txBody>
                    <a:bodyPr/>
                    <a:lstStyle/>
                    <a:p>
                      <a:pPr algn="l" rtl="0" fontAlgn="ctr"/>
                      <a:r>
                        <a:rPr lang="sr" sz="1100" b="0" i="0" u="none" strike="noStrike" dirty="0" smtClean="0">
                          <a:solidFill>
                            <a:schemeClr val="tx1"/>
                          </a:solidFill>
                          <a:effectLst/>
                          <a:latin typeface="+mn-lt"/>
                          <a:cs typeface="Arial" panose="020B0604020202020204" pitchFamily="34" charset="0"/>
                        </a:rPr>
                        <a:t>  Alopecija areata</a:t>
                      </a:r>
                      <a:endParaRPr lang="sr"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određeni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lekovi</a:t>
                      </a:r>
                      <a:r>
                        <a:rPr lang="en-US" sz="1100" b="0" i="0" u="none" strike="noStrike" dirty="0" smtClean="0">
                          <a:solidFill>
                            <a:schemeClr val="tx1"/>
                          </a:solidFill>
                          <a:effectLst/>
                          <a:latin typeface="+mn-lt"/>
                        </a:rPr>
                        <a:t>,</a:t>
                      </a:r>
                      <a:r>
                        <a:rPr lang="hu-HU" sz="1100" b="0" i="0" u="none" strike="noStrike" dirty="0" smtClean="0">
                          <a:solidFill>
                            <a:schemeClr val="tx1"/>
                          </a:solidFill>
                          <a:effectLst/>
                          <a:latin typeface="+mn-lt"/>
                        </a:rPr>
                        <a:t/>
                      </a:r>
                      <a:br>
                        <a:rPr lang="hu-HU" sz="1100" b="0" i="0" u="none" strike="noStrike" dirty="0" smtClean="0">
                          <a:solidFill>
                            <a:schemeClr val="tx1"/>
                          </a:solidFill>
                          <a:effectLst/>
                          <a:latin typeface="+mn-lt"/>
                        </a:rPr>
                      </a:b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hormonske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promene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stres</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97436364"/>
                  </a:ext>
                </a:extLst>
              </a:tr>
              <a:tr h="310980">
                <a:tc>
                  <a:txBody>
                    <a:bodyPr/>
                    <a:lstStyle/>
                    <a:p>
                      <a:pPr algn="l" rtl="0" fontAlgn="ctr"/>
                      <a:r>
                        <a:rPr lang="sr" sz="1100" b="0" i="0" u="none" strike="noStrike" dirty="0" smtClean="0">
                          <a:solidFill>
                            <a:schemeClr val="tx1"/>
                          </a:solidFill>
                          <a:effectLst/>
                          <a:latin typeface="+mn-lt"/>
                          <a:cs typeface="Arial" panose="020B0604020202020204" pitchFamily="34" charset="0"/>
                        </a:rPr>
                        <a:t>  Celulitis</a:t>
                      </a:r>
                      <a:endParaRPr lang="sr"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Povrede</a:t>
                      </a:r>
                      <a:r>
                        <a:rPr lang="en-US" sz="1100" b="0" i="0" u="none" strike="noStrike" dirty="0" smtClean="0">
                          <a:solidFill>
                            <a:schemeClr val="tx1"/>
                          </a:solidFill>
                          <a:effectLst/>
                          <a:latin typeface="+mn-lt"/>
                        </a:rPr>
                        <a:t>/</a:t>
                      </a:r>
                      <a:r>
                        <a:rPr lang="en-US" sz="1100" b="0" i="0" u="none" strike="noStrike" dirty="0" err="1" smtClean="0">
                          <a:solidFill>
                            <a:schemeClr val="tx1"/>
                          </a:solidFill>
                          <a:effectLst/>
                          <a:latin typeface="+mn-lt"/>
                        </a:rPr>
                        <a:t>infekcije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omogućavaju</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bakterijama</a:t>
                      </a:r>
                      <a:r>
                        <a:rPr lang="en-US" sz="1100" b="0" i="0" u="none" strike="noStrike" dirty="0" smtClean="0">
                          <a:solidFill>
                            <a:schemeClr val="tx1"/>
                          </a:solidFill>
                          <a:effectLst/>
                          <a:latin typeface="+mn-lt"/>
                        </a:rPr>
                        <a:t> da </a:t>
                      </a:r>
                      <a:r>
                        <a:rPr lang="en-US" sz="1100" b="0" i="0" u="none" strike="noStrike" dirty="0" err="1" smtClean="0">
                          <a:solidFill>
                            <a:schemeClr val="tx1"/>
                          </a:solidFill>
                          <a:effectLst/>
                          <a:latin typeface="+mn-lt"/>
                        </a:rPr>
                        <a:t>prodru</a:t>
                      </a:r>
                      <a:r>
                        <a:rPr lang="en-US" sz="1100" b="0" i="0" u="none" strike="noStrike" dirty="0" smtClean="0">
                          <a:solidFill>
                            <a:schemeClr val="tx1"/>
                          </a:solidFill>
                          <a:effectLst/>
                          <a:latin typeface="+mn-lt"/>
                        </a:rPr>
                        <a:t> u </a:t>
                      </a:r>
                      <a:r>
                        <a:rPr lang="en-US" sz="1100" b="0" i="0" u="none" strike="noStrike" dirty="0" err="1" smtClean="0">
                          <a:solidFill>
                            <a:schemeClr val="tx1"/>
                          </a:solidFill>
                          <a:effectLst/>
                          <a:latin typeface="+mn-lt"/>
                        </a:rPr>
                        <a:t>kožu</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857465109"/>
                  </a:ext>
                </a:extLst>
              </a:tr>
              <a:tr h="302961">
                <a:tc>
                  <a:txBody>
                    <a:bodyPr/>
                    <a:lstStyle/>
                    <a:p>
                      <a:pPr algn="l" rtl="0" fontAlgn="ctr"/>
                      <a:r>
                        <a:rPr lang="sr-Latn-RS" sz="1100" b="0" i="0" u="none" strike="noStrike" dirty="0" smtClean="0">
                          <a:solidFill>
                            <a:schemeClr val="tx1"/>
                          </a:solidFill>
                          <a:effectLst/>
                          <a:latin typeface="+mn-lt"/>
                          <a:cs typeface="Arial" panose="020B0604020202020204" pitchFamily="34" charset="0"/>
                        </a:rPr>
                        <a:t>  Varičela</a:t>
                      </a:r>
                      <a:endParaRPr lang="en-IE"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ili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kapljični</a:t>
                      </a:r>
                      <a:r>
                        <a:rPr lang="en-US" sz="1100" b="0" i="0" u="none" strike="noStrike" dirty="0" smtClean="0">
                          <a:solidFill>
                            <a:schemeClr val="tx1"/>
                          </a:solidFill>
                          <a:effectLst/>
                          <a:latin typeface="+mn-lt"/>
                        </a:rPr>
                        <a:t> virus </a:t>
                      </a:r>
                      <a:r>
                        <a:rPr lang="en-US" sz="1100" b="0" i="1" u="none" strike="noStrike" dirty="0" err="1" smtClean="0">
                          <a:solidFill>
                            <a:schemeClr val="tx1"/>
                          </a:solidFill>
                          <a:effectLst/>
                          <a:latin typeface="+mn-lt"/>
                        </a:rPr>
                        <a:t>varičela</a:t>
                      </a:r>
                      <a:r>
                        <a:rPr lang="en-US" sz="1100" b="0" i="1" u="none" strike="noStrike" dirty="0" smtClean="0">
                          <a:solidFill>
                            <a:schemeClr val="tx1"/>
                          </a:solidFill>
                          <a:effectLst/>
                          <a:latin typeface="+mn-lt"/>
                        </a:rPr>
                        <a:t>-zoster</a:t>
                      </a:r>
                      <a:endParaRPr lang="en-US" sz="1100" b="0" i="1"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269537954"/>
                  </a:ext>
                </a:extLst>
              </a:tr>
              <a:tr h="313497">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Kutana</a:t>
                      </a:r>
                      <a:r>
                        <a:rPr lang="en-US" sz="1100" b="0" i="0" u="none" strike="noStrike" dirty="0" smtClean="0">
                          <a:solidFill>
                            <a:schemeClr val="tx1"/>
                          </a:solidFill>
                          <a:effectLst/>
                          <a:latin typeface="+mn-lt"/>
                          <a:cs typeface="Arial" panose="020B0604020202020204" pitchFamily="34" charset="0"/>
                        </a:rPr>
                        <a:t> larva</a:t>
                      </a:r>
                      <a:r>
                        <a:rPr lang="hu-HU" sz="1100" b="0" i="0" u="none" strike="noStrike" dirty="0" smtClean="0">
                          <a:solidFill>
                            <a:schemeClr val="tx1"/>
                          </a:solidFill>
                          <a:effectLst/>
                          <a:latin typeface="+mn-lt"/>
                          <a:cs typeface="Arial" panose="020B0604020202020204" pitchFamily="34" charset="0"/>
                        </a:rPr>
                        <a:t/>
                      </a:r>
                      <a:br>
                        <a:rPr lang="hu-HU" sz="1100" b="0" i="0" u="none" strike="noStrike" dirty="0" smtClean="0">
                          <a:solidFill>
                            <a:schemeClr val="tx1"/>
                          </a:solidFill>
                          <a:effectLst/>
                          <a:latin typeface="+mn-lt"/>
                          <a:cs typeface="Arial" panose="020B0604020202020204" pitchFamily="34" charset="0"/>
                        </a:rPr>
                      </a:b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migrans</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larvama</a:t>
                      </a:r>
                      <a:r>
                        <a:rPr lang="hu-HU" sz="1100" b="0" i="0" u="none" strike="noStrike" dirty="0" smtClean="0">
                          <a:solidFill>
                            <a:schemeClr val="tx1"/>
                          </a:solidFill>
                          <a:effectLst/>
                          <a:latin typeface="+mn-lt"/>
                        </a:rPr>
                        <a:t/>
                      </a:r>
                      <a:br>
                        <a:rPr lang="hu-HU" sz="1100" b="0" i="0" u="none" strike="noStrike" dirty="0" smtClean="0">
                          <a:solidFill>
                            <a:schemeClr val="tx1"/>
                          </a:solidFill>
                          <a:effectLst/>
                          <a:latin typeface="+mn-lt"/>
                        </a:rPr>
                      </a:b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ankilostoma</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235829883"/>
                  </a:ext>
                </a:extLst>
              </a:tr>
              <a:tr h="161079">
                <a:tc>
                  <a:txBody>
                    <a:bodyPr/>
                    <a:lstStyle/>
                    <a:p>
                      <a:pPr algn="l" rtl="0" fontAlgn="ctr"/>
                      <a:r>
                        <a:rPr lang="sr" sz="1100" b="0" i="0" u="none" strike="noStrike" dirty="0" smtClean="0">
                          <a:solidFill>
                            <a:schemeClr val="tx1"/>
                          </a:solidFill>
                          <a:effectLst/>
                          <a:latin typeface="+mn-lt"/>
                          <a:cs typeface="Arial" panose="020B0604020202020204" pitchFamily="34" charset="0"/>
                        </a:rPr>
                        <a:t>  Kožna mijaza</a:t>
                      </a:r>
                      <a:endParaRPr lang="en-IE"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sv-SE" sz="1100" b="0" i="0" u="none" strike="noStrike" dirty="0" smtClean="0">
                          <a:solidFill>
                            <a:schemeClr val="tx1"/>
                          </a:solidFill>
                          <a:effectLst/>
                          <a:latin typeface="+mn-lt"/>
                        </a:rPr>
                        <a:t>Kontakt sa larvama reda muva Diptera</a:t>
                      </a:r>
                      <a:endParaRPr lang="sv-S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79522938"/>
                  </a:ext>
                </a:extLst>
              </a:tr>
              <a:tr h="354275">
                <a:tc>
                  <a:txBody>
                    <a:bodyPr/>
                    <a:lstStyle/>
                    <a:p>
                      <a:pPr algn="l" rtl="0" fontAlgn="ctr"/>
                      <a:r>
                        <a:rPr lang="sr" sz="1100" b="0" i="0" u="none" strike="noStrike" dirty="0" smtClean="0">
                          <a:solidFill>
                            <a:schemeClr val="tx1"/>
                          </a:solidFill>
                          <a:effectLst/>
                          <a:latin typeface="+mn-lt"/>
                          <a:cs typeface="Arial" panose="020B0604020202020204" pitchFamily="34" charset="0"/>
                        </a:rPr>
                        <a:t>  Difterija</a:t>
                      </a:r>
                      <a:endParaRPr lang="en-IE"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ili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kapljična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bakterija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Corynebacterium</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diphtheriae</a:t>
                      </a:r>
                      <a:r>
                        <a:rPr lang="en-US" sz="1100" b="0" i="0" u="none" strike="noStrike" dirty="0" smtClean="0">
                          <a:solidFill>
                            <a:schemeClr val="tx1"/>
                          </a:solidFill>
                          <a:effectLst/>
                          <a:latin typeface="+mn-lt"/>
                        </a:rPr>
                        <a:t> </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756765056"/>
                  </a:ext>
                </a:extLst>
              </a:tr>
              <a:tr h="465915">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Ekcem</a:t>
                      </a: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smtClean="0">
                          <a:solidFill>
                            <a:schemeClr val="tx1"/>
                          </a:solidFill>
                          <a:effectLst/>
                          <a:latin typeface="+mn-lt"/>
                          <a:cs typeface="Arial" panose="020B0604020202020204" pitchFamily="34" charset="0"/>
                        </a:rPr>
                        <a:t>(</a:t>
                      </a:r>
                      <a:r>
                        <a:rPr lang="en-US" sz="1100" b="0" i="0" u="none" strike="noStrike" dirty="0" err="1" smtClean="0">
                          <a:solidFill>
                            <a:schemeClr val="tx1"/>
                          </a:solidFill>
                          <a:effectLst/>
                          <a:latin typeface="+mn-lt"/>
                          <a:cs typeface="Arial" panose="020B0604020202020204" pitchFamily="34" charset="0"/>
                        </a:rPr>
                        <a:t>atopijski</a:t>
                      </a:r>
                      <a:r>
                        <a:rPr lang="hu-HU" sz="1100" b="0" i="0" u="none" strike="noStrike" dirty="0" smtClean="0">
                          <a:solidFill>
                            <a:schemeClr val="tx1"/>
                          </a:solidFill>
                          <a:effectLst/>
                          <a:latin typeface="+mn-lt"/>
                          <a:cs typeface="Arial" panose="020B0604020202020204" pitchFamily="34" charset="0"/>
                        </a:rPr>
                        <a:t/>
                      </a:r>
                      <a:br>
                        <a:rPr lang="hu-HU" sz="1100" b="0" i="0" u="none" strike="noStrike" dirty="0" smtClean="0">
                          <a:solidFill>
                            <a:schemeClr val="tx1"/>
                          </a:solidFill>
                          <a:effectLst/>
                          <a:latin typeface="+mn-lt"/>
                          <a:cs typeface="Arial" panose="020B0604020202020204" pitchFamily="34" charset="0"/>
                        </a:rPr>
                      </a:br>
                      <a:r>
                        <a:rPr lang="hu-HU" sz="1100" b="0" i="0" u="none" strike="noStrike" dirty="0" smtClean="0">
                          <a:solidFill>
                            <a:schemeClr val="tx1"/>
                          </a:solidFill>
                          <a:effectLst/>
                          <a:latin typeface="+mn-lt"/>
                          <a:cs typeface="Arial" panose="020B0604020202020204" pitchFamily="34" charset="0"/>
                        </a:rPr>
                        <a:t>  / </a:t>
                      </a:r>
                      <a:r>
                        <a:rPr lang="en-US" sz="1100" b="0" i="0" u="none" strike="noStrike" dirty="0" err="1" smtClean="0">
                          <a:solidFill>
                            <a:schemeClr val="tx1"/>
                          </a:solidFill>
                          <a:effectLst/>
                          <a:latin typeface="+mn-lt"/>
                          <a:cs typeface="Arial" panose="020B0604020202020204" pitchFamily="34" charset="0"/>
                        </a:rPr>
                        <a:t>kontaktni</a:t>
                      </a: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smtClean="0">
                          <a:solidFill>
                            <a:schemeClr val="tx1"/>
                          </a:solidFill>
                          <a:effectLst/>
                          <a:latin typeface="+mn-lt"/>
                          <a:cs typeface="Arial" panose="020B0604020202020204" pitchFamily="34" charset="0"/>
                        </a:rPr>
                        <a:t>dermatitis)</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alergeni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životne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sredine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hemikalije</a:t>
                      </a:r>
                      <a:r>
                        <a:rPr lang="sr" sz="1100" b="0" i="0" u="none" strike="noStrike" dirty="0" smtClean="0">
                          <a:solidFill>
                            <a:schemeClr val="tx1"/>
                          </a:solidFill>
                          <a:effectLst/>
                          <a:latin typeface="+mn-lt"/>
                        </a:rPr>
                        <a:t>.</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792578781"/>
                  </a:ext>
                </a:extLst>
              </a:tr>
              <a:tr h="313497">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Bulozna</a:t>
                      </a:r>
                      <a:r>
                        <a:rPr lang="hu-HU" sz="1100" b="0" i="0" u="none" strike="noStrike" dirty="0" smtClean="0">
                          <a:solidFill>
                            <a:schemeClr val="tx1"/>
                          </a:solidFill>
                          <a:effectLst/>
                          <a:latin typeface="+mn-lt"/>
                          <a:cs typeface="Arial" panose="020B0604020202020204" pitchFamily="34" charset="0"/>
                        </a:rPr>
                        <a:t/>
                      </a:r>
                      <a:br>
                        <a:rPr lang="hu-HU" sz="1100" b="0" i="0" u="none" strike="noStrike" dirty="0" smtClean="0">
                          <a:solidFill>
                            <a:schemeClr val="tx1"/>
                          </a:solidFill>
                          <a:effectLst/>
                          <a:latin typeface="+mn-lt"/>
                          <a:cs typeface="Arial" panose="020B0604020202020204" pitchFamily="34" charset="0"/>
                        </a:rPr>
                      </a:b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epidermoliza</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663813864"/>
                  </a:ext>
                </a:extLst>
              </a:tr>
              <a:tr h="161079">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smtClean="0">
                          <a:solidFill>
                            <a:schemeClr val="tx1"/>
                          </a:solidFill>
                          <a:effectLst/>
                          <a:latin typeface="+mn-lt"/>
                          <a:cs typeface="Arial" panose="020B0604020202020204" pitchFamily="34" charset="0"/>
                        </a:rPr>
                        <a:t>Herpes </a:t>
                      </a:r>
                      <a:r>
                        <a:rPr lang="en-US" sz="1100" b="0" i="0" u="none" strike="noStrike" dirty="0" err="1" smtClean="0">
                          <a:solidFill>
                            <a:schemeClr val="tx1"/>
                          </a:solidFill>
                          <a:effectLst/>
                          <a:latin typeface="+mn-lt"/>
                          <a:cs typeface="Arial" panose="020B0604020202020204" pitchFamily="34" charset="0"/>
                        </a:rPr>
                        <a:t>simpleks</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smtClean="0">
                          <a:solidFill>
                            <a:schemeClr val="tx1"/>
                          </a:solidFill>
                          <a:effectLst/>
                          <a:latin typeface="+mn-lt"/>
                        </a:rPr>
                        <a:t>Virus </a:t>
                      </a:r>
                      <a:r>
                        <a:rPr lang="en-US" sz="1100" b="0" i="1" u="none" strike="noStrike" dirty="0" smtClean="0">
                          <a:solidFill>
                            <a:schemeClr val="tx1"/>
                          </a:solidFill>
                          <a:effectLst/>
                          <a:latin typeface="+mn-lt"/>
                        </a:rPr>
                        <a:t>herpes </a:t>
                      </a:r>
                      <a:r>
                        <a:rPr lang="en-US" sz="1100" b="0" i="1" u="none" strike="noStrike" dirty="0" err="1" smtClean="0">
                          <a:solidFill>
                            <a:schemeClr val="tx1"/>
                          </a:solidFill>
                          <a:effectLst/>
                          <a:latin typeface="+mn-lt"/>
                        </a:rPr>
                        <a:t>simpleksa</a:t>
                      </a:r>
                      <a:r>
                        <a:rPr lang="en-US" sz="1100" b="0" i="1" u="none" strike="noStrike" dirty="0" smtClean="0">
                          <a:solidFill>
                            <a:schemeClr val="tx1"/>
                          </a:solidFill>
                          <a:effectLst/>
                          <a:latin typeface="+mn-lt"/>
                        </a:rPr>
                        <a:t> </a:t>
                      </a:r>
                      <a:r>
                        <a:rPr lang="en-US" sz="1100" b="0" i="0" u="none" strike="noStrike" dirty="0" err="1" smtClean="0">
                          <a:solidFill>
                            <a:schemeClr val="tx1"/>
                          </a:solidFill>
                          <a:effectLst/>
                          <a:latin typeface="+mn-lt"/>
                        </a:rPr>
                        <a:t>kontaktne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ili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telesne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tečnosti</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427290618"/>
                  </a:ext>
                </a:extLst>
              </a:tr>
              <a:tr h="302961">
                <a:tc>
                  <a:txBody>
                    <a:bodyPr/>
                    <a:lstStyle/>
                    <a:p>
                      <a:pPr algn="l" rtl="0" fontAlgn="ctr"/>
                      <a:r>
                        <a:rPr lang="sr-Latn-RS" sz="1100" b="0" i="0" u="none" strike="noStrike" dirty="0" smtClean="0">
                          <a:solidFill>
                            <a:schemeClr val="tx1"/>
                          </a:solidFill>
                          <a:effectLst/>
                          <a:latin typeface="+mn-lt"/>
                          <a:cs typeface="Arial" panose="020B0604020202020204" pitchFamily="34" charset="0"/>
                        </a:rPr>
                        <a:t>  Gonoreja</a:t>
                      </a:r>
                      <a:endParaRPr lang="en-IE"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bakterijom</a:t>
                      </a:r>
                      <a:r>
                        <a:rPr lang="en-US" sz="1100" b="0" i="0" u="none" strike="noStrike" dirty="0" smtClean="0">
                          <a:solidFill>
                            <a:schemeClr val="tx1"/>
                          </a:solidFill>
                          <a:effectLst/>
                          <a:latin typeface="+mn-lt"/>
                        </a:rPr>
                        <a:t> </a:t>
                      </a:r>
                      <a:r>
                        <a:rPr lang="sr" sz="1100" b="0" i="1" u="none" strike="noStrike" dirty="0" smtClean="0">
                          <a:solidFill>
                            <a:schemeClr val="tx1"/>
                          </a:solidFill>
                          <a:effectLst/>
                          <a:latin typeface="+mn-lt"/>
                        </a:rPr>
                        <a:t>Neisseria </a:t>
                      </a:r>
                      <a:r>
                        <a:rPr lang="sr" sz="1100" b="0" i="1" u="none" strike="noStrike" dirty="0">
                          <a:solidFill>
                            <a:schemeClr val="tx1"/>
                          </a:solidFill>
                          <a:effectLst/>
                          <a:latin typeface="+mn-lt"/>
                        </a:rPr>
                        <a:t>gonorrhoeae</a:t>
                      </a:r>
                      <a:endParaRPr lang="en-IE" sz="1100" b="0" i="1"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645987490"/>
                  </a:ext>
                </a:extLst>
              </a:tr>
              <a:tr h="313497">
                <a:tc>
                  <a:txBody>
                    <a:bodyPr/>
                    <a:lstStyle/>
                    <a:p>
                      <a:pPr algn="l" rtl="0" fontAlgn="ctr"/>
                      <a:r>
                        <a:rPr lang="pl-PL" sz="1100" b="0" i="0" u="none" strike="noStrike" dirty="0" smtClean="0">
                          <a:solidFill>
                            <a:schemeClr val="tx1"/>
                          </a:solidFill>
                          <a:effectLst/>
                          <a:latin typeface="+mn-lt"/>
                          <a:cs typeface="Arial" panose="020B0604020202020204" pitchFamily="34" charset="0"/>
                        </a:rPr>
                        <a:t>  Bolest ruku,</a:t>
                      </a:r>
                      <a:br>
                        <a:rPr lang="pl-PL" sz="1100" b="0" i="0" u="none" strike="noStrike" dirty="0" smtClean="0">
                          <a:solidFill>
                            <a:schemeClr val="tx1"/>
                          </a:solidFill>
                          <a:effectLst/>
                          <a:latin typeface="+mn-lt"/>
                          <a:cs typeface="Arial" panose="020B0604020202020204" pitchFamily="34" charset="0"/>
                        </a:rPr>
                      </a:br>
                      <a:r>
                        <a:rPr lang="pl-PL" sz="1100" b="0" i="0" u="none" strike="noStrike" dirty="0" smtClean="0">
                          <a:solidFill>
                            <a:schemeClr val="tx1"/>
                          </a:solidFill>
                          <a:effectLst/>
                          <a:latin typeface="+mn-lt"/>
                          <a:cs typeface="Arial" panose="020B0604020202020204" pitchFamily="34" charset="0"/>
                        </a:rPr>
                        <a:t>  stopala i usta</a:t>
                      </a:r>
                      <a:endParaRPr lang="pl-PL"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sr" sz="1100" b="0" i="1" u="none" strike="noStrike" dirty="0">
                          <a:solidFill>
                            <a:schemeClr val="tx1"/>
                          </a:solidFill>
                          <a:effectLst/>
                          <a:latin typeface="+mn-lt"/>
                        </a:rPr>
                        <a:t> </a:t>
                      </a:r>
                      <a:r>
                        <a:rPr lang="pl-PL" sz="1100" b="0" i="1" u="none" strike="noStrike" dirty="0" smtClean="0">
                          <a:solidFill>
                            <a:schemeClr val="tx1"/>
                          </a:solidFill>
                          <a:effectLst/>
                          <a:latin typeface="+mn-lt"/>
                        </a:rPr>
                        <a:t>Koksaki</a:t>
                      </a:r>
                      <a:r>
                        <a:rPr lang="pl-PL" sz="1100" b="0" i="0" u="none" strike="noStrike" dirty="0" smtClean="0">
                          <a:solidFill>
                            <a:schemeClr val="tx1"/>
                          </a:solidFill>
                          <a:effectLst/>
                          <a:latin typeface="+mn-lt"/>
                        </a:rPr>
                        <a:t> virus u kontaktu ili u vazduhu.</a:t>
                      </a:r>
                      <a:endParaRPr lang="pl-PL"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251905932"/>
                  </a:ext>
                </a:extLst>
              </a:tr>
              <a:tr h="313497">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Supurativni</a:t>
                      </a:r>
                      <a:r>
                        <a:rPr lang="hu-HU" sz="1100" b="0" i="0" u="none" strike="noStrike" dirty="0" smtClean="0">
                          <a:solidFill>
                            <a:schemeClr val="tx1"/>
                          </a:solidFill>
                          <a:effectLst/>
                          <a:latin typeface="+mn-lt"/>
                          <a:cs typeface="Arial" panose="020B0604020202020204" pitchFamily="34" charset="0"/>
                        </a:rPr>
                        <a:t/>
                      </a:r>
                      <a:br>
                        <a:rPr lang="hu-HU" sz="1100" b="0" i="0" u="none" strike="noStrike" dirty="0" smtClean="0">
                          <a:solidFill>
                            <a:schemeClr val="tx1"/>
                          </a:solidFill>
                          <a:effectLst/>
                          <a:latin typeface="+mn-lt"/>
                          <a:cs typeface="Arial" panose="020B0604020202020204" pitchFamily="34" charset="0"/>
                        </a:rPr>
                      </a:b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smtClean="0">
                          <a:solidFill>
                            <a:schemeClr val="tx1"/>
                          </a:solidFill>
                          <a:effectLst/>
                          <a:latin typeface="+mn-lt"/>
                          <a:cs typeface="Arial" panose="020B0604020202020204" pitchFamily="34" charset="0"/>
                        </a:rPr>
                        <a:t> hidradenitis</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Hormonske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promene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pušenje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gojaznost</a:t>
                      </a:r>
                      <a:r>
                        <a:rPr lang="sr" sz="1100" b="0" i="0" u="none" strike="noStrike" dirty="0" smtClean="0">
                          <a:solidFill>
                            <a:schemeClr val="tx1"/>
                          </a:solidFill>
                          <a:effectLst/>
                          <a:latin typeface="+mn-lt"/>
                        </a:rPr>
                        <a:t>.</a:t>
                      </a:r>
                      <a:endParaRPr lang="en-IE" sz="1100" b="0" i="1"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75531482"/>
                  </a:ext>
                </a:extLst>
              </a:tr>
              <a:tr h="161079">
                <a:tc>
                  <a:txBody>
                    <a:bodyPr/>
                    <a:lstStyle/>
                    <a:p>
                      <a:pPr algn="l" rtl="0" fontAlgn="ctr"/>
                      <a:r>
                        <a:rPr lang="sr-Latn-RS" sz="1100" b="0" i="0" u="none" strike="noStrike" dirty="0" smtClean="0">
                          <a:solidFill>
                            <a:schemeClr val="tx1"/>
                          </a:solidFill>
                          <a:effectLst/>
                          <a:latin typeface="+mn-lt"/>
                          <a:cs typeface="Arial" panose="020B0604020202020204" pitchFamily="34" charset="0"/>
                        </a:rPr>
                        <a:t>  Ihtioza</a:t>
                      </a:r>
                      <a:endParaRPr lang="sr"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59808826"/>
                  </a:ext>
                </a:extLst>
              </a:tr>
              <a:tr h="161079">
                <a:tc>
                  <a:txBody>
                    <a:bodyPr/>
                    <a:lstStyle/>
                    <a:p>
                      <a:pPr algn="l" rtl="0" fontAlgn="ctr"/>
                      <a:r>
                        <a:rPr lang="sr" sz="1100" b="0" i="0" u="none" strike="noStrike" dirty="0" smtClean="0">
                          <a:solidFill>
                            <a:schemeClr val="tx1"/>
                          </a:solidFill>
                          <a:effectLst/>
                          <a:latin typeface="+mn-lt"/>
                          <a:cs typeface="Arial" panose="020B0604020202020204" pitchFamily="34" charset="0"/>
                        </a:rPr>
                        <a:t>  Impetigo</a:t>
                      </a:r>
                      <a:endParaRPr lang="sr"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bakterijom</a:t>
                      </a:r>
                      <a:r>
                        <a:rPr lang="en-US" sz="1100" b="0" i="0" u="none" strike="noStrike" dirty="0" smtClean="0">
                          <a:solidFill>
                            <a:schemeClr val="tx1"/>
                          </a:solidFill>
                          <a:effectLst/>
                          <a:latin typeface="+mn-lt"/>
                        </a:rPr>
                        <a:t> </a:t>
                      </a:r>
                      <a:r>
                        <a:rPr lang="en-US" sz="1100" b="0" i="1" u="none" strike="noStrike" dirty="0" err="1" smtClean="0">
                          <a:solidFill>
                            <a:schemeClr val="tx1"/>
                          </a:solidFill>
                          <a:effectLst/>
                          <a:latin typeface="+mn-lt"/>
                        </a:rPr>
                        <a:t>stafilokoka</a:t>
                      </a:r>
                      <a:endParaRPr lang="en-US" sz="1100" b="0" i="1"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52506652"/>
                  </a:ext>
                </a:extLst>
              </a:tr>
              <a:tr h="302961">
                <a:tc>
                  <a:txBody>
                    <a:bodyPr/>
                    <a:lstStyle/>
                    <a:p>
                      <a:pPr algn="l" rtl="0" fontAlgn="ctr"/>
                      <a:r>
                        <a:rPr lang="sr" sz="1100" b="0" i="0" u="none" strike="noStrike" dirty="0" smtClean="0">
                          <a:solidFill>
                            <a:schemeClr val="tx1"/>
                          </a:solidFill>
                          <a:effectLst/>
                          <a:latin typeface="+mn-lt"/>
                          <a:cs typeface="Arial" panose="020B0604020202020204" pitchFamily="34" charset="0"/>
                        </a:rPr>
                        <a:t>  Marburg</a:t>
                      </a:r>
                      <a:endParaRPr lang="en-IE"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sr" sz="1100" b="0" i="1" u="none" strike="noStrike" dirty="0">
                          <a:solidFill>
                            <a:schemeClr val="tx1"/>
                          </a:solidFill>
                          <a:effectLst/>
                          <a:latin typeface="+mn-lt"/>
                        </a:rPr>
                        <a:t> </a:t>
                      </a:r>
                      <a:r>
                        <a:rPr lang="en-US" sz="1100" b="0" i="0" u="none" strike="noStrike" dirty="0" err="1" smtClean="0">
                          <a:solidFill>
                            <a:schemeClr val="tx1"/>
                          </a:solidFill>
                          <a:effectLst/>
                          <a:latin typeface="+mn-lt"/>
                        </a:rPr>
                        <a:t>Kontakt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1" u="none" strike="noStrike" dirty="0" err="1" smtClean="0">
                          <a:solidFill>
                            <a:schemeClr val="tx1"/>
                          </a:solidFill>
                          <a:effectLst/>
                          <a:latin typeface="+mn-lt"/>
                        </a:rPr>
                        <a:t>marburg</a:t>
                      </a:r>
                      <a:r>
                        <a:rPr lang="sr" sz="1100" b="0" i="1" u="none" strike="noStrike" dirty="0" smtClean="0">
                          <a:solidFill>
                            <a:schemeClr val="tx1"/>
                          </a:solidFill>
                          <a:effectLst/>
                          <a:latin typeface="+mn-lt"/>
                        </a:rPr>
                        <a:t> </a:t>
                      </a:r>
                      <a:r>
                        <a:rPr lang="sr" sz="1100" b="0" i="0" u="none" strike="noStrike" dirty="0" smtClean="0">
                          <a:solidFill>
                            <a:schemeClr val="tx1"/>
                          </a:solidFill>
                          <a:effectLst/>
                          <a:latin typeface="+mn-lt"/>
                        </a:rPr>
                        <a:t>virusom</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241691590"/>
                  </a:ext>
                </a:extLst>
              </a:tr>
              <a:tr h="302961">
                <a:tc>
                  <a:txBody>
                    <a:bodyPr/>
                    <a:lstStyle/>
                    <a:p>
                      <a:pPr algn="l" rtl="0" fontAlgn="ctr"/>
                      <a:r>
                        <a:rPr lang="sr" sz="1100" b="0" i="0" u="none" strike="noStrike" dirty="0" smtClean="0">
                          <a:solidFill>
                            <a:schemeClr val="tx1"/>
                          </a:solidFill>
                          <a:effectLst/>
                          <a:latin typeface="+mn-lt"/>
                          <a:cs typeface="Arial" panose="020B0604020202020204" pitchFamily="34" charset="0"/>
                        </a:rPr>
                        <a:t>  Male</a:t>
                      </a:r>
                      <a:r>
                        <a:rPr lang="sr" sz="1100" b="0" i="0" u="none" strike="noStrike" baseline="0" dirty="0" smtClean="0">
                          <a:solidFill>
                            <a:schemeClr val="tx1"/>
                          </a:solidFill>
                          <a:effectLst/>
                          <a:latin typeface="+mn-lt"/>
                          <a:cs typeface="Arial" panose="020B0604020202020204" pitchFamily="34" charset="0"/>
                        </a:rPr>
                        <a:t> boginje</a:t>
                      </a:r>
                      <a:endParaRPr lang="en-IE"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fi-FI" sz="1100" b="0" i="0" u="none" strike="noStrike" dirty="0" smtClean="0">
                          <a:solidFill>
                            <a:schemeClr val="tx1"/>
                          </a:solidFill>
                          <a:effectLst/>
                          <a:latin typeface="+mn-lt"/>
                        </a:rPr>
                        <a:t>Kontaktni ili kapljični virus </a:t>
                      </a:r>
                      <a:r>
                        <a:rPr lang="fi-FI" sz="1100" b="0" i="1" u="none" strike="noStrike" dirty="0" smtClean="0">
                          <a:solidFill>
                            <a:schemeClr val="tx1"/>
                          </a:solidFill>
                          <a:effectLst/>
                          <a:latin typeface="+mn-lt"/>
                        </a:rPr>
                        <a:t>morbila</a:t>
                      </a:r>
                      <a:r>
                        <a:rPr lang="sr" sz="1100" b="0" i="1" u="none" strike="noStrike" dirty="0" smtClean="0">
                          <a:solidFill>
                            <a:schemeClr val="tx1"/>
                          </a:solidFill>
                          <a:effectLst/>
                          <a:latin typeface="+mn-lt"/>
                        </a:rPr>
                        <a:t>.</a:t>
                      </a:r>
                      <a:endParaRPr lang="sr" sz="1100" b="0" i="1"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51446917"/>
                  </a:ext>
                </a:extLst>
              </a:tr>
              <a:tr h="313497">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Majmunske</a:t>
                      </a:r>
                      <a:r>
                        <a:rPr lang="hu-HU" sz="1100" b="0" i="0" u="none" strike="noStrike" dirty="0" smtClean="0">
                          <a:solidFill>
                            <a:schemeClr val="tx1"/>
                          </a:solidFill>
                          <a:effectLst/>
                          <a:latin typeface="+mn-lt"/>
                          <a:cs typeface="Arial" panose="020B0604020202020204" pitchFamily="34" charset="0"/>
                        </a:rPr>
                        <a:t/>
                      </a:r>
                      <a:br>
                        <a:rPr lang="hu-HU" sz="1100" b="0" i="0" u="none" strike="noStrike" dirty="0" smtClean="0">
                          <a:solidFill>
                            <a:schemeClr val="tx1"/>
                          </a:solidFill>
                          <a:effectLst/>
                          <a:latin typeface="+mn-lt"/>
                          <a:cs typeface="Arial" panose="020B0604020202020204" pitchFamily="34" charset="0"/>
                        </a:rPr>
                      </a:b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boginje</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virusom</a:t>
                      </a:r>
                      <a:r>
                        <a:rPr lang="en-US" sz="1100" b="0" i="0" u="none" strike="noStrike" dirty="0" smtClean="0">
                          <a:solidFill>
                            <a:schemeClr val="tx1"/>
                          </a:solidFill>
                          <a:effectLst/>
                          <a:latin typeface="+mn-lt"/>
                        </a:rPr>
                        <a:t> </a:t>
                      </a:r>
                      <a:r>
                        <a:rPr lang="en-US" sz="1100" b="0" i="1" u="none" strike="noStrike" dirty="0" err="1" smtClean="0">
                          <a:solidFill>
                            <a:schemeClr val="tx1"/>
                          </a:solidFill>
                          <a:effectLst/>
                          <a:latin typeface="+mn-lt"/>
                        </a:rPr>
                        <a:t>boginja</a:t>
                      </a:r>
                      <a:r>
                        <a:rPr lang="en-US" sz="1100" b="0" i="1" u="none" strike="noStrike" dirty="0" smtClean="0">
                          <a:solidFill>
                            <a:schemeClr val="tx1"/>
                          </a:solidFill>
                          <a:effectLst/>
                          <a:latin typeface="+mn-lt"/>
                        </a:rPr>
                        <a:t> </a:t>
                      </a:r>
                      <a:r>
                        <a:rPr lang="en-US" sz="1100" b="0" i="1" u="none" strike="noStrike" dirty="0" err="1" smtClean="0">
                          <a:solidFill>
                            <a:schemeClr val="tx1"/>
                          </a:solidFill>
                          <a:effectLst/>
                          <a:latin typeface="+mn-lt"/>
                        </a:rPr>
                        <a:t>majmuna</a:t>
                      </a:r>
                      <a:endParaRPr lang="en-US" sz="1100" b="0" i="1"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609700067"/>
                  </a:ext>
                </a:extLst>
              </a:tr>
            </a:tbl>
          </a:graphicData>
        </a:graphic>
      </p:graphicFrame>
      <p:graphicFrame>
        <p:nvGraphicFramePr>
          <p:cNvPr id="7" name="Táblázat 6"/>
          <p:cNvGraphicFramePr>
            <a:graphicFrameLocks noGrp="1"/>
          </p:cNvGraphicFramePr>
          <p:nvPr>
            <p:extLst>
              <p:ext uri="{D42A27DB-BD31-4B8C-83A1-F6EECF244321}">
                <p14:modId xmlns:p14="http://schemas.microsoft.com/office/powerpoint/2010/main" val="4292516118"/>
              </p:ext>
            </p:extLst>
          </p:nvPr>
        </p:nvGraphicFramePr>
        <p:xfrm>
          <a:off x="8615075" y="85676"/>
          <a:ext cx="3551896" cy="6486944"/>
        </p:xfrm>
        <a:graphic>
          <a:graphicData uri="http://schemas.openxmlformats.org/drawingml/2006/table">
            <a:tbl>
              <a:tblPr>
                <a:tableStyleId>{5C22544A-7EE6-4342-B048-85BDC9FD1C3A}</a:tableStyleId>
              </a:tblPr>
              <a:tblGrid>
                <a:gridCol w="1094469">
                  <a:extLst>
                    <a:ext uri="{9D8B030D-6E8A-4147-A177-3AD203B41FA5}">
                      <a16:colId xmlns:a16="http://schemas.microsoft.com/office/drawing/2014/main" val="1794884396"/>
                    </a:ext>
                  </a:extLst>
                </a:gridCol>
                <a:gridCol w="2457427">
                  <a:extLst>
                    <a:ext uri="{9D8B030D-6E8A-4147-A177-3AD203B41FA5}">
                      <a16:colId xmlns:a16="http://schemas.microsoft.com/office/drawing/2014/main" val="1941269654"/>
                    </a:ext>
                  </a:extLst>
                </a:gridCol>
              </a:tblGrid>
              <a:tr h="302513">
                <a:tc>
                  <a:txBody>
                    <a:bodyPr/>
                    <a:lstStyle/>
                    <a:p>
                      <a:pPr algn="ctr" rtl="0" fontAlgn="t"/>
                      <a:r>
                        <a:rPr lang="sr" sz="1100" b="1" u="none" strike="noStrike" dirty="0" smtClean="0">
                          <a:solidFill>
                            <a:srgbClr val="0070C0"/>
                          </a:solidFill>
                          <a:effectLst/>
                          <a:latin typeface="+mn-lt"/>
                        </a:rPr>
                        <a:t>Bolest</a:t>
                      </a:r>
                      <a:endParaRPr lang="en-IE" sz="1100" b="1" i="0" u="none" strike="noStrike" dirty="0">
                        <a:solidFill>
                          <a:srgbClr val="0070C0"/>
                        </a:solidFill>
                        <a:effectLst/>
                        <a:latin typeface="+mn-lt"/>
                      </a:endParaRPr>
                    </a:p>
                  </a:txBody>
                  <a:tcPr marL="6757" marR="6757" marT="6757" marB="0" anchor="ctr"/>
                </a:tc>
                <a:tc>
                  <a:txBody>
                    <a:bodyPr/>
                    <a:lstStyle/>
                    <a:p>
                      <a:pPr algn="ctr" rtl="0" fontAlgn="t"/>
                      <a:r>
                        <a:rPr lang="sr" sz="1100" b="1" i="0" u="none" strike="noStrike" dirty="0" smtClean="0">
                          <a:solidFill>
                            <a:srgbClr val="0070C0"/>
                          </a:solidFill>
                          <a:effectLst/>
                          <a:latin typeface="+mn-lt"/>
                        </a:rPr>
                        <a:t>Uzroci/okidači</a:t>
                      </a:r>
                      <a:endParaRPr lang="sr" sz="1100" b="1" i="0" u="none" strike="noStrike" dirty="0">
                        <a:solidFill>
                          <a:srgbClr val="0070C0"/>
                        </a:solidFill>
                        <a:effectLst/>
                        <a:latin typeface="+mn-lt"/>
                      </a:endParaRPr>
                    </a:p>
                  </a:txBody>
                  <a:tcPr marL="6757" marR="6757" marT="6757" marB="0" anchor="ctr"/>
                </a:tc>
                <a:extLst>
                  <a:ext uri="{0D108BD9-81ED-4DB2-BD59-A6C34878D82A}">
                    <a16:rowId xmlns:a16="http://schemas.microsoft.com/office/drawing/2014/main" val="3214998159"/>
                  </a:ext>
                </a:extLst>
              </a:tr>
              <a:tr h="415129">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Prurigo</a:t>
                      </a:r>
                      <a:r>
                        <a:rPr lang="hu-HU" sz="1100" b="0" i="0" u="none" strike="noStrike" dirty="0" smtClean="0">
                          <a:solidFill>
                            <a:schemeClr val="tx1"/>
                          </a:solidFill>
                          <a:effectLst/>
                          <a:latin typeface="+mn-lt"/>
                          <a:cs typeface="Arial" panose="020B0604020202020204" pitchFamily="34" charset="0"/>
                        </a:rPr>
                        <a:t/>
                      </a:r>
                      <a:br>
                        <a:rPr lang="hu-HU" sz="1100" b="0" i="0" u="none" strike="noStrike" dirty="0" smtClean="0">
                          <a:solidFill>
                            <a:schemeClr val="tx1"/>
                          </a:solidFill>
                          <a:effectLst/>
                          <a:latin typeface="+mn-lt"/>
                          <a:cs typeface="Arial" panose="020B0604020202020204" pitchFamily="34" charset="0"/>
                        </a:rPr>
                      </a:b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nodularis</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pl-PL" sz="1100" b="0" i="0" u="none" strike="noStrike" dirty="0" smtClean="0">
                          <a:solidFill>
                            <a:schemeClr val="tx1"/>
                          </a:solidFill>
                          <a:effectLst/>
                          <a:latin typeface="+mn-lt"/>
                        </a:rPr>
                        <a:t>Nije poznato. Među faktorima rizika je atopijski dermatitis.</a:t>
                      </a:r>
                      <a:endParaRPr lang="pl-PL"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324270783"/>
                  </a:ext>
                </a:extLst>
              </a:tr>
              <a:tr h="412067">
                <a:tc>
                  <a:txBody>
                    <a:bodyPr/>
                    <a:lstStyle/>
                    <a:p>
                      <a:pPr algn="l" rtl="0" fontAlgn="ctr"/>
                      <a:r>
                        <a:rPr lang="sr" sz="1100" b="0" i="0" u="none" strike="noStrike" dirty="0" smtClean="0">
                          <a:solidFill>
                            <a:schemeClr val="tx1"/>
                          </a:solidFill>
                          <a:effectLst/>
                          <a:latin typeface="+mn-lt"/>
                          <a:cs typeface="Arial" panose="020B0604020202020204" pitchFamily="34" charset="0"/>
                        </a:rPr>
                        <a:t>  Psorijaza</a:t>
                      </a:r>
                      <a:endParaRPr lang="sr"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povrede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kože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infekcije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grla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određeni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lekovi</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747550522"/>
                  </a:ext>
                </a:extLst>
              </a:tr>
              <a:tr h="415129">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Rejnoov</a:t>
                      </a:r>
                      <a:r>
                        <a:rPr lang="hu-HU" sz="1100" b="0" i="0" u="none" strike="noStrike" dirty="0" smtClean="0">
                          <a:solidFill>
                            <a:schemeClr val="tx1"/>
                          </a:solidFill>
                          <a:effectLst/>
                          <a:latin typeface="+mn-lt"/>
                          <a:cs typeface="Arial" panose="020B0604020202020204" pitchFamily="34" charset="0"/>
                        </a:rPr>
                        <a:t/>
                      </a:r>
                      <a:br>
                        <a:rPr lang="hu-HU" sz="1100" b="0" i="0" u="none" strike="noStrike" dirty="0" smtClean="0">
                          <a:solidFill>
                            <a:schemeClr val="tx1"/>
                          </a:solidFill>
                          <a:effectLst/>
                          <a:latin typeface="+mn-lt"/>
                          <a:cs typeface="Arial" panose="020B0604020202020204" pitchFamily="34" charset="0"/>
                        </a:rPr>
                      </a:b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sindrom</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Niske</a:t>
                      </a:r>
                      <a:r>
                        <a:rPr lang="en-US" sz="1100" b="0" i="0" u="none" strike="noStrike" dirty="0" smtClean="0">
                          <a:solidFill>
                            <a:schemeClr val="tx1"/>
                          </a:solidFill>
                          <a:effectLst/>
                          <a:latin typeface="+mn-lt"/>
                        </a:rPr>
                        <a:t> temperature</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714838255"/>
                  </a:ext>
                </a:extLst>
              </a:tr>
              <a:tr h="415129">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Lišaj</a:t>
                      </a:r>
                      <a:r>
                        <a:rPr lang="en-US" sz="1100" b="0" i="0" u="none" strike="noStrike" dirty="0" smtClean="0">
                          <a:solidFill>
                            <a:schemeClr val="tx1"/>
                          </a:solidFill>
                          <a:effectLst/>
                          <a:latin typeface="+mn-lt"/>
                          <a:cs typeface="Arial" panose="020B0604020202020204" pitchFamily="34" charset="0"/>
                        </a:rPr>
                        <a:t> (Tinea</a:t>
                      </a:r>
                      <a:r>
                        <a:rPr lang="hu-HU" sz="1100" b="0" i="0" u="none" strike="noStrike" dirty="0" smtClean="0">
                          <a:solidFill>
                            <a:schemeClr val="tx1"/>
                          </a:solidFill>
                          <a:effectLst/>
                          <a:latin typeface="+mn-lt"/>
                          <a:cs typeface="Arial" panose="020B0604020202020204" pitchFamily="34" charset="0"/>
                        </a:rPr>
                        <a:t/>
                      </a:r>
                      <a:br>
                        <a:rPr lang="hu-HU" sz="1100" b="0" i="0" u="none" strike="noStrike" dirty="0" smtClean="0">
                          <a:solidFill>
                            <a:schemeClr val="tx1"/>
                          </a:solidFill>
                          <a:effectLst/>
                          <a:latin typeface="+mn-lt"/>
                          <a:cs typeface="Arial" panose="020B0604020202020204" pitchFamily="34" charset="0"/>
                        </a:rPr>
                      </a:b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Corporis</a:t>
                      </a:r>
                      <a:r>
                        <a:rPr lang="en-US" sz="1100" b="0" i="0" u="none" strike="noStrike" dirty="0" smtClean="0">
                          <a:solidFill>
                            <a:schemeClr val="tx1"/>
                          </a:solidFill>
                          <a:effectLst/>
                          <a:latin typeface="+mn-lt"/>
                          <a:cs typeface="Arial" panose="020B0604020202020204" pitchFamily="34" charset="0"/>
                        </a:rPr>
                        <a:t>)</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gljivama</a:t>
                      </a:r>
                      <a:r>
                        <a:rPr lang="en-US" sz="1100" b="0" i="0" u="none" strike="noStrike" dirty="0" smtClean="0">
                          <a:solidFill>
                            <a:schemeClr val="tx1"/>
                          </a:solidFill>
                          <a:effectLst/>
                          <a:latin typeface="+mn-lt"/>
                        </a:rPr>
                        <a:t> </a:t>
                      </a:r>
                      <a:r>
                        <a:rPr lang="en-US" sz="1100" b="0" i="1" u="none" strike="noStrike" dirty="0" err="1" smtClean="0">
                          <a:solidFill>
                            <a:schemeClr val="tx1"/>
                          </a:solidFill>
                          <a:effectLst/>
                          <a:latin typeface="+mn-lt"/>
                        </a:rPr>
                        <a:t>Trichophyton</a:t>
                      </a:r>
                      <a:r>
                        <a:rPr lang="en-US" sz="1100" b="0" i="0" u="none" strike="noStrike" dirty="0" smtClean="0">
                          <a:solidFill>
                            <a:schemeClr val="tx1"/>
                          </a:solidFill>
                          <a:effectLst/>
                          <a:latin typeface="+mn-lt"/>
                        </a:rPr>
                        <a:t>, </a:t>
                      </a:r>
                      <a:r>
                        <a:rPr lang="en-US" sz="1100" b="0" i="1" u="none" strike="noStrike" dirty="0" err="1" smtClean="0">
                          <a:solidFill>
                            <a:schemeClr val="tx1"/>
                          </a:solidFill>
                          <a:effectLst/>
                          <a:latin typeface="+mn-lt"/>
                        </a:rPr>
                        <a:t>Microsporum</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ili</a:t>
                      </a:r>
                      <a:r>
                        <a:rPr lang="en-US" sz="1100" b="0" i="0" u="none" strike="noStrike" dirty="0" smtClean="0">
                          <a:solidFill>
                            <a:schemeClr val="tx1"/>
                          </a:solidFill>
                          <a:effectLst/>
                          <a:latin typeface="+mn-lt"/>
                        </a:rPr>
                        <a:t> </a:t>
                      </a:r>
                      <a:r>
                        <a:rPr lang="en-US" sz="1100" b="0" i="1" u="none" strike="noStrike" dirty="0" err="1" smtClean="0">
                          <a:solidFill>
                            <a:schemeClr val="tx1"/>
                          </a:solidFill>
                          <a:effectLst/>
                          <a:latin typeface="+mn-lt"/>
                        </a:rPr>
                        <a:t>Epydermophyton</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846978763"/>
                  </a:ext>
                </a:extLst>
              </a:tr>
              <a:tr h="614364">
                <a:tc>
                  <a:txBody>
                    <a:bodyPr/>
                    <a:lstStyle/>
                    <a:p>
                      <a:pPr algn="l" rtl="0" fontAlgn="ctr"/>
                      <a:r>
                        <a:rPr lang="sr-Latn-RS" sz="1100" b="0" i="0" u="none" strike="noStrike" dirty="0" smtClean="0">
                          <a:solidFill>
                            <a:schemeClr val="tx1"/>
                          </a:solidFill>
                          <a:effectLst/>
                          <a:latin typeface="+mn-lt"/>
                          <a:cs typeface="Arial" panose="020B0604020202020204" pitchFamily="34" charset="0"/>
                        </a:rPr>
                        <a:t>  Rozacea</a:t>
                      </a:r>
                      <a:endParaRPr lang="sr"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određene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hemikalije</a:t>
                      </a:r>
                      <a:r>
                        <a:rPr lang="en-US" sz="1100" b="0" i="0" u="none" strike="noStrike" dirty="0" smtClean="0">
                          <a:solidFill>
                            <a:schemeClr val="tx1"/>
                          </a:solidFill>
                          <a:effectLst/>
                          <a:latin typeface="+mn-lt"/>
                        </a:rPr>
                        <a:t> u </a:t>
                      </a:r>
                      <a:r>
                        <a:rPr lang="en-US" sz="1100" b="0" i="0" u="none" strike="noStrike" dirty="0" err="1" smtClean="0">
                          <a:solidFill>
                            <a:schemeClr val="tx1"/>
                          </a:solidFill>
                          <a:effectLst/>
                          <a:latin typeface="+mn-lt"/>
                        </a:rPr>
                        <a:t>hrani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alkohol</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klimatski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uslovi</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572807080"/>
                  </a:ext>
                </a:extLst>
              </a:tr>
              <a:tr h="212833">
                <a:tc>
                  <a:txBody>
                    <a:bodyPr/>
                    <a:lstStyle/>
                    <a:p>
                      <a:pPr algn="l" rtl="0" fontAlgn="ctr"/>
                      <a:r>
                        <a:rPr lang="sr-Latn-RS" sz="1100" b="0" i="0" u="none" strike="noStrike" dirty="0" smtClean="0">
                          <a:solidFill>
                            <a:schemeClr val="tx1"/>
                          </a:solidFill>
                          <a:effectLst/>
                          <a:latin typeface="+mn-lt"/>
                          <a:cs typeface="Arial" panose="020B0604020202020204" pitchFamily="34" charset="0"/>
                        </a:rPr>
                        <a:t>  Rubeola</a:t>
                      </a:r>
                      <a:endParaRPr lang="en-IE"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virusom</a:t>
                      </a:r>
                      <a:r>
                        <a:rPr lang="en-US" sz="1100" b="0" i="0" u="none" strike="noStrike" dirty="0" smtClean="0">
                          <a:solidFill>
                            <a:schemeClr val="tx1"/>
                          </a:solidFill>
                          <a:effectLst/>
                          <a:latin typeface="+mn-lt"/>
                        </a:rPr>
                        <a:t> </a:t>
                      </a:r>
                      <a:r>
                        <a:rPr lang="en-US" sz="1100" b="0" i="1" u="none" strike="noStrike" dirty="0" err="1" smtClean="0">
                          <a:solidFill>
                            <a:schemeClr val="tx1"/>
                          </a:solidFill>
                          <a:effectLst/>
                          <a:latin typeface="+mn-lt"/>
                        </a:rPr>
                        <a:t>rubeole</a:t>
                      </a:r>
                      <a:endParaRPr lang="sr" sz="1100" b="0" i="1"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499475628"/>
                  </a:ext>
                </a:extLst>
              </a:tr>
              <a:tr h="412067">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smtClean="0">
                          <a:solidFill>
                            <a:schemeClr val="tx1"/>
                          </a:solidFill>
                          <a:effectLst/>
                          <a:latin typeface="+mn-lt"/>
                          <a:cs typeface="Arial" panose="020B0604020202020204" pitchFamily="34" charset="0"/>
                        </a:rPr>
                        <a:t>Herpes Zoster</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sr" sz="1100" b="0" i="1" u="none" strike="noStrike" dirty="0">
                          <a:solidFill>
                            <a:schemeClr val="tx1"/>
                          </a:solidFill>
                          <a:effectLst/>
                          <a:latin typeface="+mn-lt"/>
                        </a:rPr>
                        <a:t> </a:t>
                      </a:r>
                      <a:r>
                        <a:rPr lang="en-US" sz="1100" b="0" i="1" u="none" strike="noStrike" dirty="0" smtClean="0">
                          <a:solidFill>
                            <a:schemeClr val="tx1"/>
                          </a:solidFill>
                          <a:effectLst/>
                          <a:latin typeface="+mn-lt"/>
                        </a:rPr>
                        <a:t>Varicella-zoster </a:t>
                      </a:r>
                      <a:r>
                        <a:rPr lang="en-US" sz="1100" b="0" i="0" u="none" strike="noStrike" dirty="0" smtClean="0">
                          <a:solidFill>
                            <a:schemeClr val="tx1"/>
                          </a:solidFill>
                          <a:effectLst/>
                          <a:latin typeface="+mn-lt"/>
                        </a:rPr>
                        <a:t>virus </a:t>
                      </a:r>
                      <a:r>
                        <a:rPr lang="en-US" sz="1100" b="0" i="0" u="none" strike="noStrike" dirty="0" err="1" smtClean="0">
                          <a:solidFill>
                            <a:schemeClr val="tx1"/>
                          </a:solidFill>
                          <a:effectLst/>
                          <a:latin typeface="+mn-lt"/>
                        </a:rPr>
                        <a:t>prethodno</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stečen</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kod</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varičela</a:t>
                      </a:r>
                      <a:endParaRPr lang="sr"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70564808"/>
                  </a:ext>
                </a:extLst>
              </a:tr>
              <a:tr h="819722">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Rak</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kože</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bazocelularni</a:t>
                      </a:r>
                      <a:r>
                        <a:rPr lang="en-US" sz="1100" b="0" i="0" u="none" strike="noStrike" dirty="0" smtClean="0">
                          <a:solidFill>
                            <a:schemeClr val="tx1"/>
                          </a:solidFill>
                          <a:effectLst/>
                          <a:latin typeface="+mn-lt"/>
                          <a:cs typeface="Arial" panose="020B0604020202020204" pitchFamily="34" charset="0"/>
                        </a:rPr>
                        <a:t>,</a:t>
                      </a:r>
                      <a:r>
                        <a:rPr lang="hu-HU" sz="1100" b="0" i="0" u="none" strike="noStrike" dirty="0" smtClean="0">
                          <a:solidFill>
                            <a:schemeClr val="tx1"/>
                          </a:solidFill>
                          <a:effectLst/>
                          <a:latin typeface="+mn-lt"/>
                          <a:cs typeface="Arial" panose="020B0604020202020204" pitchFamily="34" charset="0"/>
                        </a:rPr>
                        <a:t/>
                      </a:r>
                      <a:br>
                        <a:rPr lang="hu-HU" sz="1100" b="0" i="0" u="none" strike="noStrike" dirty="0" smtClean="0">
                          <a:solidFill>
                            <a:schemeClr val="tx1"/>
                          </a:solidFill>
                          <a:effectLst/>
                          <a:latin typeface="+mn-lt"/>
                          <a:cs typeface="Arial" panose="020B0604020202020204" pitchFamily="34" charset="0"/>
                        </a:rPr>
                      </a:b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skvamozni</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melanom</a:t>
                      </a:r>
                      <a:r>
                        <a:rPr lang="en-US" sz="1100" b="0" i="0" u="none" strike="noStrike" dirty="0" smtClean="0">
                          <a:solidFill>
                            <a:schemeClr val="tx1"/>
                          </a:solidFill>
                          <a:effectLst/>
                          <a:latin typeface="+mn-lt"/>
                          <a:cs typeface="Arial" panose="020B0604020202020204" pitchFamily="34" charset="0"/>
                        </a:rPr>
                        <a:t>)</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izlaganje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suncu</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dijaliza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bubrega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gutanje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arsena</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02815628"/>
                  </a:ext>
                </a:extLst>
              </a:tr>
              <a:tr h="412067">
                <a:tc>
                  <a:txBody>
                    <a:bodyPr/>
                    <a:lstStyle/>
                    <a:p>
                      <a:pPr algn="l" rtl="0" fontAlgn="ctr"/>
                      <a:r>
                        <a:rPr lang="sr" sz="1100" b="0" i="0" u="none" strike="noStrike" dirty="0" smtClean="0">
                          <a:solidFill>
                            <a:schemeClr val="tx1"/>
                          </a:solidFill>
                          <a:effectLst/>
                          <a:latin typeface="+mn-lt"/>
                          <a:cs typeface="Arial" panose="020B0604020202020204" pitchFamily="34" charset="0"/>
                        </a:rPr>
                        <a:t>  Šuga</a:t>
                      </a:r>
                      <a:endParaRPr lang="sr"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parazitom</a:t>
                      </a:r>
                      <a:r>
                        <a:rPr lang="en-US" sz="1100" b="0" i="0" u="none" strike="noStrike" dirty="0" smtClean="0">
                          <a:solidFill>
                            <a:schemeClr val="tx1"/>
                          </a:solidFill>
                          <a:effectLst/>
                          <a:latin typeface="+mn-lt"/>
                        </a:rPr>
                        <a:t> – </a:t>
                      </a:r>
                      <a:r>
                        <a:rPr lang="en-US" sz="1100" b="0" i="0" u="none" strike="noStrike" dirty="0" err="1" smtClean="0">
                          <a:solidFill>
                            <a:schemeClr val="tx1"/>
                          </a:solidFill>
                          <a:effectLst/>
                          <a:latin typeface="+mn-lt"/>
                        </a:rPr>
                        <a:t>grinjom</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Sarcoptes</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scabiei</a:t>
                      </a:r>
                      <a:r>
                        <a:rPr lang="en-US" sz="1100" b="0" i="0" u="none" strike="noStrike" dirty="0" smtClean="0">
                          <a:solidFill>
                            <a:schemeClr val="tx1"/>
                          </a:solidFill>
                          <a:effectLst/>
                          <a:latin typeface="+mn-lt"/>
                        </a:rPr>
                        <a:t> var. </a:t>
                      </a:r>
                      <a:r>
                        <a:rPr lang="en-US" sz="1100" b="0" i="0" u="none" strike="noStrike" dirty="0" err="1" smtClean="0">
                          <a:solidFill>
                            <a:schemeClr val="tx1"/>
                          </a:solidFill>
                          <a:effectLst/>
                          <a:latin typeface="+mn-lt"/>
                        </a:rPr>
                        <a:t>hominis</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362143261"/>
                  </a:ext>
                </a:extLst>
              </a:tr>
              <a:tr h="412067">
                <a:tc>
                  <a:txBody>
                    <a:bodyPr/>
                    <a:lstStyle/>
                    <a:p>
                      <a:pPr algn="l" rtl="0" fontAlgn="ctr"/>
                      <a:r>
                        <a:rPr lang="sr-Latn-RS" sz="1100" b="0" i="0" u="none" strike="noStrike" dirty="0" smtClean="0">
                          <a:solidFill>
                            <a:schemeClr val="tx1"/>
                          </a:solidFill>
                          <a:effectLst/>
                          <a:latin typeface="+mn-lt"/>
                          <a:cs typeface="Arial" panose="020B0604020202020204" pitchFamily="34" charset="0"/>
                        </a:rPr>
                        <a:t>  Sifilis</a:t>
                      </a:r>
                      <a:endParaRPr lang="en-IE"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bakterijom</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Treponema</a:t>
                      </a:r>
                      <a:r>
                        <a:rPr lang="en-US" sz="1100" b="0" i="0" u="none" strike="noStrike" dirty="0" smtClean="0">
                          <a:solidFill>
                            <a:schemeClr val="tx1"/>
                          </a:solidFill>
                          <a:effectLst/>
                          <a:latin typeface="+mn-lt"/>
                        </a:rPr>
                        <a:t> Pallidum</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217475468"/>
                  </a:ext>
                </a:extLst>
              </a:tr>
              <a:tr h="614364">
                <a:tc>
                  <a:txBody>
                    <a:bodyPr/>
                    <a:lstStyle/>
                    <a:p>
                      <a:pPr algn="l" rtl="0" fontAlgn="ctr"/>
                      <a:r>
                        <a:rPr lang="sr" sz="1100" b="0" i="0" u="none" strike="noStrike" dirty="0" smtClean="0">
                          <a:solidFill>
                            <a:schemeClr val="tx1"/>
                          </a:solidFill>
                          <a:effectLst/>
                          <a:latin typeface="+mn-lt"/>
                          <a:cs typeface="Arial" panose="020B0604020202020204" pitchFamily="34" charset="0"/>
                        </a:rPr>
                        <a:t>  Vibrio </a:t>
                      </a:r>
                      <a:r>
                        <a:rPr lang="sr" sz="1100" b="0" i="0" u="none" strike="noStrike" dirty="0">
                          <a:solidFill>
                            <a:schemeClr val="tx1"/>
                          </a:solidFill>
                          <a:effectLst/>
                          <a:latin typeface="+mn-lt"/>
                        </a:rPr>
                        <a:t>vulnificus </a:t>
                      </a:r>
                      <a:endParaRPr lang="en-IE"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otvorene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rane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tečnostima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ili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gutanje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morskih</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plodova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koji</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sadrže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bakterije</a:t>
                      </a:r>
                      <a:r>
                        <a:rPr lang="en-US" sz="1100" b="0" i="0" u="none" strike="noStrike" dirty="0" smtClean="0">
                          <a:solidFill>
                            <a:schemeClr val="tx1"/>
                          </a:solidFill>
                          <a:effectLst/>
                          <a:latin typeface="+mn-lt"/>
                        </a:rPr>
                        <a:t> </a:t>
                      </a:r>
                      <a:r>
                        <a:rPr lang="en-US" sz="1100" b="0" i="1" u="none" strike="noStrike" dirty="0" smtClean="0">
                          <a:solidFill>
                            <a:schemeClr val="tx1"/>
                          </a:solidFill>
                          <a:effectLst/>
                          <a:latin typeface="+mn-lt"/>
                        </a:rPr>
                        <a:t>vibrio</a:t>
                      </a:r>
                      <a:r>
                        <a:rPr lang="en-US" sz="1100" b="0" i="0" u="none" strike="noStrike" dirty="0" smtClean="0">
                          <a:solidFill>
                            <a:schemeClr val="tx1"/>
                          </a:solidFill>
                          <a:effectLst/>
                          <a:latin typeface="+mn-lt"/>
                        </a:rPr>
                        <a:t> </a:t>
                      </a:r>
                      <a:r>
                        <a:rPr lang="en-US" sz="1100" b="0" i="1" u="none" strike="noStrike" dirty="0" err="1" smtClean="0">
                          <a:solidFill>
                            <a:schemeClr val="tx1"/>
                          </a:solidFill>
                          <a:effectLst/>
                          <a:latin typeface="+mn-lt"/>
                        </a:rPr>
                        <a:t>vulnificus</a:t>
                      </a:r>
                      <a:r>
                        <a:rPr lang="en-US" sz="1100" b="0" i="0" u="none" strike="noStrike" dirty="0" smtClean="0">
                          <a:solidFill>
                            <a:schemeClr val="tx1"/>
                          </a:solidFill>
                          <a:effectLst/>
                          <a:latin typeface="+mn-lt"/>
                        </a:rPr>
                        <a:t> </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035267560"/>
                  </a:ext>
                </a:extLst>
              </a:tr>
              <a:tr h="415129">
                <a:tc>
                  <a:txBody>
                    <a:bodyPr/>
                    <a:lstStyle/>
                    <a:p>
                      <a:pPr algn="l" rtl="0" fontAlgn="ct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Virusne</a:t>
                      </a:r>
                      <a:r>
                        <a:rPr lang="hu-HU" sz="1100" b="0" i="0" u="none" strike="noStrike" dirty="0" smtClean="0">
                          <a:solidFill>
                            <a:schemeClr val="tx1"/>
                          </a:solidFill>
                          <a:effectLst/>
                          <a:latin typeface="+mn-lt"/>
                          <a:cs typeface="Arial" panose="020B0604020202020204" pitchFamily="34" charset="0"/>
                        </a:rPr>
                        <a:t/>
                      </a:r>
                      <a:br>
                        <a:rPr lang="hu-HU" sz="1100" b="0" i="0" u="none" strike="noStrike" dirty="0" smtClean="0">
                          <a:solidFill>
                            <a:schemeClr val="tx1"/>
                          </a:solidFill>
                          <a:effectLst/>
                          <a:latin typeface="+mn-lt"/>
                          <a:cs typeface="Arial" panose="020B0604020202020204" pitchFamily="34" charset="0"/>
                        </a:rPr>
                      </a:br>
                      <a:r>
                        <a:rPr lang="hu-HU" sz="1100" b="0" i="0" u="none" strike="noStrike" dirty="0" smtClean="0">
                          <a:solidFill>
                            <a:schemeClr val="tx1"/>
                          </a:solidFill>
                          <a:effectLst/>
                          <a:latin typeface="+mn-lt"/>
                          <a:cs typeface="Arial" panose="020B0604020202020204" pitchFamily="34" charset="0"/>
                        </a:rPr>
                        <a:t> </a:t>
                      </a:r>
                      <a:r>
                        <a:rPr lang="en-US" sz="1100" b="0" i="0" u="none" strike="noStrike" dirty="0" smtClean="0">
                          <a:solidFill>
                            <a:schemeClr val="tx1"/>
                          </a:solidFill>
                          <a:effectLst/>
                          <a:latin typeface="+mn-lt"/>
                          <a:cs typeface="Arial" panose="020B0604020202020204" pitchFamily="34" charset="0"/>
                        </a:rPr>
                        <a:t> </a:t>
                      </a:r>
                      <a:r>
                        <a:rPr lang="en-US" sz="1100" b="0" i="0" u="none" strike="noStrike" dirty="0" err="1" smtClean="0">
                          <a:solidFill>
                            <a:schemeClr val="tx1"/>
                          </a:solidFill>
                          <a:effectLst/>
                          <a:latin typeface="+mn-lt"/>
                          <a:cs typeface="Arial" panose="020B0604020202020204" pitchFamily="34" charset="0"/>
                        </a:rPr>
                        <a:t>bradavice</a:t>
                      </a:r>
                      <a:endParaRPr lang="en-US"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Kontakt</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sa</a:t>
                      </a:r>
                      <a:r>
                        <a:rPr lang="en-US" sz="1100" b="0" i="0" u="none" strike="noStrike" dirty="0" smtClean="0">
                          <a:solidFill>
                            <a:schemeClr val="tx1"/>
                          </a:solidFill>
                          <a:effectLst/>
                          <a:latin typeface="+mn-lt"/>
                        </a:rPr>
                        <a:t> </a:t>
                      </a:r>
                      <a:r>
                        <a:rPr lang="en-US" sz="1100" b="0" i="1" u="none" strike="noStrike" dirty="0" err="1" smtClean="0">
                          <a:solidFill>
                            <a:schemeClr val="tx1"/>
                          </a:solidFill>
                          <a:effectLst/>
                          <a:latin typeface="+mn-lt"/>
                        </a:rPr>
                        <a:t>humanim</a:t>
                      </a:r>
                      <a:r>
                        <a:rPr lang="en-US" sz="1100" b="0" i="0" u="none" strike="noStrike" dirty="0" smtClean="0">
                          <a:solidFill>
                            <a:schemeClr val="tx1"/>
                          </a:solidFill>
                          <a:effectLst/>
                          <a:latin typeface="+mn-lt"/>
                        </a:rPr>
                        <a:t> </a:t>
                      </a:r>
                      <a:r>
                        <a:rPr lang="en-US" sz="1100" b="0" i="1" u="none" strike="noStrike" dirty="0" err="1" smtClean="0">
                          <a:solidFill>
                            <a:schemeClr val="tx1"/>
                          </a:solidFill>
                          <a:effectLst/>
                          <a:latin typeface="+mn-lt"/>
                        </a:rPr>
                        <a:t>papiloma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virusom</a:t>
                      </a:r>
                      <a:r>
                        <a:rPr lang="en-US" sz="1100" b="0" i="0" u="none" strike="noStrike" dirty="0" smtClean="0">
                          <a:solidFill>
                            <a:schemeClr val="tx1"/>
                          </a:solidFill>
                          <a:effectLst/>
                          <a:latin typeface="+mn-lt"/>
                        </a:rPr>
                        <a:t> </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084991443"/>
                  </a:ext>
                </a:extLst>
              </a:tr>
              <a:tr h="614364">
                <a:tc>
                  <a:txBody>
                    <a:bodyPr/>
                    <a:lstStyle/>
                    <a:p>
                      <a:pPr algn="l" rtl="0" fontAlgn="ctr"/>
                      <a:r>
                        <a:rPr lang="sr" sz="1100" b="0" i="0" u="none" strike="noStrike" dirty="0" smtClean="0">
                          <a:solidFill>
                            <a:schemeClr val="tx1"/>
                          </a:solidFill>
                          <a:effectLst/>
                          <a:latin typeface="+mn-lt"/>
                          <a:cs typeface="Arial" panose="020B0604020202020204" pitchFamily="34" charset="0"/>
                        </a:rPr>
                        <a:t>  Vitiligo</a:t>
                      </a:r>
                      <a:endParaRPr lang="sr" sz="11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en-US" sz="1100" b="0" i="0" u="none" strike="noStrike" dirty="0" err="1" smtClean="0">
                          <a:solidFill>
                            <a:schemeClr val="tx1"/>
                          </a:solidFill>
                          <a:effectLst/>
                          <a:latin typeface="+mn-lt"/>
                        </a:rPr>
                        <a:t>Genetska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predispozicija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opekotine</a:t>
                      </a:r>
                      <a:r>
                        <a:rPr lang="en-US" sz="1100" b="0" i="0" u="none" strike="noStrike" dirty="0" smtClean="0">
                          <a:solidFill>
                            <a:schemeClr val="tx1"/>
                          </a:solidFill>
                          <a:effectLst/>
                          <a:latin typeface="+mn-lt"/>
                        </a:rPr>
                        <a:t> od </a:t>
                      </a:r>
                      <a:r>
                        <a:rPr lang="en-US" sz="1100" b="0" i="0" u="none" strike="noStrike" dirty="0" err="1" smtClean="0">
                          <a:solidFill>
                            <a:schemeClr val="tx1"/>
                          </a:solidFill>
                          <a:effectLst/>
                          <a:latin typeface="+mn-lt"/>
                        </a:rPr>
                        <a:t>sunca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povređena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koža</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određene</a:t>
                      </a:r>
                      <a:r>
                        <a:rPr lang="en-US" sz="1100" b="0" i="0" u="none" strike="noStrike" dirty="0" smtClean="0">
                          <a:solidFill>
                            <a:schemeClr val="tx1"/>
                          </a:solidFill>
                          <a:effectLst/>
                          <a:latin typeface="+mn-lt"/>
                        </a:rPr>
                        <a:t> </a:t>
                      </a:r>
                      <a:r>
                        <a:rPr lang="en-US" sz="1100" b="0" i="0" u="none" strike="noStrike" dirty="0" err="1" smtClean="0">
                          <a:solidFill>
                            <a:schemeClr val="tx1"/>
                          </a:solidFill>
                          <a:effectLst/>
                          <a:latin typeface="+mn-lt"/>
                        </a:rPr>
                        <a:t>hemikalije</a:t>
                      </a:r>
                      <a:r>
                        <a:rPr lang="en-US" sz="1100" b="0" i="0" u="none" strike="noStrike" dirty="0" smtClean="0">
                          <a:solidFill>
                            <a:schemeClr val="tx1"/>
                          </a:solidFill>
                          <a:effectLst/>
                          <a:latin typeface="+mn-lt"/>
                        </a:rPr>
                        <a:t>.</a:t>
                      </a:r>
                      <a:endParaRPr lang="en-US"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788467356"/>
                  </a:ext>
                </a:extLst>
              </a:tr>
            </a:tbl>
          </a:graphicData>
        </a:graphic>
      </p:graphicFrame>
    </p:spTree>
    <p:extLst>
      <p:ext uri="{BB962C8B-B14F-4D97-AF65-F5344CB8AC3E}">
        <p14:creationId xmlns:p14="http://schemas.microsoft.com/office/powerpoint/2010/main" val="31831408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32436" y="144000"/>
            <a:ext cx="11527128" cy="3132416"/>
          </a:xfrm>
        </p:spPr>
        <p:txBody>
          <a:bodyPr rtlCol="0">
            <a:normAutofit/>
          </a:bodyPr>
          <a:lstStyle/>
          <a:p>
            <a:pPr marL="0" indent="0">
              <a:spcAft>
                <a:spcPts val="0"/>
              </a:spcAft>
              <a:buNone/>
            </a:pPr>
            <a:r>
              <a:rPr lang="en-US" sz="2600" b="1" dirty="0" err="1" smtClean="0"/>
              <a:t>Veze</a:t>
            </a:r>
            <a:r>
              <a:rPr lang="en-US" sz="2600" b="1" dirty="0" smtClean="0"/>
              <a:t> </a:t>
            </a:r>
            <a:r>
              <a:rPr lang="en-US" sz="2600" b="1" dirty="0" err="1"/>
              <a:t>između</a:t>
            </a:r>
            <a:r>
              <a:rPr lang="en-US" sz="2600" b="1" dirty="0"/>
              <a:t> </a:t>
            </a:r>
            <a:r>
              <a:rPr lang="en-US" sz="2600" b="1" dirty="0" err="1"/>
              <a:t>stresora</a:t>
            </a:r>
            <a:r>
              <a:rPr lang="en-US" sz="2600" b="1" dirty="0"/>
              <a:t> </a:t>
            </a:r>
            <a:r>
              <a:rPr lang="en-US" sz="2600" b="1" dirty="0" err="1"/>
              <a:t>i</a:t>
            </a:r>
            <a:r>
              <a:rPr lang="en-US" sz="2600" b="1" dirty="0"/>
              <a:t> </a:t>
            </a:r>
            <a:r>
              <a:rPr lang="en-US" sz="2600" b="1" dirty="0" err="1"/>
              <a:t>uzroka</a:t>
            </a:r>
            <a:r>
              <a:rPr lang="en-US" sz="2600" b="1" dirty="0"/>
              <a:t>/</a:t>
            </a:r>
            <a:r>
              <a:rPr lang="en-US" sz="2600" b="1" dirty="0" err="1"/>
              <a:t>okidača</a:t>
            </a:r>
            <a:r>
              <a:rPr lang="en-US" sz="2600" b="1" dirty="0"/>
              <a:t> </a:t>
            </a:r>
            <a:r>
              <a:rPr lang="en-US" sz="2600" b="1" dirty="0" err="1"/>
              <a:t>bolesti</a:t>
            </a:r>
            <a:endParaRPr lang="en-US" sz="2600" b="1" dirty="0"/>
          </a:p>
          <a:p>
            <a:pPr marL="0" indent="0">
              <a:lnSpc>
                <a:spcPct val="110000"/>
              </a:lnSpc>
              <a:spcBef>
                <a:spcPts val="500"/>
              </a:spcBef>
              <a:buNone/>
            </a:pPr>
            <a:r>
              <a:rPr lang="en-US" sz="2000" dirty="0" err="1">
                <a:solidFill>
                  <a:schemeClr val="tx1"/>
                </a:solidFill>
              </a:rPr>
              <a:t>Iz</a:t>
            </a:r>
            <a:r>
              <a:rPr lang="en-US" sz="2000" dirty="0">
                <a:solidFill>
                  <a:schemeClr val="tx1"/>
                </a:solidFill>
              </a:rPr>
              <a:t> </a:t>
            </a:r>
            <a:r>
              <a:rPr lang="en-US" sz="2000" dirty="0" err="1">
                <a:solidFill>
                  <a:schemeClr val="tx1"/>
                </a:solidFill>
              </a:rPr>
              <a:t>prethodnih</a:t>
            </a:r>
            <a:r>
              <a:rPr lang="en-US" sz="2000" dirty="0">
                <a:solidFill>
                  <a:schemeClr val="tx1"/>
                </a:solidFill>
              </a:rPr>
              <a:t> </a:t>
            </a:r>
            <a:r>
              <a:rPr lang="en-US" sz="2000" dirty="0" err="1">
                <a:solidFill>
                  <a:schemeClr val="tx1"/>
                </a:solidFill>
              </a:rPr>
              <a:t>odeljaka</a:t>
            </a:r>
            <a:r>
              <a:rPr lang="en-US" sz="2000" dirty="0">
                <a:solidFill>
                  <a:schemeClr val="tx1"/>
                </a:solidFill>
              </a:rPr>
              <a:t> </a:t>
            </a:r>
            <a:r>
              <a:rPr lang="en-US" sz="2000" dirty="0" err="1">
                <a:solidFill>
                  <a:schemeClr val="tx1"/>
                </a:solidFill>
              </a:rPr>
              <a:t>možemo</a:t>
            </a:r>
            <a:r>
              <a:rPr lang="en-US" sz="2000" dirty="0">
                <a:solidFill>
                  <a:schemeClr val="tx1"/>
                </a:solidFill>
              </a:rPr>
              <a:t> </a:t>
            </a:r>
            <a:r>
              <a:rPr lang="en-US" sz="2000" dirty="0" err="1">
                <a:solidFill>
                  <a:schemeClr val="tx1"/>
                </a:solidFill>
              </a:rPr>
              <a:t>videti</a:t>
            </a:r>
            <a:r>
              <a:rPr lang="en-US" sz="2000" dirty="0">
                <a:solidFill>
                  <a:schemeClr val="tx1"/>
                </a:solidFill>
              </a:rPr>
              <a:t> da </a:t>
            </a:r>
            <a:r>
              <a:rPr lang="en-US" sz="2000" dirty="0" err="1">
                <a:solidFill>
                  <a:schemeClr val="tx1"/>
                </a:solidFill>
              </a:rPr>
              <a:t>postoji</a:t>
            </a:r>
            <a:r>
              <a:rPr lang="en-US" sz="2000" dirty="0">
                <a:solidFill>
                  <a:schemeClr val="tx1"/>
                </a:solidFill>
              </a:rPr>
              <a:t> </a:t>
            </a:r>
            <a:r>
              <a:rPr lang="en-US" sz="2000" dirty="0" err="1">
                <a:solidFill>
                  <a:schemeClr val="tx1"/>
                </a:solidFill>
              </a:rPr>
              <a:t>više</a:t>
            </a:r>
            <a:r>
              <a:rPr lang="en-US" sz="2000" dirty="0">
                <a:solidFill>
                  <a:schemeClr val="tx1"/>
                </a:solidFill>
              </a:rPr>
              <a:t> od 40 </a:t>
            </a:r>
            <a:r>
              <a:rPr lang="en-US" sz="2000" dirty="0" err="1">
                <a:solidFill>
                  <a:schemeClr val="tx1"/>
                </a:solidFill>
              </a:rPr>
              <a:t>alergijskih</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dermalnih</a:t>
            </a:r>
            <a:r>
              <a:rPr lang="en-US" sz="2000" dirty="0">
                <a:solidFill>
                  <a:schemeClr val="tx1"/>
                </a:solidFill>
              </a:rPr>
              <a:t> </a:t>
            </a:r>
            <a:r>
              <a:rPr lang="en-US" sz="2000" dirty="0" err="1">
                <a:solidFill>
                  <a:schemeClr val="tx1"/>
                </a:solidFill>
              </a:rPr>
              <a:t>bolesti</a:t>
            </a:r>
            <a:r>
              <a:rPr lang="en-US" sz="2000" dirty="0">
                <a:solidFill>
                  <a:schemeClr val="tx1"/>
                </a:solidFill>
              </a:rPr>
              <a:t> </a:t>
            </a:r>
            <a:r>
              <a:rPr lang="en-US" sz="2000" dirty="0" err="1">
                <a:solidFill>
                  <a:schemeClr val="tx1"/>
                </a:solidFill>
              </a:rPr>
              <a:t>na</a:t>
            </a:r>
            <a:r>
              <a:rPr lang="en-US" sz="2000" dirty="0">
                <a:solidFill>
                  <a:schemeClr val="tx1"/>
                </a:solidFill>
              </a:rPr>
              <a:t> </a:t>
            </a:r>
            <a:r>
              <a:rPr lang="en-US" sz="2000" dirty="0" err="1">
                <a:solidFill>
                  <a:schemeClr val="tx1"/>
                </a:solidFill>
              </a:rPr>
              <a:t>koje</a:t>
            </a:r>
            <a:r>
              <a:rPr lang="en-US" sz="2000" dirty="0">
                <a:solidFill>
                  <a:schemeClr val="tx1"/>
                </a:solidFill>
              </a:rPr>
              <a:t> </a:t>
            </a:r>
            <a:r>
              <a:rPr lang="en-US" sz="2000" dirty="0" err="1">
                <a:solidFill>
                  <a:schemeClr val="tx1"/>
                </a:solidFill>
              </a:rPr>
              <a:t>može</a:t>
            </a:r>
            <a:r>
              <a:rPr lang="en-US" sz="2000" dirty="0">
                <a:solidFill>
                  <a:schemeClr val="tx1"/>
                </a:solidFill>
              </a:rPr>
              <a:t> </a:t>
            </a:r>
            <a:r>
              <a:rPr lang="en-US" sz="2000" dirty="0" err="1">
                <a:solidFill>
                  <a:schemeClr val="tx1"/>
                </a:solidFill>
              </a:rPr>
              <a:t>uticati</a:t>
            </a:r>
            <a:r>
              <a:rPr lang="en-US" sz="2000" dirty="0">
                <a:solidFill>
                  <a:schemeClr val="tx1"/>
                </a:solidFill>
              </a:rPr>
              <a:t> </a:t>
            </a:r>
            <a:r>
              <a:rPr lang="en-US" sz="2000" dirty="0" err="1">
                <a:solidFill>
                  <a:schemeClr val="tx1"/>
                </a:solidFill>
              </a:rPr>
              <a:t>jedan</a:t>
            </a:r>
            <a:r>
              <a:rPr lang="en-US" sz="2000" dirty="0">
                <a:solidFill>
                  <a:schemeClr val="tx1"/>
                </a:solidFill>
              </a:rPr>
              <a:t> </a:t>
            </a:r>
            <a:r>
              <a:rPr lang="en-US" sz="2000" dirty="0" err="1">
                <a:solidFill>
                  <a:schemeClr val="tx1"/>
                </a:solidFill>
              </a:rPr>
              <a:t>ili</a:t>
            </a:r>
            <a:r>
              <a:rPr lang="en-US" sz="2000" dirty="0">
                <a:solidFill>
                  <a:schemeClr val="tx1"/>
                </a:solidFill>
              </a:rPr>
              <a:t> </a:t>
            </a:r>
            <a:r>
              <a:rPr lang="en-US" sz="2000" dirty="0" err="1">
                <a:solidFill>
                  <a:schemeClr val="tx1"/>
                </a:solidFill>
              </a:rPr>
              <a:t>više</a:t>
            </a:r>
            <a:r>
              <a:rPr lang="en-US" sz="2000" dirty="0">
                <a:solidFill>
                  <a:schemeClr val="tx1"/>
                </a:solidFill>
              </a:rPr>
              <a:t> od 10 </a:t>
            </a:r>
            <a:r>
              <a:rPr lang="en-US" sz="2000" dirty="0" err="1">
                <a:solidFill>
                  <a:schemeClr val="tx1"/>
                </a:solidFill>
              </a:rPr>
              <a:t>stresora</a:t>
            </a:r>
            <a:r>
              <a:rPr lang="en-US" sz="2000" dirty="0">
                <a:solidFill>
                  <a:schemeClr val="tx1"/>
                </a:solidFill>
              </a:rPr>
              <a:t> </a:t>
            </a:r>
            <a:r>
              <a:rPr lang="en-US" sz="2000" dirty="0" err="1">
                <a:solidFill>
                  <a:schemeClr val="tx1"/>
                </a:solidFill>
              </a:rPr>
              <a:t>klimatskih</a:t>
            </a:r>
            <a:r>
              <a:rPr lang="en-US" sz="2000" dirty="0">
                <a:solidFill>
                  <a:schemeClr val="tx1"/>
                </a:solidFill>
              </a:rPr>
              <a:t> </a:t>
            </a:r>
            <a:r>
              <a:rPr lang="en-US" sz="2000" dirty="0" err="1">
                <a:solidFill>
                  <a:schemeClr val="tx1"/>
                </a:solidFill>
              </a:rPr>
              <a:t>promena</a:t>
            </a:r>
            <a:r>
              <a:rPr lang="en-US" sz="2000" dirty="0">
                <a:solidFill>
                  <a:schemeClr val="tx1"/>
                </a:solidFill>
              </a:rPr>
              <a:t> </a:t>
            </a:r>
            <a:r>
              <a:rPr lang="en-US" sz="2000" dirty="0" err="1">
                <a:solidFill>
                  <a:schemeClr val="tx1"/>
                </a:solidFill>
              </a:rPr>
              <a:t>preko</a:t>
            </a:r>
            <a:r>
              <a:rPr lang="en-US" sz="2000" dirty="0">
                <a:solidFill>
                  <a:schemeClr val="tx1"/>
                </a:solidFill>
              </a:rPr>
              <a:t> </a:t>
            </a:r>
            <a:r>
              <a:rPr lang="en-US" sz="2000" dirty="0" err="1">
                <a:solidFill>
                  <a:schemeClr val="tx1"/>
                </a:solidFill>
              </a:rPr>
              <a:t>mnogo</a:t>
            </a:r>
            <a:r>
              <a:rPr lang="en-US" sz="2000" dirty="0">
                <a:solidFill>
                  <a:schemeClr val="tx1"/>
                </a:solidFill>
              </a:rPr>
              <a:t> </a:t>
            </a:r>
            <a:r>
              <a:rPr lang="en-US" sz="2000" dirty="0" err="1">
                <a:solidFill>
                  <a:schemeClr val="tx1"/>
                </a:solidFill>
              </a:rPr>
              <a:t>različitih</a:t>
            </a:r>
            <a:r>
              <a:rPr lang="en-US" sz="2000" dirty="0">
                <a:solidFill>
                  <a:schemeClr val="tx1"/>
                </a:solidFill>
              </a:rPr>
              <a:t> </a:t>
            </a:r>
            <a:r>
              <a:rPr lang="en-US" sz="2000" dirty="0" err="1">
                <a:solidFill>
                  <a:schemeClr val="tx1"/>
                </a:solidFill>
              </a:rPr>
              <a:t>uzroka</a:t>
            </a:r>
            <a:r>
              <a:rPr lang="en-US" sz="2000" dirty="0">
                <a:solidFill>
                  <a:schemeClr val="tx1"/>
                </a:solidFill>
              </a:rPr>
              <a:t> </a:t>
            </a:r>
            <a:r>
              <a:rPr lang="en-US" sz="2000" dirty="0" err="1">
                <a:solidFill>
                  <a:schemeClr val="tx1"/>
                </a:solidFill>
              </a:rPr>
              <a:t>ili</a:t>
            </a:r>
            <a:r>
              <a:rPr lang="en-US" sz="2000" dirty="0">
                <a:solidFill>
                  <a:schemeClr val="tx1"/>
                </a:solidFill>
              </a:rPr>
              <a:t> </a:t>
            </a:r>
            <a:r>
              <a:rPr lang="en-US" sz="2000" dirty="0" err="1">
                <a:solidFill>
                  <a:schemeClr val="tx1"/>
                </a:solidFill>
              </a:rPr>
              <a:t>pokretača</a:t>
            </a:r>
            <a:r>
              <a:rPr lang="en-US" sz="2000" dirty="0">
                <a:solidFill>
                  <a:schemeClr val="tx1"/>
                </a:solidFill>
              </a:rPr>
              <a:t> </a:t>
            </a:r>
            <a:r>
              <a:rPr lang="en-US" sz="2000" dirty="0" err="1">
                <a:solidFill>
                  <a:schemeClr val="tx1"/>
                </a:solidFill>
              </a:rPr>
              <a:t>bolesti</a:t>
            </a:r>
            <a:r>
              <a:rPr lang="en-US" sz="2000" dirty="0">
                <a:solidFill>
                  <a:schemeClr val="tx1"/>
                </a:solidFill>
              </a:rPr>
              <a:t>. </a:t>
            </a:r>
            <a:r>
              <a:rPr lang="en-US" sz="2000" dirty="0" err="1">
                <a:solidFill>
                  <a:schemeClr val="tx1"/>
                </a:solidFill>
              </a:rPr>
              <a:t>Možemo</a:t>
            </a:r>
            <a:r>
              <a:rPr lang="en-US" sz="2000" dirty="0">
                <a:solidFill>
                  <a:schemeClr val="tx1"/>
                </a:solidFill>
              </a:rPr>
              <a:t> </a:t>
            </a:r>
            <a:r>
              <a:rPr lang="en-US" sz="2000" dirty="0" err="1">
                <a:solidFill>
                  <a:schemeClr val="tx1"/>
                </a:solidFill>
              </a:rPr>
              <a:t>dobiti</a:t>
            </a:r>
            <a:r>
              <a:rPr lang="en-US" sz="2000" dirty="0">
                <a:solidFill>
                  <a:schemeClr val="tx1"/>
                </a:solidFill>
              </a:rPr>
              <a:t> </a:t>
            </a:r>
            <a:r>
              <a:rPr lang="en-US" sz="2000" dirty="0" err="1">
                <a:solidFill>
                  <a:schemeClr val="tx1"/>
                </a:solidFill>
              </a:rPr>
              <a:t>ukupan</a:t>
            </a:r>
            <a:r>
              <a:rPr lang="en-US" sz="2000" dirty="0">
                <a:solidFill>
                  <a:schemeClr val="tx1"/>
                </a:solidFill>
              </a:rPr>
              <a:t> </a:t>
            </a:r>
            <a:r>
              <a:rPr lang="en-US" sz="2000" dirty="0" err="1">
                <a:solidFill>
                  <a:schemeClr val="tx1"/>
                </a:solidFill>
              </a:rPr>
              <a:t>pregled</a:t>
            </a:r>
            <a:r>
              <a:rPr lang="en-US" sz="2000" dirty="0">
                <a:solidFill>
                  <a:schemeClr val="tx1"/>
                </a:solidFill>
              </a:rPr>
              <a:t> </a:t>
            </a:r>
            <a:r>
              <a:rPr lang="en-US" sz="2000" dirty="0" err="1">
                <a:solidFill>
                  <a:schemeClr val="tx1"/>
                </a:solidFill>
              </a:rPr>
              <a:t>ovih</a:t>
            </a:r>
            <a:r>
              <a:rPr lang="en-US" sz="2000" dirty="0">
                <a:solidFill>
                  <a:schemeClr val="tx1"/>
                </a:solidFill>
              </a:rPr>
              <a:t> </a:t>
            </a:r>
            <a:r>
              <a:rPr lang="en-US" sz="2000" dirty="0" err="1">
                <a:solidFill>
                  <a:schemeClr val="tx1"/>
                </a:solidFill>
              </a:rPr>
              <a:t>međuodnosa</a:t>
            </a:r>
            <a:r>
              <a:rPr lang="en-US" sz="2000" dirty="0">
                <a:solidFill>
                  <a:schemeClr val="tx1"/>
                </a:solidFill>
              </a:rPr>
              <a:t> </a:t>
            </a:r>
            <a:r>
              <a:rPr lang="en-US" sz="2000" dirty="0" err="1">
                <a:solidFill>
                  <a:schemeClr val="tx1"/>
                </a:solidFill>
              </a:rPr>
              <a:t>za</a:t>
            </a:r>
            <a:r>
              <a:rPr lang="en-US" sz="2000" dirty="0">
                <a:solidFill>
                  <a:schemeClr val="tx1"/>
                </a:solidFill>
              </a:rPr>
              <a:t> </a:t>
            </a:r>
            <a:r>
              <a:rPr lang="en-US" sz="2000" dirty="0" err="1">
                <a:solidFill>
                  <a:schemeClr val="tx1"/>
                </a:solidFill>
              </a:rPr>
              <a:t>svaku</a:t>
            </a:r>
            <a:r>
              <a:rPr lang="en-US" sz="2000" dirty="0">
                <a:solidFill>
                  <a:schemeClr val="tx1"/>
                </a:solidFill>
              </a:rPr>
              <a:t> od </a:t>
            </a:r>
            <a:r>
              <a:rPr lang="en-US" sz="2000" dirty="0" err="1">
                <a:solidFill>
                  <a:schemeClr val="tx1"/>
                </a:solidFill>
              </a:rPr>
              <a:t>četiri</a:t>
            </a:r>
            <a:r>
              <a:rPr lang="en-US" sz="2000" dirty="0">
                <a:solidFill>
                  <a:schemeClr val="tx1"/>
                </a:solidFill>
              </a:rPr>
              <a:t> </a:t>
            </a:r>
            <a:r>
              <a:rPr lang="en-US" sz="2000" dirty="0" err="1">
                <a:solidFill>
                  <a:schemeClr val="tx1"/>
                </a:solidFill>
              </a:rPr>
              <a:t>kategorije</a:t>
            </a:r>
            <a:r>
              <a:rPr lang="en-US" sz="2000" dirty="0">
                <a:solidFill>
                  <a:schemeClr val="tx1"/>
                </a:solidFill>
              </a:rPr>
              <a:t> </a:t>
            </a:r>
            <a:r>
              <a:rPr lang="en-US" sz="2000" dirty="0" err="1">
                <a:solidFill>
                  <a:schemeClr val="tx1"/>
                </a:solidFill>
              </a:rPr>
              <a:t>bolesti</a:t>
            </a:r>
            <a:r>
              <a:rPr lang="en-US" sz="2000" dirty="0">
                <a:solidFill>
                  <a:schemeClr val="tx1"/>
                </a:solidFill>
              </a:rPr>
              <a:t> </a:t>
            </a:r>
            <a:r>
              <a:rPr lang="en-US" sz="2000" dirty="0" err="1">
                <a:solidFill>
                  <a:schemeClr val="tx1"/>
                </a:solidFill>
              </a:rPr>
              <a:t>uzimajući</a:t>
            </a:r>
            <a:r>
              <a:rPr lang="en-US" sz="2000" dirty="0">
                <a:solidFill>
                  <a:schemeClr val="tx1"/>
                </a:solidFill>
              </a:rPr>
              <a:t> u </a:t>
            </a:r>
            <a:r>
              <a:rPr lang="en-US" sz="2000" dirty="0" err="1">
                <a:solidFill>
                  <a:schemeClr val="tx1"/>
                </a:solidFill>
              </a:rPr>
              <a:t>obzir</a:t>
            </a:r>
            <a:r>
              <a:rPr lang="en-US" sz="2000" dirty="0">
                <a:solidFill>
                  <a:schemeClr val="tx1"/>
                </a:solidFill>
              </a:rPr>
              <a:t> </a:t>
            </a:r>
            <a:r>
              <a:rPr lang="en-US" sz="2000" dirty="0" err="1">
                <a:solidFill>
                  <a:schemeClr val="tx1"/>
                </a:solidFill>
              </a:rPr>
              <a:t>uzročne</a:t>
            </a:r>
            <a:r>
              <a:rPr lang="en-US" sz="2000" dirty="0">
                <a:solidFill>
                  <a:schemeClr val="tx1"/>
                </a:solidFill>
              </a:rPr>
              <a:t> </a:t>
            </a:r>
            <a:r>
              <a:rPr lang="en-US" sz="2000" dirty="0" err="1">
                <a:solidFill>
                  <a:schemeClr val="tx1"/>
                </a:solidFill>
              </a:rPr>
              <a:t>veze</a:t>
            </a:r>
            <a:r>
              <a:rPr lang="en-US" sz="2000" dirty="0">
                <a:solidFill>
                  <a:schemeClr val="tx1"/>
                </a:solidFill>
              </a:rPr>
              <a:t> </a:t>
            </a:r>
            <a:r>
              <a:rPr lang="en-US" sz="2000" dirty="0" err="1">
                <a:solidFill>
                  <a:schemeClr val="tx1"/>
                </a:solidFill>
              </a:rPr>
              <a:t>između</a:t>
            </a:r>
            <a:r>
              <a:rPr lang="en-US" sz="2000" dirty="0">
                <a:solidFill>
                  <a:schemeClr val="tx1"/>
                </a:solidFill>
              </a:rPr>
              <a:t> </a:t>
            </a:r>
            <a:r>
              <a:rPr lang="en-US" sz="2000" dirty="0" err="1">
                <a:solidFill>
                  <a:schemeClr val="tx1"/>
                </a:solidFill>
              </a:rPr>
              <a:t>stresora</a:t>
            </a:r>
            <a:r>
              <a:rPr lang="en-US" sz="2000" dirty="0">
                <a:solidFill>
                  <a:schemeClr val="tx1"/>
                </a:solidFill>
              </a:rPr>
              <a:t> </a:t>
            </a:r>
            <a:r>
              <a:rPr lang="en-US" sz="2000" dirty="0" err="1">
                <a:solidFill>
                  <a:schemeClr val="tx1"/>
                </a:solidFill>
              </a:rPr>
              <a:t>klimatskih</a:t>
            </a:r>
            <a:r>
              <a:rPr lang="en-US" sz="2000" dirty="0">
                <a:solidFill>
                  <a:schemeClr val="tx1"/>
                </a:solidFill>
              </a:rPr>
              <a:t> </a:t>
            </a:r>
            <a:r>
              <a:rPr lang="en-US" sz="2000" dirty="0" err="1">
                <a:solidFill>
                  <a:schemeClr val="tx1"/>
                </a:solidFill>
              </a:rPr>
              <a:t>promena</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generalizovane</a:t>
            </a:r>
            <a:r>
              <a:rPr lang="en-US" sz="2000" dirty="0">
                <a:solidFill>
                  <a:schemeClr val="tx1"/>
                </a:solidFill>
              </a:rPr>
              <a:t> </a:t>
            </a:r>
            <a:r>
              <a:rPr lang="en-US" sz="2000" dirty="0" err="1">
                <a:solidFill>
                  <a:schemeClr val="tx1"/>
                </a:solidFill>
              </a:rPr>
              <a:t>liste</a:t>
            </a:r>
            <a:r>
              <a:rPr lang="en-US" sz="2000" dirty="0">
                <a:solidFill>
                  <a:schemeClr val="tx1"/>
                </a:solidFill>
              </a:rPr>
              <a:t> </a:t>
            </a:r>
            <a:r>
              <a:rPr lang="en-US" sz="2000" dirty="0" err="1">
                <a:solidFill>
                  <a:schemeClr val="tx1"/>
                </a:solidFill>
              </a:rPr>
              <a:t>uzroka</a:t>
            </a:r>
            <a:r>
              <a:rPr lang="en-US" sz="2000" dirty="0">
                <a:solidFill>
                  <a:schemeClr val="tx1"/>
                </a:solidFill>
              </a:rPr>
              <a:t>/</a:t>
            </a:r>
            <a:r>
              <a:rPr lang="en-US" sz="2000" dirty="0" err="1">
                <a:solidFill>
                  <a:schemeClr val="tx1"/>
                </a:solidFill>
              </a:rPr>
              <a:t>okidača</a:t>
            </a:r>
            <a:r>
              <a:rPr lang="en-US" sz="2000" dirty="0">
                <a:solidFill>
                  <a:schemeClr val="tx1"/>
                </a:solidFill>
              </a:rPr>
              <a:t> </a:t>
            </a:r>
            <a:r>
              <a:rPr lang="en-US" sz="2000" dirty="0" err="1">
                <a:solidFill>
                  <a:schemeClr val="tx1"/>
                </a:solidFill>
              </a:rPr>
              <a:t>bolesti</a:t>
            </a:r>
            <a:r>
              <a:rPr lang="en-US" sz="2000" dirty="0">
                <a:solidFill>
                  <a:schemeClr val="tx1"/>
                </a:solidFill>
              </a:rPr>
              <a:t>:</a:t>
            </a:r>
          </a:p>
          <a:p>
            <a:pPr marL="0" indent="0" rtl="0">
              <a:buNone/>
            </a:pPr>
            <a:endParaRPr lang="en-GB" sz="2000" dirty="0">
              <a:solidFill>
                <a:schemeClr val="tx1">
                  <a:lumMod val="50000"/>
                  <a:lumOff val="50000"/>
                </a:schemeClr>
              </a:solidFill>
            </a:endParaRPr>
          </a:p>
        </p:txBody>
      </p:sp>
      <p:grpSp>
        <p:nvGrpSpPr>
          <p:cNvPr id="67" name="Group 66">
            <a:extLst>
              <a:ext uri="{FF2B5EF4-FFF2-40B4-BE49-F238E27FC236}">
                <a16:creationId xmlns:a16="http://schemas.microsoft.com/office/drawing/2014/main" id="{7C88BE48-6CCD-E189-8F05-A9D02F8DEE38}"/>
              </a:ext>
            </a:extLst>
          </p:cNvPr>
          <p:cNvGrpSpPr/>
          <p:nvPr/>
        </p:nvGrpSpPr>
        <p:grpSpPr>
          <a:xfrm>
            <a:off x="273404" y="2034000"/>
            <a:ext cx="11918596" cy="4368980"/>
            <a:chOff x="273404" y="2034000"/>
            <a:chExt cx="11918596" cy="4368980"/>
          </a:xfrm>
        </p:grpSpPr>
        <p:grpSp>
          <p:nvGrpSpPr>
            <p:cNvPr id="18" name="Group 17">
              <a:extLst>
                <a:ext uri="{FF2B5EF4-FFF2-40B4-BE49-F238E27FC236}">
                  <a16:creationId xmlns:a16="http://schemas.microsoft.com/office/drawing/2014/main" id="{B3DB195E-6354-0482-7B1E-14FFB596299F}"/>
                </a:ext>
              </a:extLst>
            </p:cNvPr>
            <p:cNvGrpSpPr/>
            <p:nvPr/>
          </p:nvGrpSpPr>
          <p:grpSpPr>
            <a:xfrm>
              <a:off x="273404" y="2368311"/>
              <a:ext cx="3065776" cy="3009483"/>
              <a:chOff x="1821000" y="2257294"/>
              <a:chExt cx="3065776" cy="3009483"/>
            </a:xfrm>
          </p:grpSpPr>
          <p:sp>
            <p:nvSpPr>
              <p:cNvPr id="6" name="TextBox 5">
                <a:extLst>
                  <a:ext uri="{FF2B5EF4-FFF2-40B4-BE49-F238E27FC236}">
                    <a16:creationId xmlns:a16="http://schemas.microsoft.com/office/drawing/2014/main" id="{C830698E-D1D6-E34D-4EDD-F7684860CF2B}"/>
                  </a:ext>
                </a:extLst>
              </p:cNvPr>
              <p:cNvSpPr txBox="1"/>
              <p:nvPr/>
            </p:nvSpPr>
            <p:spPr>
              <a:xfrm>
                <a:off x="1858345" y="2257294"/>
                <a:ext cx="2923044" cy="338554"/>
              </a:xfrm>
              <a:prstGeom prst="rect">
                <a:avLst/>
              </a:prstGeom>
              <a:noFill/>
            </p:spPr>
            <p:txBody>
              <a:bodyPr wrap="none" rtlCol="0">
                <a:spAutoFit/>
              </a:bodyPr>
              <a:lstStyle/>
              <a:p>
                <a:r>
                  <a:rPr lang="en-US" sz="1600" u="sng" dirty="0" err="1"/>
                  <a:t>Opasnost</a:t>
                </a:r>
                <a:r>
                  <a:rPr lang="en-US" sz="1600" u="sng" dirty="0"/>
                  <a:t> od </a:t>
                </a:r>
                <a:r>
                  <a:rPr lang="en-US" sz="1600" u="sng" dirty="0" err="1"/>
                  <a:t>klimatskih</a:t>
                </a:r>
                <a:r>
                  <a:rPr lang="en-US" sz="1600" u="sng" dirty="0"/>
                  <a:t> </a:t>
                </a:r>
                <a:r>
                  <a:rPr lang="en-US" sz="1600" u="sng" dirty="0" err="1"/>
                  <a:t>promena</a:t>
                </a:r>
                <a:endParaRPr lang="en-US" sz="1600" u="sng" dirty="0"/>
              </a:p>
            </p:txBody>
          </p:sp>
          <p:sp>
            <p:nvSpPr>
              <p:cNvPr id="7" name="TextBox 6">
                <a:extLst>
                  <a:ext uri="{FF2B5EF4-FFF2-40B4-BE49-F238E27FC236}">
                    <a16:creationId xmlns:a16="http://schemas.microsoft.com/office/drawing/2014/main" id="{51D972FB-0612-E98C-D98F-7A933B869FAE}"/>
                  </a:ext>
                </a:extLst>
              </p:cNvPr>
              <p:cNvSpPr txBox="1"/>
              <p:nvPr/>
            </p:nvSpPr>
            <p:spPr>
              <a:xfrm>
                <a:off x="2452702" y="2636802"/>
                <a:ext cx="1021049" cy="307777"/>
              </a:xfrm>
              <a:prstGeom prst="rect">
                <a:avLst/>
              </a:prstGeom>
              <a:noFill/>
            </p:spPr>
            <p:txBody>
              <a:bodyPr wrap="none" rtlCol="0">
                <a:spAutoFit/>
              </a:bodyPr>
              <a:lstStyle/>
              <a:p>
                <a:pPr rtl="0"/>
                <a:r>
                  <a:rPr lang="sr" sz="1400" dirty="0">
                    <a:solidFill>
                      <a:schemeClr val="tx1"/>
                    </a:solidFill>
                  </a:rPr>
                  <a:t> </a:t>
                </a:r>
                <a:r>
                  <a:rPr lang="sr" sz="1400" dirty="0" smtClean="0">
                    <a:solidFill>
                      <a:schemeClr val="tx1"/>
                    </a:solidFill>
                  </a:rPr>
                  <a:t>Zagrevanje</a:t>
                </a:r>
                <a:endParaRPr lang="en-IE" sz="1400" dirty="0"/>
              </a:p>
            </p:txBody>
          </p:sp>
          <p:sp>
            <p:nvSpPr>
              <p:cNvPr id="9" name="TextBox 8">
                <a:extLst>
                  <a:ext uri="{FF2B5EF4-FFF2-40B4-BE49-F238E27FC236}">
                    <a16:creationId xmlns:a16="http://schemas.microsoft.com/office/drawing/2014/main" id="{BDBE064D-6E1D-3C4D-E360-11F445760610}"/>
                  </a:ext>
                </a:extLst>
              </p:cNvPr>
              <p:cNvSpPr txBox="1"/>
              <p:nvPr/>
            </p:nvSpPr>
            <p:spPr>
              <a:xfrm>
                <a:off x="2518398" y="2888552"/>
                <a:ext cx="518091" cy="307777"/>
              </a:xfrm>
              <a:prstGeom prst="rect">
                <a:avLst/>
              </a:prstGeom>
              <a:noFill/>
            </p:spPr>
            <p:txBody>
              <a:bodyPr wrap="none" rtlCol="0">
                <a:spAutoFit/>
              </a:bodyPr>
              <a:lstStyle/>
              <a:p>
                <a:pPr rtl="0"/>
                <a:r>
                  <a:rPr lang="sr" sz="1400" dirty="0" smtClean="0"/>
                  <a:t>Suša</a:t>
                </a:r>
                <a:endParaRPr lang="en-IE" sz="1400" dirty="0"/>
              </a:p>
            </p:txBody>
          </p:sp>
          <p:sp>
            <p:nvSpPr>
              <p:cNvPr id="10" name="TextBox 9">
                <a:extLst>
                  <a:ext uri="{FF2B5EF4-FFF2-40B4-BE49-F238E27FC236}">
                    <a16:creationId xmlns:a16="http://schemas.microsoft.com/office/drawing/2014/main" id="{2F1793EE-6A6F-0D8F-986B-58342CB97E04}"/>
                  </a:ext>
                </a:extLst>
              </p:cNvPr>
              <p:cNvSpPr txBox="1"/>
              <p:nvPr/>
            </p:nvSpPr>
            <p:spPr>
              <a:xfrm>
                <a:off x="2401732" y="3138227"/>
                <a:ext cx="1205266" cy="307777"/>
              </a:xfrm>
              <a:prstGeom prst="rect">
                <a:avLst/>
              </a:prstGeom>
              <a:noFill/>
            </p:spPr>
            <p:txBody>
              <a:bodyPr wrap="none" rtlCol="0">
                <a:spAutoFit/>
              </a:bodyPr>
              <a:lstStyle/>
              <a:p>
                <a:r>
                  <a:rPr lang="en-US" sz="1400" dirty="0" err="1"/>
                  <a:t>Toplotni</a:t>
                </a:r>
                <a:r>
                  <a:rPr lang="en-US" sz="1400" dirty="0"/>
                  <a:t> </a:t>
                </a:r>
                <a:r>
                  <a:rPr lang="en-US" sz="1400" dirty="0" err="1"/>
                  <a:t>talasi</a:t>
                </a:r>
                <a:endParaRPr lang="en-US" sz="1400" dirty="0"/>
              </a:p>
            </p:txBody>
          </p:sp>
          <p:sp>
            <p:nvSpPr>
              <p:cNvPr id="11" name="TextBox 10">
                <a:extLst>
                  <a:ext uri="{FF2B5EF4-FFF2-40B4-BE49-F238E27FC236}">
                    <a16:creationId xmlns:a16="http://schemas.microsoft.com/office/drawing/2014/main" id="{95F902B5-1F72-3CAE-8118-77C07F38A84D}"/>
                  </a:ext>
                </a:extLst>
              </p:cNvPr>
              <p:cNvSpPr txBox="1"/>
              <p:nvPr/>
            </p:nvSpPr>
            <p:spPr>
              <a:xfrm>
                <a:off x="2628780" y="3375630"/>
                <a:ext cx="624595" cy="307777"/>
              </a:xfrm>
              <a:prstGeom prst="rect">
                <a:avLst/>
              </a:prstGeom>
              <a:noFill/>
            </p:spPr>
            <p:txBody>
              <a:bodyPr wrap="none" rtlCol="0">
                <a:spAutoFit/>
              </a:bodyPr>
              <a:lstStyle/>
              <a:p>
                <a:pPr rtl="0"/>
                <a:r>
                  <a:rPr lang="sr-Latn-RS" sz="1400" dirty="0" smtClean="0"/>
                  <a:t>Požari</a:t>
                </a:r>
                <a:endParaRPr lang="en-IE" sz="1400" dirty="0"/>
              </a:p>
            </p:txBody>
          </p:sp>
          <p:sp>
            <p:nvSpPr>
              <p:cNvPr id="12" name="TextBox 11">
                <a:extLst>
                  <a:ext uri="{FF2B5EF4-FFF2-40B4-BE49-F238E27FC236}">
                    <a16:creationId xmlns:a16="http://schemas.microsoft.com/office/drawing/2014/main" id="{2E7CD084-2527-549B-C5A4-05AC6B5D22DE}"/>
                  </a:ext>
                </a:extLst>
              </p:cNvPr>
              <p:cNvSpPr txBox="1"/>
              <p:nvPr/>
            </p:nvSpPr>
            <p:spPr>
              <a:xfrm>
                <a:off x="2299743" y="3643703"/>
                <a:ext cx="846322" cy="307777"/>
              </a:xfrm>
              <a:prstGeom prst="rect">
                <a:avLst/>
              </a:prstGeom>
              <a:noFill/>
            </p:spPr>
            <p:txBody>
              <a:bodyPr wrap="none" rtlCol="0">
                <a:spAutoFit/>
              </a:bodyPr>
              <a:lstStyle/>
              <a:p>
                <a:pPr rtl="0"/>
                <a:r>
                  <a:rPr lang="sr" sz="1400" dirty="0" smtClean="0">
                    <a:solidFill>
                      <a:schemeClr val="tx1"/>
                    </a:solidFill>
                  </a:rPr>
                  <a:t>Padavine</a:t>
                </a:r>
                <a:endParaRPr lang="en-IE" sz="1400" dirty="0"/>
              </a:p>
            </p:txBody>
          </p:sp>
          <p:sp>
            <p:nvSpPr>
              <p:cNvPr id="13" name="TextBox 12">
                <a:extLst>
                  <a:ext uri="{FF2B5EF4-FFF2-40B4-BE49-F238E27FC236}">
                    <a16:creationId xmlns:a16="http://schemas.microsoft.com/office/drawing/2014/main" id="{FA88C9C6-B61E-263E-1A40-BB71DC8DD332}"/>
                  </a:ext>
                </a:extLst>
              </p:cNvPr>
              <p:cNvSpPr txBox="1"/>
              <p:nvPr/>
            </p:nvSpPr>
            <p:spPr>
              <a:xfrm>
                <a:off x="2556248" y="3871951"/>
                <a:ext cx="758285" cy="307777"/>
              </a:xfrm>
              <a:prstGeom prst="rect">
                <a:avLst/>
              </a:prstGeom>
              <a:noFill/>
            </p:spPr>
            <p:txBody>
              <a:bodyPr wrap="none" rtlCol="0">
                <a:spAutoFit/>
              </a:bodyPr>
              <a:lstStyle/>
              <a:p>
                <a:pPr rtl="0"/>
                <a:r>
                  <a:rPr lang="sr" sz="1400" dirty="0" smtClean="0"/>
                  <a:t>Poplave</a:t>
                </a:r>
                <a:endParaRPr lang="en-IE" sz="1400" dirty="0"/>
              </a:p>
            </p:txBody>
          </p:sp>
          <p:sp>
            <p:nvSpPr>
              <p:cNvPr id="14" name="TextBox 13">
                <a:extLst>
                  <a:ext uri="{FF2B5EF4-FFF2-40B4-BE49-F238E27FC236}">
                    <a16:creationId xmlns:a16="http://schemas.microsoft.com/office/drawing/2014/main" id="{CB0A59B9-696E-6CFF-7881-2A7D8509A40C}"/>
                  </a:ext>
                </a:extLst>
              </p:cNvPr>
              <p:cNvSpPr txBox="1"/>
              <p:nvPr/>
            </p:nvSpPr>
            <p:spPr>
              <a:xfrm>
                <a:off x="2509896" y="4173598"/>
                <a:ext cx="572593" cy="307777"/>
              </a:xfrm>
              <a:prstGeom prst="rect">
                <a:avLst/>
              </a:prstGeom>
              <a:noFill/>
            </p:spPr>
            <p:txBody>
              <a:bodyPr wrap="none" rtlCol="0">
                <a:spAutoFit/>
              </a:bodyPr>
              <a:lstStyle/>
              <a:p>
                <a:pPr rtl="0"/>
                <a:r>
                  <a:rPr lang="sr" sz="1400" dirty="0" smtClean="0"/>
                  <a:t>Oluje</a:t>
                </a:r>
                <a:endParaRPr lang="en-IE" sz="1400" dirty="0"/>
              </a:p>
            </p:txBody>
          </p:sp>
          <p:sp>
            <p:nvSpPr>
              <p:cNvPr id="15" name="TextBox 14">
                <a:extLst>
                  <a:ext uri="{FF2B5EF4-FFF2-40B4-BE49-F238E27FC236}">
                    <a16:creationId xmlns:a16="http://schemas.microsoft.com/office/drawing/2014/main" id="{D5E7A0A4-2273-D940-45EC-15D8E718871D}"/>
                  </a:ext>
                </a:extLst>
              </p:cNvPr>
              <p:cNvSpPr txBox="1"/>
              <p:nvPr/>
            </p:nvSpPr>
            <p:spPr>
              <a:xfrm>
                <a:off x="2301036" y="4413461"/>
                <a:ext cx="1746953" cy="307777"/>
              </a:xfrm>
              <a:prstGeom prst="rect">
                <a:avLst/>
              </a:prstGeom>
              <a:noFill/>
            </p:spPr>
            <p:txBody>
              <a:bodyPr wrap="none" rtlCol="0">
                <a:spAutoFit/>
              </a:bodyPr>
              <a:lstStyle/>
              <a:p>
                <a:r>
                  <a:rPr lang="en-US" sz="1400" dirty="0" err="1"/>
                  <a:t>Podizanje</a:t>
                </a:r>
                <a:r>
                  <a:rPr lang="en-US" sz="1400" dirty="0"/>
                  <a:t> </a:t>
                </a:r>
                <a:r>
                  <a:rPr lang="en-US" sz="1400" dirty="0" err="1"/>
                  <a:t>nivoa</a:t>
                </a:r>
                <a:r>
                  <a:rPr lang="en-US" sz="1400" dirty="0"/>
                  <a:t> mora</a:t>
                </a:r>
              </a:p>
            </p:txBody>
          </p:sp>
          <p:sp>
            <p:nvSpPr>
              <p:cNvPr id="16" name="TextBox 15">
                <a:extLst>
                  <a:ext uri="{FF2B5EF4-FFF2-40B4-BE49-F238E27FC236}">
                    <a16:creationId xmlns:a16="http://schemas.microsoft.com/office/drawing/2014/main" id="{45FF7B20-E91F-F795-461A-58070156E7E9}"/>
                  </a:ext>
                </a:extLst>
              </p:cNvPr>
              <p:cNvSpPr txBox="1"/>
              <p:nvPr/>
            </p:nvSpPr>
            <p:spPr>
              <a:xfrm>
                <a:off x="1963336" y="4707765"/>
                <a:ext cx="1851148" cy="307777"/>
              </a:xfrm>
              <a:prstGeom prst="rect">
                <a:avLst/>
              </a:prstGeom>
              <a:noFill/>
            </p:spPr>
            <p:txBody>
              <a:bodyPr wrap="none" rtlCol="0">
                <a:spAutoFit/>
              </a:bodyPr>
              <a:lstStyle/>
              <a:p>
                <a:r>
                  <a:rPr lang="en-US" sz="1400" dirty="0" err="1"/>
                  <a:t>Promena</a:t>
                </a:r>
                <a:r>
                  <a:rPr lang="en-US" sz="1400" dirty="0"/>
                  <a:t> </a:t>
                </a:r>
                <a:r>
                  <a:rPr lang="en-US" sz="1400" dirty="0" err="1"/>
                  <a:t>klime</a:t>
                </a:r>
                <a:r>
                  <a:rPr lang="en-US" sz="1400" dirty="0"/>
                  <a:t> </a:t>
                </a:r>
                <a:r>
                  <a:rPr lang="en-US" sz="1400" dirty="0" err="1"/>
                  <a:t>okeana</a:t>
                </a:r>
                <a:endParaRPr lang="en-US" sz="1400" dirty="0"/>
              </a:p>
            </p:txBody>
          </p:sp>
          <p:sp>
            <p:nvSpPr>
              <p:cNvPr id="17" name="TextBox 16">
                <a:extLst>
                  <a:ext uri="{FF2B5EF4-FFF2-40B4-BE49-F238E27FC236}">
                    <a16:creationId xmlns:a16="http://schemas.microsoft.com/office/drawing/2014/main" id="{1C1695C1-95C8-D381-DDB2-4FADB0352A1D}"/>
                  </a:ext>
                </a:extLst>
              </p:cNvPr>
              <p:cNvSpPr txBox="1"/>
              <p:nvPr/>
            </p:nvSpPr>
            <p:spPr>
              <a:xfrm>
                <a:off x="1821000" y="4959000"/>
                <a:ext cx="3065776" cy="307777"/>
              </a:xfrm>
              <a:prstGeom prst="rect">
                <a:avLst/>
              </a:prstGeom>
              <a:noFill/>
            </p:spPr>
            <p:txBody>
              <a:bodyPr wrap="none" rtlCol="0">
                <a:spAutoFit/>
              </a:bodyPr>
              <a:lstStyle/>
              <a:p>
                <a:r>
                  <a:rPr lang="en-US" sz="1400" dirty="0" err="1"/>
                  <a:t>Prirodna</a:t>
                </a:r>
                <a:r>
                  <a:rPr lang="en-US" sz="1400" dirty="0"/>
                  <a:t> </a:t>
                </a:r>
                <a:r>
                  <a:rPr lang="en-US" sz="1400" dirty="0" err="1"/>
                  <a:t>promena</a:t>
                </a:r>
                <a:r>
                  <a:rPr lang="en-US" sz="1400" dirty="0"/>
                  <a:t> </a:t>
                </a:r>
                <a:r>
                  <a:rPr lang="en-US" sz="1400" dirty="0" err="1"/>
                  <a:t>zemljišnog</a:t>
                </a:r>
                <a:r>
                  <a:rPr lang="en-US" sz="1400" dirty="0"/>
                  <a:t> </a:t>
                </a:r>
                <a:r>
                  <a:rPr lang="en-US" sz="1400" dirty="0" err="1"/>
                  <a:t>pokrivača</a:t>
                </a:r>
                <a:endParaRPr lang="en-US" sz="1400" dirty="0"/>
              </a:p>
            </p:txBody>
          </p:sp>
        </p:grpSp>
        <p:grpSp>
          <p:nvGrpSpPr>
            <p:cNvPr id="58" name="Group 57">
              <a:extLst>
                <a:ext uri="{FF2B5EF4-FFF2-40B4-BE49-F238E27FC236}">
                  <a16:creationId xmlns:a16="http://schemas.microsoft.com/office/drawing/2014/main" id="{1C8FC516-CCCF-27DF-A069-A927ECE261BC}"/>
                </a:ext>
              </a:extLst>
            </p:cNvPr>
            <p:cNvGrpSpPr/>
            <p:nvPr/>
          </p:nvGrpSpPr>
          <p:grpSpPr>
            <a:xfrm>
              <a:off x="3711000" y="2034000"/>
              <a:ext cx="5909108" cy="4368980"/>
              <a:chOff x="4804261" y="2109773"/>
              <a:chExt cx="5909108" cy="4368980"/>
            </a:xfrm>
          </p:grpSpPr>
          <p:sp>
            <p:nvSpPr>
              <p:cNvPr id="19" name="TextBox 18">
                <a:extLst>
                  <a:ext uri="{FF2B5EF4-FFF2-40B4-BE49-F238E27FC236}">
                    <a16:creationId xmlns:a16="http://schemas.microsoft.com/office/drawing/2014/main" id="{C099A600-E3E1-5F1A-8761-14C395D79A93}"/>
                  </a:ext>
                </a:extLst>
              </p:cNvPr>
              <p:cNvSpPr txBox="1"/>
              <p:nvPr/>
            </p:nvSpPr>
            <p:spPr>
              <a:xfrm>
                <a:off x="5890737" y="2109773"/>
                <a:ext cx="1975669" cy="338554"/>
              </a:xfrm>
              <a:prstGeom prst="rect">
                <a:avLst/>
              </a:prstGeom>
              <a:noFill/>
            </p:spPr>
            <p:txBody>
              <a:bodyPr wrap="none" rtlCol="0">
                <a:spAutoFit/>
              </a:bodyPr>
              <a:lstStyle/>
              <a:p>
                <a:r>
                  <a:rPr lang="en-US" sz="1600" u="sng" dirty="0" err="1"/>
                  <a:t>Uzroci</a:t>
                </a:r>
                <a:r>
                  <a:rPr lang="en-US" sz="1600" u="sng" dirty="0"/>
                  <a:t>/</a:t>
                </a:r>
                <a:r>
                  <a:rPr lang="en-US" sz="1600" u="sng" dirty="0" err="1"/>
                  <a:t>okidači</a:t>
                </a:r>
                <a:r>
                  <a:rPr lang="en-US" sz="1600" u="sng" dirty="0"/>
                  <a:t> </a:t>
                </a:r>
                <a:r>
                  <a:rPr lang="en-US" sz="1600" u="sng" dirty="0" err="1"/>
                  <a:t>bolesti</a:t>
                </a:r>
                <a:endParaRPr lang="en-US" sz="1600" u="sng" dirty="0"/>
              </a:p>
            </p:txBody>
          </p:sp>
          <p:sp>
            <p:nvSpPr>
              <p:cNvPr id="20" name="TextBox 19">
                <a:extLst>
                  <a:ext uri="{FF2B5EF4-FFF2-40B4-BE49-F238E27FC236}">
                    <a16:creationId xmlns:a16="http://schemas.microsoft.com/office/drawing/2014/main" id="{CCE81E62-3803-74DA-367D-ACB7442C1A98}"/>
                  </a:ext>
                </a:extLst>
              </p:cNvPr>
              <p:cNvSpPr txBox="1"/>
              <p:nvPr/>
            </p:nvSpPr>
            <p:spPr>
              <a:xfrm>
                <a:off x="5830314" y="2395525"/>
                <a:ext cx="1958037" cy="307777"/>
              </a:xfrm>
              <a:prstGeom prst="rect">
                <a:avLst/>
              </a:prstGeom>
              <a:noFill/>
            </p:spPr>
            <p:txBody>
              <a:bodyPr wrap="none" rtlCol="0">
                <a:spAutoFit/>
              </a:bodyPr>
              <a:lstStyle/>
              <a:p>
                <a:r>
                  <a:rPr lang="en-US" sz="1400" dirty="0" err="1"/>
                  <a:t>Insekti</a:t>
                </a:r>
                <a:r>
                  <a:rPr lang="en-US" sz="1400" dirty="0"/>
                  <a:t> u </a:t>
                </a:r>
                <a:r>
                  <a:rPr lang="en-US" sz="1400" dirty="0" err="1"/>
                  <a:t>vazduhu</a:t>
                </a:r>
                <a:r>
                  <a:rPr lang="en-US" sz="1400" dirty="0"/>
                  <a:t>: </a:t>
                </a:r>
                <a:r>
                  <a:rPr lang="en-US" sz="1400" dirty="0" err="1"/>
                  <a:t>grinje</a:t>
                </a:r>
                <a:endParaRPr lang="en-US" sz="1400" dirty="0"/>
              </a:p>
            </p:txBody>
          </p:sp>
          <p:sp>
            <p:nvSpPr>
              <p:cNvPr id="37" name="TextBox 36">
                <a:extLst>
                  <a:ext uri="{FF2B5EF4-FFF2-40B4-BE49-F238E27FC236}">
                    <a16:creationId xmlns:a16="http://schemas.microsoft.com/office/drawing/2014/main" id="{2BDF753C-F43A-AA17-CBF0-C633C71A2B3C}"/>
                  </a:ext>
                </a:extLst>
              </p:cNvPr>
              <p:cNvSpPr txBox="1"/>
              <p:nvPr/>
            </p:nvSpPr>
            <p:spPr>
              <a:xfrm>
                <a:off x="5376000" y="2650068"/>
                <a:ext cx="3406125" cy="307777"/>
              </a:xfrm>
              <a:prstGeom prst="rect">
                <a:avLst/>
              </a:prstGeom>
              <a:noFill/>
            </p:spPr>
            <p:txBody>
              <a:bodyPr wrap="none" rtlCol="0">
                <a:spAutoFit/>
              </a:bodyPr>
              <a:lstStyle/>
              <a:p>
                <a:r>
                  <a:rPr lang="en-US" sz="1400" dirty="0" err="1"/>
                  <a:t>Patogeni</a:t>
                </a:r>
                <a:r>
                  <a:rPr lang="en-US" sz="1400" dirty="0"/>
                  <a:t> u </a:t>
                </a:r>
                <a:r>
                  <a:rPr lang="en-US" sz="1400" dirty="0" err="1"/>
                  <a:t>vazduhu</a:t>
                </a:r>
                <a:r>
                  <a:rPr lang="en-US" sz="1400" dirty="0"/>
                  <a:t>: </a:t>
                </a:r>
                <a:r>
                  <a:rPr lang="en-US" sz="1400" dirty="0" err="1"/>
                  <a:t>virusi</a:t>
                </a:r>
                <a:r>
                  <a:rPr lang="en-US" sz="1400" dirty="0"/>
                  <a:t>, </a:t>
                </a:r>
                <a:r>
                  <a:rPr lang="en-US" sz="1400" dirty="0" err="1"/>
                  <a:t>bakterije</a:t>
                </a:r>
                <a:r>
                  <a:rPr lang="en-US" sz="1400" dirty="0"/>
                  <a:t>, </a:t>
                </a:r>
                <a:r>
                  <a:rPr lang="en-US" sz="1400" dirty="0" err="1"/>
                  <a:t>gljivice</a:t>
                </a:r>
                <a:endParaRPr lang="en-US" sz="1400" dirty="0"/>
              </a:p>
            </p:txBody>
          </p:sp>
          <p:sp>
            <p:nvSpPr>
              <p:cNvPr id="38" name="TextBox 37">
                <a:extLst>
                  <a:ext uri="{FF2B5EF4-FFF2-40B4-BE49-F238E27FC236}">
                    <a16:creationId xmlns:a16="http://schemas.microsoft.com/office/drawing/2014/main" id="{AD0ABFEB-39DC-F068-994D-1BE7961FBD97}"/>
                  </a:ext>
                </a:extLst>
              </p:cNvPr>
              <p:cNvSpPr txBox="1"/>
              <p:nvPr/>
            </p:nvSpPr>
            <p:spPr>
              <a:xfrm>
                <a:off x="5995070" y="2958120"/>
                <a:ext cx="2332883" cy="307777"/>
              </a:xfrm>
              <a:prstGeom prst="rect">
                <a:avLst/>
              </a:prstGeom>
              <a:noFill/>
            </p:spPr>
            <p:txBody>
              <a:bodyPr wrap="none" rtlCol="0">
                <a:spAutoFit/>
              </a:bodyPr>
              <a:lstStyle/>
              <a:p>
                <a:r>
                  <a:rPr lang="en-US" sz="1400" dirty="0" err="1"/>
                  <a:t>Životinjska</a:t>
                </a:r>
                <a:r>
                  <a:rPr lang="en-US" sz="1400" dirty="0"/>
                  <a:t> </a:t>
                </a:r>
                <a:r>
                  <a:rPr lang="en-US" sz="1400" dirty="0" err="1"/>
                  <a:t>dlaka</a:t>
                </a:r>
                <a:r>
                  <a:rPr lang="en-US" sz="1400" dirty="0"/>
                  <a:t>/</a:t>
                </a:r>
                <a:r>
                  <a:rPr lang="en-US" sz="1400" dirty="0" err="1"/>
                  <a:t>krzno</a:t>
                </a:r>
                <a:r>
                  <a:rPr lang="en-US" sz="1400" dirty="0"/>
                  <a:t>/</a:t>
                </a:r>
                <a:r>
                  <a:rPr lang="en-US" sz="1400" dirty="0" err="1"/>
                  <a:t>perut</a:t>
                </a:r>
                <a:endParaRPr lang="en-US" sz="1400" dirty="0"/>
              </a:p>
            </p:txBody>
          </p:sp>
          <p:sp>
            <p:nvSpPr>
              <p:cNvPr id="39" name="TextBox 38">
                <a:extLst>
                  <a:ext uri="{FF2B5EF4-FFF2-40B4-BE49-F238E27FC236}">
                    <a16:creationId xmlns:a16="http://schemas.microsoft.com/office/drawing/2014/main" id="{3A295B63-A72B-AD60-7DC9-5C1F99635CAB}"/>
                  </a:ext>
                </a:extLst>
              </p:cNvPr>
              <p:cNvSpPr txBox="1"/>
              <p:nvPr/>
            </p:nvSpPr>
            <p:spPr>
              <a:xfrm>
                <a:off x="4946779" y="3506542"/>
                <a:ext cx="4237891" cy="307777"/>
              </a:xfrm>
              <a:prstGeom prst="rect">
                <a:avLst/>
              </a:prstGeom>
              <a:noFill/>
            </p:spPr>
            <p:txBody>
              <a:bodyPr wrap="none" rtlCol="0">
                <a:spAutoFit/>
              </a:bodyPr>
              <a:lstStyle/>
              <a:p>
                <a:r>
                  <a:rPr lang="en-US" sz="1400" dirty="0" err="1"/>
                  <a:t>Kontakt</a:t>
                </a:r>
                <a:r>
                  <a:rPr lang="en-US" sz="1400" dirty="0"/>
                  <a:t>: </a:t>
                </a:r>
                <a:r>
                  <a:rPr lang="en-US" sz="1400" dirty="0" err="1"/>
                  <a:t>alergeni</a:t>
                </a:r>
                <a:r>
                  <a:rPr lang="en-US" sz="1400" dirty="0"/>
                  <a:t>, </a:t>
                </a:r>
                <a:r>
                  <a:rPr lang="en-US" sz="1400" dirty="0" err="1"/>
                  <a:t>patogeni</a:t>
                </a:r>
                <a:r>
                  <a:rPr lang="en-US" sz="1400" dirty="0"/>
                  <a:t>, </a:t>
                </a:r>
                <a:r>
                  <a:rPr lang="en-US" sz="1400" dirty="0" err="1"/>
                  <a:t>hrana</a:t>
                </a:r>
                <a:r>
                  <a:rPr lang="en-US" sz="1400" dirty="0"/>
                  <a:t>, </a:t>
                </a:r>
                <a:r>
                  <a:rPr lang="en-US" sz="1400" dirty="0" err="1"/>
                  <a:t>hemikalije</a:t>
                </a:r>
                <a:r>
                  <a:rPr lang="en-US" sz="1400" dirty="0"/>
                  <a:t>, </a:t>
                </a:r>
                <a:r>
                  <a:rPr lang="en-US" sz="1400" dirty="0" err="1"/>
                  <a:t>iritansi</a:t>
                </a:r>
                <a:endParaRPr lang="en-US" sz="1400" dirty="0"/>
              </a:p>
            </p:txBody>
          </p:sp>
          <p:sp>
            <p:nvSpPr>
              <p:cNvPr id="40" name="TextBox 39">
                <a:extLst>
                  <a:ext uri="{FF2B5EF4-FFF2-40B4-BE49-F238E27FC236}">
                    <a16:creationId xmlns:a16="http://schemas.microsoft.com/office/drawing/2014/main" id="{C3198076-1AB0-53D1-34B9-C2FDF1229E80}"/>
                  </a:ext>
                </a:extLst>
              </p:cNvPr>
              <p:cNvSpPr txBox="1"/>
              <p:nvPr/>
            </p:nvSpPr>
            <p:spPr>
              <a:xfrm>
                <a:off x="5218133" y="3800068"/>
                <a:ext cx="3485506" cy="307777"/>
              </a:xfrm>
              <a:prstGeom prst="rect">
                <a:avLst/>
              </a:prstGeom>
              <a:noFill/>
            </p:spPr>
            <p:txBody>
              <a:bodyPr wrap="none" rtlCol="0">
                <a:spAutoFit/>
              </a:bodyPr>
              <a:lstStyle/>
              <a:p>
                <a:r>
                  <a:rPr lang="sv-SE" sz="1400" dirty="0"/>
                  <a:t>Kontaktni insekti: otrov, larve, grinje, paraziti </a:t>
                </a:r>
              </a:p>
            </p:txBody>
          </p:sp>
          <p:sp>
            <p:nvSpPr>
              <p:cNvPr id="41" name="TextBox 40">
                <a:extLst>
                  <a:ext uri="{FF2B5EF4-FFF2-40B4-BE49-F238E27FC236}">
                    <a16:creationId xmlns:a16="http://schemas.microsoft.com/office/drawing/2014/main" id="{1A010DF8-DF95-C08C-28C1-F78187E0F115}"/>
                  </a:ext>
                </a:extLst>
              </p:cNvPr>
              <p:cNvSpPr txBox="1"/>
              <p:nvPr/>
            </p:nvSpPr>
            <p:spPr>
              <a:xfrm>
                <a:off x="6074418" y="4109256"/>
                <a:ext cx="2097241" cy="307777"/>
              </a:xfrm>
              <a:prstGeom prst="rect">
                <a:avLst/>
              </a:prstGeom>
              <a:noFill/>
            </p:spPr>
            <p:txBody>
              <a:bodyPr wrap="none" rtlCol="0">
                <a:spAutoFit/>
              </a:bodyPr>
              <a:lstStyle/>
              <a:p>
                <a:r>
                  <a:rPr lang="en-US" sz="1400" dirty="0" err="1"/>
                  <a:t>Zagađenje</a:t>
                </a:r>
                <a:r>
                  <a:rPr lang="en-US" sz="1400" dirty="0"/>
                  <a:t> </a:t>
                </a:r>
                <a:r>
                  <a:rPr lang="en-US" sz="1400" dirty="0" err="1"/>
                  <a:t>vazduha</a:t>
                </a:r>
                <a:r>
                  <a:rPr lang="en-US" sz="1400" dirty="0"/>
                  <a:t> </a:t>
                </a:r>
                <a:r>
                  <a:rPr lang="en-US" sz="1400" dirty="0" err="1"/>
                  <a:t>gasom</a:t>
                </a:r>
                <a:endParaRPr lang="en-US" sz="1400" dirty="0"/>
              </a:p>
            </p:txBody>
          </p:sp>
          <p:sp>
            <p:nvSpPr>
              <p:cNvPr id="42" name="TextBox 41">
                <a:extLst>
                  <a:ext uri="{FF2B5EF4-FFF2-40B4-BE49-F238E27FC236}">
                    <a16:creationId xmlns:a16="http://schemas.microsoft.com/office/drawing/2014/main" id="{21B4E655-76D3-E3D3-B1EB-ACAD7FEC136D}"/>
                  </a:ext>
                </a:extLst>
              </p:cNvPr>
              <p:cNvSpPr txBox="1"/>
              <p:nvPr/>
            </p:nvSpPr>
            <p:spPr>
              <a:xfrm>
                <a:off x="4804261" y="5024118"/>
                <a:ext cx="5909108" cy="307777"/>
              </a:xfrm>
              <a:prstGeom prst="rect">
                <a:avLst/>
              </a:prstGeom>
              <a:noFill/>
            </p:spPr>
            <p:txBody>
              <a:bodyPr wrap="square" rtlCol="0">
                <a:spAutoFit/>
              </a:bodyPr>
              <a:lstStyle/>
              <a:p>
                <a:r>
                  <a:rPr lang="en-US" sz="1400" dirty="0" err="1"/>
                  <a:t>Fiziologija</a:t>
                </a:r>
                <a:r>
                  <a:rPr lang="en-US" sz="1400" dirty="0"/>
                  <a:t> </a:t>
                </a:r>
                <a:r>
                  <a:rPr lang="en-US" sz="1400" dirty="0" err="1"/>
                  <a:t>čoveka</a:t>
                </a:r>
                <a:r>
                  <a:rPr lang="en-US" sz="1400" dirty="0"/>
                  <a:t>: </a:t>
                </a:r>
                <a:r>
                  <a:rPr lang="en-US" sz="1400" dirty="0" err="1"/>
                  <a:t>genetska</a:t>
                </a:r>
                <a:r>
                  <a:rPr lang="en-US" sz="1400" dirty="0"/>
                  <a:t> </a:t>
                </a:r>
                <a:r>
                  <a:rPr lang="en-US" sz="1400" dirty="0" err="1"/>
                  <a:t>predispozicija</a:t>
                </a:r>
                <a:r>
                  <a:rPr lang="en-US" sz="1400" dirty="0"/>
                  <a:t>, </a:t>
                </a:r>
                <a:r>
                  <a:rPr lang="en-US" sz="1400" dirty="0" err="1"/>
                  <a:t>hormonske</a:t>
                </a:r>
                <a:r>
                  <a:rPr lang="en-US" sz="1400" dirty="0"/>
                  <a:t> </a:t>
                </a:r>
                <a:r>
                  <a:rPr lang="en-US" sz="1400" dirty="0" err="1"/>
                  <a:t>promene</a:t>
                </a:r>
                <a:endParaRPr lang="en-US" sz="1400" dirty="0"/>
              </a:p>
            </p:txBody>
          </p:sp>
          <p:sp>
            <p:nvSpPr>
              <p:cNvPr id="43" name="TextBox 42">
                <a:extLst>
                  <a:ext uri="{FF2B5EF4-FFF2-40B4-BE49-F238E27FC236}">
                    <a16:creationId xmlns:a16="http://schemas.microsoft.com/office/drawing/2014/main" id="{1D6102C1-D7A4-35CA-74ED-89E8F74FF1AE}"/>
                  </a:ext>
                </a:extLst>
              </p:cNvPr>
              <p:cNvSpPr txBox="1"/>
              <p:nvPr/>
            </p:nvSpPr>
            <p:spPr>
              <a:xfrm>
                <a:off x="6175402" y="4391891"/>
                <a:ext cx="1460143" cy="307777"/>
              </a:xfrm>
              <a:prstGeom prst="rect">
                <a:avLst/>
              </a:prstGeom>
              <a:noFill/>
            </p:spPr>
            <p:txBody>
              <a:bodyPr wrap="none" rtlCol="0">
                <a:spAutoFit/>
              </a:bodyPr>
              <a:lstStyle/>
              <a:p>
                <a:r>
                  <a:rPr lang="en-US" sz="1400" dirty="0" err="1"/>
                  <a:t>Ljudske</a:t>
                </a:r>
                <a:r>
                  <a:rPr lang="en-US" sz="1400" dirty="0"/>
                  <a:t> </a:t>
                </a:r>
                <a:r>
                  <a:rPr lang="en-US" sz="1400" dirty="0" err="1"/>
                  <a:t>migracije</a:t>
                </a:r>
                <a:endParaRPr lang="en-US" sz="1400" dirty="0"/>
              </a:p>
            </p:txBody>
          </p:sp>
          <p:sp>
            <p:nvSpPr>
              <p:cNvPr id="44" name="TextBox 43">
                <a:extLst>
                  <a:ext uri="{FF2B5EF4-FFF2-40B4-BE49-F238E27FC236}">
                    <a16:creationId xmlns:a16="http://schemas.microsoft.com/office/drawing/2014/main" id="{5406A16F-5144-9C9D-C6B0-BB5B80877B5D}"/>
                  </a:ext>
                </a:extLst>
              </p:cNvPr>
              <p:cNvSpPr txBox="1"/>
              <p:nvPr/>
            </p:nvSpPr>
            <p:spPr>
              <a:xfrm>
                <a:off x="5218133" y="6170976"/>
                <a:ext cx="4481400" cy="307777"/>
              </a:xfrm>
              <a:prstGeom prst="rect">
                <a:avLst/>
              </a:prstGeom>
              <a:noFill/>
            </p:spPr>
            <p:txBody>
              <a:bodyPr wrap="square" rtlCol="0">
                <a:spAutoFit/>
              </a:bodyPr>
              <a:lstStyle/>
              <a:p>
                <a:r>
                  <a:rPr lang="en-US" sz="1400" dirty="0" err="1"/>
                  <a:t>Psihološki</a:t>
                </a:r>
                <a:r>
                  <a:rPr lang="en-US" sz="1400" dirty="0"/>
                  <a:t> </a:t>
                </a:r>
                <a:r>
                  <a:rPr lang="en-US" sz="1400" dirty="0" err="1"/>
                  <a:t>efekti</a:t>
                </a:r>
                <a:r>
                  <a:rPr lang="en-US" sz="1400" dirty="0"/>
                  <a:t>: </a:t>
                </a:r>
                <a:r>
                  <a:rPr lang="en-US" sz="1400" dirty="0" err="1"/>
                  <a:t>stres</a:t>
                </a:r>
                <a:r>
                  <a:rPr lang="en-US" sz="1400" dirty="0"/>
                  <a:t>, </a:t>
                </a:r>
                <a:r>
                  <a:rPr lang="en-US" sz="1400" dirty="0" err="1"/>
                  <a:t>psihodermalni</a:t>
                </a:r>
                <a:r>
                  <a:rPr lang="en-US" sz="1400" dirty="0"/>
                  <a:t> </a:t>
                </a:r>
                <a:r>
                  <a:rPr lang="en-US" sz="1400" dirty="0" err="1"/>
                  <a:t>faktori</a:t>
                </a:r>
                <a:endParaRPr lang="en-US" sz="1400" dirty="0"/>
              </a:p>
            </p:txBody>
          </p:sp>
          <p:sp>
            <p:nvSpPr>
              <p:cNvPr id="45" name="TextBox 44">
                <a:extLst>
                  <a:ext uri="{FF2B5EF4-FFF2-40B4-BE49-F238E27FC236}">
                    <a16:creationId xmlns:a16="http://schemas.microsoft.com/office/drawing/2014/main" id="{DA8F9415-4709-C9ED-C0C6-96828AD66E3D}"/>
                  </a:ext>
                </a:extLst>
              </p:cNvPr>
              <p:cNvSpPr txBox="1"/>
              <p:nvPr/>
            </p:nvSpPr>
            <p:spPr>
              <a:xfrm>
                <a:off x="5242997" y="4721238"/>
                <a:ext cx="4376263" cy="307777"/>
              </a:xfrm>
              <a:prstGeom prst="rect">
                <a:avLst/>
              </a:prstGeom>
              <a:noFill/>
            </p:spPr>
            <p:txBody>
              <a:bodyPr wrap="square" rtlCol="0">
                <a:spAutoFit/>
              </a:bodyPr>
              <a:lstStyle/>
              <a:p>
                <a:r>
                  <a:rPr lang="en-US" sz="1400" dirty="0" err="1"/>
                  <a:t>Ljudsko</a:t>
                </a:r>
                <a:r>
                  <a:rPr lang="en-US" sz="1400" dirty="0"/>
                  <a:t> </a:t>
                </a:r>
                <a:r>
                  <a:rPr lang="en-US" sz="1400" dirty="0" err="1"/>
                  <a:t>fizičko</a:t>
                </a:r>
                <a:r>
                  <a:rPr lang="en-US" sz="1400" dirty="0"/>
                  <a:t> </a:t>
                </a:r>
                <a:r>
                  <a:rPr lang="en-US" sz="1400" dirty="0" err="1"/>
                  <a:t>okruženje</a:t>
                </a:r>
                <a:r>
                  <a:rPr lang="en-US" sz="1400" dirty="0"/>
                  <a:t>: </a:t>
                </a:r>
                <a:r>
                  <a:rPr lang="en-US" sz="1400" dirty="0" err="1"/>
                  <a:t>sunce</a:t>
                </a:r>
                <a:r>
                  <a:rPr lang="en-US" sz="1400" dirty="0"/>
                  <a:t>, </a:t>
                </a:r>
                <a:r>
                  <a:rPr lang="en-US" sz="1400" dirty="0" err="1"/>
                  <a:t>toplota</a:t>
                </a:r>
                <a:r>
                  <a:rPr lang="en-US" sz="1400" dirty="0"/>
                  <a:t>, </a:t>
                </a:r>
                <a:r>
                  <a:rPr lang="en-US" sz="1400" dirty="0" err="1"/>
                  <a:t>hladnoća</a:t>
                </a:r>
                <a:endParaRPr lang="en-US" sz="1400" dirty="0"/>
              </a:p>
            </p:txBody>
          </p:sp>
          <p:sp>
            <p:nvSpPr>
              <p:cNvPr id="46" name="TextBox 45">
                <a:extLst>
                  <a:ext uri="{FF2B5EF4-FFF2-40B4-BE49-F238E27FC236}">
                    <a16:creationId xmlns:a16="http://schemas.microsoft.com/office/drawing/2014/main" id="{D2EA62C5-7729-E214-46D1-056DD0B155F7}"/>
                  </a:ext>
                </a:extLst>
              </p:cNvPr>
              <p:cNvSpPr txBox="1"/>
              <p:nvPr/>
            </p:nvSpPr>
            <p:spPr>
              <a:xfrm>
                <a:off x="4916630" y="5816514"/>
                <a:ext cx="4846065" cy="307777"/>
              </a:xfrm>
              <a:prstGeom prst="rect">
                <a:avLst/>
              </a:prstGeom>
              <a:noFill/>
            </p:spPr>
            <p:txBody>
              <a:bodyPr wrap="square" rtlCol="0">
                <a:spAutoFit/>
              </a:bodyPr>
              <a:lstStyle/>
              <a:p>
                <a:r>
                  <a:rPr lang="en-US" sz="1400" dirty="0" err="1"/>
                  <a:t>Nebiološke</a:t>
                </a:r>
                <a:r>
                  <a:rPr lang="en-US" sz="1400" dirty="0"/>
                  <a:t> </a:t>
                </a:r>
                <a:r>
                  <a:rPr lang="en-US" sz="1400" dirty="0" err="1"/>
                  <a:t>čestice</a:t>
                </a:r>
                <a:r>
                  <a:rPr lang="en-US" sz="1400" dirty="0"/>
                  <a:t> u </a:t>
                </a:r>
                <a:r>
                  <a:rPr lang="en-US" sz="1400" dirty="0" err="1"/>
                  <a:t>vazduhu</a:t>
                </a:r>
                <a:r>
                  <a:rPr lang="en-US" sz="1400" dirty="0"/>
                  <a:t>: </a:t>
                </a:r>
                <a:r>
                  <a:rPr lang="en-US" sz="1400" dirty="0" err="1"/>
                  <a:t>pesak</a:t>
                </a:r>
                <a:r>
                  <a:rPr lang="en-US" sz="1400" dirty="0"/>
                  <a:t>, </a:t>
                </a:r>
                <a:r>
                  <a:rPr lang="en-US" sz="1400" dirty="0" err="1"/>
                  <a:t>prašina</a:t>
                </a:r>
                <a:r>
                  <a:rPr lang="en-US" sz="1400" dirty="0"/>
                  <a:t>, dim, PM</a:t>
                </a:r>
                <a:r>
                  <a:rPr lang="en-US" sz="1400" baseline="-25000" dirty="0"/>
                  <a:t>2.5</a:t>
                </a:r>
              </a:p>
            </p:txBody>
          </p:sp>
          <p:sp>
            <p:nvSpPr>
              <p:cNvPr id="47" name="TextBox 46">
                <a:extLst>
                  <a:ext uri="{FF2B5EF4-FFF2-40B4-BE49-F238E27FC236}">
                    <a16:creationId xmlns:a16="http://schemas.microsoft.com/office/drawing/2014/main" id="{3813BC9C-DF50-4D32-472D-256C8A5D18DD}"/>
                  </a:ext>
                </a:extLst>
              </p:cNvPr>
              <p:cNvSpPr txBox="1"/>
              <p:nvPr/>
            </p:nvSpPr>
            <p:spPr>
              <a:xfrm>
                <a:off x="5607360" y="5462052"/>
                <a:ext cx="3647536" cy="307777"/>
              </a:xfrm>
              <a:prstGeom prst="rect">
                <a:avLst/>
              </a:prstGeom>
              <a:noFill/>
            </p:spPr>
            <p:txBody>
              <a:bodyPr wrap="square" rtlCol="0">
                <a:spAutoFit/>
              </a:bodyPr>
              <a:lstStyle/>
              <a:p>
                <a:r>
                  <a:rPr lang="en-US" sz="1400" dirty="0" err="1"/>
                  <a:t>Način</a:t>
                </a:r>
                <a:r>
                  <a:rPr lang="en-US" sz="1400" dirty="0"/>
                  <a:t> </a:t>
                </a:r>
                <a:r>
                  <a:rPr lang="en-US" sz="1400" dirty="0" err="1"/>
                  <a:t>života</a:t>
                </a:r>
                <a:r>
                  <a:rPr lang="en-US" sz="1400" dirty="0"/>
                  <a:t>: </a:t>
                </a:r>
                <a:r>
                  <a:rPr lang="en-US" sz="1400" dirty="0" err="1"/>
                  <a:t>vežbanje</a:t>
                </a:r>
                <a:r>
                  <a:rPr lang="en-US" sz="1400" dirty="0"/>
                  <a:t>, </a:t>
                </a:r>
                <a:r>
                  <a:rPr lang="en-US" sz="1400" dirty="0" err="1"/>
                  <a:t>dijeta</a:t>
                </a:r>
                <a:r>
                  <a:rPr lang="en-US" sz="1400" dirty="0"/>
                  <a:t>, </a:t>
                </a:r>
                <a:r>
                  <a:rPr lang="en-US" sz="1400" dirty="0" err="1"/>
                  <a:t>pušenje</a:t>
                </a:r>
                <a:endParaRPr lang="en-US" sz="1400" dirty="0"/>
              </a:p>
            </p:txBody>
          </p:sp>
          <p:sp>
            <p:nvSpPr>
              <p:cNvPr id="48" name="TextBox 47">
                <a:extLst>
                  <a:ext uri="{FF2B5EF4-FFF2-40B4-BE49-F238E27FC236}">
                    <a16:creationId xmlns:a16="http://schemas.microsoft.com/office/drawing/2014/main" id="{929CB553-42D4-FB83-709C-68A3C04DD413}"/>
                  </a:ext>
                </a:extLst>
              </p:cNvPr>
              <p:cNvSpPr txBox="1"/>
              <p:nvPr/>
            </p:nvSpPr>
            <p:spPr>
              <a:xfrm>
                <a:off x="5388735" y="3232331"/>
                <a:ext cx="3647538" cy="307777"/>
              </a:xfrm>
              <a:prstGeom prst="rect">
                <a:avLst/>
              </a:prstGeom>
              <a:noFill/>
            </p:spPr>
            <p:txBody>
              <a:bodyPr wrap="square" rtlCol="0">
                <a:spAutoFit/>
              </a:bodyPr>
              <a:lstStyle/>
              <a:p>
                <a:r>
                  <a:rPr lang="en-US" sz="1400" dirty="0" err="1"/>
                  <a:t>Biološke</a:t>
                </a:r>
                <a:r>
                  <a:rPr lang="en-US" sz="1400" dirty="0"/>
                  <a:t> </a:t>
                </a:r>
                <a:r>
                  <a:rPr lang="en-US" sz="1400" dirty="0" err="1"/>
                  <a:t>čestice</a:t>
                </a:r>
                <a:r>
                  <a:rPr lang="en-US" sz="1400" dirty="0"/>
                  <a:t> u </a:t>
                </a:r>
                <a:r>
                  <a:rPr lang="en-US" sz="1400" dirty="0" err="1"/>
                  <a:t>vazduhu</a:t>
                </a:r>
                <a:r>
                  <a:rPr lang="en-US" sz="1400" dirty="0"/>
                  <a:t>: </a:t>
                </a:r>
                <a:r>
                  <a:rPr lang="en-US" sz="1400" dirty="0" err="1"/>
                  <a:t>polen</a:t>
                </a:r>
                <a:r>
                  <a:rPr lang="en-US" sz="1400" dirty="0"/>
                  <a:t>. spore</a:t>
                </a:r>
              </a:p>
            </p:txBody>
          </p:sp>
        </p:grpSp>
        <p:grpSp>
          <p:nvGrpSpPr>
            <p:cNvPr id="64" name="Group 63">
              <a:extLst>
                <a:ext uri="{FF2B5EF4-FFF2-40B4-BE49-F238E27FC236}">
                  <a16:creationId xmlns:a16="http://schemas.microsoft.com/office/drawing/2014/main" id="{B9FD7C38-5FBE-0BA9-B49A-0A84DA7C7518}"/>
                </a:ext>
              </a:extLst>
            </p:cNvPr>
            <p:cNvGrpSpPr/>
            <p:nvPr/>
          </p:nvGrpSpPr>
          <p:grpSpPr>
            <a:xfrm>
              <a:off x="9620108" y="2684975"/>
              <a:ext cx="2571892" cy="1643604"/>
              <a:chOff x="9309910" y="2584706"/>
              <a:chExt cx="2571892" cy="1643604"/>
            </a:xfrm>
          </p:grpSpPr>
          <p:sp>
            <p:nvSpPr>
              <p:cNvPr id="59" name="TextBox 58">
                <a:extLst>
                  <a:ext uri="{FF2B5EF4-FFF2-40B4-BE49-F238E27FC236}">
                    <a16:creationId xmlns:a16="http://schemas.microsoft.com/office/drawing/2014/main" id="{FD7AEB78-BF3B-809E-C19B-7FAD83B9FAA1}"/>
                  </a:ext>
                </a:extLst>
              </p:cNvPr>
              <p:cNvSpPr txBox="1"/>
              <p:nvPr/>
            </p:nvSpPr>
            <p:spPr>
              <a:xfrm>
                <a:off x="9606400" y="2584706"/>
                <a:ext cx="1633781" cy="338554"/>
              </a:xfrm>
              <a:prstGeom prst="rect">
                <a:avLst/>
              </a:prstGeom>
              <a:noFill/>
            </p:spPr>
            <p:txBody>
              <a:bodyPr wrap="none" rtlCol="0">
                <a:spAutoFit/>
              </a:bodyPr>
              <a:lstStyle/>
              <a:p>
                <a:pPr marL="0" indent="0" rtl="0">
                  <a:buNone/>
                </a:pPr>
                <a:r>
                  <a:rPr lang="sr" sz="1600" u="sng" dirty="0" smtClean="0"/>
                  <a:t>Kategorije bolesti</a:t>
                </a:r>
                <a:endParaRPr lang="sr" sz="1600" u="sng" dirty="0"/>
              </a:p>
            </p:txBody>
          </p:sp>
          <p:sp>
            <p:nvSpPr>
              <p:cNvPr id="60" name="TextBox 59">
                <a:extLst>
                  <a:ext uri="{FF2B5EF4-FFF2-40B4-BE49-F238E27FC236}">
                    <a16:creationId xmlns:a16="http://schemas.microsoft.com/office/drawing/2014/main" id="{5F5AD72F-917B-F25C-10ED-F5A205F79126}"/>
                  </a:ext>
                </a:extLst>
              </p:cNvPr>
              <p:cNvSpPr txBox="1"/>
              <p:nvPr/>
            </p:nvSpPr>
            <p:spPr>
              <a:xfrm>
                <a:off x="10118258" y="3024865"/>
                <a:ext cx="736868" cy="307777"/>
              </a:xfrm>
              <a:prstGeom prst="rect">
                <a:avLst/>
              </a:prstGeom>
              <a:noFill/>
            </p:spPr>
            <p:txBody>
              <a:bodyPr wrap="none" rtlCol="0">
                <a:spAutoFit/>
              </a:bodyPr>
              <a:lstStyle/>
              <a:p>
                <a:pPr rtl="0"/>
                <a:r>
                  <a:rPr lang="sr" sz="1400" dirty="0" smtClean="0"/>
                  <a:t>Alergija</a:t>
                </a:r>
                <a:endParaRPr lang="en-IE" sz="1400" dirty="0"/>
              </a:p>
            </p:txBody>
          </p:sp>
          <p:sp>
            <p:nvSpPr>
              <p:cNvPr id="61" name="TextBox 60">
                <a:extLst>
                  <a:ext uri="{FF2B5EF4-FFF2-40B4-BE49-F238E27FC236}">
                    <a16:creationId xmlns:a16="http://schemas.microsoft.com/office/drawing/2014/main" id="{5E666697-D750-49A1-ACC6-CB53EA0AD469}"/>
                  </a:ext>
                </a:extLst>
              </p:cNvPr>
              <p:cNvSpPr txBox="1"/>
              <p:nvPr/>
            </p:nvSpPr>
            <p:spPr>
              <a:xfrm>
                <a:off x="9309910" y="3326502"/>
                <a:ext cx="2571892" cy="276999"/>
              </a:xfrm>
              <a:prstGeom prst="rect">
                <a:avLst/>
              </a:prstGeom>
              <a:noFill/>
            </p:spPr>
            <p:txBody>
              <a:bodyPr wrap="square" rtlCol="0">
                <a:spAutoFit/>
              </a:bodyPr>
              <a:lstStyle/>
              <a:p>
                <a:r>
                  <a:rPr lang="en-US" sz="1200" dirty="0" err="1"/>
                  <a:t>Hronične</a:t>
                </a:r>
                <a:r>
                  <a:rPr lang="en-US" sz="1200" dirty="0"/>
                  <a:t> </a:t>
                </a:r>
                <a:r>
                  <a:rPr lang="en-US" sz="1200" dirty="0" err="1"/>
                  <a:t>inflamatorne</a:t>
                </a:r>
                <a:r>
                  <a:rPr lang="en-US" sz="1200" dirty="0"/>
                  <a:t> </a:t>
                </a:r>
                <a:r>
                  <a:rPr lang="en-US" sz="1200" dirty="0" err="1"/>
                  <a:t>kožne</a:t>
                </a:r>
                <a:r>
                  <a:rPr lang="en-US" sz="1200" dirty="0"/>
                  <a:t> </a:t>
                </a:r>
                <a:r>
                  <a:rPr lang="en-US" sz="1200" dirty="0" err="1"/>
                  <a:t>bolesti</a:t>
                </a:r>
                <a:endParaRPr lang="en-US" sz="1200" dirty="0"/>
              </a:p>
            </p:txBody>
          </p:sp>
          <p:sp>
            <p:nvSpPr>
              <p:cNvPr id="62" name="TextBox 61">
                <a:extLst>
                  <a:ext uri="{FF2B5EF4-FFF2-40B4-BE49-F238E27FC236}">
                    <a16:creationId xmlns:a16="http://schemas.microsoft.com/office/drawing/2014/main" id="{0CCF2B8A-4B64-9305-8394-D03422301291}"/>
                  </a:ext>
                </a:extLst>
              </p:cNvPr>
              <p:cNvSpPr txBox="1"/>
              <p:nvPr/>
            </p:nvSpPr>
            <p:spPr>
              <a:xfrm>
                <a:off x="9743875" y="3618896"/>
                <a:ext cx="1907125" cy="307777"/>
              </a:xfrm>
              <a:prstGeom prst="rect">
                <a:avLst/>
              </a:prstGeom>
              <a:noFill/>
            </p:spPr>
            <p:txBody>
              <a:bodyPr wrap="none" rtlCol="0">
                <a:spAutoFit/>
              </a:bodyPr>
              <a:lstStyle/>
              <a:p>
                <a:r>
                  <a:rPr lang="en-US" sz="1400" dirty="0" err="1"/>
                  <a:t>Infektivne</a:t>
                </a:r>
                <a:r>
                  <a:rPr lang="en-US" sz="1400" dirty="0"/>
                  <a:t> </a:t>
                </a:r>
                <a:r>
                  <a:rPr lang="en-US" sz="1400" dirty="0" err="1"/>
                  <a:t>kožne</a:t>
                </a:r>
                <a:r>
                  <a:rPr lang="en-US" sz="1400" dirty="0"/>
                  <a:t> </a:t>
                </a:r>
                <a:r>
                  <a:rPr lang="en-US" sz="1400" dirty="0" err="1"/>
                  <a:t>bolesti</a:t>
                </a:r>
                <a:endParaRPr lang="en-US" sz="1400" dirty="0"/>
              </a:p>
            </p:txBody>
          </p:sp>
          <p:sp>
            <p:nvSpPr>
              <p:cNvPr id="63" name="TextBox 62">
                <a:extLst>
                  <a:ext uri="{FF2B5EF4-FFF2-40B4-BE49-F238E27FC236}">
                    <a16:creationId xmlns:a16="http://schemas.microsoft.com/office/drawing/2014/main" id="{E354B7A3-2B63-28A9-9BD4-8779EBDB6930}"/>
                  </a:ext>
                </a:extLst>
              </p:cNvPr>
              <p:cNvSpPr txBox="1"/>
              <p:nvPr/>
            </p:nvSpPr>
            <p:spPr>
              <a:xfrm>
                <a:off x="9899815" y="3920533"/>
                <a:ext cx="980076" cy="307777"/>
              </a:xfrm>
              <a:prstGeom prst="rect">
                <a:avLst/>
              </a:prstGeom>
              <a:noFill/>
            </p:spPr>
            <p:txBody>
              <a:bodyPr wrap="none" rtlCol="0">
                <a:spAutoFit/>
              </a:bodyPr>
              <a:lstStyle/>
              <a:p>
                <a:pPr rtl="0"/>
                <a:r>
                  <a:rPr lang="sr" sz="1400" dirty="0" smtClean="0"/>
                  <a:t>Malignitet</a:t>
                </a:r>
                <a:r>
                  <a:rPr lang="sr-Latn-RS" sz="1400" dirty="0"/>
                  <a:t>i</a:t>
                </a:r>
                <a:endParaRPr lang="en-IE" sz="1400" dirty="0"/>
              </a:p>
            </p:txBody>
          </p:sp>
        </p:grpSp>
        <p:sp>
          <p:nvSpPr>
            <p:cNvPr id="65" name="Arrow: Right 64">
              <a:extLst>
                <a:ext uri="{FF2B5EF4-FFF2-40B4-BE49-F238E27FC236}">
                  <a16:creationId xmlns:a16="http://schemas.microsoft.com/office/drawing/2014/main" id="{93D3B9F7-C1DA-EB8D-8190-B1EE0F42F862}"/>
                </a:ext>
              </a:extLst>
            </p:cNvPr>
            <p:cNvSpPr/>
            <p:nvPr/>
          </p:nvSpPr>
          <p:spPr>
            <a:xfrm>
              <a:off x="2239641" y="3481699"/>
              <a:ext cx="1348113" cy="5758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66" name="Arrow: Right 65">
              <a:extLst>
                <a:ext uri="{FF2B5EF4-FFF2-40B4-BE49-F238E27FC236}">
                  <a16:creationId xmlns:a16="http://schemas.microsoft.com/office/drawing/2014/main" id="{89EC0976-FEFE-DD9C-E356-8A9A6F49BA37}"/>
                </a:ext>
              </a:extLst>
            </p:cNvPr>
            <p:cNvSpPr/>
            <p:nvPr/>
          </p:nvSpPr>
          <p:spPr>
            <a:xfrm>
              <a:off x="8194025" y="3565270"/>
              <a:ext cx="1348113" cy="5758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24969125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426000" y="118174"/>
            <a:ext cx="9698485" cy="549635"/>
          </a:xfrm>
        </p:spPr>
        <p:txBody>
          <a:bodyPr rtlCol="0">
            <a:normAutofit/>
          </a:bodyPr>
          <a:lstStyle/>
          <a:p>
            <a:r>
              <a:rPr lang="pt-BR" sz="2800" dirty="0" smtClean="0">
                <a:solidFill>
                  <a:schemeClr val="tx1"/>
                </a:solidFill>
              </a:rPr>
              <a:t>Moguće </a:t>
            </a:r>
            <a:r>
              <a:rPr lang="pt-BR" sz="2800" dirty="0">
                <a:solidFill>
                  <a:schemeClr val="tx1"/>
                </a:solidFill>
              </a:rPr>
              <a:t>metode prevencije i </a:t>
            </a:r>
            <a:r>
              <a:rPr lang="pt-BR" sz="2800" dirty="0" smtClean="0">
                <a:solidFill>
                  <a:schemeClr val="tx1"/>
                </a:solidFill>
              </a:rPr>
              <a:t>ublažavanja</a:t>
            </a:r>
            <a:endParaRPr lang="hu-HU" sz="2800" dirty="0">
              <a:solidFill>
                <a:schemeClr val="tx1"/>
              </a:solidFill>
            </a:endParaRPr>
          </a:p>
        </p:txBody>
      </p:sp>
      <p:sp>
        <p:nvSpPr>
          <p:cNvPr id="3" name="Tartalom helye 2"/>
          <p:cNvSpPr>
            <a:spLocks noGrp="1"/>
          </p:cNvSpPr>
          <p:nvPr>
            <p:ph idx="1"/>
          </p:nvPr>
        </p:nvSpPr>
        <p:spPr>
          <a:xfrm>
            <a:off x="426000" y="864000"/>
            <a:ext cx="11475000" cy="5670000"/>
          </a:xfrm>
        </p:spPr>
        <p:txBody>
          <a:bodyPr rtlCol="0">
            <a:normAutofit/>
          </a:bodyPr>
          <a:lstStyle/>
          <a:p>
            <a:pPr marL="0" indent="0" algn="just">
              <a:lnSpc>
                <a:spcPct val="110000"/>
              </a:lnSpc>
              <a:buNone/>
            </a:pPr>
            <a:r>
              <a:rPr lang="en-US" sz="2000" dirty="0">
                <a:solidFill>
                  <a:schemeClr val="tx1"/>
                </a:solidFill>
              </a:rPr>
              <a:t>Pored </a:t>
            </a:r>
            <a:r>
              <a:rPr lang="en-US" sz="2000" dirty="0" err="1">
                <a:solidFill>
                  <a:schemeClr val="tx1"/>
                </a:solidFill>
              </a:rPr>
              <a:t>očiglednog</a:t>
            </a:r>
            <a:r>
              <a:rPr lang="en-US" sz="2000" dirty="0">
                <a:solidFill>
                  <a:schemeClr val="tx1"/>
                </a:solidFill>
              </a:rPr>
              <a:t> </a:t>
            </a:r>
            <a:r>
              <a:rPr lang="en-US" sz="2000" dirty="0" err="1">
                <a:solidFill>
                  <a:schemeClr val="tx1"/>
                </a:solidFill>
              </a:rPr>
              <a:t>ublažavanja</a:t>
            </a:r>
            <a:r>
              <a:rPr lang="en-US" sz="2000" dirty="0">
                <a:solidFill>
                  <a:schemeClr val="tx1"/>
                </a:solidFill>
              </a:rPr>
              <a:t> </a:t>
            </a:r>
            <a:r>
              <a:rPr lang="en-US" sz="2000" dirty="0" err="1">
                <a:solidFill>
                  <a:schemeClr val="tx1"/>
                </a:solidFill>
              </a:rPr>
              <a:t>efekata</a:t>
            </a:r>
            <a:r>
              <a:rPr lang="en-US" sz="2000" dirty="0">
                <a:solidFill>
                  <a:schemeClr val="tx1"/>
                </a:solidFill>
              </a:rPr>
              <a:t> </a:t>
            </a:r>
            <a:r>
              <a:rPr lang="en-US" sz="2000" dirty="0" err="1">
                <a:solidFill>
                  <a:schemeClr val="tx1"/>
                </a:solidFill>
              </a:rPr>
              <a:t>klimatskih</a:t>
            </a:r>
            <a:r>
              <a:rPr lang="en-US" sz="2000" dirty="0">
                <a:solidFill>
                  <a:schemeClr val="tx1"/>
                </a:solidFill>
              </a:rPr>
              <a:t> </a:t>
            </a:r>
            <a:r>
              <a:rPr lang="en-US" sz="2000" dirty="0" err="1">
                <a:solidFill>
                  <a:schemeClr val="tx1"/>
                </a:solidFill>
              </a:rPr>
              <a:t>promena</a:t>
            </a:r>
            <a:r>
              <a:rPr lang="en-US" sz="2000" dirty="0">
                <a:solidFill>
                  <a:schemeClr val="tx1"/>
                </a:solidFill>
              </a:rPr>
              <a:t> </a:t>
            </a:r>
            <a:r>
              <a:rPr lang="en-US" sz="2000" dirty="0" err="1">
                <a:solidFill>
                  <a:schemeClr val="tx1"/>
                </a:solidFill>
              </a:rPr>
              <a:t>globalnim</a:t>
            </a:r>
            <a:r>
              <a:rPr lang="en-US" sz="2000" dirty="0">
                <a:solidFill>
                  <a:schemeClr val="tx1"/>
                </a:solidFill>
              </a:rPr>
              <a:t> </a:t>
            </a:r>
            <a:r>
              <a:rPr lang="en-US" sz="2000" dirty="0" err="1">
                <a:solidFill>
                  <a:schemeClr val="tx1"/>
                </a:solidFill>
              </a:rPr>
              <a:t>smanjenjem</a:t>
            </a:r>
            <a:r>
              <a:rPr lang="en-US" sz="2000" dirty="0">
                <a:solidFill>
                  <a:schemeClr val="tx1"/>
                </a:solidFill>
              </a:rPr>
              <a:t> </a:t>
            </a:r>
            <a:r>
              <a:rPr lang="en-US" sz="2000" dirty="0" err="1">
                <a:solidFill>
                  <a:schemeClr val="tx1"/>
                </a:solidFill>
              </a:rPr>
              <a:t>emisije</a:t>
            </a:r>
            <a:r>
              <a:rPr lang="en-US" sz="2000" dirty="0">
                <a:solidFill>
                  <a:schemeClr val="tx1"/>
                </a:solidFill>
              </a:rPr>
              <a:t> </a:t>
            </a:r>
            <a:r>
              <a:rPr lang="en-US" sz="2000" dirty="0" err="1">
                <a:solidFill>
                  <a:schemeClr val="tx1"/>
                </a:solidFill>
              </a:rPr>
              <a:t>gasova</a:t>
            </a:r>
            <a:r>
              <a:rPr lang="en-US" sz="2000" dirty="0">
                <a:solidFill>
                  <a:schemeClr val="tx1"/>
                </a:solidFill>
              </a:rPr>
              <a:t> </a:t>
            </a:r>
            <a:r>
              <a:rPr lang="en-US" sz="2000" dirty="0" err="1">
                <a:solidFill>
                  <a:schemeClr val="tx1"/>
                </a:solidFill>
              </a:rPr>
              <a:t>staklene</a:t>
            </a:r>
            <a:r>
              <a:rPr lang="en-US" sz="2000" dirty="0">
                <a:solidFill>
                  <a:schemeClr val="tx1"/>
                </a:solidFill>
              </a:rPr>
              <a:t> </a:t>
            </a:r>
            <a:r>
              <a:rPr lang="en-US" sz="2000" dirty="0" err="1">
                <a:solidFill>
                  <a:schemeClr val="tx1"/>
                </a:solidFill>
              </a:rPr>
              <a:t>bašte</a:t>
            </a:r>
            <a:r>
              <a:rPr lang="en-US" sz="2000" dirty="0">
                <a:solidFill>
                  <a:schemeClr val="tx1"/>
                </a:solidFill>
              </a:rPr>
              <a:t>, </a:t>
            </a:r>
            <a:r>
              <a:rPr lang="en-US" sz="2000" dirty="0" err="1">
                <a:solidFill>
                  <a:schemeClr val="tx1"/>
                </a:solidFill>
              </a:rPr>
              <a:t>postoji</a:t>
            </a:r>
            <a:r>
              <a:rPr lang="en-US" sz="2000" dirty="0">
                <a:solidFill>
                  <a:schemeClr val="tx1"/>
                </a:solidFill>
              </a:rPr>
              <a:t> </a:t>
            </a:r>
            <a:r>
              <a:rPr lang="en-US" sz="2000" dirty="0" err="1">
                <a:solidFill>
                  <a:schemeClr val="tx1"/>
                </a:solidFill>
              </a:rPr>
              <a:t>niz</a:t>
            </a:r>
            <a:r>
              <a:rPr lang="en-US" sz="2000" dirty="0">
                <a:solidFill>
                  <a:schemeClr val="tx1"/>
                </a:solidFill>
              </a:rPr>
              <a:t> </a:t>
            </a:r>
            <a:r>
              <a:rPr lang="en-US" sz="2000" dirty="0" err="1">
                <a:solidFill>
                  <a:schemeClr val="tx1"/>
                </a:solidFill>
              </a:rPr>
              <a:t>specifičnih</a:t>
            </a:r>
            <a:r>
              <a:rPr lang="en-US" sz="2000" dirty="0">
                <a:solidFill>
                  <a:schemeClr val="tx1"/>
                </a:solidFill>
              </a:rPr>
              <a:t> </a:t>
            </a:r>
            <a:r>
              <a:rPr lang="en-US" sz="2000" dirty="0" err="1">
                <a:solidFill>
                  <a:schemeClr val="tx1"/>
                </a:solidFill>
              </a:rPr>
              <a:t>mera</a:t>
            </a:r>
            <a:r>
              <a:rPr lang="en-US" sz="2000" dirty="0">
                <a:solidFill>
                  <a:schemeClr val="tx1"/>
                </a:solidFill>
              </a:rPr>
              <a:t> </a:t>
            </a:r>
            <a:r>
              <a:rPr lang="en-US" sz="2000" dirty="0" err="1">
                <a:solidFill>
                  <a:schemeClr val="tx1"/>
                </a:solidFill>
              </a:rPr>
              <a:t>koje</a:t>
            </a:r>
            <a:r>
              <a:rPr lang="en-US" sz="2000" dirty="0">
                <a:solidFill>
                  <a:schemeClr val="tx1"/>
                </a:solidFill>
              </a:rPr>
              <a:t> bi se </a:t>
            </a:r>
            <a:r>
              <a:rPr lang="en-US" sz="2000" dirty="0" err="1">
                <a:solidFill>
                  <a:schemeClr val="tx1"/>
                </a:solidFill>
              </a:rPr>
              <a:t>mogle</a:t>
            </a:r>
            <a:r>
              <a:rPr lang="en-US" sz="2000" dirty="0">
                <a:solidFill>
                  <a:schemeClr val="tx1"/>
                </a:solidFill>
              </a:rPr>
              <a:t> </a:t>
            </a:r>
            <a:r>
              <a:rPr lang="en-US" sz="2000" dirty="0" err="1">
                <a:solidFill>
                  <a:schemeClr val="tx1"/>
                </a:solidFill>
              </a:rPr>
              <a:t>preduzeti</a:t>
            </a:r>
            <a:r>
              <a:rPr lang="en-US" sz="2000" dirty="0">
                <a:solidFill>
                  <a:schemeClr val="tx1"/>
                </a:solidFill>
              </a:rPr>
              <a:t> u </a:t>
            </a:r>
            <a:r>
              <a:rPr lang="en-US" sz="2000" dirty="0" err="1">
                <a:solidFill>
                  <a:schemeClr val="tx1"/>
                </a:solidFill>
              </a:rPr>
              <a:t>vezi</a:t>
            </a:r>
            <a:r>
              <a:rPr lang="en-US" sz="2000" dirty="0">
                <a:solidFill>
                  <a:schemeClr val="tx1"/>
                </a:solidFill>
              </a:rPr>
              <a:t> </a:t>
            </a:r>
            <a:r>
              <a:rPr lang="en-US" sz="2000" dirty="0" err="1">
                <a:solidFill>
                  <a:schemeClr val="tx1"/>
                </a:solidFill>
              </a:rPr>
              <a:t>sa</a:t>
            </a:r>
            <a:r>
              <a:rPr lang="en-US" sz="2000" dirty="0">
                <a:solidFill>
                  <a:schemeClr val="tx1"/>
                </a:solidFill>
              </a:rPr>
              <a:t> </a:t>
            </a:r>
            <a:r>
              <a:rPr lang="en-US" sz="2000" dirty="0" err="1">
                <a:solidFill>
                  <a:schemeClr val="tx1"/>
                </a:solidFill>
              </a:rPr>
              <a:t>alergijama</a:t>
            </a:r>
            <a:r>
              <a:rPr lang="en-US" sz="2000" dirty="0">
                <a:solidFill>
                  <a:schemeClr val="tx1"/>
                </a:solidFill>
              </a:rPr>
              <a:t> </a:t>
            </a:r>
            <a:r>
              <a:rPr lang="en-US" sz="2000" dirty="0" err="1">
                <a:solidFill>
                  <a:schemeClr val="tx1"/>
                </a:solidFill>
              </a:rPr>
              <a:t>i</a:t>
            </a:r>
            <a:r>
              <a:rPr lang="en-US" sz="2000" dirty="0">
                <a:solidFill>
                  <a:schemeClr val="tx1"/>
                </a:solidFill>
              </a:rPr>
              <a:t> </a:t>
            </a:r>
            <a:r>
              <a:rPr lang="en-US" sz="2000" dirty="0" err="1">
                <a:solidFill>
                  <a:schemeClr val="tx1"/>
                </a:solidFill>
              </a:rPr>
              <a:t>kožnim</a:t>
            </a:r>
            <a:r>
              <a:rPr lang="en-US" sz="2000" dirty="0">
                <a:solidFill>
                  <a:schemeClr val="tx1"/>
                </a:solidFill>
              </a:rPr>
              <a:t> </a:t>
            </a:r>
            <a:r>
              <a:rPr lang="en-US" sz="2000" dirty="0" err="1">
                <a:solidFill>
                  <a:schemeClr val="tx1"/>
                </a:solidFill>
              </a:rPr>
              <a:t>oboljenjima</a:t>
            </a:r>
            <a:r>
              <a:rPr lang="en-US" sz="2000" dirty="0">
                <a:solidFill>
                  <a:schemeClr val="tx1"/>
                </a:solidFill>
              </a:rPr>
              <a:t>. </a:t>
            </a:r>
            <a:r>
              <a:rPr lang="en-US" sz="2000" dirty="0" err="1">
                <a:solidFill>
                  <a:schemeClr val="tx1"/>
                </a:solidFill>
              </a:rPr>
              <a:t>Metode</a:t>
            </a:r>
            <a:r>
              <a:rPr lang="en-US" sz="2000" dirty="0">
                <a:solidFill>
                  <a:schemeClr val="tx1"/>
                </a:solidFill>
              </a:rPr>
              <a:t> </a:t>
            </a:r>
            <a:r>
              <a:rPr lang="en-US" sz="2000" dirty="0" err="1">
                <a:solidFill>
                  <a:schemeClr val="tx1"/>
                </a:solidFill>
              </a:rPr>
              <a:t>za</a:t>
            </a:r>
            <a:r>
              <a:rPr lang="en-US" sz="2000" dirty="0">
                <a:solidFill>
                  <a:schemeClr val="tx1"/>
                </a:solidFill>
              </a:rPr>
              <a:t> </a:t>
            </a:r>
            <a:r>
              <a:rPr lang="en-US" sz="2000" dirty="0" err="1">
                <a:solidFill>
                  <a:schemeClr val="tx1"/>
                </a:solidFill>
              </a:rPr>
              <a:t>izbegavanje</a:t>
            </a:r>
            <a:r>
              <a:rPr lang="en-US" sz="2000" dirty="0">
                <a:solidFill>
                  <a:schemeClr val="tx1"/>
                </a:solidFill>
              </a:rPr>
              <a:t> </a:t>
            </a:r>
            <a:r>
              <a:rPr lang="en-US" sz="2000" dirty="0" err="1">
                <a:solidFill>
                  <a:schemeClr val="tx1"/>
                </a:solidFill>
              </a:rPr>
              <a:t>ili</a:t>
            </a:r>
            <a:r>
              <a:rPr lang="en-US" sz="2000" dirty="0">
                <a:solidFill>
                  <a:schemeClr val="tx1"/>
                </a:solidFill>
              </a:rPr>
              <a:t> </a:t>
            </a:r>
            <a:r>
              <a:rPr lang="en-US" sz="2000" dirty="0" err="1">
                <a:solidFill>
                  <a:schemeClr val="tx1"/>
                </a:solidFill>
              </a:rPr>
              <a:t>ublažavanje</a:t>
            </a:r>
            <a:r>
              <a:rPr lang="en-US" sz="2000" dirty="0">
                <a:solidFill>
                  <a:schemeClr val="tx1"/>
                </a:solidFill>
              </a:rPr>
              <a:t> </a:t>
            </a:r>
            <a:r>
              <a:rPr lang="en-US" sz="2000" dirty="0" err="1">
                <a:solidFill>
                  <a:schemeClr val="tx1"/>
                </a:solidFill>
              </a:rPr>
              <a:t>ovih</a:t>
            </a:r>
            <a:r>
              <a:rPr lang="en-US" sz="2000" dirty="0">
                <a:solidFill>
                  <a:schemeClr val="tx1"/>
                </a:solidFill>
              </a:rPr>
              <a:t> </a:t>
            </a:r>
            <a:r>
              <a:rPr lang="en-US" sz="2000" dirty="0" err="1">
                <a:solidFill>
                  <a:schemeClr val="tx1"/>
                </a:solidFill>
              </a:rPr>
              <a:t>efekata</a:t>
            </a:r>
            <a:r>
              <a:rPr lang="en-US" sz="2000" dirty="0">
                <a:solidFill>
                  <a:schemeClr val="tx1"/>
                </a:solidFill>
              </a:rPr>
              <a:t> </a:t>
            </a:r>
            <a:r>
              <a:rPr lang="en-US" sz="2000" dirty="0" err="1">
                <a:solidFill>
                  <a:schemeClr val="tx1"/>
                </a:solidFill>
              </a:rPr>
              <a:t>mogu</a:t>
            </a:r>
            <a:r>
              <a:rPr lang="en-US" sz="2000" dirty="0">
                <a:solidFill>
                  <a:schemeClr val="tx1"/>
                </a:solidFill>
              </a:rPr>
              <a:t> se </a:t>
            </a:r>
            <a:r>
              <a:rPr lang="en-US" sz="2000" dirty="0" err="1">
                <a:solidFill>
                  <a:schemeClr val="tx1"/>
                </a:solidFill>
              </a:rPr>
              <a:t>grupisati</a:t>
            </a:r>
            <a:r>
              <a:rPr lang="en-US" sz="2000" dirty="0">
                <a:solidFill>
                  <a:schemeClr val="tx1"/>
                </a:solidFill>
              </a:rPr>
              <a:t> u tri </a:t>
            </a:r>
            <a:r>
              <a:rPr lang="en-US" sz="2000" dirty="0" err="1">
                <a:solidFill>
                  <a:schemeClr val="tx1"/>
                </a:solidFill>
              </a:rPr>
              <a:t>široke</a:t>
            </a:r>
            <a:r>
              <a:rPr lang="en-US" sz="2000" dirty="0">
                <a:solidFill>
                  <a:schemeClr val="tx1"/>
                </a:solidFill>
              </a:rPr>
              <a:t> </a:t>
            </a:r>
            <a:r>
              <a:rPr lang="en-US" sz="2000" dirty="0" err="1">
                <a:solidFill>
                  <a:schemeClr val="tx1"/>
                </a:solidFill>
              </a:rPr>
              <a:t>kategorije</a:t>
            </a:r>
            <a:r>
              <a:rPr lang="en-US" sz="2000" dirty="0">
                <a:solidFill>
                  <a:schemeClr val="tx1"/>
                </a:solidFill>
              </a:rPr>
              <a:t>:</a:t>
            </a:r>
          </a:p>
          <a:p>
            <a:pPr marL="742950" lvl="1" indent="-285750">
              <a:lnSpc>
                <a:spcPct val="110000"/>
              </a:lnSpc>
              <a:spcBef>
                <a:spcPts val="0"/>
              </a:spcBef>
              <a:spcAft>
                <a:spcPts val="500"/>
              </a:spcAft>
              <a:buClr>
                <a:srgbClr val="FF0000"/>
              </a:buClr>
            </a:pPr>
            <a:r>
              <a:rPr lang="en-US" sz="1800" dirty="0" err="1" smtClean="0">
                <a:solidFill>
                  <a:schemeClr val="tx1"/>
                </a:solidFill>
                <a:cs typeface="Arial" panose="020B0604020202020204" pitchFamily="34" charset="0"/>
              </a:rPr>
              <a:t>Životna</a:t>
            </a:r>
            <a:r>
              <a:rPr lang="en-US" sz="1800" dirty="0" smtClean="0">
                <a:solidFill>
                  <a:schemeClr val="tx1"/>
                </a:solidFill>
                <a:cs typeface="Arial" panose="020B0604020202020204" pitchFamily="34" charset="0"/>
              </a:rPr>
              <a:t> </a:t>
            </a:r>
            <a:r>
              <a:rPr lang="en-US" sz="1800" dirty="0" err="1">
                <a:solidFill>
                  <a:schemeClr val="tx1"/>
                </a:solidFill>
                <a:cs typeface="Arial" panose="020B0604020202020204" pitchFamily="34" charset="0"/>
              </a:rPr>
              <a:t>sredina</a:t>
            </a:r>
            <a:endParaRPr lang="en-US" sz="1800" dirty="0">
              <a:solidFill>
                <a:schemeClr val="tx1"/>
              </a:solidFill>
              <a:cs typeface="Arial" panose="020B0604020202020204" pitchFamily="34" charset="0"/>
            </a:endParaRPr>
          </a:p>
          <a:p>
            <a:pPr marL="742950" lvl="1" indent="-285750">
              <a:lnSpc>
                <a:spcPct val="110000"/>
              </a:lnSpc>
              <a:spcBef>
                <a:spcPts val="0"/>
              </a:spcBef>
              <a:spcAft>
                <a:spcPts val="500"/>
              </a:spcAft>
              <a:buClr>
                <a:srgbClr val="FF0000"/>
              </a:buClr>
            </a:pPr>
            <a:r>
              <a:rPr lang="en-US" sz="1800" dirty="0" err="1">
                <a:solidFill>
                  <a:schemeClr val="tx1"/>
                </a:solidFill>
                <a:cs typeface="Arial" panose="020B0604020202020204" pitchFamily="34" charset="0"/>
              </a:rPr>
              <a:t>Društvene</a:t>
            </a:r>
            <a:endParaRPr lang="en-US" sz="1800" dirty="0">
              <a:solidFill>
                <a:schemeClr val="tx1"/>
              </a:solidFill>
              <a:cs typeface="Arial" panose="020B0604020202020204" pitchFamily="34" charset="0"/>
            </a:endParaRPr>
          </a:p>
          <a:p>
            <a:pPr marL="742950" lvl="1" indent="-285750">
              <a:lnSpc>
                <a:spcPct val="110000"/>
              </a:lnSpc>
              <a:spcBef>
                <a:spcPts val="0"/>
              </a:spcBef>
              <a:spcAft>
                <a:spcPts val="2000"/>
              </a:spcAft>
              <a:buClr>
                <a:srgbClr val="FF0000"/>
              </a:buClr>
            </a:pPr>
            <a:r>
              <a:rPr lang="en-US" sz="1800" dirty="0" err="1">
                <a:solidFill>
                  <a:schemeClr val="tx1"/>
                </a:solidFill>
                <a:cs typeface="Arial" panose="020B0604020202020204" pitchFamily="34" charset="0"/>
              </a:rPr>
              <a:t>Tehnološke</a:t>
            </a:r>
            <a:endParaRPr lang="en-US" sz="1800" dirty="0">
              <a:solidFill>
                <a:schemeClr val="tx1"/>
              </a:solidFill>
              <a:cs typeface="Arial" panose="020B0604020202020204" pitchFamily="34" charset="0"/>
            </a:endParaRPr>
          </a:p>
          <a:p>
            <a:pPr marL="0" indent="0">
              <a:lnSpc>
                <a:spcPct val="100000"/>
              </a:lnSpc>
              <a:buNone/>
            </a:pPr>
            <a:r>
              <a:rPr lang="en-US" sz="2000" u="sng" dirty="0" err="1" smtClean="0">
                <a:solidFill>
                  <a:srgbClr val="0070C0"/>
                </a:solidFill>
              </a:rPr>
              <a:t>Metode</a:t>
            </a:r>
            <a:r>
              <a:rPr lang="en-US" sz="2000" u="sng" dirty="0" smtClean="0">
                <a:solidFill>
                  <a:srgbClr val="0070C0"/>
                </a:solidFill>
              </a:rPr>
              <a:t> </a:t>
            </a:r>
            <a:r>
              <a:rPr lang="en-US" sz="2000" u="sng" dirty="0" err="1">
                <a:solidFill>
                  <a:srgbClr val="0070C0"/>
                </a:solidFill>
              </a:rPr>
              <a:t>kontrole</a:t>
            </a:r>
            <a:r>
              <a:rPr lang="en-US" sz="2000" u="sng" dirty="0">
                <a:solidFill>
                  <a:srgbClr val="0070C0"/>
                </a:solidFill>
              </a:rPr>
              <a:t> </a:t>
            </a:r>
            <a:r>
              <a:rPr lang="en-US" sz="2000" u="sng" dirty="0" err="1">
                <a:solidFill>
                  <a:srgbClr val="0070C0"/>
                </a:solidFill>
              </a:rPr>
              <a:t>životne</a:t>
            </a:r>
            <a:r>
              <a:rPr lang="en-US" sz="2000" u="sng" dirty="0">
                <a:solidFill>
                  <a:srgbClr val="0070C0"/>
                </a:solidFill>
              </a:rPr>
              <a:t> </a:t>
            </a:r>
            <a:r>
              <a:rPr lang="en-US" sz="2000" u="sng" dirty="0" err="1">
                <a:solidFill>
                  <a:srgbClr val="0070C0"/>
                </a:solidFill>
              </a:rPr>
              <a:t>sredine</a:t>
            </a:r>
            <a:endParaRPr lang="en-US" sz="2000" u="sng" dirty="0">
              <a:solidFill>
                <a:srgbClr val="0070C0"/>
              </a:solidFill>
            </a:endParaRPr>
          </a:p>
          <a:p>
            <a:pPr marL="0" indent="0">
              <a:lnSpc>
                <a:spcPct val="110000"/>
              </a:lnSpc>
              <a:buNone/>
            </a:pPr>
            <a:r>
              <a:rPr lang="sr" sz="2000" dirty="0" smtClean="0">
                <a:solidFill>
                  <a:schemeClr val="tx1"/>
                </a:solidFill>
                <a:cs typeface="Arial" panose="020B0604020202020204" pitchFamily="34" charset="0"/>
              </a:rPr>
              <a:t>U slučaju </a:t>
            </a:r>
            <a:r>
              <a:rPr lang="sr" sz="2000" dirty="0" smtClean="0">
                <a:solidFill>
                  <a:srgbClr val="0070C0"/>
                </a:solidFill>
                <a:cs typeface="Arial" panose="020B0604020202020204" pitchFamily="34" charset="0"/>
              </a:rPr>
              <a:t>alergija na polen</a:t>
            </a:r>
            <a:r>
              <a:rPr lang="sr" sz="2000" dirty="0" smtClean="0">
                <a:solidFill>
                  <a:schemeClr val="tx1"/>
                </a:solidFill>
                <a:cs typeface="Arial" panose="020B0604020202020204" pitchFamily="34" charset="0"/>
              </a:rPr>
              <a:t>, </a:t>
            </a:r>
            <a:r>
              <a:rPr lang="en-US" sz="2000" dirty="0" err="1">
                <a:solidFill>
                  <a:schemeClr val="tx1"/>
                </a:solidFill>
                <a:cs typeface="Arial" panose="020B0604020202020204" pitchFamily="34" charset="0"/>
              </a:rPr>
              <a:t>mogu</a:t>
            </a:r>
            <a:r>
              <a:rPr lang="en-US" sz="2000" dirty="0">
                <a:solidFill>
                  <a:schemeClr val="tx1"/>
                </a:solidFill>
                <a:cs typeface="Arial" panose="020B0604020202020204" pitchFamily="34" charset="0"/>
              </a:rPr>
              <a:t> se </a:t>
            </a:r>
            <a:r>
              <a:rPr lang="en-US" sz="2000" dirty="0" err="1">
                <a:solidFill>
                  <a:schemeClr val="tx1"/>
                </a:solidFill>
                <a:cs typeface="Arial" panose="020B0604020202020204" pitchFamily="34" charset="0"/>
              </a:rPr>
              <a:t>preduzeti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neke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jednostavne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radnje</a:t>
            </a:r>
            <a:r>
              <a:rPr lang="en-US" sz="2000" dirty="0">
                <a:solidFill>
                  <a:schemeClr val="tx1"/>
                </a:solidFill>
                <a:cs typeface="Arial" panose="020B0604020202020204" pitchFamily="34" charset="0"/>
              </a:rPr>
              <a:t> u </a:t>
            </a:r>
            <a:r>
              <a:rPr lang="en-US" sz="2000" dirty="0" err="1">
                <a:solidFill>
                  <a:schemeClr val="tx1"/>
                </a:solidFill>
                <a:cs typeface="Arial" panose="020B0604020202020204" pitchFamily="34" charset="0"/>
              </a:rPr>
              <a:t>pogledu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upravljanja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florom</a:t>
            </a:r>
            <a:r>
              <a:rPr lang="en-US" sz="2000" dirty="0">
                <a:solidFill>
                  <a:schemeClr val="tx1"/>
                </a:solidFill>
                <a:cs typeface="Arial" panose="020B0604020202020204" pitchFamily="34" charset="0"/>
              </a:rPr>
              <a:t> u </a:t>
            </a:r>
            <a:r>
              <a:rPr lang="en-US" sz="2000" dirty="0" err="1">
                <a:solidFill>
                  <a:schemeClr val="tx1"/>
                </a:solidFill>
                <a:cs typeface="Arial" panose="020B0604020202020204" pitchFamily="34" charset="0"/>
              </a:rPr>
              <a:t>ili</a:t>
            </a:r>
            <a:r>
              <a:rPr lang="en-US" sz="2000" dirty="0">
                <a:solidFill>
                  <a:schemeClr val="tx1"/>
                </a:solidFill>
                <a:cs typeface="Arial" panose="020B0604020202020204" pitchFamily="34" charset="0"/>
              </a:rPr>
              <a:t> u </a:t>
            </a:r>
            <a:r>
              <a:rPr lang="en-US" sz="2000" dirty="0" err="1">
                <a:solidFill>
                  <a:schemeClr val="tx1"/>
                </a:solidFill>
                <a:cs typeface="Arial" panose="020B0604020202020204" pitchFamily="34" charset="0"/>
              </a:rPr>
              <a:t>blizini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glavnih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centara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stanovništva</a:t>
            </a:r>
            <a:r>
              <a:rPr lang="en-US" sz="2000" dirty="0">
                <a:solidFill>
                  <a:schemeClr val="tx1"/>
                </a:solidFill>
                <a:cs typeface="Arial" panose="020B0604020202020204" pitchFamily="34" charset="0"/>
              </a:rPr>
              <a:t>:</a:t>
            </a:r>
          </a:p>
          <a:p>
            <a:pPr lvl="1">
              <a:lnSpc>
                <a:spcPct val="110000"/>
              </a:lnSpc>
              <a:spcAft>
                <a:spcPts val="500"/>
              </a:spcAft>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Koristite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entomofilne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biljke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koje</a:t>
            </a:r>
            <a:r>
              <a:rPr lang="en-US" sz="1800" dirty="0">
                <a:solidFill>
                  <a:schemeClr val="tx1"/>
                </a:solidFill>
                <a:cs typeface="Arial" panose="020B0604020202020204" pitchFamily="34" charset="0"/>
              </a:rPr>
              <a:t> se </a:t>
            </a:r>
            <a:r>
              <a:rPr lang="en-US" sz="1800" dirty="0" err="1">
                <a:solidFill>
                  <a:schemeClr val="tx1"/>
                </a:solidFill>
                <a:cs typeface="Arial" panose="020B0604020202020204" pitchFamily="34" charset="0"/>
              </a:rPr>
              <a:t>oslanjaju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na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oprašivanje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insekata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proizvode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manje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količine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polena</a:t>
            </a:r>
            <a:r>
              <a:rPr lang="en-US" sz="1800" dirty="0">
                <a:solidFill>
                  <a:schemeClr val="tx1"/>
                </a:solidFill>
                <a:cs typeface="Arial" panose="020B0604020202020204" pitchFamily="34" charset="0"/>
              </a:rPr>
              <a:t>.</a:t>
            </a:r>
          </a:p>
          <a:p>
            <a:pPr lvl="1">
              <a:lnSpc>
                <a:spcPct val="110000"/>
              </a:lnSpc>
              <a:spcAft>
                <a:spcPts val="500"/>
              </a:spcAft>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Zasadite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drveće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žbunje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cvetaju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leti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ili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zimi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izbegavajući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ona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cvetaju</a:t>
            </a:r>
            <a:r>
              <a:rPr lang="en-US" sz="1800" dirty="0">
                <a:solidFill>
                  <a:schemeClr val="tx1"/>
                </a:solidFill>
                <a:cs typeface="Arial" panose="020B0604020202020204" pitchFamily="34" charset="0"/>
              </a:rPr>
              <a:t> u </a:t>
            </a:r>
            <a:r>
              <a:rPr lang="en-US" sz="1800" dirty="0" err="1">
                <a:solidFill>
                  <a:schemeClr val="tx1"/>
                </a:solidFill>
                <a:cs typeface="Arial" panose="020B0604020202020204" pitchFamily="34" charset="0"/>
              </a:rPr>
              <a:t>proleće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smanjujući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uticaj</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prolećnog</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oprašivanja</a:t>
            </a:r>
            <a:r>
              <a:rPr lang="en-US" sz="1800" dirty="0">
                <a:solidFill>
                  <a:schemeClr val="tx1"/>
                </a:solidFill>
                <a:cs typeface="Arial" panose="020B0604020202020204" pitchFamily="34" charset="0"/>
              </a:rPr>
              <a:t>.</a:t>
            </a:r>
          </a:p>
          <a:p>
            <a:pPr lvl="1">
              <a:lnSpc>
                <a:spcPct val="110000"/>
              </a:lnSpc>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Orezujte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žive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ograde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kosite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travnjake</a:t>
            </a:r>
            <a:r>
              <a:rPr lang="en-US" sz="1800" dirty="0">
                <a:solidFill>
                  <a:schemeClr val="tx1"/>
                </a:solidFill>
                <a:cs typeface="Arial" panose="020B0604020202020204" pitchFamily="34" charset="0"/>
              </a:rPr>
              <a:t> pre </a:t>
            </a:r>
            <a:r>
              <a:rPr lang="en-US" sz="1800" dirty="0" err="1">
                <a:solidFill>
                  <a:schemeClr val="tx1"/>
                </a:solidFill>
                <a:cs typeface="Arial" panose="020B0604020202020204" pitchFamily="34" charset="0"/>
              </a:rPr>
              <a:t>cvetanja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emisije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polena</a:t>
            </a:r>
            <a:r>
              <a:rPr lang="en-US" sz="1800" dirty="0">
                <a:solidFill>
                  <a:schemeClr val="tx1"/>
                </a:solidFill>
                <a:cs typeface="Arial" panose="020B0604020202020204" pitchFamily="34" charset="0"/>
              </a:rPr>
              <a:t>.</a:t>
            </a:r>
          </a:p>
          <a:p>
            <a:pPr marL="0" indent="0" rtl="0">
              <a:buNone/>
            </a:pPr>
            <a:endParaRPr lang="en-GB" sz="2000" dirty="0"/>
          </a:p>
        </p:txBody>
      </p:sp>
    </p:spTree>
    <p:extLst>
      <p:ext uri="{BB962C8B-B14F-4D97-AF65-F5344CB8AC3E}">
        <p14:creationId xmlns:p14="http://schemas.microsoft.com/office/powerpoint/2010/main" val="1177933533"/>
      </p:ext>
    </p:extLst>
  </p:cSld>
  <p:clrMapOvr>
    <a:masterClrMapping/>
  </p:clrMapOvr>
  <p:extLst mod="1">
    <p:ext uri="{6950BFC3-D8DA-4A85-94F7-54DA5524770B}">
      <p188:commentRel xmlns=""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pPr rtl="0"/>
            <a:r>
              <a:rPr lang="sr" sz="3200" b="1" dirty="0" smtClean="0">
                <a:solidFill>
                  <a:srgbClr val="000000"/>
                </a:solidFill>
              </a:rPr>
              <a:t>Klimatske promene i KVB</a:t>
            </a:r>
            <a:endParaRPr lang="en-US" sz="3200" b="1" dirty="0">
              <a:solidFill>
                <a:srgbClr val="000000"/>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934775"/>
            <a:ext cx="6092965" cy="5370897"/>
          </a:xfrm>
        </p:spPr>
        <p:txBody>
          <a:bodyPr vert="horz" lIns="91440" tIns="45720" rIns="91440" bIns="45720" rtlCol="0" anchor="t">
            <a:normAutofit/>
          </a:bodyPr>
          <a:lstStyle/>
          <a:p>
            <a:pPr marL="0" indent="0" rtl="0">
              <a:buNone/>
            </a:pPr>
            <a:endParaRPr lang="en-US" dirty="0">
              <a:solidFill>
                <a:schemeClr val="tx1"/>
              </a:solidFill>
              <a:cs typeface="Calibri"/>
            </a:endParaRPr>
          </a:p>
          <a:p>
            <a:pPr algn="just"/>
            <a:r>
              <a:rPr lang="en-US" sz="1800" dirty="0" err="1">
                <a:solidFill>
                  <a:schemeClr val="tx1"/>
                </a:solidFill>
              </a:rPr>
              <a:t>Klimatske</a:t>
            </a:r>
            <a:r>
              <a:rPr lang="en-US" sz="1800" dirty="0">
                <a:solidFill>
                  <a:schemeClr val="tx1"/>
                </a:solidFill>
              </a:rPr>
              <a:t> </a:t>
            </a:r>
            <a:r>
              <a:rPr lang="en-US" sz="1800" dirty="0" err="1">
                <a:solidFill>
                  <a:schemeClr val="tx1"/>
                </a:solidFill>
              </a:rPr>
              <a:t>promene</a:t>
            </a:r>
            <a:r>
              <a:rPr lang="en-US" sz="1800" dirty="0">
                <a:solidFill>
                  <a:schemeClr val="tx1"/>
                </a:solidFill>
              </a:rPr>
              <a:t> (KP) </a:t>
            </a:r>
            <a:r>
              <a:rPr lang="en-US" sz="1800" dirty="0" err="1">
                <a:solidFill>
                  <a:schemeClr val="tx1"/>
                </a:solidFill>
              </a:rPr>
              <a:t>su</a:t>
            </a:r>
            <a:r>
              <a:rPr lang="en-US" sz="1800" dirty="0">
                <a:solidFill>
                  <a:schemeClr val="tx1"/>
                </a:solidFill>
              </a:rPr>
              <a:t> </a:t>
            </a:r>
            <a:r>
              <a:rPr lang="en-US" sz="1800" dirty="0" err="1">
                <a:solidFill>
                  <a:schemeClr val="tx1"/>
                </a:solidFill>
              </a:rPr>
              <a:t>najveći</a:t>
            </a:r>
            <a:r>
              <a:rPr lang="en-US" sz="1800" dirty="0">
                <a:solidFill>
                  <a:schemeClr val="tx1"/>
                </a:solidFill>
              </a:rPr>
              <a:t> </a:t>
            </a:r>
            <a:r>
              <a:rPr lang="en-US" sz="1800" dirty="0" err="1">
                <a:solidFill>
                  <a:schemeClr val="tx1"/>
                </a:solidFill>
              </a:rPr>
              <a:t>egzistencijalni</a:t>
            </a:r>
            <a:r>
              <a:rPr lang="en-US" sz="1800" dirty="0">
                <a:solidFill>
                  <a:schemeClr val="tx1"/>
                </a:solidFill>
              </a:rPr>
              <a:t> </a:t>
            </a:r>
            <a:r>
              <a:rPr lang="en-US" sz="1800" dirty="0" err="1">
                <a:solidFill>
                  <a:schemeClr val="tx1"/>
                </a:solidFill>
              </a:rPr>
              <a:t>izazov</a:t>
            </a:r>
            <a:r>
              <a:rPr lang="en-US" sz="1800" dirty="0">
                <a:solidFill>
                  <a:schemeClr val="tx1"/>
                </a:solidFill>
              </a:rPr>
              <a:t> </a:t>
            </a:r>
            <a:r>
              <a:rPr lang="en-US" sz="1800" dirty="0" err="1">
                <a:solidFill>
                  <a:schemeClr val="tx1"/>
                </a:solidFill>
              </a:rPr>
              <a:t>za</a:t>
            </a:r>
            <a:r>
              <a:rPr lang="en-US" sz="1800" dirty="0">
                <a:solidFill>
                  <a:schemeClr val="tx1"/>
                </a:solidFill>
              </a:rPr>
              <a:t> </a:t>
            </a:r>
            <a:r>
              <a:rPr lang="en-US" sz="1800" dirty="0" err="1">
                <a:solidFill>
                  <a:schemeClr val="tx1"/>
                </a:solidFill>
              </a:rPr>
              <a:t>zdravlje</a:t>
            </a:r>
            <a:r>
              <a:rPr lang="en-US" sz="1800" dirty="0">
                <a:solidFill>
                  <a:schemeClr val="tx1"/>
                </a:solidFill>
              </a:rPr>
              <a:t> </a:t>
            </a:r>
            <a:r>
              <a:rPr lang="en-US" sz="1800" dirty="0" err="1">
                <a:solidFill>
                  <a:schemeClr val="tx1"/>
                </a:solidFill>
              </a:rPr>
              <a:t>planeta</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ljudi</a:t>
            </a:r>
            <a:r>
              <a:rPr lang="en-US" sz="1800" dirty="0">
                <a:solidFill>
                  <a:schemeClr val="tx1"/>
                </a:solidFill>
              </a:rPr>
              <a:t>. </a:t>
            </a:r>
          </a:p>
          <a:p>
            <a:pPr algn="just"/>
            <a:r>
              <a:rPr lang="en-US" sz="1800" dirty="0" err="1">
                <a:solidFill>
                  <a:schemeClr val="tx1"/>
                </a:solidFill>
              </a:rPr>
              <a:t>Među</a:t>
            </a:r>
            <a:r>
              <a:rPr lang="en-US" sz="1800" dirty="0">
                <a:solidFill>
                  <a:schemeClr val="tx1"/>
                </a:solidFill>
              </a:rPr>
              <a:t> </a:t>
            </a:r>
            <a:r>
              <a:rPr lang="en-US" sz="1800" dirty="0" err="1">
                <a:solidFill>
                  <a:schemeClr val="tx1"/>
                </a:solidFill>
              </a:rPr>
              <a:t>mnogim</a:t>
            </a:r>
            <a:r>
              <a:rPr lang="en-US" sz="1800" dirty="0">
                <a:solidFill>
                  <a:schemeClr val="tx1"/>
                </a:solidFill>
              </a:rPr>
              <a:t> </a:t>
            </a:r>
            <a:r>
              <a:rPr lang="en-US" sz="1800" dirty="0" err="1">
                <a:solidFill>
                  <a:schemeClr val="tx1"/>
                </a:solidFill>
              </a:rPr>
              <a:t>efektima</a:t>
            </a:r>
            <a:r>
              <a:rPr lang="en-US" sz="1800" dirty="0">
                <a:solidFill>
                  <a:schemeClr val="tx1"/>
                </a:solidFill>
              </a:rPr>
              <a:t>, </a:t>
            </a:r>
            <a:r>
              <a:rPr lang="en-US" sz="1800" dirty="0" err="1">
                <a:solidFill>
                  <a:schemeClr val="tx1"/>
                </a:solidFill>
              </a:rPr>
              <a:t>klimatske</a:t>
            </a:r>
            <a:r>
              <a:rPr lang="en-US" sz="1800" dirty="0">
                <a:solidFill>
                  <a:schemeClr val="tx1"/>
                </a:solidFill>
              </a:rPr>
              <a:t> </a:t>
            </a:r>
            <a:r>
              <a:rPr lang="en-US" sz="1800" dirty="0" err="1">
                <a:solidFill>
                  <a:schemeClr val="tx1"/>
                </a:solidFill>
              </a:rPr>
              <a:t>promene</a:t>
            </a:r>
            <a:r>
              <a:rPr lang="en-US" sz="1800" dirty="0">
                <a:solidFill>
                  <a:schemeClr val="tx1"/>
                </a:solidFill>
              </a:rPr>
              <a:t> </a:t>
            </a:r>
            <a:r>
              <a:rPr lang="en-US" sz="1800" dirty="0" err="1">
                <a:solidFill>
                  <a:schemeClr val="tx1"/>
                </a:solidFill>
              </a:rPr>
              <a:t>utiču</a:t>
            </a:r>
            <a:r>
              <a:rPr lang="en-US" sz="1800" dirty="0">
                <a:solidFill>
                  <a:schemeClr val="tx1"/>
                </a:solidFill>
              </a:rPr>
              <a:t> </a:t>
            </a:r>
            <a:r>
              <a:rPr lang="en-US" sz="1800" dirty="0" err="1">
                <a:solidFill>
                  <a:schemeClr val="tx1"/>
                </a:solidFill>
              </a:rPr>
              <a:t>na</a:t>
            </a:r>
            <a:r>
              <a:rPr lang="en-US" sz="1800" dirty="0">
                <a:solidFill>
                  <a:schemeClr val="tx1"/>
                </a:solidFill>
              </a:rPr>
              <a:t> KVB </a:t>
            </a:r>
            <a:r>
              <a:rPr lang="en-US" sz="1800" dirty="0" err="1">
                <a:solidFill>
                  <a:schemeClr val="tx1"/>
                </a:solidFill>
              </a:rPr>
              <a:t>i</a:t>
            </a:r>
            <a:r>
              <a:rPr lang="en-US" sz="1800" dirty="0">
                <a:solidFill>
                  <a:schemeClr val="tx1"/>
                </a:solidFill>
              </a:rPr>
              <a:t> </a:t>
            </a:r>
            <a:r>
              <a:rPr lang="en-US" sz="1800" dirty="0" err="1">
                <a:solidFill>
                  <a:schemeClr val="tx1"/>
                </a:solidFill>
              </a:rPr>
              <a:t>opšte</a:t>
            </a:r>
            <a:r>
              <a:rPr lang="en-US" sz="1800" dirty="0">
                <a:solidFill>
                  <a:schemeClr val="tx1"/>
                </a:solidFill>
              </a:rPr>
              <a:t> </a:t>
            </a:r>
            <a:r>
              <a:rPr lang="en-US" sz="1800" dirty="0" err="1">
                <a:solidFill>
                  <a:schemeClr val="tx1"/>
                </a:solidFill>
              </a:rPr>
              <a:t>zdravlje</a:t>
            </a:r>
            <a:r>
              <a:rPr lang="en-US" sz="1800" dirty="0">
                <a:solidFill>
                  <a:schemeClr val="tx1"/>
                </a:solidFill>
              </a:rPr>
              <a:t>, a </a:t>
            </a:r>
            <a:r>
              <a:rPr lang="en-US" sz="1800" dirty="0" err="1">
                <a:solidFill>
                  <a:schemeClr val="tx1"/>
                </a:solidFill>
              </a:rPr>
              <a:t>ovo</a:t>
            </a:r>
            <a:r>
              <a:rPr lang="en-US" sz="1800" dirty="0">
                <a:solidFill>
                  <a:schemeClr val="tx1"/>
                </a:solidFill>
              </a:rPr>
              <a:t> </a:t>
            </a:r>
            <a:r>
              <a:rPr lang="en-US" sz="1800" dirty="0" err="1">
                <a:solidFill>
                  <a:schemeClr val="tx1"/>
                </a:solidFill>
              </a:rPr>
              <a:t>predstavlja</a:t>
            </a:r>
            <a:r>
              <a:rPr lang="en-US" sz="1800" dirty="0">
                <a:solidFill>
                  <a:schemeClr val="tx1"/>
                </a:solidFill>
              </a:rPr>
              <a:t> </a:t>
            </a:r>
            <a:r>
              <a:rPr lang="en-US" sz="1800" dirty="0" err="1">
                <a:solidFill>
                  <a:schemeClr val="tx1"/>
                </a:solidFill>
              </a:rPr>
              <a:t>višestruki</a:t>
            </a:r>
            <a:r>
              <a:rPr lang="en-US" sz="1800" dirty="0">
                <a:solidFill>
                  <a:schemeClr val="tx1"/>
                </a:solidFill>
              </a:rPr>
              <a:t> problem </a:t>
            </a:r>
            <a:r>
              <a:rPr lang="en-US" sz="1800" dirty="0" err="1">
                <a:solidFill>
                  <a:schemeClr val="tx1"/>
                </a:solidFill>
              </a:rPr>
              <a:t>koji</a:t>
            </a:r>
            <a:r>
              <a:rPr lang="en-US" sz="1800" dirty="0">
                <a:solidFill>
                  <a:schemeClr val="tx1"/>
                </a:solidFill>
              </a:rPr>
              <a:t> </a:t>
            </a:r>
            <a:r>
              <a:rPr lang="en-US" sz="1800" dirty="0" err="1">
                <a:solidFill>
                  <a:schemeClr val="tx1"/>
                </a:solidFill>
              </a:rPr>
              <a:t>treba</a:t>
            </a:r>
            <a:r>
              <a:rPr lang="en-US" sz="1800" dirty="0">
                <a:solidFill>
                  <a:schemeClr val="tx1"/>
                </a:solidFill>
              </a:rPr>
              <a:t> </a:t>
            </a:r>
            <a:r>
              <a:rPr lang="en-US" sz="1800" dirty="0" err="1">
                <a:solidFill>
                  <a:schemeClr val="tx1"/>
                </a:solidFill>
              </a:rPr>
              <a:t>hitno</a:t>
            </a:r>
            <a:r>
              <a:rPr lang="en-US" sz="1800" dirty="0">
                <a:solidFill>
                  <a:schemeClr val="tx1"/>
                </a:solidFill>
              </a:rPr>
              <a:t> da se </a:t>
            </a:r>
            <a:r>
              <a:rPr lang="en-US" sz="1800" dirty="0" err="1">
                <a:solidFill>
                  <a:schemeClr val="tx1"/>
                </a:solidFill>
              </a:rPr>
              <a:t>reši</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različitim</a:t>
            </a:r>
            <a:r>
              <a:rPr lang="en-US" sz="1800" dirty="0">
                <a:solidFill>
                  <a:schemeClr val="tx1"/>
                </a:solidFill>
              </a:rPr>
              <a:t> </a:t>
            </a:r>
            <a:r>
              <a:rPr lang="en-US" sz="1800" dirty="0" err="1">
                <a:solidFill>
                  <a:schemeClr val="tx1"/>
                </a:solidFill>
              </a:rPr>
              <a:t>nivoima</a:t>
            </a:r>
            <a:r>
              <a:rPr lang="en-US" sz="1800" dirty="0">
                <a:solidFill>
                  <a:schemeClr val="tx1"/>
                </a:solidFill>
              </a:rPr>
              <a:t>.</a:t>
            </a:r>
          </a:p>
          <a:p>
            <a:pPr algn="just"/>
            <a:r>
              <a:rPr lang="en-US" sz="1800" dirty="0">
                <a:solidFill>
                  <a:schemeClr val="tx1"/>
                </a:solidFill>
              </a:rPr>
              <a:t>Na primer, 2019. </a:t>
            </a:r>
            <a:r>
              <a:rPr lang="en-US" sz="1800" dirty="0" err="1">
                <a:solidFill>
                  <a:schemeClr val="tx1"/>
                </a:solidFill>
              </a:rPr>
              <a:t>godine</a:t>
            </a:r>
            <a:r>
              <a:rPr lang="en-US" sz="1800" dirty="0">
                <a:solidFill>
                  <a:schemeClr val="tx1"/>
                </a:solidFill>
              </a:rPr>
              <a:t>, </a:t>
            </a:r>
            <a:r>
              <a:rPr lang="en-US" sz="1800" dirty="0" err="1">
                <a:solidFill>
                  <a:schemeClr val="tx1"/>
                </a:solidFill>
              </a:rPr>
              <a:t>oko</a:t>
            </a:r>
            <a:r>
              <a:rPr lang="en-US" sz="1800" dirty="0">
                <a:solidFill>
                  <a:schemeClr val="tx1"/>
                </a:solidFill>
              </a:rPr>
              <a:t> 18,6 </a:t>
            </a:r>
            <a:r>
              <a:rPr lang="en-US" sz="1800" dirty="0" err="1">
                <a:solidFill>
                  <a:schemeClr val="tx1"/>
                </a:solidFill>
              </a:rPr>
              <a:t>miliona</a:t>
            </a:r>
            <a:r>
              <a:rPr lang="en-US" sz="1800" dirty="0">
                <a:solidFill>
                  <a:schemeClr val="tx1"/>
                </a:solidFill>
              </a:rPr>
              <a:t> </a:t>
            </a:r>
            <a:r>
              <a:rPr lang="en-US" sz="1800" dirty="0" err="1">
                <a:solidFill>
                  <a:schemeClr val="tx1"/>
                </a:solidFill>
              </a:rPr>
              <a:t>ljudi</a:t>
            </a:r>
            <a:r>
              <a:rPr lang="en-US" sz="1800" dirty="0">
                <a:solidFill>
                  <a:schemeClr val="tx1"/>
                </a:solidFill>
              </a:rPr>
              <a:t> je </a:t>
            </a:r>
            <a:r>
              <a:rPr lang="en-US" sz="1800" dirty="0" err="1">
                <a:solidFill>
                  <a:schemeClr val="tx1"/>
                </a:solidFill>
              </a:rPr>
              <a:t>umrlo</a:t>
            </a:r>
            <a:r>
              <a:rPr lang="en-US" sz="1800" dirty="0">
                <a:solidFill>
                  <a:schemeClr val="tx1"/>
                </a:solidFill>
              </a:rPr>
              <a:t> od KVB </a:t>
            </a:r>
            <a:r>
              <a:rPr lang="en-US" sz="1800" dirty="0" err="1">
                <a:solidFill>
                  <a:schemeClr val="tx1"/>
                </a:solidFill>
              </a:rPr>
              <a:t>širom</a:t>
            </a:r>
            <a:r>
              <a:rPr lang="en-US" sz="1800" dirty="0">
                <a:solidFill>
                  <a:schemeClr val="tx1"/>
                </a:solidFill>
              </a:rPr>
              <a:t> </a:t>
            </a:r>
            <a:r>
              <a:rPr lang="en-US" sz="1800" dirty="0" err="1" smtClean="0">
                <a:solidFill>
                  <a:schemeClr val="tx1"/>
                </a:solidFill>
              </a:rPr>
              <a:t>sveta</a:t>
            </a:r>
            <a:r>
              <a:rPr lang="en-US" sz="1800" dirty="0" smtClean="0">
                <a:solidFill>
                  <a:schemeClr val="tx1"/>
                </a:solidFill>
              </a:rPr>
              <a:t>, </a:t>
            </a:r>
            <a:r>
              <a:rPr lang="en-US" sz="1800" dirty="0">
                <a:solidFill>
                  <a:schemeClr val="tx1"/>
                </a:solidFill>
              </a:rPr>
              <a:t>a KVB </a:t>
            </a:r>
            <a:r>
              <a:rPr lang="en-US" sz="1800" dirty="0" err="1">
                <a:solidFill>
                  <a:schemeClr val="tx1"/>
                </a:solidFill>
              </a:rPr>
              <a:t>ostaje</a:t>
            </a:r>
            <a:r>
              <a:rPr lang="en-US" sz="1800" dirty="0">
                <a:solidFill>
                  <a:schemeClr val="tx1"/>
                </a:solidFill>
              </a:rPr>
              <a:t> </a:t>
            </a:r>
            <a:r>
              <a:rPr lang="en-US" sz="1800" dirty="0" err="1">
                <a:solidFill>
                  <a:schemeClr val="tx1"/>
                </a:solidFill>
              </a:rPr>
              <a:t>vodeći</a:t>
            </a:r>
            <a:r>
              <a:rPr lang="en-US" sz="1800" dirty="0">
                <a:solidFill>
                  <a:schemeClr val="tx1"/>
                </a:solidFill>
              </a:rPr>
              <a:t> </a:t>
            </a:r>
            <a:r>
              <a:rPr lang="en-US" sz="1800" dirty="0" err="1">
                <a:solidFill>
                  <a:schemeClr val="tx1"/>
                </a:solidFill>
              </a:rPr>
              <a:t>uzrok</a:t>
            </a:r>
            <a:r>
              <a:rPr lang="en-US" sz="1800" dirty="0">
                <a:solidFill>
                  <a:schemeClr val="tx1"/>
                </a:solidFill>
              </a:rPr>
              <a:t> </a:t>
            </a:r>
            <a:r>
              <a:rPr lang="en-US" sz="1800" dirty="0" err="1">
                <a:solidFill>
                  <a:schemeClr val="tx1"/>
                </a:solidFill>
              </a:rPr>
              <a:t>smrti</a:t>
            </a:r>
            <a:r>
              <a:rPr lang="en-US" sz="1800" dirty="0">
                <a:solidFill>
                  <a:schemeClr val="tx1"/>
                </a:solidFill>
              </a:rPr>
              <a:t> u </a:t>
            </a:r>
            <a:r>
              <a:rPr lang="en-US" sz="1800" dirty="0" err="1">
                <a:solidFill>
                  <a:schemeClr val="tx1"/>
                </a:solidFill>
              </a:rPr>
              <a:t>svetu</a:t>
            </a:r>
            <a:r>
              <a:rPr lang="en-US" sz="1800" dirty="0">
                <a:solidFill>
                  <a:schemeClr val="tx1"/>
                </a:solidFill>
              </a:rPr>
              <a:t>. </a:t>
            </a:r>
          </a:p>
          <a:p>
            <a:pPr algn="just"/>
            <a:r>
              <a:rPr lang="en-US" sz="1800" dirty="0" err="1">
                <a:solidFill>
                  <a:schemeClr val="tx1"/>
                </a:solidFill>
              </a:rPr>
              <a:t>Shodno</a:t>
            </a:r>
            <a:r>
              <a:rPr lang="en-US" sz="1800" dirty="0">
                <a:solidFill>
                  <a:schemeClr val="tx1"/>
                </a:solidFill>
              </a:rPr>
              <a:t> tome, </a:t>
            </a:r>
            <a:r>
              <a:rPr lang="en-US" sz="1800" dirty="0" err="1">
                <a:solidFill>
                  <a:schemeClr val="tx1"/>
                </a:solidFill>
              </a:rPr>
              <a:t>neophodno</a:t>
            </a:r>
            <a:r>
              <a:rPr lang="en-US" sz="1800" dirty="0">
                <a:solidFill>
                  <a:schemeClr val="tx1"/>
                </a:solidFill>
              </a:rPr>
              <a:t> je </a:t>
            </a:r>
            <a:r>
              <a:rPr lang="en-US" sz="1800" dirty="0" err="1">
                <a:solidFill>
                  <a:schemeClr val="tx1"/>
                </a:solidFill>
              </a:rPr>
              <a:t>otkriti</a:t>
            </a:r>
            <a:r>
              <a:rPr lang="en-US" sz="1800" dirty="0">
                <a:solidFill>
                  <a:schemeClr val="tx1"/>
                </a:solidFill>
              </a:rPr>
              <a:t> </a:t>
            </a:r>
            <a:r>
              <a:rPr lang="en-US" sz="1800" dirty="0" err="1">
                <a:solidFill>
                  <a:schemeClr val="tx1"/>
                </a:solidFill>
              </a:rPr>
              <a:t>veze</a:t>
            </a:r>
            <a:r>
              <a:rPr lang="en-US" sz="1800" dirty="0">
                <a:solidFill>
                  <a:schemeClr val="tx1"/>
                </a:solidFill>
              </a:rPr>
              <a:t> </a:t>
            </a:r>
            <a:r>
              <a:rPr lang="en-US" sz="1800" dirty="0" err="1">
                <a:solidFill>
                  <a:schemeClr val="tx1"/>
                </a:solidFill>
              </a:rPr>
              <a:t>koje</a:t>
            </a:r>
            <a:r>
              <a:rPr lang="en-US" sz="1800" dirty="0">
                <a:solidFill>
                  <a:schemeClr val="tx1"/>
                </a:solidFill>
              </a:rPr>
              <a:t> </a:t>
            </a:r>
            <a:r>
              <a:rPr lang="en-US" sz="1800" dirty="0" err="1">
                <a:solidFill>
                  <a:schemeClr val="tx1"/>
                </a:solidFill>
              </a:rPr>
              <a:t>postoje</a:t>
            </a:r>
            <a:r>
              <a:rPr lang="en-US" sz="1800" dirty="0">
                <a:solidFill>
                  <a:schemeClr val="tx1"/>
                </a:solidFill>
              </a:rPr>
              <a:t> </a:t>
            </a:r>
            <a:r>
              <a:rPr lang="en-US" sz="1800" dirty="0" err="1">
                <a:solidFill>
                  <a:schemeClr val="tx1"/>
                </a:solidFill>
              </a:rPr>
              <a:t>između</a:t>
            </a:r>
            <a:r>
              <a:rPr lang="en-US" sz="1800" dirty="0">
                <a:solidFill>
                  <a:schemeClr val="tx1"/>
                </a:solidFill>
              </a:rPr>
              <a:t> KK </a:t>
            </a:r>
            <a:r>
              <a:rPr lang="en-US" sz="1800" dirty="0" err="1">
                <a:solidFill>
                  <a:schemeClr val="tx1"/>
                </a:solidFill>
              </a:rPr>
              <a:t>i</a:t>
            </a:r>
            <a:r>
              <a:rPr lang="en-US" sz="1800" dirty="0">
                <a:solidFill>
                  <a:schemeClr val="tx1"/>
                </a:solidFill>
              </a:rPr>
              <a:t> </a:t>
            </a:r>
            <a:r>
              <a:rPr lang="en-US" sz="1800" dirty="0" err="1">
                <a:solidFill>
                  <a:schemeClr val="tx1"/>
                </a:solidFill>
              </a:rPr>
              <a:t>drugih</a:t>
            </a:r>
            <a:r>
              <a:rPr lang="en-US" sz="1800" dirty="0">
                <a:solidFill>
                  <a:schemeClr val="tx1"/>
                </a:solidFill>
              </a:rPr>
              <a:t> </a:t>
            </a:r>
            <a:r>
              <a:rPr lang="en-US" sz="1800" dirty="0" err="1">
                <a:solidFill>
                  <a:schemeClr val="tx1"/>
                </a:solidFill>
              </a:rPr>
              <a:t>stresora</a:t>
            </a:r>
            <a:r>
              <a:rPr lang="en-US" sz="1800" dirty="0">
                <a:solidFill>
                  <a:schemeClr val="tx1"/>
                </a:solidFill>
              </a:rPr>
              <a:t> </a:t>
            </a:r>
            <a:r>
              <a:rPr lang="en-US" sz="1800" dirty="0" err="1">
                <a:solidFill>
                  <a:schemeClr val="tx1"/>
                </a:solidFill>
              </a:rPr>
              <a:t>i</a:t>
            </a:r>
            <a:r>
              <a:rPr lang="en-US" sz="1800" dirty="0">
                <a:solidFill>
                  <a:schemeClr val="tx1"/>
                </a:solidFill>
              </a:rPr>
              <a:t> KVB </a:t>
            </a:r>
            <a:r>
              <a:rPr lang="en-US" sz="1800" dirty="0" err="1">
                <a:solidFill>
                  <a:schemeClr val="tx1"/>
                </a:solidFill>
              </a:rPr>
              <a:t>kako</a:t>
            </a:r>
            <a:r>
              <a:rPr lang="en-US" sz="1800" dirty="0">
                <a:solidFill>
                  <a:schemeClr val="tx1"/>
                </a:solidFill>
              </a:rPr>
              <a:t> bi se </a:t>
            </a:r>
            <a:r>
              <a:rPr lang="en-US" sz="1800" dirty="0" err="1">
                <a:solidFill>
                  <a:schemeClr val="tx1"/>
                </a:solidFill>
              </a:rPr>
              <a:t>razvile</a:t>
            </a:r>
            <a:r>
              <a:rPr lang="en-US" sz="1800" dirty="0">
                <a:solidFill>
                  <a:schemeClr val="tx1"/>
                </a:solidFill>
              </a:rPr>
              <a:t> </a:t>
            </a:r>
            <a:r>
              <a:rPr lang="en-US" sz="1800" dirty="0" err="1">
                <a:solidFill>
                  <a:schemeClr val="tx1"/>
                </a:solidFill>
              </a:rPr>
              <a:t>strategije</a:t>
            </a:r>
            <a:r>
              <a:rPr lang="en-US" sz="1800" dirty="0">
                <a:solidFill>
                  <a:schemeClr val="tx1"/>
                </a:solidFill>
              </a:rPr>
              <a:t> </a:t>
            </a:r>
            <a:r>
              <a:rPr lang="en-US" sz="1800" dirty="0" err="1">
                <a:solidFill>
                  <a:schemeClr val="tx1"/>
                </a:solidFill>
              </a:rPr>
              <a:t>ublažavanja</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prevencije</a:t>
            </a:r>
            <a:r>
              <a:rPr lang="en-US" sz="1800" dirty="0">
                <a:solidFill>
                  <a:schemeClr val="tx1"/>
                </a:solidFill>
              </a:rPr>
              <a:t> .</a:t>
            </a:r>
          </a:p>
          <a:p>
            <a:pPr marL="0" indent="0" rtl="0">
              <a:buNone/>
            </a:pPr>
            <a:endParaRPr lang="en-US" sz="1400" dirty="0">
              <a:solidFill>
                <a:schemeClr val="tx1"/>
              </a:solidFill>
              <a:cs typeface="Calibri"/>
            </a:endParaRPr>
          </a:p>
          <a:p>
            <a:pPr lvl="1" rtl="0"/>
            <a:endParaRPr lang="en-US" dirty="0">
              <a:solidFill>
                <a:schemeClr val="tx1"/>
              </a:solidFill>
              <a:cs typeface="Calibri"/>
            </a:endParaRPr>
          </a:p>
        </p:txBody>
      </p:sp>
      <p:pic>
        <p:nvPicPr>
          <p:cNvPr id="4" name="Picture 3" descr="climate_change_health_impacts600w.jpg"/>
          <p:cNvPicPr>
            <a:picLocks noChangeAspect="1"/>
          </p:cNvPicPr>
          <p:nvPr/>
        </p:nvPicPr>
        <p:blipFill>
          <a:blip r:embed="rId2"/>
          <a:stretch>
            <a:fillRect/>
          </a:stretch>
        </p:blipFill>
        <p:spPr>
          <a:xfrm>
            <a:off x="6286666" y="1078302"/>
            <a:ext cx="5802665" cy="4342197"/>
          </a:xfrm>
          <a:prstGeom prst="rect">
            <a:avLst/>
          </a:prstGeom>
        </p:spPr>
      </p:pic>
      <p:sp>
        <p:nvSpPr>
          <p:cNvPr id="6" name="Rectangle 5"/>
          <p:cNvSpPr/>
          <p:nvPr/>
        </p:nvSpPr>
        <p:spPr>
          <a:xfrm>
            <a:off x="6444669" y="5410885"/>
            <a:ext cx="5211872" cy="369332"/>
          </a:xfrm>
          <a:prstGeom prst="rect">
            <a:avLst/>
          </a:prstGeom>
        </p:spPr>
        <p:txBody>
          <a:bodyPr wrap="square" lIns="91440" tIns="45720" rIns="91440" bIns="45720" rtlCol="0" anchor="t">
            <a:spAutoFit/>
          </a:bodyPr>
          <a:lstStyle/>
          <a:p>
            <a:pPr algn="ctr"/>
            <a:r>
              <a:rPr lang="sr" sz="900" dirty="0" smtClean="0"/>
              <a:t>Uticaj klimatskih promena na zdravlje ljudi.</a:t>
            </a:r>
            <a:r>
              <a:rPr lang="en-US" sz="900" dirty="0"/>
              <a:t/>
            </a:r>
            <a:br>
              <a:rPr lang="en-US" sz="900" dirty="0"/>
            </a:br>
            <a:r>
              <a:rPr lang="en-US" sz="900" dirty="0">
                <a:solidFill>
                  <a:prstClr val="black"/>
                </a:solidFill>
                <a:hlinkClick r:id="rId3">
                  <a:extLst>
                    <a:ext uri="{A12FA001-AC4F-418D-AE19-62706E023703}">
                      <ahyp:hlinkClr xmlns:lc="http://schemas.openxmlformats.org/drawingml/2006/lockedCanvas" xmlns:ahyp="http://schemas.microsoft.com/office/drawing/2018/hyperlinkcolor" xmlns="" val="tx"/>
                    </a:ext>
                  </a:extLst>
                </a:hlinkClick>
              </a:rPr>
              <a:t>https://www.cdc.gov/climateandhealth/images/climate_change_health_impacts600w.jpg?_=06389 </a:t>
            </a:r>
            <a:r>
              <a:rPr lang="sr" sz="900" dirty="0"/>
              <a:t> </a:t>
            </a:r>
            <a:endParaRPr lang="en-US" sz="900" dirty="0">
              <a:cs typeface="Calibri"/>
            </a:endParaRPr>
          </a:p>
        </p:txBody>
      </p:sp>
    </p:spTree>
    <p:extLst>
      <p:ext uri="{BB962C8B-B14F-4D97-AF65-F5344CB8AC3E}">
        <p14:creationId xmlns:p14="http://schemas.microsoft.com/office/powerpoint/2010/main" val="3770491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91000" y="854015"/>
            <a:ext cx="11610000" cy="5499984"/>
          </a:xfrm>
        </p:spPr>
        <p:txBody>
          <a:bodyPr rtlCol="0">
            <a:normAutofit/>
          </a:bodyPr>
          <a:lstStyle/>
          <a:p>
            <a:pPr lvl="1">
              <a:lnSpc>
                <a:spcPct val="100000"/>
              </a:lnSpc>
              <a:spcAft>
                <a:spcPts val="500"/>
              </a:spcAft>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Pokosite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visoko</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alergične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trave</a:t>
            </a:r>
            <a:r>
              <a:rPr lang="en-US" sz="1800" dirty="0">
                <a:solidFill>
                  <a:schemeClr val="tx1"/>
                </a:solidFill>
                <a:cs typeface="Arial" panose="020B0604020202020204" pitchFamily="34" charset="0"/>
              </a:rPr>
              <a:t> pre </a:t>
            </a:r>
            <a:r>
              <a:rPr lang="en-US" sz="1800" dirty="0" err="1">
                <a:solidFill>
                  <a:schemeClr val="tx1"/>
                </a:solidFill>
                <a:cs typeface="Arial" panose="020B0604020202020204" pitchFamily="34" charset="0"/>
              </a:rPr>
              <a:t>cvetanja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emisije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polena</a:t>
            </a:r>
            <a:r>
              <a:rPr lang="en-US" sz="1800" dirty="0">
                <a:solidFill>
                  <a:schemeClr val="tx1"/>
                </a:solidFill>
                <a:cs typeface="Arial" panose="020B0604020202020204" pitchFamily="34" charset="0"/>
              </a:rPr>
              <a:t>.</a:t>
            </a:r>
          </a:p>
          <a:p>
            <a:pPr lvl="1">
              <a:lnSpc>
                <a:spcPct val="100000"/>
              </a:lnSpc>
              <a:spcAft>
                <a:spcPts val="500"/>
              </a:spcAft>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Organizovati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košenje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upravljanje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zelenim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površinama</a:t>
            </a:r>
            <a:r>
              <a:rPr lang="en-US" sz="1800" dirty="0">
                <a:solidFill>
                  <a:schemeClr val="tx1"/>
                </a:solidFill>
                <a:cs typeface="Arial" panose="020B0604020202020204" pitchFamily="34" charset="0"/>
              </a:rPr>
              <a:t> u </a:t>
            </a:r>
            <a:r>
              <a:rPr lang="en-US" sz="1800" dirty="0" err="1">
                <a:solidFill>
                  <a:schemeClr val="tx1"/>
                </a:solidFill>
                <a:cs typeface="Arial" panose="020B0604020202020204" pitchFamily="34" charset="0"/>
              </a:rPr>
              <a:t>danima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koji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nisu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vetroviti</a:t>
            </a:r>
            <a:r>
              <a:rPr lang="en-US" sz="1800" dirty="0">
                <a:solidFill>
                  <a:schemeClr val="tx1"/>
                </a:solidFill>
                <a:cs typeface="Arial" panose="020B0604020202020204" pitchFamily="34" charset="0"/>
              </a:rPr>
              <a:t>, a </a:t>
            </a:r>
            <a:r>
              <a:rPr lang="en-US" sz="1800" dirty="0" err="1">
                <a:solidFill>
                  <a:schemeClr val="tx1"/>
                </a:solidFill>
                <a:cs typeface="Arial" panose="020B0604020202020204" pitchFamily="34" charset="0"/>
              </a:rPr>
              <a:t>najbolje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noću</a:t>
            </a:r>
            <a:r>
              <a:rPr lang="en-US" sz="1800" dirty="0">
                <a:solidFill>
                  <a:schemeClr val="tx1"/>
                </a:solidFill>
                <a:cs typeface="Arial" panose="020B0604020202020204" pitchFamily="34" charset="0"/>
              </a:rPr>
              <a:t>.</a:t>
            </a:r>
          </a:p>
          <a:p>
            <a:pPr lvl="1">
              <a:lnSpc>
                <a:spcPct val="100000"/>
              </a:lnSpc>
              <a:spcAft>
                <a:spcPts val="0"/>
              </a:spcAft>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Eliminišite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visoko</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alergene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biljne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vrste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javnih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mesta</a:t>
            </a:r>
            <a:r>
              <a:rPr lang="en-US" sz="1800" dirty="0">
                <a:solidFill>
                  <a:schemeClr val="tx1"/>
                </a:solidFill>
                <a:cs typeface="Arial" panose="020B0604020202020204" pitchFamily="34" charset="0"/>
              </a:rPr>
              <a:t>. </a:t>
            </a:r>
          </a:p>
          <a:p>
            <a:pPr marL="0" indent="0">
              <a:lnSpc>
                <a:spcPct val="100000"/>
              </a:lnSpc>
              <a:spcBef>
                <a:spcPts val="2500"/>
              </a:spcBef>
              <a:spcAft>
                <a:spcPts val="0"/>
              </a:spcAft>
              <a:buClr>
                <a:srgbClr val="00B050"/>
              </a:buClr>
              <a:buNone/>
            </a:pPr>
            <a:r>
              <a:rPr lang="sr" sz="2000" dirty="0" smtClean="0">
                <a:solidFill>
                  <a:schemeClr val="tx1"/>
                </a:solidFill>
                <a:cs typeface="Arial" panose="020B0604020202020204" pitchFamily="34" charset="0"/>
              </a:rPr>
              <a:t>Uticaj </a:t>
            </a:r>
            <a:r>
              <a:rPr lang="sr" sz="2000" dirty="0" smtClean="0">
                <a:solidFill>
                  <a:srgbClr val="0070C0"/>
                </a:solidFill>
                <a:cs typeface="Arial" panose="020B0604020202020204" pitchFamily="34" charset="0"/>
              </a:rPr>
              <a:t>zagađenja vazduha </a:t>
            </a:r>
            <a:r>
              <a:rPr lang="en-US" sz="2000" dirty="0" err="1">
                <a:solidFill>
                  <a:schemeClr val="tx1"/>
                </a:solidFill>
                <a:cs typeface="Arial" panose="020B0604020202020204" pitchFamily="34" charset="0"/>
              </a:rPr>
              <a:t>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alergije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dermalne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bolesti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može</a:t>
            </a:r>
            <a:r>
              <a:rPr lang="en-US" sz="2000" dirty="0">
                <a:solidFill>
                  <a:schemeClr val="tx1"/>
                </a:solidFill>
                <a:cs typeface="Arial" panose="020B0604020202020204" pitchFamily="34" charset="0"/>
              </a:rPr>
              <a:t> se </a:t>
            </a:r>
            <a:r>
              <a:rPr lang="en-US" sz="2000" dirty="0" err="1">
                <a:solidFill>
                  <a:schemeClr val="tx1"/>
                </a:solidFill>
                <a:cs typeface="Arial" panose="020B0604020202020204" pitchFamily="34" charset="0"/>
              </a:rPr>
              <a:t>ublažiti</a:t>
            </a:r>
            <a:r>
              <a:rPr lang="en-US" sz="2000" dirty="0">
                <a:solidFill>
                  <a:schemeClr val="tx1"/>
                </a:solidFill>
                <a:cs typeface="Arial" panose="020B0604020202020204" pitchFamily="34" charset="0"/>
              </a:rPr>
              <a:t>:</a:t>
            </a:r>
          </a:p>
          <a:p>
            <a:pPr lvl="1">
              <a:lnSpc>
                <a:spcPct val="100000"/>
              </a:lnSpc>
              <a:spcAft>
                <a:spcPts val="500"/>
              </a:spcAft>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Stroga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kontrola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izduvnih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gasova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sagorevanjem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iz</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vozila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kućnih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aparata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industrijskih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izvora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posebno</a:t>
            </a:r>
            <a:r>
              <a:rPr lang="en-US" sz="1800" dirty="0">
                <a:solidFill>
                  <a:schemeClr val="tx1"/>
                </a:solidFill>
                <a:cs typeface="Arial" panose="020B0604020202020204" pitchFamily="34" charset="0"/>
              </a:rPr>
              <a:t> u </a:t>
            </a:r>
            <a:r>
              <a:rPr lang="en-US" sz="1800" dirty="0" err="1">
                <a:solidFill>
                  <a:schemeClr val="tx1"/>
                </a:solidFill>
                <a:cs typeface="Arial" panose="020B0604020202020204" pitchFamily="34" charset="0"/>
              </a:rPr>
              <a:t>centrima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stanovništva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ili</a:t>
            </a:r>
            <a:r>
              <a:rPr lang="en-US" sz="1800" dirty="0">
                <a:solidFill>
                  <a:schemeClr val="tx1"/>
                </a:solidFill>
                <a:cs typeface="Arial" panose="020B0604020202020204" pitchFamily="34" charset="0"/>
              </a:rPr>
              <a:t> u </a:t>
            </a:r>
            <a:r>
              <a:rPr lang="en-US" sz="1800" dirty="0" err="1">
                <a:solidFill>
                  <a:schemeClr val="tx1"/>
                </a:solidFill>
                <a:cs typeface="Arial" panose="020B0604020202020204" pitchFamily="34" charset="0"/>
              </a:rPr>
              <a:t>blizini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njih</a:t>
            </a:r>
            <a:r>
              <a:rPr lang="en-US" sz="1800" dirty="0">
                <a:solidFill>
                  <a:schemeClr val="tx1"/>
                </a:solidFill>
                <a:cs typeface="Arial" panose="020B0604020202020204" pitchFamily="34" charset="0"/>
              </a:rPr>
              <a:t>.</a:t>
            </a:r>
          </a:p>
          <a:p>
            <a:pPr lvl="1">
              <a:lnSpc>
                <a:spcPct val="100000"/>
              </a:lnSpc>
              <a:spcAft>
                <a:spcPts val="500"/>
              </a:spcAft>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Eliminacija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vozila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motorima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unutrašnjim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sagorevanjem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iz</a:t>
            </a:r>
            <a:r>
              <a:rPr lang="en-US" sz="1800" dirty="0">
                <a:solidFill>
                  <a:schemeClr val="tx1"/>
                </a:solidFill>
                <a:cs typeface="Arial" panose="020B0604020202020204" pitchFamily="34" charset="0"/>
              </a:rPr>
              <a:t> gusto </a:t>
            </a:r>
            <a:r>
              <a:rPr lang="en-US" sz="1800" dirty="0" err="1">
                <a:solidFill>
                  <a:schemeClr val="tx1"/>
                </a:solidFill>
                <a:cs typeface="Arial" panose="020B0604020202020204" pitchFamily="34" charset="0"/>
              </a:rPr>
              <a:t>naseljenih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urbanih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sredina</a:t>
            </a:r>
            <a:r>
              <a:rPr lang="en-US" sz="1800" dirty="0">
                <a:solidFill>
                  <a:schemeClr val="tx1"/>
                </a:solidFill>
                <a:cs typeface="Arial" panose="020B0604020202020204" pitchFamily="34" charset="0"/>
              </a:rPr>
              <a:t>.</a:t>
            </a:r>
          </a:p>
          <a:p>
            <a:pPr lvl="1">
              <a:lnSpc>
                <a:spcPct val="100000"/>
              </a:lnSpc>
              <a:spcAft>
                <a:spcPts val="500"/>
              </a:spcAft>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Poboljšan</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nadzor</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upravljanje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ruralnim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područjima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posebno</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šumama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radi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sprečavanja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otkrivanja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šumskih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požara</a:t>
            </a:r>
            <a:r>
              <a:rPr lang="en-US" sz="1800" dirty="0">
                <a:solidFill>
                  <a:schemeClr val="tx1"/>
                </a:solidFill>
                <a:cs typeface="Arial" panose="020B0604020202020204" pitchFamily="34" charset="0"/>
              </a:rPr>
              <a:t>.</a:t>
            </a:r>
          </a:p>
          <a:p>
            <a:pPr lvl="1">
              <a:lnSpc>
                <a:spcPct val="100000"/>
              </a:lnSpc>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Brzo</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reagovanje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međunarodno</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koordinisani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sistemi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kontrolu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šumskih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požara</a:t>
            </a:r>
            <a:r>
              <a:rPr lang="en-US" sz="1800" dirty="0">
                <a:solidFill>
                  <a:schemeClr val="tx1"/>
                </a:solidFill>
                <a:cs typeface="Arial" panose="020B0604020202020204" pitchFamily="34" charset="0"/>
              </a:rPr>
              <a:t>.</a:t>
            </a:r>
          </a:p>
          <a:p>
            <a:pPr marL="0" indent="0">
              <a:lnSpc>
                <a:spcPct val="100000"/>
              </a:lnSpc>
              <a:spcBef>
                <a:spcPts val="2500"/>
              </a:spcBef>
              <a:spcAft>
                <a:spcPts val="0"/>
              </a:spcAft>
              <a:buClr>
                <a:srgbClr val="00B050"/>
              </a:buClr>
              <a:buNone/>
            </a:pPr>
            <a:r>
              <a:rPr lang="sr" sz="2000" dirty="0" smtClean="0">
                <a:solidFill>
                  <a:schemeClr val="tx1"/>
                </a:solidFill>
                <a:cs typeface="Arial" panose="020B0604020202020204" pitchFamily="34" charset="0"/>
              </a:rPr>
              <a:t>Efekte </a:t>
            </a:r>
            <a:r>
              <a:rPr lang="sr" sz="2000" dirty="0" smtClean="0">
                <a:solidFill>
                  <a:srgbClr val="0070C0"/>
                </a:solidFill>
                <a:cs typeface="Arial" panose="020B0604020202020204" pitchFamily="34" charset="0"/>
              </a:rPr>
              <a:t>poplava</a:t>
            </a:r>
            <a:r>
              <a:rPr lang="sr" sz="2000" dirty="0" smtClean="0">
                <a:solidFill>
                  <a:schemeClr val="tx1"/>
                </a:solidFill>
                <a:cs typeface="Arial" panose="020B0604020202020204" pitchFamily="34" charset="0"/>
              </a:rPr>
              <a:t> </a:t>
            </a:r>
            <a:r>
              <a:rPr lang="en-US" sz="2000" dirty="0" err="1">
                <a:solidFill>
                  <a:schemeClr val="tx1"/>
                </a:solidFill>
                <a:cs typeface="Arial" panose="020B0604020202020204" pitchFamily="34" charset="0"/>
              </a:rPr>
              <a:t>kao</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glavnog</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uzročnika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kožnih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bolesti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trebalo</a:t>
            </a:r>
            <a:r>
              <a:rPr lang="en-US" sz="2000" dirty="0">
                <a:solidFill>
                  <a:schemeClr val="tx1"/>
                </a:solidFill>
                <a:cs typeface="Arial" panose="020B0604020202020204" pitchFamily="34" charset="0"/>
              </a:rPr>
              <a:t> bi </a:t>
            </a:r>
            <a:r>
              <a:rPr lang="en-US" sz="2000" dirty="0" err="1">
                <a:solidFill>
                  <a:schemeClr val="tx1"/>
                </a:solidFill>
                <a:cs typeface="Arial" panose="020B0604020202020204" pitchFamily="34" charset="0"/>
              </a:rPr>
              <a:t>umanjiti</a:t>
            </a:r>
            <a:r>
              <a:rPr lang="en-US" sz="2000" dirty="0">
                <a:solidFill>
                  <a:schemeClr val="tx1"/>
                </a:solidFill>
                <a:cs typeface="Arial" panose="020B0604020202020204" pitchFamily="34" charset="0"/>
              </a:rPr>
              <a:t> </a:t>
            </a:r>
            <a:r>
              <a:rPr lang="sr" sz="2000" dirty="0" smtClean="0">
                <a:solidFill>
                  <a:schemeClr val="tx1"/>
                </a:solidFill>
                <a:cs typeface="Arial" panose="020B0604020202020204" pitchFamily="34" charset="0"/>
              </a:rPr>
              <a:t>:</a:t>
            </a:r>
            <a:endParaRPr lang="sr" sz="2000" dirty="0">
              <a:solidFill>
                <a:schemeClr val="tx1"/>
              </a:solidFill>
              <a:cs typeface="Arial" panose="020B0604020202020204" pitchFamily="34" charset="0"/>
            </a:endParaRPr>
          </a:p>
          <a:p>
            <a:pPr lvl="1">
              <a:lnSpc>
                <a:spcPct val="100000"/>
              </a:lnSpc>
              <a:spcAft>
                <a:spcPts val="500"/>
              </a:spcAft>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Identifikacija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područja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najugroženijih</a:t>
            </a:r>
            <a:r>
              <a:rPr lang="en-US" sz="1800" dirty="0">
                <a:solidFill>
                  <a:schemeClr val="tx1"/>
                </a:solidFill>
                <a:cs typeface="Arial" panose="020B0604020202020204" pitchFamily="34" charset="0"/>
              </a:rPr>
              <a:t> od </a:t>
            </a:r>
            <a:r>
              <a:rPr lang="en-US" sz="1800" dirty="0" err="1">
                <a:solidFill>
                  <a:schemeClr val="tx1"/>
                </a:solidFill>
                <a:cs typeface="Arial" panose="020B0604020202020204" pitchFamily="34" charset="0"/>
              </a:rPr>
              <a:t>velikih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poplava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uz</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sprovođenje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mera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smanjenje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poplava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gde</a:t>
            </a:r>
            <a:r>
              <a:rPr lang="en-US" sz="1800" dirty="0">
                <a:solidFill>
                  <a:schemeClr val="tx1"/>
                </a:solidFill>
                <a:cs typeface="Arial" panose="020B0604020202020204" pitchFamily="34" charset="0"/>
              </a:rPr>
              <a:t> je to </a:t>
            </a:r>
            <a:r>
              <a:rPr lang="en-US" sz="1800" dirty="0" err="1">
                <a:solidFill>
                  <a:schemeClr val="tx1"/>
                </a:solidFill>
                <a:cs typeface="Arial" panose="020B0604020202020204" pitchFamily="34" charset="0"/>
              </a:rPr>
              <a:t>moguće</a:t>
            </a:r>
            <a:r>
              <a:rPr lang="en-US" sz="1800" dirty="0">
                <a:solidFill>
                  <a:schemeClr val="tx1"/>
                </a:solidFill>
                <a:cs typeface="Arial" panose="020B0604020202020204" pitchFamily="34" charset="0"/>
              </a:rPr>
              <a:t>.</a:t>
            </a:r>
          </a:p>
          <a:p>
            <a:pPr lvl="1">
              <a:lnSpc>
                <a:spcPct val="100000"/>
              </a:lnSpc>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Usvajanje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odgovarajućih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planova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brzu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evakuaciju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stanovništva</a:t>
            </a:r>
            <a:r>
              <a:rPr lang="en-US" sz="1800" dirty="0">
                <a:solidFill>
                  <a:schemeClr val="tx1"/>
                </a:solidFill>
                <a:cs typeface="Arial" panose="020B0604020202020204" pitchFamily="34" charset="0"/>
              </a:rPr>
              <a:t> pre </a:t>
            </a:r>
            <a:r>
              <a:rPr lang="en-US" sz="1800" dirty="0" err="1">
                <a:solidFill>
                  <a:schemeClr val="tx1"/>
                </a:solidFill>
                <a:cs typeface="Arial" panose="020B0604020202020204" pitchFamily="34" charset="0"/>
              </a:rPr>
              <a:t>pojave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poplava</a:t>
            </a:r>
            <a:r>
              <a:rPr lang="en-US" sz="1800" dirty="0">
                <a:solidFill>
                  <a:schemeClr val="tx1"/>
                </a:solidFill>
                <a:cs typeface="Arial" panose="020B0604020202020204" pitchFamily="34" charset="0"/>
              </a:rPr>
              <a:t>.</a:t>
            </a:r>
          </a:p>
          <a:p>
            <a:pPr marL="0" indent="0" rtl="0">
              <a:buNone/>
            </a:pPr>
            <a:endParaRPr lang="en-GB" sz="2000" dirty="0">
              <a:solidFill>
                <a:schemeClr val="tx1"/>
              </a:solidFill>
            </a:endParaRPr>
          </a:p>
        </p:txBody>
      </p:sp>
      <p:sp>
        <p:nvSpPr>
          <p:cNvPr id="4" name="Cím 1"/>
          <p:cNvSpPr>
            <a:spLocks noGrp="1"/>
          </p:cNvSpPr>
          <p:nvPr>
            <p:ph type="title"/>
          </p:nvPr>
        </p:nvSpPr>
        <p:spPr>
          <a:xfrm>
            <a:off x="426000" y="118174"/>
            <a:ext cx="9698485" cy="549635"/>
          </a:xfrm>
        </p:spPr>
        <p:txBody>
          <a:bodyPr rtlCol="0">
            <a:normAutofit/>
          </a:bodyPr>
          <a:lstStyle/>
          <a:p>
            <a:r>
              <a:rPr lang="pt-BR" sz="2800" dirty="0" smtClean="0">
                <a:solidFill>
                  <a:schemeClr val="tx1"/>
                </a:solidFill>
              </a:rPr>
              <a:t>Moguće </a:t>
            </a:r>
            <a:r>
              <a:rPr lang="pt-BR" sz="2800" dirty="0">
                <a:solidFill>
                  <a:schemeClr val="tx1"/>
                </a:solidFill>
              </a:rPr>
              <a:t>metode prevencije i </a:t>
            </a:r>
            <a:r>
              <a:rPr lang="pt-BR" sz="2800" dirty="0" smtClean="0">
                <a:solidFill>
                  <a:schemeClr val="tx1"/>
                </a:solidFill>
              </a:rPr>
              <a:t>ublažavanja</a:t>
            </a:r>
            <a:endParaRPr lang="hu-HU" sz="2800" dirty="0">
              <a:solidFill>
                <a:schemeClr val="tx1"/>
              </a:solidFill>
            </a:endParaRPr>
          </a:p>
        </p:txBody>
      </p:sp>
    </p:spTree>
    <p:extLst>
      <p:ext uri="{BB962C8B-B14F-4D97-AF65-F5344CB8AC3E}">
        <p14:creationId xmlns:p14="http://schemas.microsoft.com/office/powerpoint/2010/main" val="34562718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artalom helye 2">
            <a:extLst>
              <a:ext uri="{FF2B5EF4-FFF2-40B4-BE49-F238E27FC236}">
                <a16:creationId xmlns:a16="http://schemas.microsoft.com/office/drawing/2014/main" id="{304B662C-1A41-A8A0-0334-C8B904C461DA}"/>
              </a:ext>
            </a:extLst>
          </p:cNvPr>
          <p:cNvSpPr>
            <a:spLocks noGrp="1"/>
          </p:cNvSpPr>
          <p:nvPr>
            <p:ph idx="1"/>
          </p:nvPr>
        </p:nvSpPr>
        <p:spPr>
          <a:xfrm>
            <a:off x="381000" y="914399"/>
            <a:ext cx="11610000" cy="5439599"/>
          </a:xfrm>
        </p:spPr>
        <p:txBody>
          <a:bodyPr rtlCol="0">
            <a:normAutofit fontScale="92500" lnSpcReduction="20000"/>
          </a:bodyPr>
          <a:lstStyle/>
          <a:p>
            <a:pPr marL="0" indent="0">
              <a:lnSpc>
                <a:spcPct val="100000"/>
              </a:lnSpc>
              <a:buNone/>
            </a:pPr>
            <a:r>
              <a:rPr lang="en-US" sz="2000" u="sng" dirty="0" err="1" smtClean="0">
                <a:solidFill>
                  <a:srgbClr val="0070C0"/>
                </a:solidFill>
              </a:rPr>
              <a:t>Metode</a:t>
            </a:r>
            <a:r>
              <a:rPr lang="en-US" sz="2000" u="sng" dirty="0" smtClean="0">
                <a:solidFill>
                  <a:srgbClr val="0070C0"/>
                </a:solidFill>
              </a:rPr>
              <a:t> </a:t>
            </a:r>
            <a:r>
              <a:rPr lang="en-US" sz="2000" u="sng" dirty="0" err="1">
                <a:solidFill>
                  <a:srgbClr val="0070C0"/>
                </a:solidFill>
              </a:rPr>
              <a:t>društvene</a:t>
            </a:r>
            <a:r>
              <a:rPr lang="en-US" sz="2000" u="sng" dirty="0">
                <a:solidFill>
                  <a:srgbClr val="0070C0"/>
                </a:solidFill>
              </a:rPr>
              <a:t> </a:t>
            </a:r>
            <a:r>
              <a:rPr lang="en-US" sz="2000" u="sng" dirty="0" err="1">
                <a:solidFill>
                  <a:srgbClr val="0070C0"/>
                </a:solidFill>
              </a:rPr>
              <a:t>kontrole</a:t>
            </a:r>
            <a:endParaRPr lang="en-US" sz="2000" u="sng" dirty="0">
              <a:solidFill>
                <a:srgbClr val="0070C0"/>
              </a:solidFill>
            </a:endParaRPr>
          </a:p>
          <a:p>
            <a:pPr marL="0" indent="0">
              <a:lnSpc>
                <a:spcPct val="100000"/>
              </a:lnSpc>
              <a:spcAft>
                <a:spcPts val="0"/>
              </a:spcAft>
              <a:buClr>
                <a:srgbClr val="00B050"/>
              </a:buClr>
              <a:buNone/>
            </a:pPr>
            <a:r>
              <a:rPr lang="sr" sz="2000" dirty="0" smtClean="0">
                <a:solidFill>
                  <a:schemeClr val="tx1"/>
                </a:solidFill>
                <a:cs typeface="Arial" panose="020B0604020202020204" pitchFamily="34" charset="0"/>
              </a:rPr>
              <a:t>Podizanje </a:t>
            </a:r>
            <a:r>
              <a:rPr lang="sr" sz="2000" dirty="0" smtClean="0">
                <a:solidFill>
                  <a:srgbClr val="0070C0"/>
                </a:solidFill>
                <a:cs typeface="Arial" panose="020B0604020202020204" pitchFamily="34" charset="0"/>
              </a:rPr>
              <a:t>svesti javnosti </a:t>
            </a:r>
            <a:r>
              <a:rPr lang="en-US" sz="2000" dirty="0">
                <a:solidFill>
                  <a:schemeClr val="tx1"/>
                </a:solidFill>
                <a:cs typeface="Arial" panose="020B0604020202020204" pitchFamily="34" charset="0"/>
              </a:rPr>
              <a:t>o </a:t>
            </a:r>
            <a:r>
              <a:rPr lang="en-US" sz="2000" dirty="0" err="1">
                <a:solidFill>
                  <a:schemeClr val="tx1"/>
                </a:solidFill>
                <a:cs typeface="Arial" panose="020B0604020202020204" pitchFamily="34" charset="0"/>
              </a:rPr>
              <a:t>uticaju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klimatskih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promena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alergije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kožne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bolesti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uz</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bolji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pristup</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odgovarajućim</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tretmanima</a:t>
            </a:r>
            <a:r>
              <a:rPr lang="en-US" sz="2000" dirty="0">
                <a:solidFill>
                  <a:schemeClr val="tx1"/>
                </a:solidFill>
                <a:cs typeface="Arial" panose="020B0604020202020204" pitchFamily="34" charset="0"/>
              </a:rPr>
              <a:t>: </a:t>
            </a:r>
          </a:p>
          <a:p>
            <a:pPr lvl="1">
              <a:lnSpc>
                <a:spcPct val="100000"/>
              </a:lnSpc>
              <a:spcAft>
                <a:spcPts val="500"/>
              </a:spcAft>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Obrazovni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programi</a:t>
            </a:r>
            <a:r>
              <a:rPr lang="en-US" sz="1800" dirty="0">
                <a:solidFill>
                  <a:schemeClr val="tx1"/>
                </a:solidFill>
                <a:cs typeface="Arial" panose="020B0604020202020204" pitchFamily="34" charset="0"/>
              </a:rPr>
              <a:t> u </a:t>
            </a:r>
            <a:r>
              <a:rPr lang="en-US" sz="1800" dirty="0" err="1">
                <a:solidFill>
                  <a:schemeClr val="tx1"/>
                </a:solidFill>
                <a:cs typeface="Arial" panose="020B0604020202020204" pitchFamily="34" charset="0"/>
              </a:rPr>
              <a:t>školama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na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fakultetima</a:t>
            </a:r>
            <a:r>
              <a:rPr lang="en-US" sz="1800" dirty="0">
                <a:solidFill>
                  <a:schemeClr val="tx1"/>
                </a:solidFill>
                <a:cs typeface="Arial" panose="020B0604020202020204" pitchFamily="34" charset="0"/>
              </a:rPr>
              <a:t>. </a:t>
            </a:r>
          </a:p>
          <a:p>
            <a:pPr lvl="1">
              <a:lnSpc>
                <a:spcPct val="100000"/>
              </a:lnSpc>
              <a:spcAft>
                <a:spcPts val="500"/>
              </a:spcAft>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Kampanje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javnog</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informisanja</a:t>
            </a:r>
            <a:r>
              <a:rPr lang="en-US" sz="1800" dirty="0">
                <a:solidFill>
                  <a:schemeClr val="tx1"/>
                </a:solidFill>
                <a:cs typeface="Arial" panose="020B0604020202020204" pitchFamily="34" charset="0"/>
              </a:rPr>
              <a:t> u </a:t>
            </a:r>
            <a:r>
              <a:rPr lang="en-US" sz="1800" dirty="0" err="1">
                <a:solidFill>
                  <a:schemeClr val="tx1"/>
                </a:solidFill>
                <a:cs typeface="Arial" panose="020B0604020202020204" pitchFamily="34" charset="0"/>
              </a:rPr>
              <a:t>konvencionalnim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društvenim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medijima</a:t>
            </a:r>
            <a:r>
              <a:rPr lang="en-US" sz="1800" dirty="0">
                <a:solidFill>
                  <a:schemeClr val="tx1"/>
                </a:solidFill>
                <a:cs typeface="Arial" panose="020B0604020202020204" pitchFamily="34" charset="0"/>
              </a:rPr>
              <a:t>.</a:t>
            </a:r>
          </a:p>
          <a:p>
            <a:pPr lvl="1">
              <a:lnSpc>
                <a:spcPct val="120000"/>
              </a:lnSpc>
              <a:spcAft>
                <a:spcPts val="500"/>
              </a:spcAft>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Informacije</a:t>
            </a:r>
            <a:r>
              <a:rPr lang="en-US" sz="1800" dirty="0">
                <a:solidFill>
                  <a:schemeClr val="tx1"/>
                </a:solidFill>
                <a:cs typeface="Arial" panose="020B0604020202020204" pitchFamily="34" charset="0"/>
              </a:rPr>
              <a:t> u </a:t>
            </a:r>
            <a:r>
              <a:rPr lang="en-US" sz="1800" dirty="0" err="1">
                <a:solidFill>
                  <a:schemeClr val="tx1"/>
                </a:solidFill>
                <a:cs typeface="Arial" panose="020B0604020202020204" pitchFamily="34" charset="0"/>
              </a:rPr>
              <a:t>realnom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vremenu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putem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mobilnih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ličnih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zdravstvenih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aplikacija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npr</a:t>
            </a:r>
            <a:r>
              <a:rPr lang="en-US" sz="1800" dirty="0">
                <a:solidFill>
                  <a:schemeClr val="tx1"/>
                </a:solidFill>
                <a:cs typeface="Arial" panose="020B0604020202020204" pitchFamily="34" charset="0"/>
              </a:rPr>
              <a:t>. u </a:t>
            </a:r>
            <a:r>
              <a:rPr lang="en-US" sz="1800" dirty="0" err="1">
                <a:solidFill>
                  <a:schemeClr val="tx1"/>
                </a:solidFill>
                <a:cs typeface="Arial" panose="020B0604020202020204" pitchFamily="34" charset="0"/>
              </a:rPr>
              <a:t>skladu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nacionalnim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aplikacijama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praćenje</a:t>
            </a:r>
            <a:r>
              <a:rPr lang="en-US" sz="1800" dirty="0">
                <a:solidFill>
                  <a:schemeClr val="tx1"/>
                </a:solidFill>
                <a:cs typeface="Arial" panose="020B0604020202020204" pitchFamily="34" charset="0"/>
              </a:rPr>
              <a:t> COVID-a </a:t>
            </a:r>
            <a:r>
              <a:rPr lang="en-US" sz="1800" dirty="0" err="1">
                <a:solidFill>
                  <a:schemeClr val="tx1"/>
                </a:solidFill>
                <a:cs typeface="Arial" panose="020B0604020202020204" pitchFamily="34" charset="0"/>
              </a:rPr>
              <a:t>koje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su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razvijene</a:t>
            </a:r>
            <a:r>
              <a:rPr lang="en-US" sz="1800" dirty="0">
                <a:solidFill>
                  <a:schemeClr val="tx1"/>
                </a:solidFill>
                <a:cs typeface="Arial" panose="020B0604020202020204" pitchFamily="34" charset="0"/>
              </a:rPr>
              <a:t> u EU. Da li bi </a:t>
            </a:r>
            <a:r>
              <a:rPr lang="en-US" sz="1800" dirty="0" err="1">
                <a:solidFill>
                  <a:schemeClr val="tx1"/>
                </a:solidFill>
                <a:cs typeface="Arial" panose="020B0604020202020204" pitchFamily="34" charset="0"/>
              </a:rPr>
              <a:t>oni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mogli</a:t>
            </a:r>
            <a:r>
              <a:rPr lang="en-US" sz="1800" dirty="0">
                <a:solidFill>
                  <a:schemeClr val="tx1"/>
                </a:solidFill>
                <a:cs typeface="Arial" panose="020B0604020202020204" pitchFamily="34" charset="0"/>
              </a:rPr>
              <a:t> da se </a:t>
            </a:r>
            <a:r>
              <a:rPr lang="en-US" sz="1800" dirty="0" err="1">
                <a:solidFill>
                  <a:schemeClr val="tx1"/>
                </a:solidFill>
                <a:cs typeface="Arial" panose="020B0604020202020204" pitchFamily="34" charset="0"/>
              </a:rPr>
              <a:t>integrišu</a:t>
            </a:r>
            <a:r>
              <a:rPr lang="en-US" sz="1800" dirty="0">
                <a:solidFill>
                  <a:schemeClr val="tx1"/>
                </a:solidFill>
                <a:cs typeface="Arial" panose="020B0604020202020204" pitchFamily="34" charset="0"/>
              </a:rPr>
              <a:t> u </a:t>
            </a:r>
            <a:r>
              <a:rPr lang="en-US" sz="1800" dirty="0" err="1">
                <a:solidFill>
                  <a:schemeClr val="tx1"/>
                </a:solidFill>
                <a:cs typeface="Arial" panose="020B0604020202020204" pitchFamily="34" charset="0"/>
              </a:rPr>
              <a:t>jednu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zdravstvenu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aplikaciju</a:t>
            </a:r>
            <a:r>
              <a:rPr lang="en-US" sz="1800" dirty="0">
                <a:solidFill>
                  <a:schemeClr val="tx1"/>
                </a:solidFill>
                <a:cs typeface="Arial" panose="020B0604020202020204" pitchFamily="34" charset="0"/>
              </a:rPr>
              <a:t> EU </a:t>
            </a:r>
            <a:r>
              <a:rPr lang="en-US" sz="1800" dirty="0" err="1">
                <a:solidFill>
                  <a:schemeClr val="tx1"/>
                </a:solidFill>
                <a:cs typeface="Arial" panose="020B0604020202020204" pitchFamily="34" charset="0"/>
              </a:rPr>
              <a:t>sa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odeljcima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alergije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kožne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bolesti</a:t>
            </a:r>
            <a:r>
              <a:rPr lang="en-US" sz="1800" dirty="0">
                <a:solidFill>
                  <a:schemeClr val="tx1"/>
                </a:solidFill>
                <a:cs typeface="Arial" panose="020B0604020202020204" pitchFamily="34" charset="0"/>
              </a:rPr>
              <a:t>? </a:t>
            </a:r>
          </a:p>
          <a:p>
            <a:pPr lvl="1">
              <a:lnSpc>
                <a:spcPct val="100000"/>
              </a:lnSpc>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Poboljšan</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pristup</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javnosti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medicinskom</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tretmanu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vakcinama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alergije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kožne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bolesti</a:t>
            </a:r>
            <a:r>
              <a:rPr lang="en-US" sz="1800" dirty="0">
                <a:solidFill>
                  <a:schemeClr val="tx1"/>
                </a:solidFill>
                <a:cs typeface="Arial" panose="020B0604020202020204" pitchFamily="34" charset="0"/>
              </a:rPr>
              <a:t>.</a:t>
            </a:r>
          </a:p>
          <a:p>
            <a:pPr marL="0" indent="0">
              <a:lnSpc>
                <a:spcPct val="100000"/>
              </a:lnSpc>
              <a:spcBef>
                <a:spcPts val="2500"/>
              </a:spcBef>
              <a:spcAft>
                <a:spcPts val="0"/>
              </a:spcAft>
              <a:buClr>
                <a:srgbClr val="00B050"/>
              </a:buClr>
              <a:buNone/>
            </a:pPr>
            <a:r>
              <a:rPr lang="sr" sz="2000" dirty="0" smtClean="0">
                <a:solidFill>
                  <a:schemeClr val="tx1"/>
                </a:solidFill>
                <a:cs typeface="Arial" panose="020B0604020202020204" pitchFamily="34" charset="0"/>
              </a:rPr>
              <a:t>Za</a:t>
            </a:r>
            <a:r>
              <a:rPr lang="sr" sz="2000" dirty="0" smtClean="0">
                <a:cs typeface="Arial" panose="020B0604020202020204" pitchFamily="34" charset="0"/>
              </a:rPr>
              <a:t> </a:t>
            </a:r>
            <a:r>
              <a:rPr lang="en-US" sz="2000" dirty="0" err="1">
                <a:solidFill>
                  <a:srgbClr val="0070C0"/>
                </a:solidFill>
                <a:cs typeface="Arial" panose="020B0604020202020204" pitchFamily="34" charset="0"/>
              </a:rPr>
              <a:t>alergije</a:t>
            </a:r>
            <a:r>
              <a:rPr lang="en-US" sz="2000" dirty="0">
                <a:solidFill>
                  <a:srgbClr val="0070C0"/>
                </a:solidFill>
                <a:cs typeface="Arial" panose="020B0604020202020204" pitchFamily="34" charset="0"/>
              </a:rPr>
              <a:t> </a:t>
            </a:r>
            <a:r>
              <a:rPr lang="en-US" sz="2000" dirty="0" err="1">
                <a:solidFill>
                  <a:srgbClr val="0070C0"/>
                </a:solidFill>
                <a:cs typeface="Arial" panose="020B0604020202020204" pitchFamily="34" charset="0"/>
              </a:rPr>
              <a:t>i</a:t>
            </a:r>
            <a:r>
              <a:rPr lang="en-US" sz="2000" dirty="0">
                <a:solidFill>
                  <a:srgbClr val="0070C0"/>
                </a:solidFill>
                <a:cs typeface="Arial" panose="020B0604020202020204" pitchFamily="34" charset="0"/>
              </a:rPr>
              <a:t> </a:t>
            </a:r>
            <a:r>
              <a:rPr lang="en-US" sz="2000" dirty="0" err="1">
                <a:solidFill>
                  <a:srgbClr val="0070C0"/>
                </a:solidFill>
                <a:cs typeface="Arial" panose="020B0604020202020204" pitchFamily="34" charset="0"/>
              </a:rPr>
              <a:t>hronične</a:t>
            </a:r>
            <a:r>
              <a:rPr lang="en-US" sz="2000" dirty="0">
                <a:solidFill>
                  <a:srgbClr val="0070C0"/>
                </a:solidFill>
                <a:cs typeface="Arial" panose="020B0604020202020204" pitchFamily="34" charset="0"/>
              </a:rPr>
              <a:t> </a:t>
            </a:r>
            <a:r>
              <a:rPr lang="en-US" sz="2000" dirty="0" err="1">
                <a:solidFill>
                  <a:srgbClr val="0070C0"/>
                </a:solidFill>
                <a:cs typeface="Arial" panose="020B0604020202020204" pitchFamily="34" charset="0"/>
              </a:rPr>
              <a:t>inflamatorne</a:t>
            </a:r>
            <a:r>
              <a:rPr lang="en-US" sz="2000" dirty="0">
                <a:solidFill>
                  <a:srgbClr val="0070C0"/>
                </a:solidFill>
                <a:cs typeface="Arial" panose="020B0604020202020204" pitchFamily="34" charset="0"/>
              </a:rPr>
              <a:t> </a:t>
            </a:r>
            <a:r>
              <a:rPr lang="en-US" sz="2000" dirty="0" err="1">
                <a:solidFill>
                  <a:srgbClr val="0070C0"/>
                </a:solidFill>
                <a:cs typeface="Arial" panose="020B0604020202020204" pitchFamily="34" charset="0"/>
              </a:rPr>
              <a:t>kožne</a:t>
            </a:r>
            <a:r>
              <a:rPr lang="en-US" sz="2000" dirty="0">
                <a:solidFill>
                  <a:srgbClr val="0070C0"/>
                </a:solidFill>
                <a:cs typeface="Arial" panose="020B0604020202020204" pitchFamily="34" charset="0"/>
              </a:rPr>
              <a:t> </a:t>
            </a:r>
            <a:r>
              <a:rPr lang="en-US" sz="2000" dirty="0" err="1" smtClean="0">
                <a:solidFill>
                  <a:srgbClr val="0070C0"/>
                </a:solidFill>
                <a:cs typeface="Arial" panose="020B0604020202020204" pitchFamily="34" charset="0"/>
              </a:rPr>
              <a:t>bolesti</a:t>
            </a:r>
            <a:r>
              <a:rPr lang="sr" sz="2000" dirty="0" smtClean="0">
                <a:solidFill>
                  <a:schemeClr val="tx1"/>
                </a:solidFill>
                <a:cs typeface="Arial" panose="020B0604020202020204" pitchFamily="34" charset="0"/>
              </a:rPr>
              <a:t>:</a:t>
            </a:r>
            <a:endParaRPr lang="sr" sz="2000" dirty="0">
              <a:solidFill>
                <a:schemeClr val="tx1"/>
              </a:solidFill>
              <a:cs typeface="Arial" panose="020B0604020202020204" pitchFamily="34" charset="0"/>
            </a:endParaRPr>
          </a:p>
          <a:p>
            <a:pPr lvl="1">
              <a:lnSpc>
                <a:spcPct val="130000"/>
              </a:lnSpc>
              <a:spcAft>
                <a:spcPts val="0"/>
              </a:spcAft>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Razvoj</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boljeg</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razumevanja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psiholoških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društvenih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ekoloških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efekata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migracije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unutrašnjih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međunarodnih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na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ove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bolesti</a:t>
            </a:r>
            <a:r>
              <a:rPr lang="en-US" sz="1800" dirty="0">
                <a:solidFill>
                  <a:schemeClr val="tx1"/>
                </a:solidFill>
                <a:cs typeface="Arial" panose="020B0604020202020204" pitchFamily="34" charset="0"/>
              </a:rPr>
              <a:t>.</a:t>
            </a:r>
          </a:p>
          <a:p>
            <a:pPr marL="0" indent="0">
              <a:lnSpc>
                <a:spcPct val="100000"/>
              </a:lnSpc>
              <a:spcBef>
                <a:spcPts val="2500"/>
              </a:spcBef>
              <a:spcAft>
                <a:spcPts val="0"/>
              </a:spcAft>
              <a:buClr>
                <a:srgbClr val="00B050"/>
              </a:buClr>
              <a:buNone/>
            </a:pPr>
            <a:r>
              <a:rPr lang="sr" sz="2000" dirty="0" smtClean="0">
                <a:solidFill>
                  <a:schemeClr val="tx1"/>
                </a:solidFill>
                <a:cs typeface="Arial" panose="020B0604020202020204" pitchFamily="34" charset="0"/>
              </a:rPr>
              <a:t>U slučaju </a:t>
            </a:r>
            <a:r>
              <a:rPr lang="en-US" sz="2000" dirty="0" err="1">
                <a:solidFill>
                  <a:srgbClr val="0070C0"/>
                </a:solidFill>
                <a:cs typeface="Arial" panose="020B0604020202020204" pitchFamily="34" charset="0"/>
              </a:rPr>
              <a:t>infektivne</a:t>
            </a:r>
            <a:r>
              <a:rPr lang="en-US" sz="2000" dirty="0">
                <a:solidFill>
                  <a:srgbClr val="0070C0"/>
                </a:solidFill>
                <a:cs typeface="Arial" panose="020B0604020202020204" pitchFamily="34" charset="0"/>
              </a:rPr>
              <a:t> </a:t>
            </a:r>
            <a:r>
              <a:rPr lang="en-US" sz="2000" dirty="0" err="1">
                <a:solidFill>
                  <a:srgbClr val="0070C0"/>
                </a:solidFill>
                <a:cs typeface="Arial" panose="020B0604020202020204" pitchFamily="34" charset="0"/>
              </a:rPr>
              <a:t>kožne</a:t>
            </a:r>
            <a:r>
              <a:rPr lang="en-US" sz="2000" dirty="0">
                <a:solidFill>
                  <a:srgbClr val="0070C0"/>
                </a:solidFill>
                <a:cs typeface="Arial" panose="020B0604020202020204" pitchFamily="34" charset="0"/>
              </a:rPr>
              <a:t> </a:t>
            </a:r>
            <a:r>
              <a:rPr lang="en-US" sz="2000" dirty="0" err="1" smtClean="0">
                <a:solidFill>
                  <a:srgbClr val="0070C0"/>
                </a:solidFill>
                <a:cs typeface="Arial" panose="020B0604020202020204" pitchFamily="34" charset="0"/>
              </a:rPr>
              <a:t>bolesti</a:t>
            </a:r>
            <a:r>
              <a:rPr lang="sr" sz="2000" dirty="0" smtClean="0">
                <a:solidFill>
                  <a:schemeClr val="tx1"/>
                </a:solidFill>
                <a:cs typeface="Arial" panose="020B0604020202020204" pitchFamily="34" charset="0"/>
              </a:rPr>
              <a:t>:</a:t>
            </a:r>
            <a:r>
              <a:rPr lang="sr" sz="2000" dirty="0" smtClean="0">
                <a:cs typeface="Arial" panose="020B0604020202020204" pitchFamily="34" charset="0"/>
              </a:rPr>
              <a:t> </a:t>
            </a:r>
            <a:endParaRPr lang="sr" sz="2000" dirty="0">
              <a:cs typeface="Arial" panose="020B0604020202020204" pitchFamily="34" charset="0"/>
            </a:endParaRPr>
          </a:p>
          <a:p>
            <a:pPr lvl="1">
              <a:lnSpc>
                <a:spcPct val="130000"/>
              </a:lnSpc>
              <a:buClr>
                <a:srgbClr val="00B050"/>
              </a:buClr>
              <a:buFont typeface="Wingdings" panose="05000000000000000000" pitchFamily="2" charset="2"/>
              <a:buChar char="Ø"/>
            </a:pPr>
            <a:r>
              <a:rPr lang="en-US" sz="1800" dirty="0" err="1">
                <a:solidFill>
                  <a:schemeClr val="tx1"/>
                </a:solidFill>
                <a:cs typeface="Arial" panose="020B0604020202020204" pitchFamily="34" charset="0"/>
              </a:rPr>
              <a:t>Efikasno</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putovanje</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kontrola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ljudi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koji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migriraju</a:t>
            </a:r>
            <a:r>
              <a:rPr lang="en-US" sz="1800" dirty="0">
                <a:solidFill>
                  <a:schemeClr val="tx1"/>
                </a:solidFill>
                <a:cs typeface="Arial" panose="020B0604020202020204" pitchFamily="34" charset="0"/>
              </a:rPr>
              <a:t>/</a:t>
            </a:r>
            <a:r>
              <a:rPr lang="en-US" sz="1800" dirty="0" err="1">
                <a:solidFill>
                  <a:schemeClr val="tx1"/>
                </a:solidFill>
                <a:cs typeface="Arial" panose="020B0604020202020204" pitchFamily="34" charset="0"/>
              </a:rPr>
              <a:t>putuju</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iz</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zaraženih</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područja</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uz</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odgovarajući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medicinski</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tretman</a:t>
            </a:r>
            <a:r>
              <a:rPr lang="en-US" sz="1800" dirty="0">
                <a:solidFill>
                  <a:schemeClr val="tx1"/>
                </a:solidFill>
                <a:cs typeface="Arial" panose="020B0604020202020204" pitchFamily="34" charset="0"/>
              </a:rPr>
              <a:t>, </a:t>
            </a:r>
            <a:r>
              <a:rPr lang="en-US" sz="1800" dirty="0" err="1">
                <a:solidFill>
                  <a:schemeClr val="tx1"/>
                </a:solidFill>
                <a:cs typeface="Arial" panose="020B0604020202020204" pitchFamily="34" charset="0"/>
              </a:rPr>
              <a:t>ako</a:t>
            </a:r>
            <a:r>
              <a:rPr lang="en-US" sz="1800" dirty="0">
                <a:solidFill>
                  <a:schemeClr val="tx1"/>
                </a:solidFill>
                <a:cs typeface="Arial" panose="020B0604020202020204" pitchFamily="34" charset="0"/>
              </a:rPr>
              <a:t> je </a:t>
            </a:r>
            <a:r>
              <a:rPr lang="en-US" sz="1800" dirty="0" err="1">
                <a:solidFill>
                  <a:schemeClr val="tx1"/>
                </a:solidFill>
                <a:cs typeface="Arial" panose="020B0604020202020204" pitchFamily="34" charset="0"/>
              </a:rPr>
              <a:t>potrebno</a:t>
            </a:r>
            <a:r>
              <a:rPr lang="en-US" sz="1800" dirty="0" smtClean="0">
                <a:solidFill>
                  <a:schemeClr val="tx1"/>
                </a:solidFill>
                <a:cs typeface="Arial" panose="020B0604020202020204" pitchFamily="34" charset="0"/>
              </a:rPr>
              <a:t>.</a:t>
            </a:r>
            <a:endParaRPr lang="en-GB" sz="2000" dirty="0"/>
          </a:p>
        </p:txBody>
      </p:sp>
      <p:sp>
        <p:nvSpPr>
          <p:cNvPr id="3" name="Cím 1"/>
          <p:cNvSpPr>
            <a:spLocks noGrp="1"/>
          </p:cNvSpPr>
          <p:nvPr>
            <p:ph type="title"/>
          </p:nvPr>
        </p:nvSpPr>
        <p:spPr>
          <a:xfrm>
            <a:off x="426000" y="118174"/>
            <a:ext cx="9698485" cy="549635"/>
          </a:xfrm>
        </p:spPr>
        <p:txBody>
          <a:bodyPr rtlCol="0">
            <a:normAutofit/>
          </a:bodyPr>
          <a:lstStyle/>
          <a:p>
            <a:r>
              <a:rPr lang="pt-BR" sz="2800" dirty="0" smtClean="0">
                <a:solidFill>
                  <a:schemeClr val="tx1"/>
                </a:solidFill>
              </a:rPr>
              <a:t>Moguće </a:t>
            </a:r>
            <a:r>
              <a:rPr lang="pt-BR" sz="2800" dirty="0">
                <a:solidFill>
                  <a:schemeClr val="tx1"/>
                </a:solidFill>
              </a:rPr>
              <a:t>metode prevencije i </a:t>
            </a:r>
            <a:r>
              <a:rPr lang="pt-BR" sz="2800" dirty="0" smtClean="0">
                <a:solidFill>
                  <a:schemeClr val="tx1"/>
                </a:solidFill>
              </a:rPr>
              <a:t>ublažavanja</a:t>
            </a:r>
            <a:endParaRPr lang="hu-HU" sz="2800" dirty="0">
              <a:solidFill>
                <a:schemeClr val="tx1"/>
              </a:solidFill>
            </a:endParaRPr>
          </a:p>
        </p:txBody>
      </p:sp>
    </p:spTree>
    <p:extLst>
      <p:ext uri="{BB962C8B-B14F-4D97-AF65-F5344CB8AC3E}">
        <p14:creationId xmlns:p14="http://schemas.microsoft.com/office/powerpoint/2010/main" val="21860083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pPr rtl="0"/>
            <a:r>
              <a:rPr lang="sr-Latn-RS" dirty="0" smtClean="0"/>
              <a:t>Mikotoksini</a:t>
            </a:r>
            <a:endParaRPr lang="sr" dirty="0"/>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5" y="1566844"/>
            <a:ext cx="7385951" cy="4547604"/>
          </a:xfrm>
        </p:spPr>
        <p:txBody>
          <a:bodyPr rtlCol="0">
            <a:normAutofit/>
          </a:bodyPr>
          <a:lstStyle/>
          <a:p>
            <a:r>
              <a:rPr lang="en-US" sz="2100" dirty="0" err="1"/>
              <a:t>Mikotoksini</a:t>
            </a:r>
            <a:r>
              <a:rPr lang="en-US" sz="2100" dirty="0"/>
              <a:t> - </a:t>
            </a:r>
            <a:r>
              <a:rPr lang="en-US" sz="2100" dirty="0" err="1"/>
              <a:t>toksini</a:t>
            </a:r>
            <a:r>
              <a:rPr lang="en-US" sz="2100" dirty="0"/>
              <a:t> </a:t>
            </a:r>
            <a:r>
              <a:rPr lang="en-US" sz="2100" dirty="0" err="1"/>
              <a:t>koji</a:t>
            </a:r>
            <a:r>
              <a:rPr lang="en-US" sz="2100" dirty="0"/>
              <a:t> se </a:t>
            </a:r>
            <a:r>
              <a:rPr lang="en-US" sz="2100" dirty="0" err="1"/>
              <a:t>javljaju</a:t>
            </a:r>
            <a:r>
              <a:rPr lang="en-US" sz="2100" dirty="0"/>
              <a:t> u </a:t>
            </a:r>
            <a:r>
              <a:rPr lang="en-US" sz="2100" dirty="0" err="1"/>
              <a:t>prirodi</a:t>
            </a:r>
            <a:r>
              <a:rPr lang="en-US" sz="2100" dirty="0"/>
              <a:t> </a:t>
            </a:r>
            <a:r>
              <a:rPr lang="en-US" sz="2100" dirty="0" err="1"/>
              <a:t>koje</a:t>
            </a:r>
            <a:r>
              <a:rPr lang="en-US" sz="2100" dirty="0"/>
              <a:t> </a:t>
            </a:r>
            <a:r>
              <a:rPr lang="en-US" sz="2100" dirty="0" err="1"/>
              <a:t>proizvode</a:t>
            </a:r>
            <a:r>
              <a:rPr lang="en-US" sz="2100" dirty="0"/>
              <a:t> </a:t>
            </a:r>
            <a:r>
              <a:rPr lang="en-US" sz="2100" dirty="0" err="1"/>
              <a:t>određene</a:t>
            </a:r>
            <a:r>
              <a:rPr lang="en-US" sz="2100" dirty="0"/>
              <a:t> </a:t>
            </a:r>
            <a:r>
              <a:rPr lang="en-US" sz="2100" dirty="0" err="1"/>
              <a:t>plesni</a:t>
            </a:r>
            <a:r>
              <a:rPr lang="en-US" sz="2100" dirty="0"/>
              <a:t> (</a:t>
            </a:r>
            <a:r>
              <a:rPr lang="en-US" sz="2100" dirty="0" err="1"/>
              <a:t>gljive</a:t>
            </a:r>
            <a:r>
              <a:rPr lang="en-US" sz="2100" dirty="0"/>
              <a:t>) </a:t>
            </a:r>
          </a:p>
          <a:p>
            <a:pPr rtl="0"/>
            <a:r>
              <a:rPr lang="sr" sz="2100" dirty="0" smtClean="0"/>
              <a:t>Gljive iz roda </a:t>
            </a:r>
            <a:r>
              <a:rPr lang="en-US" sz="2100" i="1" dirty="0" smtClean="0"/>
              <a:t>Aspergillus</a:t>
            </a:r>
            <a:r>
              <a:rPr lang="sr" sz="2100" dirty="0" smtClean="0"/>
              <a:t>, </a:t>
            </a:r>
            <a:r>
              <a:rPr lang="en-US" sz="2100" i="1" dirty="0" err="1" smtClean="0"/>
              <a:t>Fusarium</a:t>
            </a:r>
            <a:r>
              <a:rPr lang="en-US" sz="2100" dirty="0" smtClean="0"/>
              <a:t> </a:t>
            </a:r>
            <a:r>
              <a:rPr lang="sr" sz="2100" dirty="0"/>
              <a:t>i</a:t>
            </a:r>
            <a:r>
              <a:rPr lang="sr" sz="2100" dirty="0" smtClean="0"/>
              <a:t> </a:t>
            </a:r>
            <a:r>
              <a:rPr lang="en-US" sz="2100" i="1" dirty="0" err="1" smtClean="0"/>
              <a:t>Penicillium</a:t>
            </a:r>
            <a:r>
              <a:rPr lang="sr" sz="2100" dirty="0" smtClean="0"/>
              <a:t> </a:t>
            </a:r>
            <a:endParaRPr lang="sr" sz="2100" dirty="0"/>
          </a:p>
          <a:p>
            <a:r>
              <a:rPr lang="en-US" sz="2100" dirty="0" err="1"/>
              <a:t>Aflatoksine</a:t>
            </a:r>
            <a:r>
              <a:rPr lang="en-US" sz="2100" dirty="0"/>
              <a:t> (AF) - </a:t>
            </a:r>
            <a:r>
              <a:rPr lang="en-US" sz="2100" dirty="0" err="1"/>
              <a:t>proizvodi</a:t>
            </a:r>
            <a:r>
              <a:rPr lang="en-US" sz="2100" dirty="0"/>
              <a:t> </a:t>
            </a:r>
            <a:r>
              <a:rPr lang="en-US" sz="2100" i="1" dirty="0" smtClean="0"/>
              <a:t>Aspergillus</a:t>
            </a:r>
            <a:r>
              <a:rPr lang="sr" sz="2100" dirty="0" smtClean="0"/>
              <a:t> </a:t>
            </a:r>
            <a:r>
              <a:rPr lang="en-US" sz="2100" i="1" dirty="0" err="1" smtClean="0"/>
              <a:t>flavus</a:t>
            </a:r>
            <a:endParaRPr lang="sr" sz="2100" dirty="0"/>
          </a:p>
          <a:p>
            <a:r>
              <a:rPr lang="en-US" sz="2100" i="1" dirty="0"/>
              <a:t>Aspergillus</a:t>
            </a:r>
            <a:r>
              <a:rPr lang="sr" sz="2100" dirty="0" smtClean="0"/>
              <a:t> </a:t>
            </a:r>
            <a:r>
              <a:rPr lang="sr" sz="2100" dirty="0"/>
              <a:t>- </a:t>
            </a:r>
            <a:r>
              <a:rPr lang="en-US" sz="2100" dirty="0" err="1"/>
              <a:t>raste</a:t>
            </a:r>
            <a:r>
              <a:rPr lang="en-US" sz="2100" dirty="0"/>
              <a:t> u </a:t>
            </a:r>
            <a:r>
              <a:rPr lang="en-US" sz="2100" dirty="0" err="1"/>
              <a:t>zemljištu</a:t>
            </a:r>
            <a:r>
              <a:rPr lang="en-US" sz="2100" dirty="0"/>
              <a:t>, </a:t>
            </a:r>
            <a:r>
              <a:rPr lang="en-US" sz="2100" dirty="0" err="1"/>
              <a:t>raspadajućoj</a:t>
            </a:r>
            <a:r>
              <a:rPr lang="en-US" sz="2100" dirty="0"/>
              <a:t> </a:t>
            </a:r>
            <a:r>
              <a:rPr lang="en-US" sz="2100" dirty="0" err="1"/>
              <a:t>vegetaciji</a:t>
            </a:r>
            <a:r>
              <a:rPr lang="en-US" sz="2100" dirty="0"/>
              <a:t>, </a:t>
            </a:r>
            <a:r>
              <a:rPr lang="en-US" sz="2100" dirty="0" err="1"/>
              <a:t>senu</a:t>
            </a:r>
            <a:r>
              <a:rPr lang="en-US" sz="2100" dirty="0"/>
              <a:t> </a:t>
            </a:r>
            <a:r>
              <a:rPr lang="en-US" sz="2100" dirty="0" err="1"/>
              <a:t>i</a:t>
            </a:r>
            <a:r>
              <a:rPr lang="en-US" sz="2100" dirty="0"/>
              <a:t> </a:t>
            </a:r>
            <a:r>
              <a:rPr lang="en-US" sz="2100" dirty="0" err="1" smtClean="0"/>
              <a:t>žitaricama</a:t>
            </a:r>
            <a:endParaRPr lang="en-US" sz="2100" dirty="0" smtClean="0"/>
          </a:p>
          <a:p>
            <a:r>
              <a:rPr lang="en-US" sz="2100" dirty="0" err="1"/>
              <a:t>Aflatoksin</a:t>
            </a:r>
            <a:r>
              <a:rPr lang="en-US" sz="2100" dirty="0"/>
              <a:t> B1 (AFB1) - </a:t>
            </a:r>
            <a:r>
              <a:rPr lang="en-US" sz="2100" dirty="0" err="1"/>
              <a:t>najsnažniji</a:t>
            </a:r>
            <a:r>
              <a:rPr lang="en-US" sz="2100" dirty="0"/>
              <a:t> </a:t>
            </a:r>
            <a:r>
              <a:rPr lang="en-US" sz="2100" dirty="0" err="1"/>
              <a:t>poznati</a:t>
            </a:r>
            <a:r>
              <a:rPr lang="en-US" sz="2100" dirty="0"/>
              <a:t> </a:t>
            </a:r>
            <a:r>
              <a:rPr lang="en-US" sz="2100" dirty="0" err="1"/>
              <a:t>prirodni</a:t>
            </a:r>
            <a:r>
              <a:rPr lang="en-US" sz="2100" dirty="0"/>
              <a:t> </a:t>
            </a:r>
            <a:r>
              <a:rPr lang="en-US" sz="2100" dirty="0" err="1"/>
              <a:t>kancerogen</a:t>
            </a:r>
            <a:r>
              <a:rPr lang="en-US" sz="2100" dirty="0"/>
              <a:t> </a:t>
            </a:r>
          </a:p>
          <a:p>
            <a:r>
              <a:rPr lang="en-US" sz="2100" dirty="0" err="1"/>
              <a:t>Drugi</a:t>
            </a:r>
            <a:r>
              <a:rPr lang="en-US" sz="2100" dirty="0"/>
              <a:t> </a:t>
            </a:r>
            <a:r>
              <a:rPr lang="en-US" sz="2100" dirty="0" err="1"/>
              <a:t>važni</a:t>
            </a:r>
            <a:r>
              <a:rPr lang="en-US" sz="2100" dirty="0"/>
              <a:t> </a:t>
            </a:r>
            <a:r>
              <a:rPr lang="en-US" sz="2100" dirty="0" err="1"/>
              <a:t>mikotoksini</a:t>
            </a:r>
            <a:r>
              <a:rPr lang="en-US" sz="2100" dirty="0"/>
              <a:t>: </a:t>
            </a:r>
            <a:r>
              <a:rPr lang="en-US" sz="2100" dirty="0" err="1"/>
              <a:t>Fumonizin</a:t>
            </a:r>
            <a:r>
              <a:rPr lang="en-US" sz="2100" dirty="0"/>
              <a:t> B1 (FB1) </a:t>
            </a:r>
            <a:r>
              <a:rPr lang="en-US" sz="2100" dirty="0" err="1"/>
              <a:t>i</a:t>
            </a:r>
            <a:r>
              <a:rPr lang="en-US" sz="2100" dirty="0"/>
              <a:t> </a:t>
            </a:r>
            <a:r>
              <a:rPr lang="en-US" sz="2100" dirty="0" err="1"/>
              <a:t>Ohratoksin</a:t>
            </a:r>
            <a:r>
              <a:rPr lang="en-US" sz="2100" dirty="0"/>
              <a:t> A (OTA)</a:t>
            </a:r>
            <a:endParaRPr lang="sr" sz="2100" dirty="0"/>
          </a:p>
        </p:txBody>
      </p:sp>
      <p:sp>
        <p:nvSpPr>
          <p:cNvPr id="8" name="TextBox 7">
            <a:extLst>
              <a:ext uri="{FF2B5EF4-FFF2-40B4-BE49-F238E27FC236}">
                <a16:creationId xmlns:a16="http://schemas.microsoft.com/office/drawing/2014/main" id="{11D206F7-02A7-4D9D-A10E-6B138E66B9CB}"/>
              </a:ext>
            </a:extLst>
          </p:cNvPr>
          <p:cNvSpPr txBox="1"/>
          <p:nvPr/>
        </p:nvSpPr>
        <p:spPr>
          <a:xfrm>
            <a:off x="296918" y="5983607"/>
            <a:ext cx="11257667" cy="215444"/>
          </a:xfrm>
          <a:prstGeom prst="rect">
            <a:avLst/>
          </a:prstGeom>
          <a:noFill/>
        </p:spPr>
        <p:txBody>
          <a:bodyPr wrap="square" rtlCol="0">
            <a:spAutoFit/>
          </a:bodyPr>
          <a:lstStyle/>
          <a:p>
            <a:r>
              <a:rPr lang="en-US" sz="800" dirty="0">
                <a:solidFill>
                  <a:srgbClr val="212121"/>
                </a:solidFill>
                <a:latin typeface="BlinkMacSystemFont"/>
              </a:rPr>
              <a:t>www.efsa.europa.eu/en/topics/topic/mycotoxins; www.who.int/news-room/fact-sheets/detail/mycotoxins </a:t>
            </a:r>
            <a:r>
              <a:rPr lang="sr" sz="800" b="0" i="0" dirty="0" smtClean="0">
                <a:solidFill>
                  <a:srgbClr val="212121"/>
                </a:solidFill>
                <a:effectLst/>
                <a:latin typeface="BlinkMacSystemFont"/>
              </a:rPr>
              <a:t>Pristupljeno: </a:t>
            </a:r>
            <a:r>
              <a:rPr lang="sr" sz="800" b="0" i="0" dirty="0">
                <a:solidFill>
                  <a:srgbClr val="212121"/>
                </a:solidFill>
                <a:effectLst/>
                <a:latin typeface="BlinkMacSystemFont"/>
              </a:rPr>
              <a:t>14.03.2023.</a:t>
            </a:r>
            <a:endParaRPr lang="en-US" sz="800" dirty="0"/>
          </a:p>
        </p:txBody>
      </p:sp>
      <p:pic>
        <p:nvPicPr>
          <p:cNvPr id="5" name="Picture 4">
            <a:extLst>
              <a:ext uri="{FF2B5EF4-FFF2-40B4-BE49-F238E27FC236}">
                <a16:creationId xmlns:a16="http://schemas.microsoft.com/office/drawing/2014/main" id="{E0645FBB-5207-4132-AF9B-9F7A47331D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1968" y="1566844"/>
            <a:ext cx="4106758" cy="4106758"/>
          </a:xfrm>
          <a:prstGeom prst="rect">
            <a:avLst/>
          </a:prstGeom>
        </p:spPr>
      </p:pic>
      <p:sp>
        <p:nvSpPr>
          <p:cNvPr id="9" name="TextBox 8">
            <a:extLst>
              <a:ext uri="{FF2B5EF4-FFF2-40B4-BE49-F238E27FC236}">
                <a16:creationId xmlns:a16="http://schemas.microsoft.com/office/drawing/2014/main" id="{B368C07B-C2E0-485E-BF10-3A21EDD409B6}"/>
              </a:ext>
            </a:extLst>
          </p:cNvPr>
          <p:cNvSpPr txBox="1"/>
          <p:nvPr/>
        </p:nvSpPr>
        <p:spPr>
          <a:xfrm>
            <a:off x="7690594" y="5751475"/>
            <a:ext cx="4205594" cy="369332"/>
          </a:xfrm>
          <a:prstGeom prst="rect">
            <a:avLst/>
          </a:prstGeom>
          <a:noFill/>
        </p:spPr>
        <p:txBody>
          <a:bodyPr wrap="square" rtlCol="0">
            <a:spAutoFit/>
          </a:bodyPr>
          <a:lstStyle/>
          <a:p>
            <a:r>
              <a:rPr lang="en-US" i="1" dirty="0"/>
              <a:t>Aspergillus</a:t>
            </a:r>
            <a:r>
              <a:rPr lang="sr" dirty="0"/>
              <a:t> </a:t>
            </a:r>
            <a:r>
              <a:rPr lang="en-US" i="1" dirty="0" err="1"/>
              <a:t>flavus</a:t>
            </a:r>
            <a:endParaRPr lang="sr" dirty="0"/>
          </a:p>
        </p:txBody>
      </p:sp>
      <p:sp>
        <p:nvSpPr>
          <p:cNvPr id="10" name="TextBox 9">
            <a:extLst>
              <a:ext uri="{FF2B5EF4-FFF2-40B4-BE49-F238E27FC236}">
                <a16:creationId xmlns:a16="http://schemas.microsoft.com/office/drawing/2014/main" id="{AE0C5645-B33F-40E6-A79A-A4DEA0EC2F6A}"/>
              </a:ext>
            </a:extLst>
          </p:cNvPr>
          <p:cNvSpPr txBox="1"/>
          <p:nvPr/>
        </p:nvSpPr>
        <p:spPr>
          <a:xfrm rot="16200000">
            <a:off x="9894149" y="3607192"/>
            <a:ext cx="3995247" cy="215444"/>
          </a:xfrm>
          <a:prstGeom prst="rect">
            <a:avLst/>
          </a:prstGeom>
          <a:noFill/>
        </p:spPr>
        <p:txBody>
          <a:bodyPr wrap="square">
            <a:spAutoFit/>
          </a:bodyPr>
          <a:lstStyle/>
          <a:p>
            <a:r>
              <a:rPr lang="en-US" sz="800" dirty="0" err="1"/>
              <a:t>Izbor</a:t>
            </a:r>
            <a:r>
              <a:rPr lang="en-US" sz="800" dirty="0"/>
              <a:t>: Aspergillus </a:t>
            </a:r>
            <a:r>
              <a:rPr lang="en-US" sz="800" dirty="0" err="1"/>
              <a:t>flavus</a:t>
            </a:r>
            <a:r>
              <a:rPr lang="en-US" sz="800" dirty="0"/>
              <a:t>. U </a:t>
            </a:r>
            <a:r>
              <a:rPr lang="en-US" sz="800" dirty="0" err="1"/>
              <a:t>Vikipediji</a:t>
            </a:r>
            <a:r>
              <a:rPr lang="en-US" sz="800" dirty="0"/>
              <a:t>. https://de.wikipedia.org/wiki/Aspergillus_flavus</a:t>
            </a:r>
          </a:p>
        </p:txBody>
      </p:sp>
    </p:spTree>
    <p:extLst>
      <p:ext uri="{BB962C8B-B14F-4D97-AF65-F5344CB8AC3E}">
        <p14:creationId xmlns:p14="http://schemas.microsoft.com/office/powerpoint/2010/main" val="8945619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pPr rtl="0"/>
            <a:r>
              <a:rPr lang="sr-Latn-RS" dirty="0" smtClean="0"/>
              <a:t>Mikotoksini</a:t>
            </a:r>
            <a:endParaRPr lang="sr" dirty="0"/>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6" y="1587260"/>
            <a:ext cx="8980524" cy="4396348"/>
          </a:xfrm>
        </p:spPr>
        <p:txBody>
          <a:bodyPr rtlCol="0">
            <a:normAutofit/>
          </a:bodyPr>
          <a:lstStyle/>
          <a:p>
            <a:pPr>
              <a:lnSpc>
                <a:spcPct val="120000"/>
              </a:lnSpc>
            </a:pPr>
            <a:r>
              <a:rPr lang="en-US" sz="2000" dirty="0" err="1"/>
              <a:t>Mikotoksini</a:t>
            </a:r>
            <a:r>
              <a:rPr lang="en-US" sz="2000" dirty="0"/>
              <a:t> </a:t>
            </a:r>
            <a:r>
              <a:rPr lang="en-US" sz="2000" dirty="0" err="1"/>
              <a:t>ulaze</a:t>
            </a:r>
            <a:r>
              <a:rPr lang="en-US" sz="2000" dirty="0"/>
              <a:t> u </a:t>
            </a:r>
            <a:r>
              <a:rPr lang="en-US" sz="2000" dirty="0" err="1"/>
              <a:t>lanac</a:t>
            </a:r>
            <a:r>
              <a:rPr lang="en-US" sz="2000" dirty="0"/>
              <a:t> </a:t>
            </a:r>
            <a:r>
              <a:rPr lang="en-US" sz="2000" dirty="0" err="1"/>
              <a:t>ishrane</a:t>
            </a:r>
            <a:r>
              <a:rPr lang="en-US" sz="2000" dirty="0"/>
              <a:t> </a:t>
            </a:r>
            <a:r>
              <a:rPr lang="en-US" sz="2000" dirty="0" err="1"/>
              <a:t>kao</a:t>
            </a:r>
            <a:r>
              <a:rPr lang="en-US" sz="2000" dirty="0"/>
              <a:t> </a:t>
            </a:r>
            <a:r>
              <a:rPr lang="en-US" sz="2000" dirty="0" err="1"/>
              <a:t>rezultat</a:t>
            </a:r>
            <a:r>
              <a:rPr lang="en-US" sz="2000" dirty="0"/>
              <a:t> </a:t>
            </a:r>
            <a:r>
              <a:rPr lang="en-US" sz="2000" dirty="0" err="1"/>
              <a:t>infekcije</a:t>
            </a:r>
            <a:r>
              <a:rPr lang="en-US" sz="2000" dirty="0"/>
              <a:t> </a:t>
            </a:r>
            <a:r>
              <a:rPr lang="en-US" sz="2000" dirty="0" err="1"/>
              <a:t>useva</a:t>
            </a:r>
            <a:r>
              <a:rPr lang="en-US" sz="2000" dirty="0"/>
              <a:t> pre </a:t>
            </a:r>
            <a:r>
              <a:rPr lang="en-US" sz="2000" dirty="0" err="1"/>
              <a:t>ili</a:t>
            </a:r>
            <a:r>
              <a:rPr lang="en-US" sz="2000" dirty="0"/>
              <a:t> </a:t>
            </a:r>
            <a:r>
              <a:rPr lang="en-US" sz="2000" dirty="0" err="1"/>
              <a:t>posle</a:t>
            </a:r>
            <a:r>
              <a:rPr lang="en-US" sz="2000" dirty="0"/>
              <a:t> </a:t>
            </a:r>
            <a:r>
              <a:rPr lang="en-US" sz="2000" dirty="0" err="1"/>
              <a:t>žetve</a:t>
            </a:r>
            <a:endParaRPr lang="en-US" sz="2000" dirty="0"/>
          </a:p>
          <a:p>
            <a:pPr>
              <a:lnSpc>
                <a:spcPct val="120000"/>
              </a:lnSpc>
            </a:pPr>
            <a:r>
              <a:rPr lang="en-US" sz="2000" dirty="0" err="1"/>
              <a:t>Izloženost</a:t>
            </a:r>
            <a:r>
              <a:rPr lang="en-US" sz="2000" dirty="0"/>
              <a:t> </a:t>
            </a:r>
            <a:r>
              <a:rPr lang="en-US" sz="2000" dirty="0" err="1"/>
              <a:t>mikotoksinima</a:t>
            </a:r>
            <a:r>
              <a:rPr lang="en-US" sz="2000" dirty="0"/>
              <a:t> </a:t>
            </a:r>
            <a:r>
              <a:rPr lang="en-US" sz="2000" dirty="0" err="1"/>
              <a:t>obično</a:t>
            </a:r>
            <a:r>
              <a:rPr lang="en-US" sz="2000" dirty="0"/>
              <a:t> </a:t>
            </a:r>
            <a:r>
              <a:rPr lang="en-US" sz="2000" dirty="0" err="1"/>
              <a:t>jedenjem</a:t>
            </a:r>
            <a:r>
              <a:rPr lang="en-US" sz="2000" dirty="0"/>
              <a:t> </a:t>
            </a:r>
            <a:r>
              <a:rPr lang="en-US" sz="2000" dirty="0" err="1"/>
              <a:t>kontaminirane</a:t>
            </a:r>
            <a:r>
              <a:rPr lang="en-US" sz="2000" dirty="0"/>
              <a:t> </a:t>
            </a:r>
            <a:r>
              <a:rPr lang="en-US" sz="2000" dirty="0" err="1"/>
              <a:t>hrane</a:t>
            </a:r>
            <a:r>
              <a:rPr lang="en-US" sz="2000" dirty="0"/>
              <a:t> </a:t>
            </a:r>
            <a:r>
              <a:rPr lang="en-US" sz="2000" dirty="0" err="1"/>
              <a:t>ili</a:t>
            </a:r>
            <a:r>
              <a:rPr lang="en-US" sz="2000" dirty="0"/>
              <a:t> od </a:t>
            </a:r>
            <a:r>
              <a:rPr lang="en-US" sz="2000" dirty="0" err="1"/>
              <a:t>životinja</a:t>
            </a:r>
            <a:r>
              <a:rPr lang="en-US" sz="2000" dirty="0"/>
              <a:t> </a:t>
            </a:r>
            <a:r>
              <a:rPr lang="en-US" sz="2000" dirty="0" err="1"/>
              <a:t>koje</a:t>
            </a:r>
            <a:r>
              <a:rPr lang="en-US" sz="2000" dirty="0"/>
              <a:t> se </a:t>
            </a:r>
            <a:r>
              <a:rPr lang="en-US" sz="2000" dirty="0" err="1"/>
              <a:t>hrane</a:t>
            </a:r>
            <a:r>
              <a:rPr lang="en-US" sz="2000" dirty="0"/>
              <a:t> </a:t>
            </a:r>
            <a:r>
              <a:rPr lang="en-US" sz="2000" dirty="0" err="1"/>
              <a:t>kontaminiranom</a:t>
            </a:r>
            <a:r>
              <a:rPr lang="en-US" sz="2000" dirty="0"/>
              <a:t> </a:t>
            </a:r>
            <a:r>
              <a:rPr lang="en-US" sz="2000" dirty="0" err="1"/>
              <a:t>hranom</a:t>
            </a:r>
            <a:endParaRPr lang="en-US" sz="2000" dirty="0"/>
          </a:p>
          <a:p>
            <a:pPr>
              <a:lnSpc>
                <a:spcPct val="120000"/>
              </a:lnSpc>
            </a:pPr>
            <a:r>
              <a:rPr lang="en-US" sz="2000" dirty="0" err="1"/>
              <a:t>Često</a:t>
            </a:r>
            <a:r>
              <a:rPr lang="en-US" sz="2000" dirty="0"/>
              <a:t> </a:t>
            </a:r>
            <a:r>
              <a:rPr lang="en-US" sz="2000" dirty="0" err="1"/>
              <a:t>zahvaćeni</a:t>
            </a:r>
            <a:r>
              <a:rPr lang="en-US" sz="2000" dirty="0"/>
              <a:t> </a:t>
            </a:r>
            <a:r>
              <a:rPr lang="en-US" sz="2000" dirty="0" err="1"/>
              <a:t>usevi</a:t>
            </a:r>
            <a:r>
              <a:rPr lang="en-US" sz="2000" dirty="0"/>
              <a:t> (</a:t>
            </a:r>
            <a:r>
              <a:rPr lang="en-US" sz="2000" i="1" dirty="0"/>
              <a:t>Aspergillus spp</a:t>
            </a:r>
            <a:r>
              <a:rPr lang="en-US" sz="2000" dirty="0"/>
              <a:t>.): </a:t>
            </a:r>
            <a:r>
              <a:rPr lang="en-US" sz="2000" dirty="0" err="1"/>
              <a:t>žitarice</a:t>
            </a:r>
            <a:r>
              <a:rPr lang="en-US" sz="2000" dirty="0"/>
              <a:t> (</a:t>
            </a:r>
            <a:r>
              <a:rPr lang="en-US" sz="2000" dirty="0" err="1"/>
              <a:t>kukuruz</a:t>
            </a:r>
            <a:r>
              <a:rPr lang="en-US" sz="2000" dirty="0"/>
              <a:t>, </a:t>
            </a:r>
            <a:r>
              <a:rPr lang="en-US" sz="2000" dirty="0" err="1"/>
              <a:t>sirak</a:t>
            </a:r>
            <a:r>
              <a:rPr lang="en-US" sz="2000" dirty="0"/>
              <a:t>, </a:t>
            </a:r>
            <a:r>
              <a:rPr lang="en-US" sz="2000" dirty="0" err="1"/>
              <a:t>pšenica</a:t>
            </a:r>
            <a:r>
              <a:rPr lang="en-US" sz="2000" dirty="0"/>
              <a:t> </a:t>
            </a:r>
            <a:r>
              <a:rPr lang="en-US" sz="2000" dirty="0" err="1"/>
              <a:t>i</a:t>
            </a:r>
            <a:r>
              <a:rPr lang="en-US" sz="2000" dirty="0"/>
              <a:t> </a:t>
            </a:r>
            <a:r>
              <a:rPr lang="en-US" sz="2000" dirty="0" err="1"/>
              <a:t>pirinač</a:t>
            </a:r>
            <a:r>
              <a:rPr lang="en-US" sz="2000" dirty="0"/>
              <a:t>), </a:t>
            </a:r>
            <a:r>
              <a:rPr lang="en-US" sz="2000" dirty="0" err="1"/>
              <a:t>uljarice</a:t>
            </a:r>
            <a:r>
              <a:rPr lang="en-US" sz="2000" dirty="0"/>
              <a:t> (</a:t>
            </a:r>
            <a:r>
              <a:rPr lang="en-US" sz="2000" dirty="0" err="1"/>
              <a:t>soja</a:t>
            </a:r>
            <a:r>
              <a:rPr lang="en-US" sz="2000" dirty="0"/>
              <a:t>, </a:t>
            </a:r>
            <a:r>
              <a:rPr lang="en-US" sz="2000" dirty="0" err="1"/>
              <a:t>kikiriki</a:t>
            </a:r>
            <a:r>
              <a:rPr lang="en-US" sz="2000" dirty="0"/>
              <a:t>, </a:t>
            </a:r>
            <a:r>
              <a:rPr lang="en-US" sz="2000" dirty="0" err="1"/>
              <a:t>suncokret</a:t>
            </a:r>
            <a:r>
              <a:rPr lang="en-US" sz="2000" dirty="0"/>
              <a:t> </a:t>
            </a:r>
            <a:r>
              <a:rPr lang="en-US" sz="2000" dirty="0" err="1"/>
              <a:t>i</a:t>
            </a:r>
            <a:r>
              <a:rPr lang="en-US" sz="2000" dirty="0"/>
              <a:t> </a:t>
            </a:r>
            <a:r>
              <a:rPr lang="en-US" sz="2000" dirty="0" err="1"/>
              <a:t>seme</a:t>
            </a:r>
            <a:r>
              <a:rPr lang="en-US" sz="2000" dirty="0"/>
              <a:t> </a:t>
            </a:r>
            <a:r>
              <a:rPr lang="en-US" sz="2000" dirty="0" err="1"/>
              <a:t>pamuka</a:t>
            </a:r>
            <a:r>
              <a:rPr lang="en-US" sz="2000" dirty="0"/>
              <a:t>), </a:t>
            </a:r>
            <a:r>
              <a:rPr lang="en-US" sz="2000" dirty="0" err="1"/>
              <a:t>začini</a:t>
            </a:r>
            <a:r>
              <a:rPr lang="en-US" sz="2000" dirty="0"/>
              <a:t> (</a:t>
            </a:r>
            <a:r>
              <a:rPr lang="en-US" sz="2000" dirty="0" err="1"/>
              <a:t>čili</a:t>
            </a:r>
            <a:r>
              <a:rPr lang="en-US" sz="2000" dirty="0"/>
              <a:t> paprika, </a:t>
            </a:r>
            <a:r>
              <a:rPr lang="en-US" sz="2000" dirty="0" err="1"/>
              <a:t>crni</a:t>
            </a:r>
            <a:r>
              <a:rPr lang="en-US" sz="2000" dirty="0"/>
              <a:t> </a:t>
            </a:r>
            <a:r>
              <a:rPr lang="en-US" sz="2000" dirty="0" err="1"/>
              <a:t>biber</a:t>
            </a:r>
            <a:r>
              <a:rPr lang="en-US" sz="2000" dirty="0"/>
              <a:t>, </a:t>
            </a:r>
            <a:r>
              <a:rPr lang="en-US" sz="2000" dirty="0" err="1"/>
              <a:t>korijander</a:t>
            </a:r>
            <a:r>
              <a:rPr lang="en-US" sz="2000" dirty="0"/>
              <a:t>, </a:t>
            </a:r>
            <a:r>
              <a:rPr lang="en-US" sz="2000" dirty="0" err="1"/>
              <a:t>kurkuma</a:t>
            </a:r>
            <a:r>
              <a:rPr lang="en-US" sz="2000" dirty="0"/>
              <a:t> </a:t>
            </a:r>
            <a:r>
              <a:rPr lang="en-US" sz="2000" dirty="0" err="1"/>
              <a:t>i</a:t>
            </a:r>
            <a:r>
              <a:rPr lang="en-US" sz="2000" dirty="0"/>
              <a:t> </a:t>
            </a:r>
            <a:r>
              <a:rPr lang="en-US" sz="2000" dirty="0" err="1"/>
              <a:t>đumbir</a:t>
            </a:r>
            <a:r>
              <a:rPr lang="en-US" sz="2000" dirty="0"/>
              <a:t>) </a:t>
            </a:r>
            <a:r>
              <a:rPr lang="en-US" sz="2000" dirty="0" err="1"/>
              <a:t>i</a:t>
            </a:r>
            <a:r>
              <a:rPr lang="en-US" sz="2000" dirty="0"/>
              <a:t> </a:t>
            </a:r>
            <a:r>
              <a:rPr lang="en-US" sz="2000" dirty="0" err="1"/>
              <a:t>orasi</a:t>
            </a:r>
            <a:r>
              <a:rPr lang="en-US" sz="2000" dirty="0"/>
              <a:t> (</a:t>
            </a:r>
            <a:r>
              <a:rPr lang="en-US" sz="2000" dirty="0" err="1"/>
              <a:t>pistaći</a:t>
            </a:r>
            <a:r>
              <a:rPr lang="en-US" sz="2000" dirty="0"/>
              <a:t>, </a:t>
            </a:r>
            <a:r>
              <a:rPr lang="en-US" sz="2000" dirty="0" err="1"/>
              <a:t>badem</a:t>
            </a:r>
            <a:r>
              <a:rPr lang="en-US" sz="2000" dirty="0"/>
              <a:t>, </a:t>
            </a:r>
            <a:r>
              <a:rPr lang="en-US" sz="2000" dirty="0" err="1"/>
              <a:t>orah</a:t>
            </a:r>
            <a:r>
              <a:rPr lang="en-US" sz="2000" dirty="0"/>
              <a:t>, </a:t>
            </a:r>
            <a:r>
              <a:rPr lang="en-US" sz="2000" dirty="0" err="1"/>
              <a:t>kokos</a:t>
            </a:r>
            <a:r>
              <a:rPr lang="en-US" sz="2000" dirty="0"/>
              <a:t> </a:t>
            </a:r>
            <a:r>
              <a:rPr lang="en-US" sz="2000" dirty="0" err="1"/>
              <a:t>i</a:t>
            </a:r>
            <a:r>
              <a:rPr lang="en-US" sz="2000" dirty="0"/>
              <a:t> </a:t>
            </a:r>
            <a:r>
              <a:rPr lang="en-US" sz="2000" dirty="0" err="1"/>
              <a:t>brazilski</a:t>
            </a:r>
            <a:r>
              <a:rPr lang="en-US" sz="2000" dirty="0"/>
              <a:t> </a:t>
            </a:r>
            <a:r>
              <a:rPr lang="en-US" sz="2000" dirty="0" err="1"/>
              <a:t>orah</a:t>
            </a:r>
            <a:r>
              <a:rPr lang="en-US" sz="2000" dirty="0"/>
              <a:t>). </a:t>
            </a:r>
            <a:r>
              <a:rPr lang="en-US" sz="2000" dirty="0" err="1"/>
              <a:t>Toksini</a:t>
            </a:r>
            <a:r>
              <a:rPr lang="en-US" sz="2000" dirty="0"/>
              <a:t> se </a:t>
            </a:r>
            <a:r>
              <a:rPr lang="en-US" sz="2000" dirty="0" err="1"/>
              <a:t>mogu</a:t>
            </a:r>
            <a:r>
              <a:rPr lang="en-US" sz="2000" dirty="0"/>
              <a:t> </a:t>
            </a:r>
            <a:r>
              <a:rPr lang="en-US" sz="2000" dirty="0" err="1"/>
              <a:t>naći</a:t>
            </a:r>
            <a:r>
              <a:rPr lang="en-US" sz="2000" dirty="0"/>
              <a:t> </a:t>
            </a:r>
            <a:r>
              <a:rPr lang="en-US" sz="2000" dirty="0" err="1"/>
              <a:t>i</a:t>
            </a:r>
            <a:r>
              <a:rPr lang="en-US" sz="2000" dirty="0"/>
              <a:t> u </a:t>
            </a:r>
            <a:r>
              <a:rPr lang="en-US" sz="2000" dirty="0" err="1"/>
              <a:t>mleku</a:t>
            </a:r>
            <a:r>
              <a:rPr lang="en-US" sz="2000" dirty="0"/>
              <a:t> </a:t>
            </a:r>
            <a:r>
              <a:rPr lang="en-US" sz="2000" dirty="0" err="1"/>
              <a:t>životinja</a:t>
            </a:r>
            <a:r>
              <a:rPr lang="en-US" sz="2000" dirty="0"/>
              <a:t> </a:t>
            </a:r>
            <a:r>
              <a:rPr lang="en-US" sz="2000" dirty="0" err="1"/>
              <a:t>koje</a:t>
            </a:r>
            <a:r>
              <a:rPr lang="en-US" sz="2000" dirty="0"/>
              <a:t> se </a:t>
            </a:r>
            <a:r>
              <a:rPr lang="en-US" sz="2000" dirty="0" err="1"/>
              <a:t>hrane</a:t>
            </a:r>
            <a:r>
              <a:rPr lang="en-US" sz="2000" dirty="0"/>
              <a:t> </a:t>
            </a:r>
            <a:r>
              <a:rPr lang="en-US" sz="2000" dirty="0" err="1"/>
              <a:t>kontaminiranom</a:t>
            </a:r>
            <a:r>
              <a:rPr lang="en-US" sz="2000" dirty="0"/>
              <a:t> </a:t>
            </a:r>
            <a:r>
              <a:rPr lang="en-US" sz="2000" dirty="0" err="1"/>
              <a:t>hranom</a:t>
            </a:r>
            <a:r>
              <a:rPr lang="en-US" sz="2000" dirty="0"/>
              <a:t>, u </a:t>
            </a:r>
            <a:r>
              <a:rPr lang="en-US" sz="2000" dirty="0" err="1"/>
              <a:t>obliku</a:t>
            </a:r>
            <a:r>
              <a:rPr lang="en-US" sz="2000" dirty="0"/>
              <a:t> </a:t>
            </a:r>
            <a:r>
              <a:rPr lang="en-US" sz="2000" dirty="0" err="1"/>
              <a:t>aflatoksina</a:t>
            </a:r>
            <a:r>
              <a:rPr lang="en-US" sz="2000" dirty="0"/>
              <a:t> M1.</a:t>
            </a:r>
          </a:p>
          <a:p>
            <a:pPr>
              <a:lnSpc>
                <a:spcPct val="120000"/>
              </a:lnSpc>
            </a:pPr>
            <a:r>
              <a:rPr lang="en-US" sz="2000" dirty="0"/>
              <a:t>FAO </a:t>
            </a:r>
            <a:r>
              <a:rPr lang="en-US" sz="2000" dirty="0" err="1"/>
              <a:t>procene</a:t>
            </a:r>
            <a:r>
              <a:rPr lang="en-US" sz="2000" dirty="0"/>
              <a:t>: 25% </a:t>
            </a:r>
            <a:r>
              <a:rPr lang="en-US" sz="2000" dirty="0" err="1"/>
              <a:t>globalnih</a:t>
            </a:r>
            <a:r>
              <a:rPr lang="en-US" sz="2000" dirty="0"/>
              <a:t> </a:t>
            </a:r>
            <a:r>
              <a:rPr lang="en-US" sz="2000" dirty="0" err="1"/>
              <a:t>uzoraka</a:t>
            </a:r>
            <a:r>
              <a:rPr lang="en-US" sz="2000" dirty="0"/>
              <a:t> je </a:t>
            </a:r>
            <a:r>
              <a:rPr lang="en-US" sz="2000" dirty="0" err="1"/>
              <a:t>kontaminirano</a:t>
            </a:r>
            <a:endParaRPr lang="en-US" sz="2000" dirty="0"/>
          </a:p>
          <a:p>
            <a:endParaRPr lang="en-US" dirty="0"/>
          </a:p>
        </p:txBody>
      </p:sp>
      <p:pic>
        <p:nvPicPr>
          <p:cNvPr id="5" name="Picture 4">
            <a:extLst>
              <a:ext uri="{FF2B5EF4-FFF2-40B4-BE49-F238E27FC236}">
                <a16:creationId xmlns:a16="http://schemas.microsoft.com/office/drawing/2014/main" id="{8A5B4890-05DE-E169-065E-918B7188FAC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0073" t="5273" r="44606" b="44352"/>
          <a:stretch/>
        </p:blipFill>
        <p:spPr>
          <a:xfrm>
            <a:off x="9362267" y="1005388"/>
            <a:ext cx="2375971" cy="2658827"/>
          </a:xfrm>
          <a:prstGeom prst="rect">
            <a:avLst/>
          </a:prstGeom>
        </p:spPr>
      </p:pic>
      <p:pic>
        <p:nvPicPr>
          <p:cNvPr id="6" name="Picture 5">
            <a:extLst>
              <a:ext uri="{FF2B5EF4-FFF2-40B4-BE49-F238E27FC236}">
                <a16:creationId xmlns:a16="http://schemas.microsoft.com/office/drawing/2014/main" id="{4A6C191A-01F9-A53D-DE00-2F3B4C330AE4}"/>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23230" t="16146" r="22566" b="7078"/>
          <a:stretch/>
        </p:blipFill>
        <p:spPr>
          <a:xfrm>
            <a:off x="9376822" y="3740987"/>
            <a:ext cx="2348276" cy="2056374"/>
          </a:xfrm>
          <a:prstGeom prst="rect">
            <a:avLst/>
          </a:prstGeom>
        </p:spPr>
      </p:pic>
      <p:sp>
        <p:nvSpPr>
          <p:cNvPr id="7" name="TextBox 6">
            <a:extLst>
              <a:ext uri="{FF2B5EF4-FFF2-40B4-BE49-F238E27FC236}">
                <a16:creationId xmlns:a16="http://schemas.microsoft.com/office/drawing/2014/main" id="{CE05670A-BC2D-455B-8204-789B416CFBEB}"/>
              </a:ext>
            </a:extLst>
          </p:cNvPr>
          <p:cNvSpPr txBox="1"/>
          <p:nvPr/>
        </p:nvSpPr>
        <p:spPr>
          <a:xfrm rot="16200000">
            <a:off x="10817643" y="4494745"/>
            <a:ext cx="2148260" cy="215444"/>
          </a:xfrm>
          <a:prstGeom prst="rect">
            <a:avLst/>
          </a:prstGeom>
          <a:noFill/>
        </p:spPr>
        <p:txBody>
          <a:bodyPr wrap="square" rtlCol="0">
            <a:spAutoFit/>
          </a:bodyPr>
          <a:lstStyle/>
          <a:p>
            <a:r>
              <a:rPr lang="en-US" sz="800" dirty="0" err="1"/>
              <a:t>Izvor</a:t>
            </a:r>
            <a:r>
              <a:rPr lang="en-US" sz="800" dirty="0"/>
              <a:t>: pixabay.com (</a:t>
            </a:r>
            <a:r>
              <a:rPr lang="en-US" sz="800" dirty="0" err="1"/>
              <a:t>besplatne</a:t>
            </a:r>
            <a:r>
              <a:rPr lang="en-US" sz="800" dirty="0"/>
              <a:t> </a:t>
            </a:r>
            <a:r>
              <a:rPr lang="en-US" sz="800" dirty="0" err="1"/>
              <a:t>slike</a:t>
            </a:r>
            <a:r>
              <a:rPr lang="en-US" sz="800" dirty="0"/>
              <a:t>)</a:t>
            </a:r>
          </a:p>
        </p:txBody>
      </p:sp>
      <p:sp>
        <p:nvSpPr>
          <p:cNvPr id="8" name="TextBox 7">
            <a:extLst>
              <a:ext uri="{FF2B5EF4-FFF2-40B4-BE49-F238E27FC236}">
                <a16:creationId xmlns:a16="http://schemas.microsoft.com/office/drawing/2014/main" id="{11D206F7-02A7-4D9D-A10E-6B138E66B9CB}"/>
              </a:ext>
            </a:extLst>
          </p:cNvPr>
          <p:cNvSpPr txBox="1"/>
          <p:nvPr/>
        </p:nvSpPr>
        <p:spPr>
          <a:xfrm>
            <a:off x="296918" y="5983607"/>
            <a:ext cx="11257667" cy="338554"/>
          </a:xfrm>
          <a:prstGeom prst="rect">
            <a:avLst/>
          </a:prstGeom>
          <a:noFill/>
        </p:spPr>
        <p:txBody>
          <a:bodyPr wrap="square" rtlCol="0">
            <a:spAutoFit/>
          </a:bodyPr>
          <a:lstStyle/>
          <a:p>
            <a:r>
              <a:rPr lang="en-US" sz="800" dirty="0">
                <a:solidFill>
                  <a:srgbClr val="212121"/>
                </a:solidFill>
                <a:latin typeface="BlinkMacSystemFont"/>
              </a:rPr>
              <a:t>www.who.int/news-room/fact-sheets/detail/mycotoxins</a:t>
            </a:r>
            <a:r>
              <a:rPr lang="sr" sz="800" b="0" i="0" dirty="0" smtClean="0">
                <a:solidFill>
                  <a:srgbClr val="212121"/>
                </a:solidFill>
                <a:effectLst/>
                <a:latin typeface="BlinkMacSystemFont"/>
              </a:rPr>
              <a:t> Pristupljeno: </a:t>
            </a:r>
            <a:r>
              <a:rPr lang="sr" sz="800" b="0" i="0" dirty="0">
                <a:solidFill>
                  <a:srgbClr val="212121"/>
                </a:solidFill>
                <a:effectLst/>
                <a:latin typeface="BlinkMacSystemFont"/>
              </a:rPr>
              <a:t>25.02.2023.</a:t>
            </a:r>
          </a:p>
          <a:p>
            <a:pPr rtl="0"/>
            <a:r>
              <a:rPr lang="sr" sz="800" b="0" i="0" dirty="0">
                <a:solidFill>
                  <a:srgbClr val="212121"/>
                </a:solidFill>
                <a:effectLst/>
                <a:latin typeface="BlinkMacSystemFont"/>
              </a:rPr>
              <a:t>DOI: 10.1080/10408398.2019.1658570</a:t>
            </a:r>
            <a:endParaRPr lang="en-US" sz="800" dirty="0"/>
          </a:p>
        </p:txBody>
      </p:sp>
    </p:spTree>
    <p:extLst>
      <p:ext uri="{BB962C8B-B14F-4D97-AF65-F5344CB8AC3E}">
        <p14:creationId xmlns:p14="http://schemas.microsoft.com/office/powerpoint/2010/main" val="10806383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r>
              <a:rPr lang="en-US" dirty="0" err="1"/>
              <a:t>Uticaj</a:t>
            </a:r>
            <a:r>
              <a:rPr lang="en-US" dirty="0"/>
              <a:t> </a:t>
            </a:r>
            <a:r>
              <a:rPr lang="en-US" dirty="0" err="1"/>
              <a:t>mikotoksina</a:t>
            </a:r>
            <a:r>
              <a:rPr lang="en-US" dirty="0"/>
              <a:t> </a:t>
            </a:r>
            <a:r>
              <a:rPr lang="en-US" dirty="0" err="1"/>
              <a:t>na</a:t>
            </a:r>
            <a:r>
              <a:rPr lang="en-US" dirty="0"/>
              <a:t> </a:t>
            </a:r>
            <a:r>
              <a:rPr lang="en-US" dirty="0" err="1"/>
              <a:t>zdravlje</a:t>
            </a:r>
            <a:r>
              <a:rPr lang="en-US" dirty="0"/>
              <a:t> </a:t>
            </a:r>
            <a:r>
              <a:rPr lang="en-US" dirty="0" err="1"/>
              <a:t>ljudi</a:t>
            </a:r>
            <a:endParaRPr lang="sr" dirty="0"/>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760395" y="1366787"/>
            <a:ext cx="11049803" cy="4832264"/>
          </a:xfrm>
        </p:spPr>
        <p:txBody>
          <a:bodyPr rtlCol="0">
            <a:normAutofit/>
          </a:bodyPr>
          <a:lstStyle/>
          <a:p>
            <a:r>
              <a:rPr lang="en-US" dirty="0" err="1"/>
              <a:t>Efekti</a:t>
            </a:r>
            <a:r>
              <a:rPr lang="en-US" dirty="0"/>
              <a:t>: </a:t>
            </a:r>
            <a:r>
              <a:rPr lang="en-US" dirty="0" err="1"/>
              <a:t>hepatotoksični</a:t>
            </a:r>
            <a:r>
              <a:rPr lang="en-US" dirty="0"/>
              <a:t>, </a:t>
            </a:r>
            <a:r>
              <a:rPr lang="en-US" dirty="0" err="1"/>
              <a:t>kancerogeni</a:t>
            </a:r>
            <a:r>
              <a:rPr lang="en-US" dirty="0"/>
              <a:t>, </a:t>
            </a:r>
            <a:r>
              <a:rPr lang="en-US" dirty="0" err="1"/>
              <a:t>teratogeni</a:t>
            </a:r>
            <a:r>
              <a:rPr lang="en-US" dirty="0"/>
              <a:t>, </a:t>
            </a:r>
            <a:r>
              <a:rPr lang="en-US" dirty="0" err="1"/>
              <a:t>imunosupresivni</a:t>
            </a:r>
            <a:r>
              <a:rPr lang="en-US" dirty="0"/>
              <a:t>, </a:t>
            </a:r>
            <a:r>
              <a:rPr lang="en-US" dirty="0" err="1"/>
              <a:t>nefrotoksični</a:t>
            </a:r>
            <a:r>
              <a:rPr lang="en-US" dirty="0"/>
              <a:t> </a:t>
            </a:r>
          </a:p>
          <a:p>
            <a:r>
              <a:rPr lang="en-US" dirty="0" err="1"/>
              <a:t>Mikotoksikoze</a:t>
            </a:r>
            <a:r>
              <a:rPr lang="en-US" dirty="0"/>
              <a:t> se </a:t>
            </a:r>
            <a:r>
              <a:rPr lang="en-US" dirty="0" err="1"/>
              <a:t>mogu</a:t>
            </a:r>
            <a:r>
              <a:rPr lang="en-US" dirty="0"/>
              <a:t> </a:t>
            </a:r>
            <a:r>
              <a:rPr lang="en-US" dirty="0" err="1"/>
              <a:t>manifestovati</a:t>
            </a:r>
            <a:r>
              <a:rPr lang="en-US" dirty="0"/>
              <a:t> </a:t>
            </a:r>
            <a:r>
              <a:rPr lang="en-US" dirty="0" err="1"/>
              <a:t>kao</a:t>
            </a:r>
            <a:r>
              <a:rPr lang="en-US" dirty="0"/>
              <a:t> </a:t>
            </a:r>
            <a:r>
              <a:rPr lang="en-US" dirty="0" err="1"/>
              <a:t>akutne</a:t>
            </a:r>
            <a:r>
              <a:rPr lang="en-US" dirty="0"/>
              <a:t> </a:t>
            </a:r>
            <a:r>
              <a:rPr lang="en-US" dirty="0" err="1"/>
              <a:t>ili</a:t>
            </a:r>
            <a:r>
              <a:rPr lang="en-US" dirty="0"/>
              <a:t> </a:t>
            </a:r>
            <a:r>
              <a:rPr lang="en-US" dirty="0" err="1"/>
              <a:t>hronične</a:t>
            </a:r>
            <a:r>
              <a:rPr lang="en-US" dirty="0"/>
              <a:t> </a:t>
            </a:r>
            <a:r>
              <a:rPr lang="en-US" dirty="0" err="1"/>
              <a:t>intoksikacije</a:t>
            </a:r>
            <a:endParaRPr lang="en-US" dirty="0"/>
          </a:p>
          <a:p>
            <a:r>
              <a:rPr lang="sr" dirty="0" smtClean="0"/>
              <a:t>Akutne </a:t>
            </a:r>
            <a:r>
              <a:rPr lang="en-US" dirty="0" err="1"/>
              <a:t>mikotoksikoze</a:t>
            </a:r>
            <a:r>
              <a:rPr lang="en-US" dirty="0"/>
              <a:t> </a:t>
            </a:r>
            <a:r>
              <a:rPr lang="en-US" dirty="0" err="1"/>
              <a:t>uzrokovane</a:t>
            </a:r>
            <a:r>
              <a:rPr lang="en-US" dirty="0"/>
              <a:t> </a:t>
            </a:r>
            <a:r>
              <a:rPr lang="en-US" dirty="0" err="1"/>
              <a:t>izlaganjem</a:t>
            </a:r>
            <a:r>
              <a:rPr lang="en-US" dirty="0"/>
              <a:t> </a:t>
            </a:r>
            <a:r>
              <a:rPr lang="en-US" dirty="0" err="1"/>
              <a:t>velikim</a:t>
            </a:r>
            <a:r>
              <a:rPr lang="en-US" dirty="0"/>
              <a:t> </a:t>
            </a:r>
            <a:r>
              <a:rPr lang="en-US" dirty="0" err="1"/>
              <a:t>količinama</a:t>
            </a:r>
            <a:r>
              <a:rPr lang="en-US" dirty="0"/>
              <a:t> </a:t>
            </a:r>
            <a:r>
              <a:rPr lang="en-US" dirty="0" err="1"/>
              <a:t>mikotoksina</a:t>
            </a:r>
            <a:endParaRPr lang="en-US" dirty="0"/>
          </a:p>
          <a:p>
            <a:r>
              <a:rPr lang="en-US" dirty="0"/>
              <a:t>U </a:t>
            </a:r>
            <a:r>
              <a:rPr lang="en-US" dirty="0" err="1"/>
              <a:t>prošlosti</a:t>
            </a:r>
            <a:r>
              <a:rPr lang="en-US" dirty="0"/>
              <a:t> </a:t>
            </a:r>
            <a:r>
              <a:rPr lang="en-US" dirty="0" smtClean="0"/>
              <a:t>– </a:t>
            </a:r>
            <a:r>
              <a:rPr lang="en-US" dirty="0" err="1" smtClean="0"/>
              <a:t>uobičajeno</a:t>
            </a:r>
            <a:r>
              <a:rPr lang="en-US" dirty="0" smtClean="0"/>
              <a:t> </a:t>
            </a:r>
            <a:r>
              <a:rPr lang="en-US" dirty="0" err="1"/>
              <a:t>čak</a:t>
            </a:r>
            <a:r>
              <a:rPr lang="en-US" dirty="0"/>
              <a:t> </a:t>
            </a:r>
            <a:r>
              <a:rPr lang="en-US" dirty="0" err="1"/>
              <a:t>i</a:t>
            </a:r>
            <a:r>
              <a:rPr lang="en-US" dirty="0"/>
              <a:t> u </a:t>
            </a:r>
            <a:r>
              <a:rPr lang="en-US" dirty="0" err="1"/>
              <a:t>zonama</a:t>
            </a:r>
            <a:r>
              <a:rPr lang="en-US" dirty="0"/>
              <a:t> </a:t>
            </a:r>
            <a:r>
              <a:rPr lang="en-US" dirty="0" err="1"/>
              <a:t>umerenih</a:t>
            </a:r>
            <a:r>
              <a:rPr lang="en-US" dirty="0"/>
              <a:t> </a:t>
            </a:r>
            <a:r>
              <a:rPr lang="en-US" dirty="0" err="1"/>
              <a:t>temperatura</a:t>
            </a:r>
            <a:r>
              <a:rPr lang="en-US" dirty="0"/>
              <a:t>, </a:t>
            </a:r>
            <a:r>
              <a:rPr lang="en-US" dirty="0" err="1"/>
              <a:t>izazivajući</a:t>
            </a:r>
            <a:r>
              <a:rPr lang="en-US" dirty="0"/>
              <a:t> </a:t>
            </a:r>
            <a:r>
              <a:rPr lang="en-US" dirty="0" err="1"/>
              <a:t>epidemije</a:t>
            </a:r>
            <a:r>
              <a:rPr lang="en-US" dirty="0"/>
              <a:t> </a:t>
            </a:r>
            <a:r>
              <a:rPr lang="en-US" dirty="0" err="1"/>
              <a:t>koje</a:t>
            </a:r>
            <a:r>
              <a:rPr lang="en-US" dirty="0"/>
              <a:t> </a:t>
            </a:r>
            <a:r>
              <a:rPr lang="en-US" dirty="0" err="1"/>
              <a:t>su</a:t>
            </a:r>
            <a:r>
              <a:rPr lang="en-US" dirty="0"/>
              <a:t> </a:t>
            </a:r>
            <a:r>
              <a:rPr lang="en-US" dirty="0" err="1"/>
              <a:t>opustošile</a:t>
            </a:r>
            <a:r>
              <a:rPr lang="en-US" dirty="0"/>
              <a:t> </a:t>
            </a:r>
            <a:r>
              <a:rPr lang="en-US" dirty="0" err="1"/>
              <a:t>čitave</a:t>
            </a:r>
            <a:r>
              <a:rPr lang="en-US" dirty="0"/>
              <a:t> </a:t>
            </a:r>
            <a:r>
              <a:rPr lang="en-US" dirty="0" err="1"/>
              <a:t>regione</a:t>
            </a:r>
            <a:r>
              <a:rPr lang="en-US" dirty="0"/>
              <a:t> (</a:t>
            </a:r>
            <a:r>
              <a:rPr lang="en-US" dirty="0" err="1"/>
              <a:t>za</a:t>
            </a:r>
            <a:r>
              <a:rPr lang="en-US" dirty="0"/>
              <a:t> </a:t>
            </a:r>
            <a:r>
              <a:rPr lang="en-US" dirty="0" err="1"/>
              <a:t>vreme</a:t>
            </a:r>
            <a:r>
              <a:rPr lang="en-US" dirty="0"/>
              <a:t> </a:t>
            </a:r>
            <a:r>
              <a:rPr lang="en-US" dirty="0" err="1"/>
              <a:t>gladi</a:t>
            </a:r>
            <a:r>
              <a:rPr lang="en-US" dirty="0"/>
              <a:t>, </a:t>
            </a:r>
            <a:r>
              <a:rPr lang="en-US" dirty="0" err="1"/>
              <a:t>buđava</a:t>
            </a:r>
            <a:r>
              <a:rPr lang="en-US" dirty="0"/>
              <a:t> </a:t>
            </a:r>
            <a:r>
              <a:rPr lang="en-US" dirty="0" err="1"/>
              <a:t>hrana</a:t>
            </a:r>
            <a:r>
              <a:rPr lang="en-US" dirty="0"/>
              <a:t>)</a:t>
            </a:r>
          </a:p>
          <a:p>
            <a:r>
              <a:rPr lang="en-US" dirty="0"/>
              <a:t>Danas, </a:t>
            </a:r>
            <a:r>
              <a:rPr lang="en-US" dirty="0" err="1"/>
              <a:t>uglavnom</a:t>
            </a:r>
            <a:r>
              <a:rPr lang="en-US" dirty="0"/>
              <a:t> u </a:t>
            </a:r>
            <a:r>
              <a:rPr lang="en-US" dirty="0" err="1"/>
              <a:t>tropskim</a:t>
            </a:r>
            <a:r>
              <a:rPr lang="en-US" dirty="0"/>
              <a:t> </a:t>
            </a:r>
            <a:r>
              <a:rPr lang="en-US" dirty="0" err="1"/>
              <a:t>zemljama</a:t>
            </a:r>
            <a:r>
              <a:rPr lang="en-US" dirty="0"/>
              <a:t> (</a:t>
            </a:r>
            <a:r>
              <a:rPr lang="en-US" dirty="0" err="1"/>
              <a:t>Afrika</a:t>
            </a:r>
            <a:r>
              <a:rPr lang="en-US" dirty="0"/>
              <a:t>, </a:t>
            </a:r>
            <a:r>
              <a:rPr lang="en-US" dirty="0" err="1"/>
              <a:t>Azija</a:t>
            </a:r>
            <a:r>
              <a:rPr lang="en-US" dirty="0"/>
              <a:t>) </a:t>
            </a:r>
            <a:r>
              <a:rPr lang="en-US" dirty="0" err="1"/>
              <a:t>sa</a:t>
            </a:r>
            <a:r>
              <a:rPr lang="en-US" dirty="0"/>
              <a:t> </a:t>
            </a:r>
            <a:r>
              <a:rPr lang="en-US" dirty="0" err="1"/>
              <a:t>jednakom</a:t>
            </a:r>
            <a:r>
              <a:rPr lang="en-US" dirty="0"/>
              <a:t> </a:t>
            </a:r>
            <a:r>
              <a:rPr lang="en-US" dirty="0" err="1"/>
              <a:t>težinom</a:t>
            </a:r>
            <a:r>
              <a:rPr lang="en-US" dirty="0"/>
              <a:t> </a:t>
            </a:r>
            <a:r>
              <a:rPr lang="en-US" dirty="0" err="1"/>
              <a:t>i</a:t>
            </a:r>
            <a:r>
              <a:rPr lang="en-US" dirty="0"/>
              <a:t> </a:t>
            </a:r>
            <a:r>
              <a:rPr lang="en-US" dirty="0" err="1"/>
              <a:t>visokim</a:t>
            </a:r>
            <a:r>
              <a:rPr lang="en-US" dirty="0"/>
              <a:t> </a:t>
            </a:r>
            <a:r>
              <a:rPr lang="en-US" dirty="0" err="1"/>
              <a:t>mortalitetom</a:t>
            </a:r>
            <a:endParaRPr lang="en-US" dirty="0"/>
          </a:p>
          <a:p>
            <a:r>
              <a:rPr lang="en-US" dirty="0" err="1"/>
              <a:t>Simptomi</a:t>
            </a:r>
            <a:r>
              <a:rPr lang="en-US" dirty="0"/>
              <a:t> se </a:t>
            </a:r>
            <a:r>
              <a:rPr lang="en-US" dirty="0" err="1"/>
              <a:t>pojavljuju</a:t>
            </a:r>
            <a:r>
              <a:rPr lang="en-US" dirty="0"/>
              <a:t> </a:t>
            </a:r>
            <a:r>
              <a:rPr lang="en-US" dirty="0" err="1"/>
              <a:t>brzo</a:t>
            </a:r>
            <a:r>
              <a:rPr lang="en-US" dirty="0"/>
              <a:t> </a:t>
            </a:r>
            <a:r>
              <a:rPr lang="en-US" dirty="0" err="1"/>
              <a:t>i</a:t>
            </a:r>
            <a:r>
              <a:rPr lang="en-US" dirty="0"/>
              <a:t>, </a:t>
            </a:r>
            <a:r>
              <a:rPr lang="en-US" dirty="0" err="1"/>
              <a:t>ako</a:t>
            </a:r>
            <a:r>
              <a:rPr lang="en-US" dirty="0"/>
              <a:t> se </a:t>
            </a:r>
            <a:r>
              <a:rPr lang="en-US" dirty="0" err="1"/>
              <a:t>izlaganje</a:t>
            </a:r>
            <a:r>
              <a:rPr lang="en-US" dirty="0"/>
              <a:t> </a:t>
            </a:r>
            <a:r>
              <a:rPr lang="en-US" dirty="0" err="1"/>
              <a:t>nastavi</a:t>
            </a:r>
            <a:r>
              <a:rPr lang="en-US" dirty="0"/>
              <a:t>, </a:t>
            </a:r>
            <a:r>
              <a:rPr lang="en-US" dirty="0" err="1"/>
              <a:t>ishod</a:t>
            </a:r>
            <a:r>
              <a:rPr lang="en-US" dirty="0"/>
              <a:t> </a:t>
            </a:r>
            <a:r>
              <a:rPr lang="en-US" dirty="0" err="1"/>
              <a:t>može</a:t>
            </a:r>
            <a:r>
              <a:rPr lang="en-US" dirty="0"/>
              <a:t> </a:t>
            </a:r>
            <a:r>
              <a:rPr lang="en-US" dirty="0" err="1"/>
              <a:t>biti</a:t>
            </a:r>
            <a:r>
              <a:rPr lang="en-US" dirty="0"/>
              <a:t> </a:t>
            </a:r>
            <a:r>
              <a:rPr lang="en-US" dirty="0" err="1"/>
              <a:t>fatalan</a:t>
            </a:r>
            <a:r>
              <a:rPr lang="en-US" dirty="0"/>
              <a:t>.</a:t>
            </a:r>
          </a:p>
        </p:txBody>
      </p:sp>
      <p:sp>
        <p:nvSpPr>
          <p:cNvPr id="5" name="TextBox 4">
            <a:extLst>
              <a:ext uri="{FF2B5EF4-FFF2-40B4-BE49-F238E27FC236}">
                <a16:creationId xmlns:a16="http://schemas.microsoft.com/office/drawing/2014/main" id="{DA7A3AFB-0373-414B-9F6C-E82E35F8D3A8}"/>
              </a:ext>
            </a:extLst>
          </p:cNvPr>
          <p:cNvSpPr txBox="1"/>
          <p:nvPr/>
        </p:nvSpPr>
        <p:spPr>
          <a:xfrm>
            <a:off x="296918" y="5983607"/>
            <a:ext cx="11257667" cy="215444"/>
          </a:xfrm>
          <a:prstGeom prst="rect">
            <a:avLst/>
          </a:prstGeom>
          <a:noFill/>
        </p:spPr>
        <p:txBody>
          <a:bodyPr wrap="square" rtlCol="0">
            <a:spAutoFit/>
          </a:bodyPr>
          <a:lstStyle/>
          <a:p>
            <a:pPr rtl="0"/>
            <a:r>
              <a:rPr lang="sr" sz="800" b="0" i="0">
                <a:solidFill>
                  <a:srgbClr val="212121"/>
                </a:solidFill>
                <a:effectLst/>
                <a:latin typeface="BlinkMacSystemFont"/>
              </a:rPr>
              <a:t>ISBN: 9780124114715, 45-49.</a:t>
            </a:r>
          </a:p>
        </p:txBody>
      </p:sp>
    </p:spTree>
    <p:extLst>
      <p:ext uri="{BB962C8B-B14F-4D97-AF65-F5344CB8AC3E}">
        <p14:creationId xmlns:p14="http://schemas.microsoft.com/office/powerpoint/2010/main" val="298103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r>
              <a:rPr lang="en-US" dirty="0" err="1"/>
              <a:t>Uticaj</a:t>
            </a:r>
            <a:r>
              <a:rPr lang="en-US" dirty="0"/>
              <a:t> </a:t>
            </a:r>
            <a:r>
              <a:rPr lang="en-US" dirty="0" err="1"/>
              <a:t>mikotoksina</a:t>
            </a:r>
            <a:r>
              <a:rPr lang="en-US" dirty="0"/>
              <a:t> </a:t>
            </a:r>
            <a:r>
              <a:rPr lang="en-US" dirty="0" err="1"/>
              <a:t>na</a:t>
            </a:r>
            <a:r>
              <a:rPr lang="en-US" dirty="0"/>
              <a:t> </a:t>
            </a:r>
            <a:r>
              <a:rPr lang="en-US" dirty="0" err="1"/>
              <a:t>zdravlje</a:t>
            </a:r>
            <a:r>
              <a:rPr lang="en-US" dirty="0"/>
              <a:t> </a:t>
            </a:r>
            <a:r>
              <a:rPr lang="en-US" dirty="0" err="1"/>
              <a:t>ljudi</a:t>
            </a:r>
            <a:endParaRPr lang="sr" dirty="0"/>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471638" y="1848051"/>
            <a:ext cx="10838046" cy="4336849"/>
          </a:xfrm>
        </p:spPr>
        <p:txBody>
          <a:bodyPr rtlCol="0">
            <a:normAutofit/>
          </a:bodyPr>
          <a:lstStyle/>
          <a:p>
            <a:r>
              <a:rPr lang="sr" dirty="0" smtClean="0"/>
              <a:t>Hronična </a:t>
            </a:r>
            <a:r>
              <a:rPr lang="en-US" dirty="0" err="1"/>
              <a:t>izloženost</a:t>
            </a:r>
            <a:r>
              <a:rPr lang="en-US" dirty="0"/>
              <a:t> AF je </a:t>
            </a:r>
            <a:r>
              <a:rPr lang="en-US" dirty="0" err="1"/>
              <a:t>povezana</a:t>
            </a:r>
            <a:r>
              <a:rPr lang="en-US" dirty="0"/>
              <a:t> </a:t>
            </a:r>
            <a:r>
              <a:rPr lang="en-US" dirty="0" err="1"/>
              <a:t>sa</a:t>
            </a:r>
            <a:r>
              <a:rPr lang="en-US" dirty="0"/>
              <a:t> </a:t>
            </a:r>
            <a:r>
              <a:rPr lang="en-US" dirty="0" err="1"/>
              <a:t>povećanim</a:t>
            </a:r>
            <a:r>
              <a:rPr lang="en-US" dirty="0"/>
              <a:t> </a:t>
            </a:r>
            <a:r>
              <a:rPr lang="en-US" dirty="0" err="1"/>
              <a:t>rizikom</a:t>
            </a:r>
            <a:r>
              <a:rPr lang="en-US" dirty="0"/>
              <a:t> od </a:t>
            </a:r>
            <a:r>
              <a:rPr lang="en-US" dirty="0" err="1"/>
              <a:t>ciroze</a:t>
            </a:r>
            <a:r>
              <a:rPr lang="en-US" dirty="0"/>
              <a:t> </a:t>
            </a:r>
            <a:r>
              <a:rPr lang="en-US" dirty="0" err="1"/>
              <a:t>i</a:t>
            </a:r>
            <a:r>
              <a:rPr lang="en-US" dirty="0"/>
              <a:t> </a:t>
            </a:r>
            <a:r>
              <a:rPr lang="en-US" dirty="0" err="1"/>
              <a:t>raka</a:t>
            </a:r>
            <a:r>
              <a:rPr lang="en-US" dirty="0"/>
              <a:t> </a:t>
            </a:r>
            <a:r>
              <a:rPr lang="en-US" dirty="0" err="1"/>
              <a:t>jetre</a:t>
            </a:r>
            <a:r>
              <a:rPr lang="en-US" dirty="0"/>
              <a:t>. </a:t>
            </a:r>
          </a:p>
          <a:p>
            <a:r>
              <a:rPr lang="en-US" dirty="0" err="1"/>
              <a:t>Oko</a:t>
            </a:r>
            <a:r>
              <a:rPr lang="en-US" dirty="0"/>
              <a:t> 25.000–150.000 </a:t>
            </a:r>
            <a:r>
              <a:rPr lang="en-US" dirty="0" err="1"/>
              <a:t>slučajeva</a:t>
            </a:r>
            <a:r>
              <a:rPr lang="en-US" dirty="0"/>
              <a:t> </a:t>
            </a:r>
            <a:r>
              <a:rPr lang="en-US" dirty="0" err="1"/>
              <a:t>raka</a:t>
            </a:r>
            <a:r>
              <a:rPr lang="en-US" dirty="0"/>
              <a:t> </a:t>
            </a:r>
            <a:r>
              <a:rPr lang="en-US" dirty="0" err="1"/>
              <a:t>jetre</a:t>
            </a:r>
            <a:r>
              <a:rPr lang="en-US" dirty="0"/>
              <a:t> se </a:t>
            </a:r>
            <a:r>
              <a:rPr lang="en-US" dirty="0" err="1"/>
              <a:t>godišnje</a:t>
            </a:r>
            <a:r>
              <a:rPr lang="en-US" dirty="0"/>
              <a:t> </a:t>
            </a:r>
            <a:r>
              <a:rPr lang="en-US" dirty="0" err="1"/>
              <a:t>pripisuje</a:t>
            </a:r>
            <a:r>
              <a:rPr lang="en-US" dirty="0"/>
              <a:t> </a:t>
            </a:r>
            <a:r>
              <a:rPr lang="en-US" dirty="0" err="1"/>
              <a:t>širom</a:t>
            </a:r>
            <a:r>
              <a:rPr lang="en-US" dirty="0"/>
              <a:t> </a:t>
            </a:r>
            <a:r>
              <a:rPr lang="en-US" dirty="0" err="1"/>
              <a:t>sveta</a:t>
            </a:r>
            <a:r>
              <a:rPr lang="en-US" dirty="0"/>
              <a:t> </a:t>
            </a:r>
            <a:r>
              <a:rPr lang="en-US" dirty="0" err="1"/>
              <a:t>izloženosti</a:t>
            </a:r>
            <a:r>
              <a:rPr lang="en-US" dirty="0"/>
              <a:t> </a:t>
            </a:r>
            <a:r>
              <a:rPr lang="en-US" dirty="0" err="1"/>
              <a:t>aflatoksinu</a:t>
            </a:r>
            <a:r>
              <a:rPr lang="en-US" dirty="0"/>
              <a:t>. </a:t>
            </a:r>
          </a:p>
          <a:p>
            <a:r>
              <a:rPr lang="en-US" dirty="0" err="1"/>
              <a:t>Aflatoksin</a:t>
            </a:r>
            <a:r>
              <a:rPr lang="en-US" dirty="0"/>
              <a:t> </a:t>
            </a:r>
            <a:r>
              <a:rPr lang="en-US" dirty="0" err="1"/>
              <a:t>može</a:t>
            </a:r>
            <a:r>
              <a:rPr lang="en-US" dirty="0"/>
              <a:t> </a:t>
            </a:r>
            <a:r>
              <a:rPr lang="en-US" dirty="0" err="1"/>
              <a:t>igrati</a:t>
            </a:r>
            <a:r>
              <a:rPr lang="en-US" dirty="0"/>
              <a:t> </a:t>
            </a:r>
            <a:r>
              <a:rPr lang="en-US" dirty="0" err="1"/>
              <a:t>uzročnu</a:t>
            </a:r>
            <a:r>
              <a:rPr lang="en-US" dirty="0"/>
              <a:t> </a:t>
            </a:r>
            <a:r>
              <a:rPr lang="en-US" dirty="0" err="1"/>
              <a:t>ulogu</a:t>
            </a:r>
            <a:r>
              <a:rPr lang="en-US" dirty="0"/>
              <a:t> u do 1/3 </a:t>
            </a:r>
            <a:r>
              <a:rPr lang="en-US" dirty="0" err="1"/>
              <a:t>svih</a:t>
            </a:r>
            <a:r>
              <a:rPr lang="en-US" dirty="0"/>
              <a:t> </a:t>
            </a:r>
            <a:r>
              <a:rPr lang="en-US" dirty="0" err="1"/>
              <a:t>globalnih</a:t>
            </a:r>
            <a:r>
              <a:rPr lang="en-US" dirty="0"/>
              <a:t> </a:t>
            </a:r>
            <a:r>
              <a:rPr lang="en-US" dirty="0" err="1"/>
              <a:t>slučajeva</a:t>
            </a:r>
            <a:r>
              <a:rPr lang="en-US" dirty="0"/>
              <a:t> </a:t>
            </a:r>
            <a:r>
              <a:rPr lang="en-US" dirty="0" err="1"/>
              <a:t>raka</a:t>
            </a:r>
            <a:r>
              <a:rPr lang="en-US" dirty="0"/>
              <a:t> </a:t>
            </a:r>
            <a:r>
              <a:rPr lang="en-US" dirty="0" err="1"/>
              <a:t>jetre</a:t>
            </a:r>
            <a:r>
              <a:rPr lang="en-US" dirty="0"/>
              <a:t>. </a:t>
            </a:r>
          </a:p>
          <a:p>
            <a:r>
              <a:rPr lang="en-US" dirty="0" err="1"/>
              <a:t>Većina</a:t>
            </a:r>
            <a:r>
              <a:rPr lang="en-US" dirty="0"/>
              <a:t> </a:t>
            </a:r>
            <a:r>
              <a:rPr lang="en-US" dirty="0" err="1"/>
              <a:t>slučajeva</a:t>
            </a:r>
            <a:r>
              <a:rPr lang="en-US" dirty="0"/>
              <a:t> se </a:t>
            </a:r>
            <a:r>
              <a:rPr lang="en-US" dirty="0" err="1"/>
              <a:t>javlja</a:t>
            </a:r>
            <a:r>
              <a:rPr lang="en-US" dirty="0"/>
              <a:t> u </a:t>
            </a:r>
            <a:r>
              <a:rPr lang="en-US" dirty="0" err="1"/>
              <a:t>subsaharskoj</a:t>
            </a:r>
            <a:r>
              <a:rPr lang="en-US" dirty="0"/>
              <a:t> </a:t>
            </a:r>
            <a:r>
              <a:rPr lang="en-US" dirty="0" err="1"/>
              <a:t>Africi</a:t>
            </a:r>
            <a:r>
              <a:rPr lang="en-US" dirty="0"/>
              <a:t>, </a:t>
            </a:r>
            <a:r>
              <a:rPr lang="en-US" dirty="0" err="1"/>
              <a:t>jugoistočnoj</a:t>
            </a:r>
            <a:r>
              <a:rPr lang="en-US" dirty="0"/>
              <a:t> </a:t>
            </a:r>
            <a:r>
              <a:rPr lang="en-US" dirty="0" err="1"/>
              <a:t>Aziji</a:t>
            </a:r>
            <a:r>
              <a:rPr lang="en-US" dirty="0"/>
              <a:t> </a:t>
            </a:r>
            <a:r>
              <a:rPr lang="en-US" dirty="0" err="1"/>
              <a:t>i</a:t>
            </a:r>
            <a:r>
              <a:rPr lang="en-US" dirty="0"/>
              <a:t> </a:t>
            </a:r>
            <a:r>
              <a:rPr lang="en-US" dirty="0" err="1"/>
              <a:t>Kini</a:t>
            </a:r>
            <a:r>
              <a:rPr lang="en-US" dirty="0"/>
              <a:t>, </a:t>
            </a:r>
            <a:r>
              <a:rPr lang="en-US" dirty="0" err="1"/>
              <a:t>gde</a:t>
            </a:r>
            <a:r>
              <a:rPr lang="en-US" dirty="0"/>
              <a:t> </a:t>
            </a:r>
            <a:r>
              <a:rPr lang="en-US" dirty="0" err="1"/>
              <a:t>stanovništvo</a:t>
            </a:r>
            <a:r>
              <a:rPr lang="en-US" dirty="0"/>
              <a:t> </a:t>
            </a:r>
            <a:r>
              <a:rPr lang="en-US" dirty="0" err="1"/>
              <a:t>pati</a:t>
            </a:r>
            <a:r>
              <a:rPr lang="en-US" dirty="0"/>
              <a:t> od </a:t>
            </a:r>
            <a:r>
              <a:rPr lang="en-US" dirty="0" err="1"/>
              <a:t>visoke</a:t>
            </a:r>
            <a:r>
              <a:rPr lang="en-US" dirty="0"/>
              <a:t> </a:t>
            </a:r>
            <a:r>
              <a:rPr lang="en-US" dirty="0" err="1"/>
              <a:t>prevalencije</a:t>
            </a:r>
            <a:r>
              <a:rPr lang="en-US" dirty="0"/>
              <a:t> HBV-a </a:t>
            </a:r>
            <a:r>
              <a:rPr lang="en-US" dirty="0" err="1"/>
              <a:t>i</a:t>
            </a:r>
            <a:r>
              <a:rPr lang="en-US" dirty="0"/>
              <a:t> </a:t>
            </a:r>
            <a:r>
              <a:rPr lang="en-US" dirty="0" err="1"/>
              <a:t>uglavnom</a:t>
            </a:r>
            <a:r>
              <a:rPr lang="en-US" dirty="0"/>
              <a:t> </a:t>
            </a:r>
            <a:r>
              <a:rPr lang="en-US" dirty="0" err="1"/>
              <a:t>nekontrolisane</a:t>
            </a:r>
            <a:r>
              <a:rPr lang="en-US" dirty="0"/>
              <a:t> </a:t>
            </a:r>
            <a:r>
              <a:rPr lang="en-US" dirty="0" err="1"/>
              <a:t>izloženosti</a:t>
            </a:r>
            <a:r>
              <a:rPr lang="en-US" dirty="0"/>
              <a:t> </a:t>
            </a:r>
            <a:r>
              <a:rPr lang="en-US" dirty="0" err="1"/>
              <a:t>aflatoksina</a:t>
            </a:r>
            <a:r>
              <a:rPr lang="en-US" dirty="0"/>
              <a:t> u </a:t>
            </a:r>
            <a:r>
              <a:rPr lang="en-US" dirty="0" err="1"/>
              <a:t>hrani</a:t>
            </a:r>
            <a:r>
              <a:rPr lang="en-US" dirty="0"/>
              <a:t>. </a:t>
            </a:r>
          </a:p>
        </p:txBody>
      </p:sp>
      <p:sp>
        <p:nvSpPr>
          <p:cNvPr id="4" name="TextBox 3">
            <a:extLst>
              <a:ext uri="{FF2B5EF4-FFF2-40B4-BE49-F238E27FC236}">
                <a16:creationId xmlns:a16="http://schemas.microsoft.com/office/drawing/2014/main" id="{ED02E621-5561-C011-1D04-FF7E7D02DCBC}"/>
              </a:ext>
            </a:extLst>
          </p:cNvPr>
          <p:cNvSpPr txBox="1"/>
          <p:nvPr/>
        </p:nvSpPr>
        <p:spPr>
          <a:xfrm>
            <a:off x="296918" y="5983607"/>
            <a:ext cx="11257667" cy="215444"/>
          </a:xfrm>
          <a:prstGeom prst="rect">
            <a:avLst/>
          </a:prstGeom>
          <a:noFill/>
        </p:spPr>
        <p:txBody>
          <a:bodyPr wrap="square" rtlCol="0">
            <a:spAutoFit/>
          </a:bodyPr>
          <a:lstStyle/>
          <a:p>
            <a:pPr rtl="0"/>
            <a:r>
              <a:rPr lang="sr" sz="800" b="0" i="0">
                <a:solidFill>
                  <a:srgbClr val="212121"/>
                </a:solidFill>
                <a:effectLst/>
                <a:latin typeface="BlinkMacSystemFont"/>
              </a:rPr>
              <a:t>ISBN: 9780124114715, 45-49.</a:t>
            </a:r>
          </a:p>
        </p:txBody>
      </p:sp>
    </p:spTree>
    <p:extLst>
      <p:ext uri="{BB962C8B-B14F-4D97-AF65-F5344CB8AC3E}">
        <p14:creationId xmlns:p14="http://schemas.microsoft.com/office/powerpoint/2010/main" val="27799774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2310A-4CA2-4B2D-863C-6DAC02ABB7C0}"/>
              </a:ext>
            </a:extLst>
          </p:cNvPr>
          <p:cNvSpPr>
            <a:spLocks noGrp="1"/>
          </p:cNvSpPr>
          <p:nvPr>
            <p:ph type="title"/>
          </p:nvPr>
        </p:nvSpPr>
        <p:spPr/>
        <p:txBody>
          <a:bodyPr rtlCol="0">
            <a:normAutofit/>
          </a:bodyPr>
          <a:lstStyle/>
          <a:p>
            <a:r>
              <a:rPr lang="en-US" dirty="0" err="1"/>
              <a:t>Indirektna</a:t>
            </a:r>
            <a:r>
              <a:rPr lang="en-US" dirty="0"/>
              <a:t> </a:t>
            </a:r>
            <a:r>
              <a:rPr lang="en-US" dirty="0" err="1"/>
              <a:t>izloženost</a:t>
            </a:r>
            <a:r>
              <a:rPr lang="en-US" dirty="0"/>
              <a:t> </a:t>
            </a:r>
            <a:r>
              <a:rPr lang="en-US" dirty="0" err="1"/>
              <a:t>ljudske</a:t>
            </a:r>
            <a:r>
              <a:rPr lang="en-US" dirty="0"/>
              <a:t> </a:t>
            </a:r>
            <a:r>
              <a:rPr lang="en-US" dirty="0" err="1"/>
              <a:t>populacije</a:t>
            </a:r>
            <a:endParaRPr lang="sr" dirty="0"/>
          </a:p>
        </p:txBody>
      </p:sp>
      <p:sp>
        <p:nvSpPr>
          <p:cNvPr id="3" name="Content Placeholder 2">
            <a:extLst>
              <a:ext uri="{FF2B5EF4-FFF2-40B4-BE49-F238E27FC236}">
                <a16:creationId xmlns:a16="http://schemas.microsoft.com/office/drawing/2014/main" id="{00742735-A557-479D-BB63-369AEAB1CD95}"/>
              </a:ext>
            </a:extLst>
          </p:cNvPr>
          <p:cNvSpPr>
            <a:spLocks noGrp="1"/>
          </p:cNvSpPr>
          <p:nvPr>
            <p:ph idx="1"/>
          </p:nvPr>
        </p:nvSpPr>
        <p:spPr>
          <a:xfrm>
            <a:off x="529388" y="1318660"/>
            <a:ext cx="11232683" cy="4664947"/>
          </a:xfrm>
        </p:spPr>
        <p:txBody>
          <a:bodyPr rtlCol="0">
            <a:normAutofit/>
          </a:bodyPr>
          <a:lstStyle/>
          <a:p>
            <a:r>
              <a:rPr lang="en-US" dirty="0" err="1"/>
              <a:t>Ljudi</a:t>
            </a:r>
            <a:r>
              <a:rPr lang="en-US" dirty="0"/>
              <a:t> </a:t>
            </a:r>
            <a:r>
              <a:rPr lang="en-US" dirty="0" err="1"/>
              <a:t>mogu</a:t>
            </a:r>
            <a:r>
              <a:rPr lang="en-US" dirty="0"/>
              <a:t> </a:t>
            </a:r>
            <a:r>
              <a:rPr lang="en-US" dirty="0" err="1"/>
              <a:t>biti</a:t>
            </a:r>
            <a:r>
              <a:rPr lang="en-US" dirty="0"/>
              <a:t> </a:t>
            </a:r>
            <a:r>
              <a:rPr lang="en-US" dirty="0" err="1"/>
              <a:t>indirektno</a:t>
            </a:r>
            <a:r>
              <a:rPr lang="en-US" dirty="0"/>
              <a:t> </a:t>
            </a:r>
            <a:r>
              <a:rPr lang="en-US" dirty="0" err="1"/>
              <a:t>izloženi</a:t>
            </a:r>
            <a:r>
              <a:rPr lang="en-US" dirty="0"/>
              <a:t> </a:t>
            </a:r>
            <a:r>
              <a:rPr lang="en-US" dirty="0" err="1"/>
              <a:t>konzumiranjem</a:t>
            </a:r>
            <a:r>
              <a:rPr lang="en-US" dirty="0"/>
              <a:t> </a:t>
            </a:r>
            <a:r>
              <a:rPr lang="en-US" dirty="0" err="1"/>
              <a:t>prehrambenih</a:t>
            </a:r>
            <a:r>
              <a:rPr lang="en-US" dirty="0"/>
              <a:t> </a:t>
            </a:r>
            <a:r>
              <a:rPr lang="en-US" dirty="0" err="1"/>
              <a:t>proizvoda</a:t>
            </a:r>
            <a:r>
              <a:rPr lang="en-US" dirty="0"/>
              <a:t> od </a:t>
            </a:r>
            <a:r>
              <a:rPr lang="en-US" dirty="0" err="1"/>
              <a:t>životinja</a:t>
            </a:r>
            <a:r>
              <a:rPr lang="en-US" dirty="0"/>
              <a:t> </a:t>
            </a:r>
            <a:r>
              <a:rPr lang="en-US" dirty="0" err="1"/>
              <a:t>koje</a:t>
            </a:r>
            <a:r>
              <a:rPr lang="en-US" dirty="0"/>
              <a:t> </a:t>
            </a:r>
            <a:r>
              <a:rPr lang="en-US" dirty="0" err="1"/>
              <a:t>su</a:t>
            </a:r>
            <a:r>
              <a:rPr lang="en-US" dirty="0"/>
              <a:t> </a:t>
            </a:r>
            <a:r>
              <a:rPr lang="en-US" dirty="0" err="1"/>
              <a:t>hranjene</a:t>
            </a:r>
            <a:r>
              <a:rPr lang="en-US" dirty="0"/>
              <a:t> </a:t>
            </a:r>
            <a:r>
              <a:rPr lang="en-US" dirty="0" err="1"/>
              <a:t>hranom</a:t>
            </a:r>
            <a:r>
              <a:rPr lang="en-US" dirty="0"/>
              <a:t> </a:t>
            </a:r>
            <a:r>
              <a:rPr lang="en-US" dirty="0" err="1"/>
              <a:t>kontaminiranom</a:t>
            </a:r>
            <a:r>
              <a:rPr lang="en-US" dirty="0"/>
              <a:t> </a:t>
            </a:r>
            <a:r>
              <a:rPr lang="en-US" dirty="0" err="1"/>
              <a:t>aflatoksinom</a:t>
            </a:r>
            <a:endParaRPr lang="en-US" dirty="0"/>
          </a:p>
          <a:p>
            <a:pPr lvl="1" rtl="0"/>
            <a:r>
              <a:rPr lang="sr-Latn-RS" dirty="0" smtClean="0"/>
              <a:t>Mleko</a:t>
            </a:r>
            <a:endParaRPr lang="sr" dirty="0"/>
          </a:p>
          <a:p>
            <a:pPr lvl="1" rtl="0"/>
            <a:r>
              <a:rPr lang="sr" dirty="0" smtClean="0"/>
              <a:t>Jaja</a:t>
            </a:r>
            <a:endParaRPr lang="sr" dirty="0"/>
          </a:p>
          <a:p>
            <a:pPr lvl="1" rtl="0"/>
            <a:r>
              <a:rPr lang="sr" dirty="0" smtClean="0"/>
              <a:t>Meso </a:t>
            </a:r>
            <a:endParaRPr lang="sr" dirty="0"/>
          </a:p>
          <a:p>
            <a:r>
              <a:rPr lang="en-US" dirty="0" err="1"/>
              <a:t>Epidemiološke</a:t>
            </a:r>
            <a:r>
              <a:rPr lang="en-US" dirty="0"/>
              <a:t> </a:t>
            </a:r>
            <a:r>
              <a:rPr lang="en-US" dirty="0" err="1"/>
              <a:t>studije</a:t>
            </a:r>
            <a:r>
              <a:rPr lang="en-US" dirty="0"/>
              <a:t> – </a:t>
            </a:r>
            <a:r>
              <a:rPr lang="en-US" dirty="0" err="1"/>
              <a:t>konzumiranje</a:t>
            </a:r>
            <a:r>
              <a:rPr lang="en-US" dirty="0"/>
              <a:t> </a:t>
            </a:r>
            <a:r>
              <a:rPr lang="en-US" dirty="0" err="1"/>
              <a:t>kontaminiranog</a:t>
            </a:r>
            <a:r>
              <a:rPr lang="en-US" dirty="0"/>
              <a:t> </a:t>
            </a:r>
            <a:r>
              <a:rPr lang="en-US" dirty="0" err="1"/>
              <a:t>mleka</a:t>
            </a:r>
            <a:r>
              <a:rPr lang="en-US" dirty="0"/>
              <a:t> </a:t>
            </a:r>
            <a:r>
              <a:rPr lang="en-US" dirty="0" err="1"/>
              <a:t>povećava</a:t>
            </a:r>
            <a:r>
              <a:rPr lang="en-US" dirty="0"/>
              <a:t> </a:t>
            </a:r>
            <a:r>
              <a:rPr lang="en-US" dirty="0" err="1"/>
              <a:t>rizik</a:t>
            </a:r>
            <a:r>
              <a:rPr lang="en-US" dirty="0"/>
              <a:t> od </a:t>
            </a:r>
            <a:r>
              <a:rPr lang="en-US" dirty="0" err="1"/>
              <a:t>raka</a:t>
            </a:r>
            <a:r>
              <a:rPr lang="en-US" dirty="0"/>
              <a:t> </a:t>
            </a:r>
            <a:r>
              <a:rPr lang="en-US" dirty="0" err="1"/>
              <a:t>jetre</a:t>
            </a:r>
            <a:r>
              <a:rPr lang="en-US" dirty="0"/>
              <a:t> </a:t>
            </a:r>
            <a:r>
              <a:rPr lang="en-US" dirty="0" err="1"/>
              <a:t>kod</a:t>
            </a:r>
            <a:r>
              <a:rPr lang="en-US" dirty="0"/>
              <a:t> </a:t>
            </a:r>
            <a:r>
              <a:rPr lang="en-US" dirty="0" err="1"/>
              <a:t>ljudi</a:t>
            </a:r>
            <a:endParaRPr lang="en-US" dirty="0"/>
          </a:p>
          <a:p>
            <a:r>
              <a:rPr lang="en-US" dirty="0" err="1"/>
              <a:t>Aflatoksini</a:t>
            </a:r>
            <a:r>
              <a:rPr lang="en-US" dirty="0"/>
              <a:t> – </a:t>
            </a:r>
            <a:r>
              <a:rPr lang="en-US" dirty="0" err="1"/>
              <a:t>otporni</a:t>
            </a:r>
            <a:r>
              <a:rPr lang="en-US" dirty="0"/>
              <a:t> </a:t>
            </a:r>
            <a:r>
              <a:rPr lang="en-US" dirty="0" err="1"/>
              <a:t>na</a:t>
            </a:r>
            <a:r>
              <a:rPr lang="en-US" dirty="0"/>
              <a:t> </a:t>
            </a:r>
            <a:r>
              <a:rPr lang="en-US" dirty="0" err="1"/>
              <a:t>toplotu</a:t>
            </a:r>
            <a:r>
              <a:rPr lang="en-US" dirty="0"/>
              <a:t>; </a:t>
            </a:r>
            <a:r>
              <a:rPr lang="en-US" dirty="0" err="1"/>
              <a:t>razlažu</a:t>
            </a:r>
            <a:r>
              <a:rPr lang="en-US" dirty="0"/>
              <a:t> se </a:t>
            </a:r>
            <a:r>
              <a:rPr lang="en-US" dirty="0" err="1"/>
              <a:t>samo</a:t>
            </a:r>
            <a:r>
              <a:rPr lang="en-US" dirty="0"/>
              <a:t> </a:t>
            </a:r>
            <a:r>
              <a:rPr lang="en-US" dirty="0" err="1"/>
              <a:t>na</a:t>
            </a:r>
            <a:r>
              <a:rPr lang="en-US" dirty="0"/>
              <a:t> &gt; 200 - 300°C</a:t>
            </a:r>
          </a:p>
          <a:p>
            <a:r>
              <a:rPr lang="en-US" dirty="0" err="1"/>
              <a:t>Pasterizacija</a:t>
            </a:r>
            <a:r>
              <a:rPr lang="en-US" dirty="0"/>
              <a:t> </a:t>
            </a:r>
            <a:r>
              <a:rPr lang="en-US" dirty="0" err="1"/>
              <a:t>ili</a:t>
            </a:r>
            <a:r>
              <a:rPr lang="en-US" dirty="0"/>
              <a:t> </a:t>
            </a:r>
            <a:r>
              <a:rPr lang="en-US" dirty="0" err="1"/>
              <a:t>ključanje</a:t>
            </a:r>
            <a:r>
              <a:rPr lang="en-US" dirty="0"/>
              <a:t> </a:t>
            </a:r>
            <a:r>
              <a:rPr lang="en-US" dirty="0" err="1"/>
              <a:t>mleka</a:t>
            </a:r>
            <a:r>
              <a:rPr lang="en-US" dirty="0"/>
              <a:t> ne </a:t>
            </a:r>
            <a:r>
              <a:rPr lang="en-US" dirty="0" err="1"/>
              <a:t>mogu</a:t>
            </a:r>
            <a:r>
              <a:rPr lang="en-US" dirty="0"/>
              <a:t> </a:t>
            </a:r>
            <a:r>
              <a:rPr lang="en-US" dirty="0" err="1"/>
              <a:t>zaštititi</a:t>
            </a:r>
            <a:r>
              <a:rPr lang="en-US" dirty="0"/>
              <a:t> </a:t>
            </a:r>
            <a:r>
              <a:rPr lang="en-US" dirty="0" err="1"/>
              <a:t>ljude</a:t>
            </a:r>
            <a:r>
              <a:rPr lang="en-US" dirty="0"/>
              <a:t> od </a:t>
            </a:r>
            <a:r>
              <a:rPr lang="en-US" dirty="0" err="1"/>
              <a:t>izlaganja</a:t>
            </a:r>
            <a:r>
              <a:rPr lang="en-US" dirty="0"/>
              <a:t> AF</a:t>
            </a:r>
          </a:p>
        </p:txBody>
      </p:sp>
      <p:sp>
        <p:nvSpPr>
          <p:cNvPr id="5" name="TextBox 4">
            <a:extLst>
              <a:ext uri="{FF2B5EF4-FFF2-40B4-BE49-F238E27FC236}">
                <a16:creationId xmlns:a16="http://schemas.microsoft.com/office/drawing/2014/main" id="{E91CDE4E-087B-5C21-57B8-668D7EE4DB13}"/>
              </a:ext>
            </a:extLst>
          </p:cNvPr>
          <p:cNvSpPr txBox="1"/>
          <p:nvPr/>
        </p:nvSpPr>
        <p:spPr>
          <a:xfrm>
            <a:off x="296918" y="5983607"/>
            <a:ext cx="11257667" cy="338554"/>
          </a:xfrm>
          <a:prstGeom prst="rect">
            <a:avLst/>
          </a:prstGeom>
          <a:noFill/>
        </p:spPr>
        <p:txBody>
          <a:bodyPr wrap="square" rtlCol="0">
            <a:spAutoFit/>
          </a:bodyPr>
          <a:lstStyle/>
          <a:p>
            <a:pPr rtl="0"/>
            <a:r>
              <a:rPr lang="sr" sz="800" b="0" i="0">
                <a:solidFill>
                  <a:srgbClr val="212121"/>
                </a:solidFill>
                <a:effectLst/>
                <a:latin typeface="BlinkMacSystemFont"/>
              </a:rPr>
              <a:t>DOI: 10.3389/fmicb.2016.02170</a:t>
            </a:r>
          </a:p>
          <a:p>
            <a:pPr rtl="0"/>
            <a:r>
              <a:rPr lang="sr" sz="800" b="0" i="0">
                <a:solidFill>
                  <a:srgbClr val="212121"/>
                </a:solidFill>
                <a:effectLst/>
                <a:latin typeface="BlinkMacSystemFont"/>
              </a:rPr>
              <a:t>DOI: 10.4103/0019-557X.96985</a:t>
            </a:r>
          </a:p>
        </p:txBody>
      </p:sp>
    </p:spTree>
    <p:extLst>
      <p:ext uri="{BB962C8B-B14F-4D97-AF65-F5344CB8AC3E}">
        <p14:creationId xmlns:p14="http://schemas.microsoft.com/office/powerpoint/2010/main" val="569597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a:bodyPr>
          <a:lstStyle/>
          <a:p>
            <a:r>
              <a:rPr lang="en-US" dirty="0" err="1"/>
              <a:t>Formiranje</a:t>
            </a:r>
            <a:r>
              <a:rPr lang="en-US" dirty="0"/>
              <a:t> </a:t>
            </a:r>
            <a:r>
              <a:rPr lang="en-US" dirty="0" err="1"/>
              <a:t>mikotoksina</a:t>
            </a:r>
            <a:r>
              <a:rPr lang="en-US" dirty="0"/>
              <a:t> </a:t>
            </a:r>
            <a:r>
              <a:rPr lang="en-US" dirty="0" err="1"/>
              <a:t>i</a:t>
            </a:r>
            <a:r>
              <a:rPr lang="en-US" dirty="0"/>
              <a:t> </a:t>
            </a:r>
            <a:r>
              <a:rPr lang="en-US" dirty="0" err="1"/>
              <a:t>klimatske</a:t>
            </a:r>
            <a:r>
              <a:rPr lang="en-US" dirty="0"/>
              <a:t> </a:t>
            </a:r>
            <a:r>
              <a:rPr lang="en-US" dirty="0" err="1"/>
              <a:t>promene</a:t>
            </a:r>
            <a:endParaRPr lang="sr" dirty="0"/>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294106" y="2501901"/>
            <a:ext cx="3893395" cy="3803772"/>
          </a:xfrm>
        </p:spPr>
        <p:txBody>
          <a:bodyPr rtlCol="0">
            <a:normAutofit/>
          </a:bodyPr>
          <a:lstStyle/>
          <a:p>
            <a:r>
              <a:rPr lang="en-US" dirty="0" err="1"/>
              <a:t>Zbog</a:t>
            </a:r>
            <a:r>
              <a:rPr lang="en-US" dirty="0"/>
              <a:t> </a:t>
            </a:r>
            <a:r>
              <a:rPr lang="en-US" dirty="0" err="1"/>
              <a:t>klimatskih</a:t>
            </a:r>
            <a:r>
              <a:rPr lang="en-US" dirty="0"/>
              <a:t> </a:t>
            </a:r>
            <a:r>
              <a:rPr lang="en-US" dirty="0" err="1"/>
              <a:t>promena</a:t>
            </a:r>
            <a:r>
              <a:rPr lang="en-US" dirty="0"/>
              <a:t> – </a:t>
            </a:r>
            <a:r>
              <a:rPr lang="en-US" dirty="0" err="1"/>
              <a:t>vrste</a:t>
            </a:r>
            <a:r>
              <a:rPr lang="en-US" dirty="0"/>
              <a:t> </a:t>
            </a:r>
            <a:r>
              <a:rPr lang="en-US" i="1" dirty="0"/>
              <a:t>Aspergillus</a:t>
            </a:r>
            <a:r>
              <a:rPr lang="en-US" dirty="0"/>
              <a:t> se </a:t>
            </a:r>
            <a:r>
              <a:rPr lang="en-US" dirty="0" err="1"/>
              <a:t>stalno</a:t>
            </a:r>
            <a:r>
              <a:rPr lang="en-US" dirty="0"/>
              <a:t> </a:t>
            </a:r>
            <a:r>
              <a:rPr lang="en-US" dirty="0" err="1"/>
              <a:t>kreću</a:t>
            </a:r>
            <a:r>
              <a:rPr lang="en-US" dirty="0"/>
              <a:t> </a:t>
            </a:r>
            <a:r>
              <a:rPr lang="en-US" dirty="0" err="1"/>
              <a:t>na</a:t>
            </a:r>
            <a:r>
              <a:rPr lang="en-US" dirty="0"/>
              <a:t> sever</a:t>
            </a:r>
          </a:p>
          <a:p>
            <a:r>
              <a:rPr lang="en-US" dirty="0"/>
              <a:t>U </a:t>
            </a:r>
            <a:r>
              <a:rPr lang="en-US" dirty="0" err="1"/>
              <a:t>tropskim</a:t>
            </a:r>
            <a:r>
              <a:rPr lang="en-US" dirty="0"/>
              <a:t> </a:t>
            </a:r>
            <a:r>
              <a:rPr lang="en-US" dirty="0" err="1"/>
              <a:t>zemljama</a:t>
            </a:r>
            <a:r>
              <a:rPr lang="en-US" dirty="0"/>
              <a:t>, </a:t>
            </a:r>
            <a:r>
              <a:rPr lang="en-US" dirty="0" err="1"/>
              <a:t>izazovi</a:t>
            </a:r>
            <a:r>
              <a:rPr lang="en-US" dirty="0"/>
              <a:t> </a:t>
            </a:r>
            <a:r>
              <a:rPr lang="en-US" dirty="0" err="1"/>
              <a:t>vezani</a:t>
            </a:r>
            <a:r>
              <a:rPr lang="en-US" dirty="0"/>
              <a:t> </a:t>
            </a:r>
            <a:r>
              <a:rPr lang="en-US" dirty="0" err="1"/>
              <a:t>za</a:t>
            </a:r>
            <a:r>
              <a:rPr lang="en-US" dirty="0"/>
              <a:t> </a:t>
            </a:r>
            <a:r>
              <a:rPr lang="en-US" dirty="0" err="1"/>
              <a:t>buđ</a:t>
            </a:r>
            <a:r>
              <a:rPr lang="en-US" dirty="0"/>
              <a:t> </a:t>
            </a:r>
            <a:r>
              <a:rPr lang="en-US" dirty="0" err="1"/>
              <a:t>mogu</a:t>
            </a:r>
            <a:r>
              <a:rPr lang="en-US" dirty="0"/>
              <a:t> </a:t>
            </a:r>
            <a:r>
              <a:rPr lang="en-US" dirty="0" err="1"/>
              <a:t>biti</a:t>
            </a:r>
            <a:r>
              <a:rPr lang="en-US" dirty="0"/>
              <a:t> </a:t>
            </a:r>
            <a:r>
              <a:rPr lang="en-US" dirty="0" err="1"/>
              <a:t>pogoršani</a:t>
            </a:r>
            <a:endParaRPr lang="en-US" dirty="0"/>
          </a:p>
        </p:txBody>
      </p:sp>
      <p:pic>
        <p:nvPicPr>
          <p:cNvPr id="1026" name="Picture 2">
            <a:extLst>
              <a:ext uri="{FF2B5EF4-FFF2-40B4-BE49-F238E27FC236}">
                <a16:creationId xmlns:a16="http://schemas.microsoft.com/office/drawing/2014/main" id="{E8A19106-E7CC-4170-8AF4-F4359A3776F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61430" y="2221898"/>
            <a:ext cx="6993155" cy="3720577"/>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7C53F35E-A88F-4E1F-BEFC-BC8A4EDB1A3F}"/>
              </a:ext>
            </a:extLst>
          </p:cNvPr>
          <p:cNvSpPr txBox="1">
            <a:spLocks/>
          </p:cNvSpPr>
          <p:nvPr/>
        </p:nvSpPr>
        <p:spPr>
          <a:xfrm>
            <a:off x="294106" y="934775"/>
            <a:ext cx="11505168" cy="53708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sz="2200" dirty="0" err="1">
                <a:solidFill>
                  <a:schemeClr val="tx1"/>
                </a:solidFill>
              </a:rPr>
              <a:t>Uslovi</a:t>
            </a:r>
            <a:r>
              <a:rPr lang="en-US" sz="2200" dirty="0">
                <a:solidFill>
                  <a:schemeClr val="tx1"/>
                </a:solidFill>
              </a:rPr>
              <a:t> </a:t>
            </a:r>
            <a:r>
              <a:rPr lang="en-US" sz="2200" dirty="0" err="1">
                <a:solidFill>
                  <a:schemeClr val="tx1"/>
                </a:solidFill>
              </a:rPr>
              <a:t>okoline</a:t>
            </a:r>
            <a:r>
              <a:rPr lang="en-US" sz="2200" dirty="0">
                <a:solidFill>
                  <a:schemeClr val="tx1"/>
                </a:solidFill>
              </a:rPr>
              <a:t> </a:t>
            </a:r>
            <a:r>
              <a:rPr lang="en-US" sz="2200" dirty="0" err="1">
                <a:solidFill>
                  <a:schemeClr val="tx1"/>
                </a:solidFill>
              </a:rPr>
              <a:t>koji</a:t>
            </a:r>
            <a:r>
              <a:rPr lang="en-US" sz="2200" dirty="0">
                <a:solidFill>
                  <a:schemeClr val="tx1"/>
                </a:solidFill>
              </a:rPr>
              <a:t> </a:t>
            </a:r>
            <a:r>
              <a:rPr lang="en-US" sz="2200" dirty="0" err="1">
                <a:solidFill>
                  <a:schemeClr val="tx1"/>
                </a:solidFill>
              </a:rPr>
              <a:t>podstiču</a:t>
            </a:r>
            <a:r>
              <a:rPr lang="en-US" sz="2200" dirty="0">
                <a:solidFill>
                  <a:schemeClr val="tx1"/>
                </a:solidFill>
              </a:rPr>
              <a:t> </a:t>
            </a:r>
            <a:r>
              <a:rPr lang="en-US" sz="2200" dirty="0" err="1">
                <a:solidFill>
                  <a:schemeClr val="tx1"/>
                </a:solidFill>
              </a:rPr>
              <a:t>stvaranje</a:t>
            </a:r>
            <a:r>
              <a:rPr lang="en-US" sz="2200" dirty="0">
                <a:solidFill>
                  <a:schemeClr val="tx1"/>
                </a:solidFill>
              </a:rPr>
              <a:t> </a:t>
            </a:r>
            <a:r>
              <a:rPr lang="en-US" sz="2200" dirty="0" err="1">
                <a:solidFill>
                  <a:schemeClr val="tx1"/>
                </a:solidFill>
              </a:rPr>
              <a:t>mikotoksina</a:t>
            </a:r>
            <a:r>
              <a:rPr lang="en-US" sz="2200" dirty="0">
                <a:solidFill>
                  <a:schemeClr val="tx1"/>
                </a:solidFill>
              </a:rPr>
              <a:t>: </a:t>
            </a:r>
            <a:r>
              <a:rPr lang="en-US" sz="2200" dirty="0" err="1">
                <a:solidFill>
                  <a:schemeClr val="tx1"/>
                </a:solidFill>
              </a:rPr>
              <a:t>vlaga</a:t>
            </a:r>
            <a:r>
              <a:rPr lang="en-US" sz="2200" dirty="0">
                <a:solidFill>
                  <a:schemeClr val="tx1"/>
                </a:solidFill>
              </a:rPr>
              <a:t> </a:t>
            </a:r>
            <a:r>
              <a:rPr lang="en-US" sz="2200" dirty="0" err="1">
                <a:solidFill>
                  <a:schemeClr val="tx1"/>
                </a:solidFill>
              </a:rPr>
              <a:t>i</a:t>
            </a:r>
            <a:r>
              <a:rPr lang="en-US" sz="2200" dirty="0">
                <a:solidFill>
                  <a:schemeClr val="tx1"/>
                </a:solidFill>
              </a:rPr>
              <a:t> </a:t>
            </a:r>
            <a:r>
              <a:rPr lang="en-US" sz="2200" dirty="0" err="1">
                <a:solidFill>
                  <a:schemeClr val="tx1"/>
                </a:solidFill>
              </a:rPr>
              <a:t>visoka</a:t>
            </a:r>
            <a:r>
              <a:rPr lang="en-US" sz="2200" dirty="0">
                <a:solidFill>
                  <a:schemeClr val="tx1"/>
                </a:solidFill>
              </a:rPr>
              <a:t> </a:t>
            </a:r>
            <a:r>
              <a:rPr lang="en-US" sz="2200" dirty="0" err="1">
                <a:solidFill>
                  <a:schemeClr val="tx1"/>
                </a:solidFill>
              </a:rPr>
              <a:t>temperatura</a:t>
            </a:r>
            <a:endParaRPr lang="en-US" sz="2200" dirty="0">
              <a:solidFill>
                <a:schemeClr val="tx1"/>
              </a:solidFill>
            </a:endParaRPr>
          </a:p>
          <a:p>
            <a:pPr>
              <a:lnSpc>
                <a:spcPct val="120000"/>
              </a:lnSpc>
            </a:pPr>
            <a:r>
              <a:rPr lang="en-US" sz="2200" dirty="0" err="1">
                <a:solidFill>
                  <a:schemeClr val="tx1"/>
                </a:solidFill>
              </a:rPr>
              <a:t>Mikotoksikoze</a:t>
            </a:r>
            <a:r>
              <a:rPr lang="en-US" sz="2200" dirty="0">
                <a:solidFill>
                  <a:schemeClr val="tx1"/>
                </a:solidFill>
              </a:rPr>
              <a:t> - </a:t>
            </a:r>
            <a:r>
              <a:rPr lang="en-US" sz="2200" dirty="0" err="1">
                <a:solidFill>
                  <a:schemeClr val="tx1"/>
                </a:solidFill>
              </a:rPr>
              <a:t>mnogo</a:t>
            </a:r>
            <a:r>
              <a:rPr lang="en-US" sz="2200" dirty="0">
                <a:solidFill>
                  <a:schemeClr val="tx1"/>
                </a:solidFill>
              </a:rPr>
              <a:t> </a:t>
            </a:r>
            <a:r>
              <a:rPr lang="en-US" sz="2200" dirty="0" err="1">
                <a:solidFill>
                  <a:schemeClr val="tx1"/>
                </a:solidFill>
              </a:rPr>
              <a:t>češće</a:t>
            </a:r>
            <a:r>
              <a:rPr lang="en-US" sz="2200" dirty="0">
                <a:solidFill>
                  <a:schemeClr val="tx1"/>
                </a:solidFill>
              </a:rPr>
              <a:t> u </a:t>
            </a:r>
            <a:r>
              <a:rPr lang="en-US" sz="2200" dirty="0" err="1">
                <a:solidFill>
                  <a:schemeClr val="tx1"/>
                </a:solidFill>
              </a:rPr>
              <a:t>tropskim</a:t>
            </a:r>
            <a:r>
              <a:rPr lang="en-US" sz="2200" dirty="0">
                <a:solidFill>
                  <a:schemeClr val="tx1"/>
                </a:solidFill>
              </a:rPr>
              <a:t> </a:t>
            </a:r>
            <a:r>
              <a:rPr lang="en-US" sz="2200" dirty="0" err="1">
                <a:solidFill>
                  <a:schemeClr val="tx1"/>
                </a:solidFill>
              </a:rPr>
              <a:t>nego</a:t>
            </a:r>
            <a:r>
              <a:rPr lang="en-US" sz="2200" dirty="0">
                <a:solidFill>
                  <a:schemeClr val="tx1"/>
                </a:solidFill>
              </a:rPr>
              <a:t> u </a:t>
            </a:r>
            <a:r>
              <a:rPr lang="en-US" sz="2200" dirty="0" err="1">
                <a:solidFill>
                  <a:schemeClr val="tx1"/>
                </a:solidFill>
              </a:rPr>
              <a:t>umerenim</a:t>
            </a:r>
            <a:r>
              <a:rPr lang="en-US" sz="2200" dirty="0">
                <a:solidFill>
                  <a:schemeClr val="tx1"/>
                </a:solidFill>
              </a:rPr>
              <a:t> </a:t>
            </a:r>
            <a:r>
              <a:rPr lang="en-US" sz="2200" dirty="0" err="1" smtClean="0">
                <a:solidFill>
                  <a:schemeClr val="tx1"/>
                </a:solidFill>
              </a:rPr>
              <a:t>regionima</a:t>
            </a:r>
            <a:endParaRPr lang="en-US" sz="2200" dirty="0">
              <a:solidFill>
                <a:schemeClr val="tx1"/>
              </a:solidFill>
            </a:endParaRPr>
          </a:p>
        </p:txBody>
      </p:sp>
      <p:sp>
        <p:nvSpPr>
          <p:cNvPr id="4" name="TextBox 3">
            <a:extLst>
              <a:ext uri="{FF2B5EF4-FFF2-40B4-BE49-F238E27FC236}">
                <a16:creationId xmlns:a16="http://schemas.microsoft.com/office/drawing/2014/main" id="{BF597AAF-CEB4-11B4-4357-34B2852C5DD0}"/>
              </a:ext>
            </a:extLst>
          </p:cNvPr>
          <p:cNvSpPr txBox="1"/>
          <p:nvPr/>
        </p:nvSpPr>
        <p:spPr>
          <a:xfrm>
            <a:off x="296918" y="5983607"/>
            <a:ext cx="11257667" cy="338554"/>
          </a:xfrm>
          <a:prstGeom prst="rect">
            <a:avLst/>
          </a:prstGeom>
          <a:noFill/>
        </p:spPr>
        <p:txBody>
          <a:bodyPr wrap="square" rtlCol="0">
            <a:spAutoFit/>
          </a:bodyPr>
          <a:lstStyle/>
          <a:p>
            <a:pPr rtl="0"/>
            <a:r>
              <a:rPr lang="sr" sz="800" b="0" i="0">
                <a:solidFill>
                  <a:srgbClr val="212121"/>
                </a:solidFill>
                <a:effectLst/>
                <a:latin typeface="BlinkMacSystemFont"/>
              </a:rPr>
              <a:t>ISBN: 9780124114715, 45-49.</a:t>
            </a:r>
          </a:p>
          <a:p>
            <a:pPr rtl="0"/>
            <a:r>
              <a:rPr lang="sr" sz="800" b="0" i="0">
                <a:solidFill>
                  <a:srgbClr val="212121"/>
                </a:solidFill>
                <a:effectLst/>
                <a:latin typeface="BlinkMacSystemFont"/>
              </a:rPr>
              <a:t>DOI: 10.3389/fmicb.2019.02908</a:t>
            </a:r>
          </a:p>
        </p:txBody>
      </p:sp>
    </p:spTree>
    <p:extLst>
      <p:ext uri="{BB962C8B-B14F-4D97-AF65-F5344CB8AC3E}">
        <p14:creationId xmlns:p14="http://schemas.microsoft.com/office/powerpoint/2010/main" val="8488105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8DCB-F54B-4601-B3B4-20391E9B1C0F}"/>
              </a:ext>
            </a:extLst>
          </p:cNvPr>
          <p:cNvSpPr>
            <a:spLocks noGrp="1"/>
          </p:cNvSpPr>
          <p:nvPr>
            <p:ph type="title"/>
          </p:nvPr>
        </p:nvSpPr>
        <p:spPr/>
        <p:txBody>
          <a:bodyPr rtlCol="0">
            <a:normAutofit/>
          </a:bodyPr>
          <a:lstStyle/>
          <a:p>
            <a:r>
              <a:rPr lang="en-US" dirty="0" err="1"/>
              <a:t>Mikotoksini</a:t>
            </a:r>
            <a:r>
              <a:rPr lang="en-US" dirty="0"/>
              <a:t> </a:t>
            </a:r>
            <a:r>
              <a:rPr lang="en-US" dirty="0" err="1"/>
              <a:t>i</a:t>
            </a:r>
            <a:r>
              <a:rPr lang="en-US" dirty="0"/>
              <a:t> </a:t>
            </a:r>
            <a:r>
              <a:rPr lang="en-US" dirty="0" err="1"/>
              <a:t>scenariji</a:t>
            </a:r>
            <a:r>
              <a:rPr lang="en-US" dirty="0"/>
              <a:t> </a:t>
            </a:r>
            <a:r>
              <a:rPr lang="en-US" dirty="0" err="1"/>
              <a:t>klimatskih</a:t>
            </a:r>
            <a:r>
              <a:rPr lang="en-US" dirty="0"/>
              <a:t> </a:t>
            </a:r>
            <a:r>
              <a:rPr lang="en-US" dirty="0" err="1"/>
              <a:t>promena</a:t>
            </a:r>
            <a:endParaRPr lang="sr" dirty="0"/>
          </a:p>
        </p:txBody>
      </p:sp>
      <p:sp>
        <p:nvSpPr>
          <p:cNvPr id="3" name="Content Placeholder 2">
            <a:extLst>
              <a:ext uri="{FF2B5EF4-FFF2-40B4-BE49-F238E27FC236}">
                <a16:creationId xmlns:a16="http://schemas.microsoft.com/office/drawing/2014/main" id="{9A66A45B-390D-4F1B-A728-A3A889BA57CD}"/>
              </a:ext>
            </a:extLst>
          </p:cNvPr>
          <p:cNvSpPr>
            <a:spLocks noGrp="1"/>
          </p:cNvSpPr>
          <p:nvPr>
            <p:ph idx="1"/>
          </p:nvPr>
        </p:nvSpPr>
        <p:spPr>
          <a:xfrm>
            <a:off x="517585" y="2001328"/>
            <a:ext cx="11268015" cy="3804386"/>
          </a:xfrm>
        </p:spPr>
        <p:txBody>
          <a:bodyPr rtlCol="0">
            <a:normAutofit/>
          </a:bodyPr>
          <a:lstStyle/>
          <a:p>
            <a:pPr>
              <a:spcAft>
                <a:spcPts val="2000"/>
              </a:spcAft>
            </a:pPr>
            <a:r>
              <a:rPr lang="en-US" dirty="0" err="1"/>
              <a:t>Određene</a:t>
            </a:r>
            <a:r>
              <a:rPr lang="en-US" dirty="0"/>
              <a:t> </a:t>
            </a:r>
            <a:r>
              <a:rPr lang="en-US" dirty="0" err="1"/>
              <a:t>gljive</a:t>
            </a:r>
            <a:r>
              <a:rPr lang="en-US" dirty="0"/>
              <a:t> </a:t>
            </a:r>
            <a:r>
              <a:rPr lang="en-US" dirty="0" err="1"/>
              <a:t>mogu</a:t>
            </a:r>
            <a:r>
              <a:rPr lang="en-US" dirty="0"/>
              <a:t> </a:t>
            </a:r>
            <a:r>
              <a:rPr lang="en-US" dirty="0" err="1"/>
              <a:t>nestati</a:t>
            </a:r>
            <a:r>
              <a:rPr lang="en-US" dirty="0"/>
              <a:t>, </a:t>
            </a:r>
            <a:r>
              <a:rPr lang="en-US" dirty="0" err="1"/>
              <a:t>dok</a:t>
            </a:r>
            <a:r>
              <a:rPr lang="en-US" dirty="0"/>
              <a:t> se </a:t>
            </a:r>
            <a:r>
              <a:rPr lang="en-US" dirty="0" err="1"/>
              <a:t>pojavljuju</a:t>
            </a:r>
            <a:r>
              <a:rPr lang="en-US" dirty="0"/>
              <a:t> u </a:t>
            </a:r>
            <a:r>
              <a:rPr lang="en-US" dirty="0" err="1"/>
              <a:t>novim</a:t>
            </a:r>
            <a:r>
              <a:rPr lang="en-US" dirty="0"/>
              <a:t> </a:t>
            </a:r>
            <a:r>
              <a:rPr lang="en-US" dirty="0" err="1"/>
              <a:t>regionima</a:t>
            </a:r>
            <a:r>
              <a:rPr lang="en-US" dirty="0"/>
              <a:t> </a:t>
            </a:r>
            <a:r>
              <a:rPr lang="en-US" dirty="0" err="1"/>
              <a:t>koji</a:t>
            </a:r>
            <a:r>
              <a:rPr lang="en-US" dirty="0"/>
              <a:t> </a:t>
            </a:r>
            <a:r>
              <a:rPr lang="en-US" dirty="0" err="1"/>
              <a:t>ranije</a:t>
            </a:r>
            <a:r>
              <a:rPr lang="en-US" dirty="0"/>
              <a:t> </a:t>
            </a:r>
            <a:r>
              <a:rPr lang="en-US" dirty="0" err="1"/>
              <a:t>nisu</a:t>
            </a:r>
            <a:r>
              <a:rPr lang="en-US" dirty="0"/>
              <a:t> </a:t>
            </a:r>
            <a:r>
              <a:rPr lang="en-US" dirty="0" err="1"/>
              <a:t>bili</a:t>
            </a:r>
            <a:r>
              <a:rPr lang="en-US" dirty="0"/>
              <a:t> </a:t>
            </a:r>
            <a:r>
              <a:rPr lang="en-US" dirty="0" err="1"/>
              <a:t>ugroženi</a:t>
            </a:r>
            <a:endParaRPr lang="en-US" dirty="0"/>
          </a:p>
          <a:p>
            <a:pPr>
              <a:spcAft>
                <a:spcPts val="2000"/>
              </a:spcAft>
            </a:pPr>
            <a:r>
              <a:rPr lang="en-US" dirty="0" err="1"/>
              <a:t>Studija</a:t>
            </a:r>
            <a:r>
              <a:rPr lang="en-US" dirty="0"/>
              <a:t> </a:t>
            </a:r>
            <a:r>
              <a:rPr lang="en-US" dirty="0" err="1"/>
              <a:t>modeliranja</a:t>
            </a:r>
            <a:r>
              <a:rPr lang="en-US" dirty="0"/>
              <a:t> – </a:t>
            </a:r>
            <a:r>
              <a:rPr lang="en-US" dirty="0" err="1"/>
              <a:t>značajno</a:t>
            </a:r>
            <a:r>
              <a:rPr lang="en-US" dirty="0"/>
              <a:t> </a:t>
            </a:r>
            <a:r>
              <a:rPr lang="en-US" dirty="0" err="1"/>
              <a:t>povećanje</a:t>
            </a:r>
            <a:r>
              <a:rPr lang="en-US" dirty="0"/>
              <a:t> </a:t>
            </a:r>
            <a:r>
              <a:rPr lang="en-US" dirty="0" err="1"/>
              <a:t>rizika</a:t>
            </a:r>
            <a:r>
              <a:rPr lang="en-US" dirty="0"/>
              <a:t> od </a:t>
            </a:r>
            <a:r>
              <a:rPr lang="en-US" dirty="0" err="1"/>
              <a:t>kontaminacije</a:t>
            </a:r>
            <a:r>
              <a:rPr lang="en-US" dirty="0"/>
              <a:t> </a:t>
            </a:r>
            <a:r>
              <a:rPr lang="en-US" dirty="0" err="1"/>
              <a:t>useva</a:t>
            </a:r>
            <a:r>
              <a:rPr lang="en-US" dirty="0"/>
              <a:t> </a:t>
            </a:r>
            <a:r>
              <a:rPr lang="en-US" dirty="0" err="1"/>
              <a:t>kukuruza</a:t>
            </a:r>
            <a:r>
              <a:rPr lang="en-US" dirty="0"/>
              <a:t> </a:t>
            </a:r>
            <a:r>
              <a:rPr lang="en-US" dirty="0" err="1"/>
              <a:t>aflatoksinima</a:t>
            </a:r>
            <a:r>
              <a:rPr lang="en-US" dirty="0"/>
              <a:t> u </a:t>
            </a:r>
            <a:r>
              <a:rPr lang="en-US" dirty="0" err="1"/>
              <a:t>severnoj</a:t>
            </a:r>
            <a:r>
              <a:rPr lang="en-US" dirty="0"/>
              <a:t> </a:t>
            </a:r>
            <a:r>
              <a:rPr lang="en-US" dirty="0" err="1"/>
              <a:t>Italiji</a:t>
            </a:r>
            <a:r>
              <a:rPr lang="en-US" dirty="0"/>
              <a:t> </a:t>
            </a:r>
            <a:r>
              <a:rPr lang="en-US" dirty="0" err="1"/>
              <a:t>i</a:t>
            </a:r>
            <a:r>
              <a:rPr lang="en-US" dirty="0"/>
              <a:t> </a:t>
            </a:r>
            <a:r>
              <a:rPr lang="en-US" dirty="0" err="1"/>
              <a:t>istočnoj</a:t>
            </a:r>
            <a:r>
              <a:rPr lang="en-US" dirty="0"/>
              <a:t> </a:t>
            </a:r>
            <a:r>
              <a:rPr lang="en-US" dirty="0" err="1"/>
              <a:t>Evropi</a:t>
            </a:r>
            <a:r>
              <a:rPr lang="en-US" dirty="0"/>
              <a:t> u </a:t>
            </a:r>
            <a:r>
              <a:rPr lang="en-US" dirty="0" err="1"/>
              <a:t>slučaju</a:t>
            </a:r>
            <a:r>
              <a:rPr lang="en-US" dirty="0"/>
              <a:t> </a:t>
            </a:r>
            <a:r>
              <a:rPr lang="en-US" dirty="0" err="1"/>
              <a:t>scenarija</a:t>
            </a:r>
            <a:r>
              <a:rPr lang="en-US" dirty="0"/>
              <a:t> od +2°C </a:t>
            </a:r>
            <a:r>
              <a:rPr lang="en-US" dirty="0" err="1"/>
              <a:t>i</a:t>
            </a:r>
            <a:r>
              <a:rPr lang="en-US" dirty="0"/>
              <a:t> +5°C</a:t>
            </a:r>
          </a:p>
          <a:p>
            <a:r>
              <a:rPr lang="en-US" dirty="0"/>
              <a:t>U </a:t>
            </a:r>
            <a:r>
              <a:rPr lang="en-US" dirty="0" err="1"/>
              <a:t>trenutnim</a:t>
            </a:r>
            <a:r>
              <a:rPr lang="en-US" dirty="0"/>
              <a:t> </a:t>
            </a:r>
            <a:r>
              <a:rPr lang="en-US" dirty="0" err="1"/>
              <a:t>klimatskim</a:t>
            </a:r>
            <a:r>
              <a:rPr lang="en-US" dirty="0"/>
              <a:t> </a:t>
            </a:r>
            <a:r>
              <a:rPr lang="en-US" dirty="0" err="1"/>
              <a:t>uslovima</a:t>
            </a:r>
            <a:r>
              <a:rPr lang="en-US" dirty="0"/>
              <a:t>, </a:t>
            </a:r>
            <a:r>
              <a:rPr lang="en-US" dirty="0" err="1"/>
              <a:t>evropske</a:t>
            </a:r>
            <a:r>
              <a:rPr lang="en-US" dirty="0"/>
              <a:t> </a:t>
            </a:r>
            <a:r>
              <a:rPr lang="en-US" dirty="0" err="1"/>
              <a:t>zemlje</a:t>
            </a:r>
            <a:r>
              <a:rPr lang="en-US" dirty="0"/>
              <a:t> u </a:t>
            </a:r>
            <a:r>
              <a:rPr lang="en-US" dirty="0" err="1"/>
              <a:t>kojima</a:t>
            </a:r>
            <a:r>
              <a:rPr lang="en-US" dirty="0"/>
              <a:t> je </a:t>
            </a:r>
            <a:r>
              <a:rPr lang="en-US" dirty="0" err="1"/>
              <a:t>kultivacija</a:t>
            </a:r>
            <a:r>
              <a:rPr lang="en-US" dirty="0"/>
              <a:t> </a:t>
            </a:r>
            <a:r>
              <a:rPr lang="en-US" dirty="0" err="1"/>
              <a:t>kukuruza</a:t>
            </a:r>
            <a:r>
              <a:rPr lang="en-US" dirty="0"/>
              <a:t> </a:t>
            </a:r>
            <a:r>
              <a:rPr lang="en-US" dirty="0" err="1"/>
              <a:t>uobičajena</a:t>
            </a:r>
            <a:r>
              <a:rPr lang="en-US" dirty="0"/>
              <a:t>, </a:t>
            </a:r>
            <a:r>
              <a:rPr lang="en-US" dirty="0" err="1"/>
              <a:t>odnosno</a:t>
            </a:r>
            <a:r>
              <a:rPr lang="en-US" dirty="0"/>
              <a:t> u </a:t>
            </a:r>
            <a:r>
              <a:rPr lang="en-US" dirty="0" err="1"/>
              <a:t>Rumuniji</a:t>
            </a:r>
            <a:r>
              <a:rPr lang="en-US" dirty="0"/>
              <a:t>, </a:t>
            </a:r>
            <a:r>
              <a:rPr lang="en-US" dirty="0" err="1"/>
              <a:t>Francuskoj</a:t>
            </a:r>
            <a:r>
              <a:rPr lang="en-US" dirty="0"/>
              <a:t>, </a:t>
            </a:r>
            <a:r>
              <a:rPr lang="en-US" dirty="0" err="1"/>
              <a:t>Mađarskoj</a:t>
            </a:r>
            <a:r>
              <a:rPr lang="en-US" dirty="0"/>
              <a:t> </a:t>
            </a:r>
            <a:r>
              <a:rPr lang="en-US" dirty="0" err="1"/>
              <a:t>i</a:t>
            </a:r>
            <a:r>
              <a:rPr lang="en-US" dirty="0"/>
              <a:t> </a:t>
            </a:r>
            <a:r>
              <a:rPr lang="en-US" dirty="0" err="1"/>
              <a:t>severoistočnoj</a:t>
            </a:r>
            <a:r>
              <a:rPr lang="en-US" dirty="0"/>
              <a:t> </a:t>
            </a:r>
            <a:r>
              <a:rPr lang="en-US" dirty="0" err="1"/>
              <a:t>Italiji</a:t>
            </a:r>
            <a:r>
              <a:rPr lang="en-US" dirty="0"/>
              <a:t> (</a:t>
            </a:r>
            <a:r>
              <a:rPr lang="en-US" dirty="0" err="1"/>
              <a:t>ukupno</a:t>
            </a:r>
            <a:r>
              <a:rPr lang="en-US" dirty="0"/>
              <a:t> </a:t>
            </a:r>
            <a:r>
              <a:rPr lang="en-US" dirty="0" err="1"/>
              <a:t>čine</a:t>
            </a:r>
            <a:r>
              <a:rPr lang="en-US" dirty="0"/>
              <a:t> 60% </a:t>
            </a:r>
            <a:r>
              <a:rPr lang="en-US" dirty="0" err="1"/>
              <a:t>ukupne</a:t>
            </a:r>
            <a:r>
              <a:rPr lang="en-US" dirty="0"/>
              <a:t> </a:t>
            </a:r>
            <a:r>
              <a:rPr lang="en-US" dirty="0" err="1"/>
              <a:t>proizvodnje</a:t>
            </a:r>
            <a:r>
              <a:rPr lang="en-US" dirty="0"/>
              <a:t> u 2013. </a:t>
            </a:r>
            <a:r>
              <a:rPr lang="en-US" dirty="0" err="1"/>
              <a:t>za</a:t>
            </a:r>
            <a:r>
              <a:rPr lang="en-US" dirty="0"/>
              <a:t> 28 </a:t>
            </a:r>
            <a:r>
              <a:rPr lang="en-US" dirty="0" err="1"/>
              <a:t>država</a:t>
            </a:r>
            <a:r>
              <a:rPr lang="en-US" dirty="0"/>
              <a:t> </a:t>
            </a:r>
            <a:r>
              <a:rPr lang="en-US" dirty="0" err="1"/>
              <a:t>članica</a:t>
            </a:r>
            <a:r>
              <a:rPr lang="en-US" dirty="0"/>
              <a:t> EU, </a:t>
            </a:r>
            <a:r>
              <a:rPr lang="en-US" dirty="0" err="1"/>
              <a:t>FAOStat</a:t>
            </a:r>
            <a:r>
              <a:rPr lang="en-US" dirty="0"/>
              <a:t>, 2013. ), </a:t>
            </a:r>
            <a:r>
              <a:rPr lang="en-US" dirty="0" err="1"/>
              <a:t>pokazuju</a:t>
            </a:r>
            <a:r>
              <a:rPr lang="en-US" dirty="0"/>
              <a:t> </a:t>
            </a:r>
            <a:r>
              <a:rPr lang="en-US" dirty="0" err="1"/>
              <a:t>malu</a:t>
            </a:r>
            <a:r>
              <a:rPr lang="en-US" dirty="0"/>
              <a:t> </a:t>
            </a:r>
            <a:r>
              <a:rPr lang="en-US" dirty="0" err="1"/>
              <a:t>verovatnoću</a:t>
            </a:r>
            <a:r>
              <a:rPr lang="en-US" dirty="0"/>
              <a:t> </a:t>
            </a:r>
            <a:r>
              <a:rPr lang="en-US" dirty="0" err="1"/>
              <a:t>pojave</a:t>
            </a:r>
            <a:r>
              <a:rPr lang="en-US" dirty="0"/>
              <a:t> </a:t>
            </a:r>
            <a:r>
              <a:rPr lang="en-US" dirty="0" err="1"/>
              <a:t>aflatoksina</a:t>
            </a:r>
            <a:r>
              <a:rPr lang="en-US" dirty="0"/>
              <a:t>.</a:t>
            </a:r>
          </a:p>
        </p:txBody>
      </p:sp>
      <p:sp>
        <p:nvSpPr>
          <p:cNvPr id="6" name="TextBox 5">
            <a:extLst>
              <a:ext uri="{FF2B5EF4-FFF2-40B4-BE49-F238E27FC236}">
                <a16:creationId xmlns:a16="http://schemas.microsoft.com/office/drawing/2014/main" id="{02B10BE0-EDEC-496C-9839-C5D0346FBFF0}"/>
              </a:ext>
            </a:extLst>
          </p:cNvPr>
          <p:cNvSpPr txBox="1"/>
          <p:nvPr/>
        </p:nvSpPr>
        <p:spPr>
          <a:xfrm>
            <a:off x="296918" y="5983607"/>
            <a:ext cx="11257667" cy="215444"/>
          </a:xfrm>
          <a:prstGeom prst="rect">
            <a:avLst/>
          </a:prstGeom>
          <a:noFill/>
        </p:spPr>
        <p:txBody>
          <a:bodyPr wrap="square" rtlCol="0">
            <a:spAutoFit/>
          </a:bodyPr>
          <a:lstStyle/>
          <a:p>
            <a:pPr rtl="0"/>
            <a:r>
              <a:rPr lang="sr" sz="800" b="0" i="0">
                <a:solidFill>
                  <a:srgbClr val="212121"/>
                </a:solidFill>
                <a:effectLst/>
                <a:latin typeface="BlinkMacSystemFont"/>
              </a:rPr>
              <a:t>DOI: 10.1038/srep24328</a:t>
            </a:r>
          </a:p>
        </p:txBody>
      </p:sp>
    </p:spTree>
    <p:extLst>
      <p:ext uri="{BB962C8B-B14F-4D97-AF65-F5344CB8AC3E}">
        <p14:creationId xmlns:p14="http://schemas.microsoft.com/office/powerpoint/2010/main" val="18142711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r>
              <a:rPr lang="en-US" dirty="0" err="1"/>
              <a:t>Adaptacija</a:t>
            </a:r>
            <a:endParaRPr lang="de-DE" dirty="0"/>
          </a:p>
        </p:txBody>
      </p:sp>
      <p:sp>
        <p:nvSpPr>
          <p:cNvPr id="3" name="Tartalom helye 2"/>
          <p:cNvSpPr>
            <a:spLocks noGrp="1"/>
          </p:cNvSpPr>
          <p:nvPr>
            <p:ph idx="1"/>
          </p:nvPr>
        </p:nvSpPr>
        <p:spPr>
          <a:xfrm>
            <a:off x="86631" y="1109874"/>
            <a:ext cx="4504622" cy="4638252"/>
          </a:xfrm>
        </p:spPr>
        <p:txBody>
          <a:bodyPr rtlCol="0">
            <a:noAutofit/>
          </a:bodyPr>
          <a:lstStyle/>
          <a:p>
            <a:pPr marL="0" indent="0" rtl="0">
              <a:buNone/>
            </a:pPr>
            <a:endParaRPr lang="hu-HU" dirty="0"/>
          </a:p>
          <a:p>
            <a:pPr marL="0" indent="0" algn="just">
              <a:lnSpc>
                <a:spcPct val="120000"/>
              </a:lnSpc>
              <a:buNone/>
            </a:pPr>
            <a:r>
              <a:rPr lang="en-US" sz="2000" dirty="0" err="1"/>
              <a:t>Adaptacija</a:t>
            </a:r>
            <a:r>
              <a:rPr lang="en-US" sz="2000" dirty="0"/>
              <a:t> se </a:t>
            </a:r>
            <a:r>
              <a:rPr lang="en-US" sz="2000" dirty="0" err="1"/>
              <a:t>odnosi</a:t>
            </a:r>
            <a:r>
              <a:rPr lang="en-US" sz="2000" dirty="0"/>
              <a:t> </a:t>
            </a:r>
            <a:r>
              <a:rPr lang="en-US" sz="2000" dirty="0" err="1"/>
              <a:t>na</a:t>
            </a:r>
            <a:r>
              <a:rPr lang="en-US" sz="2000" dirty="0"/>
              <a:t> </a:t>
            </a:r>
            <a:r>
              <a:rPr lang="en-US" sz="2000" dirty="0" err="1"/>
              <a:t>prilagođavanja</a:t>
            </a:r>
            <a:r>
              <a:rPr lang="en-US" sz="2000" dirty="0"/>
              <a:t> u </a:t>
            </a:r>
            <a:r>
              <a:rPr lang="en-US" sz="2000" dirty="0" err="1"/>
              <a:t>ekološkim</a:t>
            </a:r>
            <a:r>
              <a:rPr lang="en-US" sz="2000" dirty="0"/>
              <a:t>, </a:t>
            </a:r>
            <a:r>
              <a:rPr lang="en-US" sz="2000" dirty="0" err="1"/>
              <a:t>društvenim</a:t>
            </a:r>
            <a:r>
              <a:rPr lang="en-US" sz="2000" dirty="0"/>
              <a:t> </a:t>
            </a:r>
            <a:r>
              <a:rPr lang="en-US" sz="2000" dirty="0" err="1"/>
              <a:t>ili</a:t>
            </a:r>
            <a:r>
              <a:rPr lang="en-US" sz="2000" dirty="0"/>
              <a:t> </a:t>
            </a:r>
            <a:r>
              <a:rPr lang="en-US" sz="2000" dirty="0" err="1"/>
              <a:t>ekonomskim</a:t>
            </a:r>
            <a:r>
              <a:rPr lang="en-US" sz="2000" dirty="0"/>
              <a:t> </a:t>
            </a:r>
            <a:r>
              <a:rPr lang="en-US" sz="2000" dirty="0" err="1"/>
              <a:t>sistemima</a:t>
            </a:r>
            <a:r>
              <a:rPr lang="en-US" sz="2000" dirty="0"/>
              <a:t> </a:t>
            </a:r>
            <a:r>
              <a:rPr lang="en-US" sz="2000" dirty="0" err="1"/>
              <a:t>kao</a:t>
            </a:r>
            <a:r>
              <a:rPr lang="en-US" sz="2000" dirty="0"/>
              <a:t> </a:t>
            </a:r>
            <a:r>
              <a:rPr lang="en-US" sz="2000" dirty="0" err="1"/>
              <a:t>odgovor</a:t>
            </a:r>
            <a:r>
              <a:rPr lang="en-US" sz="2000" dirty="0"/>
              <a:t> </a:t>
            </a:r>
            <a:r>
              <a:rPr lang="en-US" sz="2000" dirty="0" err="1"/>
              <a:t>na</a:t>
            </a:r>
            <a:r>
              <a:rPr lang="en-US" sz="2000" dirty="0"/>
              <a:t> </a:t>
            </a:r>
            <a:r>
              <a:rPr lang="en-US" sz="2000" dirty="0" err="1"/>
              <a:t>stvarne</a:t>
            </a:r>
            <a:r>
              <a:rPr lang="en-US" sz="2000" dirty="0"/>
              <a:t> </a:t>
            </a:r>
            <a:r>
              <a:rPr lang="en-US" sz="2000" dirty="0" err="1"/>
              <a:t>ili</a:t>
            </a:r>
            <a:r>
              <a:rPr lang="en-US" sz="2000" dirty="0"/>
              <a:t> </a:t>
            </a:r>
            <a:r>
              <a:rPr lang="en-US" sz="2000" dirty="0" err="1"/>
              <a:t>očekivane</a:t>
            </a:r>
            <a:r>
              <a:rPr lang="en-US" sz="2000" dirty="0"/>
              <a:t> </a:t>
            </a:r>
            <a:r>
              <a:rPr lang="en-US" sz="2000" dirty="0" err="1"/>
              <a:t>klimatske</a:t>
            </a:r>
            <a:r>
              <a:rPr lang="en-US" sz="2000" dirty="0"/>
              <a:t> </a:t>
            </a:r>
            <a:r>
              <a:rPr lang="en-US" sz="2000" dirty="0" err="1"/>
              <a:t>stimuluse</a:t>
            </a:r>
            <a:r>
              <a:rPr lang="en-US" sz="2000" dirty="0"/>
              <a:t> </a:t>
            </a:r>
            <a:r>
              <a:rPr lang="en-US" sz="2000" dirty="0" err="1"/>
              <a:t>i</a:t>
            </a:r>
            <a:r>
              <a:rPr lang="en-US" sz="2000" dirty="0"/>
              <a:t> </a:t>
            </a:r>
            <a:r>
              <a:rPr lang="en-US" sz="2000" dirty="0" err="1"/>
              <a:t>njihove</a:t>
            </a:r>
            <a:r>
              <a:rPr lang="en-US" sz="2000" dirty="0"/>
              <a:t> </a:t>
            </a:r>
            <a:r>
              <a:rPr lang="en-US" sz="2000" dirty="0" err="1"/>
              <a:t>efekte</a:t>
            </a:r>
            <a:r>
              <a:rPr lang="en-US" sz="2000" dirty="0"/>
              <a:t>. </a:t>
            </a:r>
            <a:r>
              <a:rPr lang="en-US" sz="2000" dirty="0" err="1"/>
              <a:t>Odnosi</a:t>
            </a:r>
            <a:r>
              <a:rPr lang="en-US" sz="2000" dirty="0"/>
              <a:t> se </a:t>
            </a:r>
            <a:r>
              <a:rPr lang="en-US" sz="2000" dirty="0" err="1"/>
              <a:t>na</a:t>
            </a:r>
            <a:r>
              <a:rPr lang="en-US" sz="2000" dirty="0"/>
              <a:t> </a:t>
            </a:r>
            <a:r>
              <a:rPr lang="en-US" sz="2000" dirty="0" err="1"/>
              <a:t>promene</a:t>
            </a:r>
            <a:r>
              <a:rPr lang="en-US" sz="2000" dirty="0"/>
              <a:t> u </a:t>
            </a:r>
            <a:r>
              <a:rPr lang="en-US" sz="2000" dirty="0" err="1"/>
              <a:t>procesima</a:t>
            </a:r>
            <a:r>
              <a:rPr lang="en-US" sz="2000" dirty="0"/>
              <a:t>, </a:t>
            </a:r>
            <a:r>
              <a:rPr lang="en-US" sz="2000" dirty="0" err="1"/>
              <a:t>praksi</a:t>
            </a:r>
            <a:r>
              <a:rPr lang="en-US" sz="2000" dirty="0"/>
              <a:t> </a:t>
            </a:r>
            <a:r>
              <a:rPr lang="en-US" sz="2000" dirty="0" err="1"/>
              <a:t>i</a:t>
            </a:r>
            <a:r>
              <a:rPr lang="en-US" sz="2000" dirty="0"/>
              <a:t> </a:t>
            </a:r>
            <a:r>
              <a:rPr lang="en-US" sz="2000" dirty="0" err="1"/>
              <a:t>strukturama</a:t>
            </a:r>
            <a:r>
              <a:rPr lang="en-US" sz="2000" dirty="0"/>
              <a:t> da bi se </a:t>
            </a:r>
            <a:r>
              <a:rPr lang="en-US" sz="2000" dirty="0" err="1"/>
              <a:t>ublažile</a:t>
            </a:r>
            <a:r>
              <a:rPr lang="en-US" sz="2000" dirty="0"/>
              <a:t> </a:t>
            </a:r>
            <a:r>
              <a:rPr lang="en-US" sz="2000" dirty="0" err="1"/>
              <a:t>potencijalne</a:t>
            </a:r>
            <a:r>
              <a:rPr lang="en-US" sz="2000" dirty="0"/>
              <a:t> </a:t>
            </a:r>
            <a:r>
              <a:rPr lang="en-US" sz="2000" dirty="0" err="1"/>
              <a:t>štete</a:t>
            </a:r>
            <a:r>
              <a:rPr lang="en-US" sz="2000" dirty="0"/>
              <a:t> </a:t>
            </a:r>
            <a:r>
              <a:rPr lang="en-US" sz="2000" dirty="0" err="1"/>
              <a:t>ili</a:t>
            </a:r>
            <a:r>
              <a:rPr lang="en-US" sz="2000" dirty="0"/>
              <a:t> da bi se </a:t>
            </a:r>
            <a:r>
              <a:rPr lang="en-US" sz="2000" dirty="0" err="1"/>
              <a:t>iskoristile</a:t>
            </a:r>
            <a:r>
              <a:rPr lang="en-US" sz="2000" dirty="0"/>
              <a:t> </a:t>
            </a:r>
            <a:r>
              <a:rPr lang="en-US" sz="2000" dirty="0" err="1"/>
              <a:t>mogućnosti</a:t>
            </a:r>
            <a:r>
              <a:rPr lang="en-US" sz="2000" dirty="0"/>
              <a:t> </a:t>
            </a:r>
            <a:r>
              <a:rPr lang="en-US" sz="2000" dirty="0" err="1"/>
              <a:t>koje</a:t>
            </a:r>
            <a:r>
              <a:rPr lang="en-US" sz="2000" dirty="0"/>
              <a:t> </a:t>
            </a:r>
            <a:r>
              <a:rPr lang="en-US" sz="2000" dirty="0" err="1"/>
              <a:t>su</a:t>
            </a:r>
            <a:r>
              <a:rPr lang="en-US" sz="2000" dirty="0"/>
              <a:t> </a:t>
            </a:r>
            <a:r>
              <a:rPr lang="en-US" sz="2000" dirty="0" err="1"/>
              <a:t>povezane</a:t>
            </a:r>
            <a:r>
              <a:rPr lang="en-US" sz="2000" dirty="0"/>
              <a:t> </a:t>
            </a:r>
            <a:r>
              <a:rPr lang="en-US" sz="2000" dirty="0" err="1"/>
              <a:t>sa</a:t>
            </a:r>
            <a:r>
              <a:rPr lang="en-US" sz="2000" dirty="0"/>
              <a:t> </a:t>
            </a:r>
            <a:r>
              <a:rPr lang="en-US" sz="2000" dirty="0" err="1"/>
              <a:t>klimatskim</a:t>
            </a:r>
            <a:r>
              <a:rPr lang="en-US" sz="2000" dirty="0"/>
              <a:t> </a:t>
            </a:r>
            <a:r>
              <a:rPr lang="en-US" sz="2000" dirty="0" err="1"/>
              <a:t>promenama</a:t>
            </a:r>
            <a:r>
              <a:rPr lang="en-US" sz="2000" dirty="0"/>
              <a:t>.</a:t>
            </a:r>
          </a:p>
          <a:p>
            <a:pPr marL="0" indent="0" rtl="0">
              <a:buNone/>
            </a:pPr>
            <a:endParaRPr lang="de-DE" dirty="0"/>
          </a:p>
        </p:txBody>
      </p:sp>
      <p:grpSp>
        <p:nvGrpSpPr>
          <p:cNvPr id="5" name="Csoportba foglalás 4"/>
          <p:cNvGrpSpPr/>
          <p:nvPr/>
        </p:nvGrpSpPr>
        <p:grpSpPr>
          <a:xfrm>
            <a:off x="4732421" y="746323"/>
            <a:ext cx="7459579" cy="4582620"/>
            <a:chOff x="4697127" y="153009"/>
            <a:chExt cx="7459579" cy="4582620"/>
          </a:xfrm>
        </p:grpSpPr>
        <p:sp>
          <p:nvSpPr>
            <p:cNvPr id="4" name="Téglalap 3"/>
            <p:cNvSpPr/>
            <p:nvPr/>
          </p:nvSpPr>
          <p:spPr>
            <a:xfrm>
              <a:off x="4697127" y="153009"/>
              <a:ext cx="7459579" cy="4582620"/>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a:p>
          </p:txBody>
        </p:sp>
        <p:pic>
          <p:nvPicPr>
            <p:cNvPr id="2050" name="Picture 2" descr="Adaptation process reduc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5256" y="298383"/>
              <a:ext cx="7315200" cy="4305301"/>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églalap 5"/>
          <p:cNvSpPr/>
          <p:nvPr/>
        </p:nvSpPr>
        <p:spPr>
          <a:xfrm>
            <a:off x="4591253" y="5358901"/>
            <a:ext cx="6096000" cy="369332"/>
          </a:xfrm>
          <a:prstGeom prst="rect">
            <a:avLst/>
          </a:prstGeom>
        </p:spPr>
        <p:txBody>
          <a:bodyPr rtlCol="0">
            <a:spAutoFit/>
          </a:bodyPr>
          <a:lstStyle/>
          <a:p>
            <a:r>
              <a:rPr lang="en-US" sz="900" dirty="0" smtClean="0">
                <a:solidFill>
                  <a:schemeClr val="bg1">
                    <a:lumMod val="50000"/>
                  </a:schemeClr>
                </a:solidFill>
              </a:rPr>
              <a:t>                                                                      </a:t>
            </a:r>
            <a:r>
              <a:rPr lang="hu-HU" sz="900" dirty="0" smtClean="0">
                <a:solidFill>
                  <a:schemeClr val="bg1">
                    <a:lumMod val="50000"/>
                  </a:schemeClr>
                </a:solidFill>
              </a:rPr>
              <a:t>Source</a:t>
            </a:r>
            <a:r>
              <a:rPr lang="hu-HU" sz="900" dirty="0">
                <a:solidFill>
                  <a:schemeClr val="bg1">
                    <a:lumMod val="50000"/>
                  </a:schemeClr>
                </a:solidFill>
              </a:rPr>
              <a:t>: </a:t>
            </a:r>
            <a:r>
              <a:rPr lang="de-DE" sz="900" dirty="0">
                <a:solidFill>
                  <a:schemeClr val="bg1">
                    <a:lumMod val="50000"/>
                  </a:schemeClr>
                </a:solidFill>
              </a:rPr>
              <a:t>https://unfccc.int/topics/adaptation-and-resilience/the-big-picture/introduction</a:t>
            </a:r>
          </a:p>
          <a:p>
            <a:endParaRPr lang="sr" sz="900" dirty="0">
              <a:solidFill>
                <a:schemeClr val="bg1">
                  <a:lumMod val="50000"/>
                </a:schemeClr>
              </a:solidFill>
            </a:endParaRPr>
          </a:p>
        </p:txBody>
      </p:sp>
    </p:spTree>
    <p:extLst>
      <p:ext uri="{BB962C8B-B14F-4D97-AF65-F5344CB8AC3E}">
        <p14:creationId xmlns:p14="http://schemas.microsoft.com/office/powerpoint/2010/main" val="38606859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pPr rtl="0"/>
            <a:r>
              <a:rPr lang="sr" b="1" dirty="0" smtClean="0">
                <a:solidFill>
                  <a:schemeClr val="tx1"/>
                </a:solidFill>
              </a:rPr>
              <a:t>Temperatura vazduha</a:t>
            </a:r>
            <a:r>
              <a:rPr dirty="0" smtClean="0"/>
              <a:t> </a:t>
            </a:r>
            <a:r>
              <a:rPr lang="sr-Latn-RS" dirty="0" smtClean="0"/>
              <a:t>utiče na KVB</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5499588" y="934775"/>
            <a:ext cx="6255806" cy="5370897"/>
          </a:xfrm>
        </p:spPr>
        <p:txBody>
          <a:bodyPr vert="horz" lIns="91440" tIns="45720" rIns="91440" bIns="45720" rtlCol="0" anchor="t">
            <a:normAutofit/>
          </a:bodyPr>
          <a:lstStyle/>
          <a:p>
            <a:r>
              <a:rPr lang="en-US" sz="1800" b="1" dirty="0">
                <a:solidFill>
                  <a:schemeClr val="tx1"/>
                </a:solidFill>
              </a:rPr>
              <a:t>I </a:t>
            </a:r>
            <a:r>
              <a:rPr lang="en-US" sz="1800" b="1" dirty="0" err="1">
                <a:solidFill>
                  <a:schemeClr val="tx1"/>
                </a:solidFill>
              </a:rPr>
              <a:t>niske</a:t>
            </a:r>
            <a:r>
              <a:rPr lang="en-US" sz="1800" b="1" dirty="0">
                <a:solidFill>
                  <a:schemeClr val="tx1"/>
                </a:solidFill>
              </a:rPr>
              <a:t> </a:t>
            </a:r>
            <a:r>
              <a:rPr lang="en-US" sz="1800" b="1" dirty="0" err="1">
                <a:solidFill>
                  <a:schemeClr val="tx1"/>
                </a:solidFill>
              </a:rPr>
              <a:t>i</a:t>
            </a:r>
            <a:r>
              <a:rPr lang="en-US" sz="1800" b="1" dirty="0">
                <a:solidFill>
                  <a:schemeClr val="tx1"/>
                </a:solidFill>
              </a:rPr>
              <a:t> </a:t>
            </a:r>
            <a:r>
              <a:rPr lang="en-US" sz="1800" b="1" dirty="0" err="1">
                <a:solidFill>
                  <a:schemeClr val="tx1"/>
                </a:solidFill>
              </a:rPr>
              <a:t>visoke</a:t>
            </a:r>
            <a:r>
              <a:rPr lang="en-US" sz="1800" b="1" dirty="0">
                <a:solidFill>
                  <a:schemeClr val="tx1"/>
                </a:solidFill>
              </a:rPr>
              <a:t> temperature </a:t>
            </a:r>
            <a:r>
              <a:rPr lang="en-US" sz="1800" b="1" dirty="0" err="1">
                <a:solidFill>
                  <a:schemeClr val="tx1"/>
                </a:solidFill>
              </a:rPr>
              <a:t>doprinose</a:t>
            </a:r>
            <a:r>
              <a:rPr lang="en-US" sz="1800" b="1" dirty="0">
                <a:solidFill>
                  <a:schemeClr val="tx1"/>
                </a:solidFill>
              </a:rPr>
              <a:t> </a:t>
            </a:r>
            <a:r>
              <a:rPr lang="en-US" sz="1800" b="1" dirty="0" err="1">
                <a:solidFill>
                  <a:schemeClr val="tx1"/>
                </a:solidFill>
              </a:rPr>
              <a:t>kardiovaskularnom</a:t>
            </a:r>
            <a:r>
              <a:rPr lang="en-US" sz="1800" b="1" dirty="0">
                <a:solidFill>
                  <a:schemeClr val="tx1"/>
                </a:solidFill>
              </a:rPr>
              <a:t> </a:t>
            </a:r>
            <a:r>
              <a:rPr lang="en-US" sz="1800" b="1" dirty="0" err="1">
                <a:solidFill>
                  <a:schemeClr val="tx1"/>
                </a:solidFill>
              </a:rPr>
              <a:t>morbiditetu</a:t>
            </a:r>
            <a:r>
              <a:rPr lang="en-US" sz="1800" b="1" dirty="0">
                <a:solidFill>
                  <a:schemeClr val="tx1"/>
                </a:solidFill>
              </a:rPr>
              <a:t> </a:t>
            </a:r>
            <a:r>
              <a:rPr lang="en-US" sz="1800" b="1" dirty="0" err="1">
                <a:solidFill>
                  <a:schemeClr val="tx1"/>
                </a:solidFill>
              </a:rPr>
              <a:t>i</a:t>
            </a:r>
            <a:r>
              <a:rPr lang="en-US" sz="1800" b="1" dirty="0">
                <a:solidFill>
                  <a:schemeClr val="tx1"/>
                </a:solidFill>
              </a:rPr>
              <a:t> </a:t>
            </a:r>
            <a:r>
              <a:rPr lang="en-US" sz="1800" b="1" dirty="0" err="1">
                <a:solidFill>
                  <a:schemeClr val="tx1"/>
                </a:solidFill>
              </a:rPr>
              <a:t>mortalitetu</a:t>
            </a:r>
            <a:r>
              <a:rPr lang="en-US" sz="1800" b="1" dirty="0">
                <a:solidFill>
                  <a:schemeClr val="tx1"/>
                </a:solidFill>
              </a:rPr>
              <a:t>.</a:t>
            </a:r>
          </a:p>
          <a:p>
            <a:r>
              <a:rPr lang="en-US" sz="1800" dirty="0">
                <a:solidFill>
                  <a:schemeClr val="tx1"/>
                </a:solidFill>
              </a:rPr>
              <a:t>U 2019. </a:t>
            </a:r>
            <a:r>
              <a:rPr lang="en-US" sz="1800" dirty="0" err="1">
                <a:solidFill>
                  <a:schemeClr val="tx1"/>
                </a:solidFill>
              </a:rPr>
              <a:t>godini</a:t>
            </a:r>
            <a:r>
              <a:rPr lang="en-US" sz="1800" dirty="0">
                <a:solidFill>
                  <a:schemeClr val="tx1"/>
                </a:solidFill>
              </a:rPr>
              <a:t>, </a:t>
            </a:r>
            <a:r>
              <a:rPr lang="en-US" sz="1800" dirty="0" err="1">
                <a:solidFill>
                  <a:schemeClr val="tx1"/>
                </a:solidFill>
              </a:rPr>
              <a:t>Globalna</a:t>
            </a:r>
            <a:r>
              <a:rPr lang="en-US" sz="1800" dirty="0">
                <a:solidFill>
                  <a:schemeClr val="tx1"/>
                </a:solidFill>
              </a:rPr>
              <a:t> </a:t>
            </a:r>
            <a:r>
              <a:rPr lang="en-US" sz="1800" dirty="0" err="1">
                <a:solidFill>
                  <a:schemeClr val="tx1"/>
                </a:solidFill>
              </a:rPr>
              <a:t>studija</a:t>
            </a:r>
            <a:r>
              <a:rPr lang="en-US" sz="1800" dirty="0">
                <a:solidFill>
                  <a:schemeClr val="tx1"/>
                </a:solidFill>
              </a:rPr>
              <a:t> o </a:t>
            </a:r>
            <a:r>
              <a:rPr lang="en-US" sz="1800" dirty="0" err="1">
                <a:solidFill>
                  <a:schemeClr val="tx1"/>
                </a:solidFill>
              </a:rPr>
              <a:t>teretu</a:t>
            </a:r>
            <a:r>
              <a:rPr lang="en-US" sz="1800" dirty="0">
                <a:solidFill>
                  <a:schemeClr val="tx1"/>
                </a:solidFill>
              </a:rPr>
              <a:t> </a:t>
            </a:r>
            <a:r>
              <a:rPr lang="en-US" sz="1800" dirty="0" err="1">
                <a:solidFill>
                  <a:schemeClr val="tx1"/>
                </a:solidFill>
              </a:rPr>
              <a:t>bolesti</a:t>
            </a:r>
            <a:r>
              <a:rPr lang="en-US" sz="1800" dirty="0">
                <a:solidFill>
                  <a:schemeClr val="tx1"/>
                </a:solidFill>
              </a:rPr>
              <a:t> </a:t>
            </a:r>
            <a:r>
              <a:rPr lang="en-US" sz="1800" dirty="0" err="1">
                <a:solidFill>
                  <a:schemeClr val="tx1"/>
                </a:solidFill>
              </a:rPr>
              <a:t>uvela</a:t>
            </a:r>
            <a:r>
              <a:rPr lang="en-US" sz="1800" dirty="0">
                <a:solidFill>
                  <a:schemeClr val="tx1"/>
                </a:solidFill>
              </a:rPr>
              <a:t> je </a:t>
            </a:r>
            <a:r>
              <a:rPr lang="en-US" sz="1800" b="1" dirty="0" err="1">
                <a:solidFill>
                  <a:schemeClr val="tx1"/>
                </a:solidFill>
              </a:rPr>
              <a:t>neoptimalne</a:t>
            </a:r>
            <a:r>
              <a:rPr lang="en-US" sz="1800" b="1" dirty="0">
                <a:solidFill>
                  <a:schemeClr val="tx1"/>
                </a:solidFill>
              </a:rPr>
              <a:t> temperature </a:t>
            </a:r>
            <a:r>
              <a:rPr lang="en-US" sz="1800" b="1" dirty="0" err="1">
                <a:solidFill>
                  <a:schemeClr val="tx1"/>
                </a:solidFill>
              </a:rPr>
              <a:t>kao</a:t>
            </a:r>
            <a:r>
              <a:rPr lang="en-US" sz="1800" b="1" dirty="0">
                <a:solidFill>
                  <a:schemeClr val="tx1"/>
                </a:solidFill>
              </a:rPr>
              <a:t> </a:t>
            </a:r>
            <a:r>
              <a:rPr lang="en-US" sz="1800" b="1" dirty="0" err="1">
                <a:solidFill>
                  <a:schemeClr val="tx1"/>
                </a:solidFill>
              </a:rPr>
              <a:t>faktor</a:t>
            </a:r>
            <a:r>
              <a:rPr lang="en-US" sz="1800" b="1" dirty="0">
                <a:solidFill>
                  <a:schemeClr val="tx1"/>
                </a:solidFill>
              </a:rPr>
              <a:t> </a:t>
            </a:r>
            <a:r>
              <a:rPr lang="en-US" sz="1800" b="1" dirty="0" err="1">
                <a:solidFill>
                  <a:schemeClr val="tx1"/>
                </a:solidFill>
              </a:rPr>
              <a:t>rizika</a:t>
            </a:r>
            <a:r>
              <a:rPr lang="en-US" sz="1800" b="1" dirty="0">
                <a:solidFill>
                  <a:schemeClr val="tx1"/>
                </a:solidFill>
              </a:rPr>
              <a:t> </a:t>
            </a:r>
            <a:r>
              <a:rPr lang="en-US" sz="1800" b="1" dirty="0" err="1">
                <a:solidFill>
                  <a:schemeClr val="tx1"/>
                </a:solidFill>
              </a:rPr>
              <a:t>za</a:t>
            </a:r>
            <a:r>
              <a:rPr lang="en-US" sz="1800" b="1" dirty="0">
                <a:solidFill>
                  <a:schemeClr val="tx1"/>
                </a:solidFill>
              </a:rPr>
              <a:t> </a:t>
            </a:r>
            <a:r>
              <a:rPr lang="en-US" sz="1800" b="1" dirty="0" err="1">
                <a:solidFill>
                  <a:schemeClr val="tx1"/>
                </a:solidFill>
              </a:rPr>
              <a:t>smrt</a:t>
            </a:r>
            <a:r>
              <a:rPr lang="en-US" sz="1800" b="1" dirty="0">
                <a:solidFill>
                  <a:schemeClr val="tx1"/>
                </a:solidFill>
              </a:rPr>
              <a:t> </a:t>
            </a:r>
            <a:r>
              <a:rPr lang="en-US" sz="1800" b="1" dirty="0" err="1">
                <a:solidFill>
                  <a:schemeClr val="tx1"/>
                </a:solidFill>
              </a:rPr>
              <a:t>širom</a:t>
            </a:r>
            <a:r>
              <a:rPr lang="en-US" sz="1800" b="1" dirty="0">
                <a:solidFill>
                  <a:schemeClr val="tx1"/>
                </a:solidFill>
              </a:rPr>
              <a:t> </a:t>
            </a:r>
            <a:r>
              <a:rPr lang="en-US" sz="1800" b="1" dirty="0" err="1">
                <a:solidFill>
                  <a:schemeClr val="tx1"/>
                </a:solidFill>
              </a:rPr>
              <a:t>sveta</a:t>
            </a:r>
            <a:r>
              <a:rPr lang="en-US" sz="1800" dirty="0">
                <a:solidFill>
                  <a:schemeClr val="tx1"/>
                </a:solidFill>
              </a:rPr>
              <a:t>, </a:t>
            </a:r>
            <a:r>
              <a:rPr lang="en-US" sz="1800" dirty="0" err="1">
                <a:solidFill>
                  <a:schemeClr val="tx1"/>
                </a:solidFill>
              </a:rPr>
              <a:t>sa</a:t>
            </a:r>
            <a:r>
              <a:rPr lang="en-US" sz="1800" dirty="0">
                <a:solidFill>
                  <a:schemeClr val="tx1"/>
                </a:solidFill>
              </a:rPr>
              <a:t> </a:t>
            </a:r>
            <a:r>
              <a:rPr lang="en-US" sz="1800" dirty="0" err="1">
                <a:solidFill>
                  <a:schemeClr val="tx1"/>
                </a:solidFill>
              </a:rPr>
              <a:t>najvećim</a:t>
            </a:r>
            <a:r>
              <a:rPr lang="en-US" sz="1800" dirty="0">
                <a:solidFill>
                  <a:schemeClr val="tx1"/>
                </a:solidFill>
              </a:rPr>
              <a:t> </a:t>
            </a:r>
            <a:r>
              <a:rPr lang="en-US" sz="1800" dirty="0" err="1">
                <a:solidFill>
                  <a:schemeClr val="tx1"/>
                </a:solidFill>
              </a:rPr>
              <a:t>opterećenjem</a:t>
            </a:r>
            <a:r>
              <a:rPr lang="en-US" sz="1800" dirty="0">
                <a:solidFill>
                  <a:schemeClr val="tx1"/>
                </a:solidFill>
              </a:rPr>
              <a:t> </a:t>
            </a:r>
            <a:r>
              <a:rPr lang="en-US" sz="1800" dirty="0" err="1">
                <a:solidFill>
                  <a:schemeClr val="tx1"/>
                </a:solidFill>
              </a:rPr>
              <a:t>mortaliteta</a:t>
            </a:r>
            <a:r>
              <a:rPr lang="en-US" sz="1800" dirty="0">
                <a:solidFill>
                  <a:schemeClr val="tx1"/>
                </a:solidFill>
              </a:rPr>
              <a:t> </a:t>
            </a:r>
            <a:r>
              <a:rPr lang="en-US" sz="1800" dirty="0" err="1">
                <a:solidFill>
                  <a:schemeClr val="tx1"/>
                </a:solidFill>
              </a:rPr>
              <a:t>povezanim</a:t>
            </a:r>
            <a:r>
              <a:rPr lang="en-US" sz="1800" dirty="0">
                <a:solidFill>
                  <a:schemeClr val="tx1"/>
                </a:solidFill>
              </a:rPr>
              <a:t> </a:t>
            </a:r>
            <a:r>
              <a:rPr lang="en-US" sz="1800" dirty="0" err="1">
                <a:solidFill>
                  <a:schemeClr val="tx1"/>
                </a:solidFill>
              </a:rPr>
              <a:t>sa</a:t>
            </a:r>
            <a:r>
              <a:rPr lang="en-US" sz="1800" dirty="0">
                <a:solidFill>
                  <a:schemeClr val="tx1"/>
                </a:solidFill>
              </a:rPr>
              <a:t> </a:t>
            </a:r>
            <a:r>
              <a:rPr lang="en-US" sz="1800" dirty="0" err="1">
                <a:solidFill>
                  <a:schemeClr val="tx1"/>
                </a:solidFill>
              </a:rPr>
              <a:t>niskim</a:t>
            </a:r>
            <a:r>
              <a:rPr lang="en-US" sz="1800" dirty="0">
                <a:solidFill>
                  <a:schemeClr val="tx1"/>
                </a:solidFill>
              </a:rPr>
              <a:t>, a ne </a:t>
            </a:r>
            <a:r>
              <a:rPr lang="en-US" sz="1800" dirty="0" err="1">
                <a:solidFill>
                  <a:schemeClr val="tx1"/>
                </a:solidFill>
              </a:rPr>
              <a:t>visokim</a:t>
            </a:r>
            <a:r>
              <a:rPr lang="en-US" sz="1800" dirty="0">
                <a:solidFill>
                  <a:schemeClr val="tx1"/>
                </a:solidFill>
              </a:rPr>
              <a:t> </a:t>
            </a:r>
            <a:r>
              <a:rPr lang="en-US" sz="1800" dirty="0" err="1">
                <a:solidFill>
                  <a:schemeClr val="tx1"/>
                </a:solidFill>
              </a:rPr>
              <a:t>temperaturama</a:t>
            </a:r>
            <a:r>
              <a:rPr lang="en-US" sz="1800" dirty="0">
                <a:solidFill>
                  <a:schemeClr val="tx1"/>
                </a:solidFill>
              </a:rPr>
              <a:t>.</a:t>
            </a:r>
          </a:p>
          <a:p>
            <a:r>
              <a:rPr lang="en-US" sz="1800" dirty="0" err="1">
                <a:solidFill>
                  <a:schemeClr val="tx1"/>
                </a:solidFill>
              </a:rPr>
              <a:t>Globalna</a:t>
            </a:r>
            <a:r>
              <a:rPr lang="en-US" sz="1800" dirty="0">
                <a:solidFill>
                  <a:schemeClr val="tx1"/>
                </a:solidFill>
              </a:rPr>
              <a:t> </a:t>
            </a:r>
            <a:r>
              <a:rPr lang="en-US" sz="1800" dirty="0" err="1">
                <a:solidFill>
                  <a:schemeClr val="tx1"/>
                </a:solidFill>
              </a:rPr>
              <a:t>analiza</a:t>
            </a:r>
            <a:r>
              <a:rPr lang="en-US" sz="1800" dirty="0">
                <a:solidFill>
                  <a:schemeClr val="tx1"/>
                </a:solidFill>
              </a:rPr>
              <a:t> </a:t>
            </a:r>
            <a:r>
              <a:rPr lang="en-US" sz="1800" dirty="0" err="1">
                <a:solidFill>
                  <a:schemeClr val="tx1"/>
                </a:solidFill>
              </a:rPr>
              <a:t>iz</a:t>
            </a:r>
            <a:r>
              <a:rPr lang="en-US" sz="1800" dirty="0">
                <a:solidFill>
                  <a:schemeClr val="tx1"/>
                </a:solidFill>
              </a:rPr>
              <a:t> 2021. </a:t>
            </a:r>
            <a:r>
              <a:rPr lang="en-US" sz="1800" dirty="0" err="1">
                <a:solidFill>
                  <a:schemeClr val="tx1"/>
                </a:solidFill>
              </a:rPr>
              <a:t>procenjuje</a:t>
            </a:r>
            <a:r>
              <a:rPr lang="en-US" sz="1800" dirty="0">
                <a:solidFill>
                  <a:schemeClr val="tx1"/>
                </a:solidFill>
              </a:rPr>
              <a:t> da </a:t>
            </a:r>
            <a:r>
              <a:rPr lang="en-US" sz="1800" b="1" dirty="0">
                <a:solidFill>
                  <a:schemeClr val="tx1"/>
                </a:solidFill>
              </a:rPr>
              <a:t>je &gt;5 </a:t>
            </a:r>
            <a:r>
              <a:rPr lang="en-US" sz="1800" b="1" dirty="0" err="1">
                <a:solidFill>
                  <a:schemeClr val="tx1"/>
                </a:solidFill>
              </a:rPr>
              <a:t>miliona</a:t>
            </a:r>
            <a:r>
              <a:rPr lang="en-US" sz="1800" b="1" dirty="0">
                <a:solidFill>
                  <a:schemeClr val="tx1"/>
                </a:solidFill>
              </a:rPr>
              <a:t> </a:t>
            </a:r>
            <a:r>
              <a:rPr lang="en-US" sz="1800" b="1" dirty="0" err="1">
                <a:solidFill>
                  <a:schemeClr val="tx1"/>
                </a:solidFill>
              </a:rPr>
              <a:t>smrtnih</a:t>
            </a:r>
            <a:r>
              <a:rPr lang="en-US" sz="1800" b="1" dirty="0">
                <a:solidFill>
                  <a:schemeClr val="tx1"/>
                </a:solidFill>
              </a:rPr>
              <a:t> </a:t>
            </a:r>
            <a:r>
              <a:rPr lang="en-US" sz="1800" b="1" dirty="0" err="1">
                <a:solidFill>
                  <a:schemeClr val="tx1"/>
                </a:solidFill>
              </a:rPr>
              <a:t>slučajeva</a:t>
            </a:r>
            <a:r>
              <a:rPr lang="en-US" sz="1800" b="1" dirty="0">
                <a:solidFill>
                  <a:schemeClr val="tx1"/>
                </a:solidFill>
              </a:rPr>
              <a:t> </a:t>
            </a:r>
            <a:r>
              <a:rPr lang="en-US" sz="1800" b="1" dirty="0" err="1">
                <a:solidFill>
                  <a:schemeClr val="tx1"/>
                </a:solidFill>
              </a:rPr>
              <a:t>godišnje</a:t>
            </a:r>
            <a:r>
              <a:rPr lang="en-US" sz="1800" b="1" dirty="0">
                <a:solidFill>
                  <a:schemeClr val="tx1"/>
                </a:solidFill>
              </a:rPr>
              <a:t> </a:t>
            </a:r>
            <a:r>
              <a:rPr lang="en-US" sz="1800" b="1" dirty="0" err="1">
                <a:solidFill>
                  <a:schemeClr val="tx1"/>
                </a:solidFill>
              </a:rPr>
              <a:t>povezano</a:t>
            </a:r>
            <a:r>
              <a:rPr lang="en-US" sz="1800" b="1" dirty="0">
                <a:solidFill>
                  <a:schemeClr val="tx1"/>
                </a:solidFill>
              </a:rPr>
              <a:t> </a:t>
            </a:r>
            <a:r>
              <a:rPr lang="en-US" sz="1800" b="1" dirty="0" err="1">
                <a:solidFill>
                  <a:schemeClr val="tx1"/>
                </a:solidFill>
              </a:rPr>
              <a:t>sa</a:t>
            </a:r>
            <a:r>
              <a:rPr lang="en-US" sz="1800" b="1" dirty="0">
                <a:solidFill>
                  <a:schemeClr val="tx1"/>
                </a:solidFill>
              </a:rPr>
              <a:t> </a:t>
            </a:r>
            <a:r>
              <a:rPr lang="en-US" sz="1800" b="1" dirty="0" err="1">
                <a:solidFill>
                  <a:schemeClr val="tx1"/>
                </a:solidFill>
              </a:rPr>
              <a:t>neoptimalnim</a:t>
            </a:r>
            <a:r>
              <a:rPr lang="en-US" sz="1800" b="1" dirty="0">
                <a:solidFill>
                  <a:schemeClr val="tx1"/>
                </a:solidFill>
              </a:rPr>
              <a:t> </a:t>
            </a:r>
            <a:r>
              <a:rPr lang="en-US" sz="1800" b="1" dirty="0" err="1">
                <a:solidFill>
                  <a:schemeClr val="tx1"/>
                </a:solidFill>
              </a:rPr>
              <a:t>temperaturama</a:t>
            </a:r>
            <a:r>
              <a:rPr lang="en-US" sz="1800" b="1" dirty="0">
                <a:solidFill>
                  <a:schemeClr val="tx1"/>
                </a:solidFill>
              </a:rPr>
              <a:t>.</a:t>
            </a:r>
          </a:p>
          <a:p>
            <a:r>
              <a:rPr lang="en-US" sz="1800" b="1" dirty="0" err="1">
                <a:solidFill>
                  <a:schemeClr val="tx1"/>
                </a:solidFill>
              </a:rPr>
              <a:t>Očekuje</a:t>
            </a:r>
            <a:r>
              <a:rPr lang="en-US" sz="1800" b="1" dirty="0">
                <a:solidFill>
                  <a:schemeClr val="tx1"/>
                </a:solidFill>
              </a:rPr>
              <a:t> se da </a:t>
            </a:r>
            <a:r>
              <a:rPr lang="en-US" sz="1800" b="1" dirty="0" err="1">
                <a:solidFill>
                  <a:schemeClr val="tx1"/>
                </a:solidFill>
              </a:rPr>
              <a:t>će</a:t>
            </a:r>
            <a:r>
              <a:rPr lang="en-US" sz="1800" b="1" dirty="0">
                <a:solidFill>
                  <a:schemeClr val="tx1"/>
                </a:solidFill>
              </a:rPr>
              <a:t> se </a:t>
            </a:r>
            <a:r>
              <a:rPr lang="en-US" sz="1800" b="1" dirty="0" err="1">
                <a:solidFill>
                  <a:schemeClr val="tx1"/>
                </a:solidFill>
              </a:rPr>
              <a:t>ovi</a:t>
            </a:r>
            <a:r>
              <a:rPr lang="en-US" sz="1800" b="1" dirty="0">
                <a:solidFill>
                  <a:schemeClr val="tx1"/>
                </a:solidFill>
              </a:rPr>
              <a:t> </a:t>
            </a:r>
            <a:r>
              <a:rPr lang="en-US" sz="1800" b="1" dirty="0" err="1">
                <a:solidFill>
                  <a:schemeClr val="tx1"/>
                </a:solidFill>
              </a:rPr>
              <a:t>trendovi</a:t>
            </a:r>
            <a:r>
              <a:rPr lang="en-US" sz="1800" b="1" dirty="0">
                <a:solidFill>
                  <a:schemeClr val="tx1"/>
                </a:solidFill>
              </a:rPr>
              <a:t> </a:t>
            </a:r>
            <a:r>
              <a:rPr lang="en-US" sz="1800" b="1" dirty="0" err="1">
                <a:solidFill>
                  <a:schemeClr val="tx1"/>
                </a:solidFill>
              </a:rPr>
              <a:t>pogoršati</a:t>
            </a:r>
            <a:r>
              <a:rPr lang="en-US" sz="1800" b="1" dirty="0">
                <a:solidFill>
                  <a:schemeClr val="tx1"/>
                </a:solidFill>
              </a:rPr>
              <a:t> u </a:t>
            </a:r>
            <a:r>
              <a:rPr lang="en-US" sz="1800" b="1" dirty="0" err="1">
                <a:solidFill>
                  <a:schemeClr val="tx1"/>
                </a:solidFill>
              </a:rPr>
              <a:t>narednim</a:t>
            </a:r>
            <a:r>
              <a:rPr lang="en-US" sz="1800" b="1" dirty="0">
                <a:solidFill>
                  <a:schemeClr val="tx1"/>
                </a:solidFill>
              </a:rPr>
              <a:t> </a:t>
            </a:r>
            <a:r>
              <a:rPr lang="en-US" sz="1800" b="1" dirty="0" err="1">
                <a:solidFill>
                  <a:schemeClr val="tx1"/>
                </a:solidFill>
              </a:rPr>
              <a:t>godinama</a:t>
            </a:r>
            <a:r>
              <a:rPr lang="en-US" sz="1800" b="1" dirty="0">
                <a:solidFill>
                  <a:schemeClr val="tx1"/>
                </a:solidFill>
              </a:rPr>
              <a:t> </a:t>
            </a:r>
            <a:r>
              <a:rPr lang="en-US" sz="1800" dirty="0">
                <a:solidFill>
                  <a:schemeClr val="tx1"/>
                </a:solidFill>
              </a:rPr>
              <a:t>s </a:t>
            </a:r>
            <a:r>
              <a:rPr lang="en-US" sz="1800" dirty="0" err="1">
                <a:solidFill>
                  <a:schemeClr val="tx1"/>
                </a:solidFill>
              </a:rPr>
              <a:t>obzirom</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kontinuirano</a:t>
            </a:r>
            <a:r>
              <a:rPr lang="en-US" sz="1800" dirty="0">
                <a:solidFill>
                  <a:schemeClr val="tx1"/>
                </a:solidFill>
              </a:rPr>
              <a:t> </a:t>
            </a:r>
            <a:r>
              <a:rPr lang="en-US" sz="1800" dirty="0" err="1">
                <a:solidFill>
                  <a:schemeClr val="tx1"/>
                </a:solidFill>
              </a:rPr>
              <a:t>globalno</a:t>
            </a:r>
            <a:r>
              <a:rPr lang="en-US" sz="1800" dirty="0">
                <a:solidFill>
                  <a:schemeClr val="tx1"/>
                </a:solidFill>
              </a:rPr>
              <a:t> </a:t>
            </a:r>
            <a:r>
              <a:rPr lang="en-US" sz="1800" dirty="0" err="1">
                <a:solidFill>
                  <a:schemeClr val="tx1"/>
                </a:solidFill>
              </a:rPr>
              <a:t>zagrevanje</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veću</a:t>
            </a:r>
            <a:r>
              <a:rPr lang="en-US" sz="1800" dirty="0">
                <a:solidFill>
                  <a:schemeClr val="tx1"/>
                </a:solidFill>
              </a:rPr>
              <a:t> </a:t>
            </a:r>
            <a:r>
              <a:rPr lang="en-US" sz="1800" dirty="0" err="1">
                <a:solidFill>
                  <a:schemeClr val="tx1"/>
                </a:solidFill>
              </a:rPr>
              <a:t>ranjivost</a:t>
            </a:r>
            <a:r>
              <a:rPr lang="en-US" sz="1800" dirty="0">
                <a:solidFill>
                  <a:schemeClr val="tx1"/>
                </a:solidFill>
              </a:rPr>
              <a:t> </a:t>
            </a:r>
            <a:r>
              <a:rPr lang="en-US" sz="1800" dirty="0" err="1">
                <a:solidFill>
                  <a:schemeClr val="tx1"/>
                </a:solidFill>
              </a:rPr>
              <a:t>pacijenata</a:t>
            </a:r>
            <a:r>
              <a:rPr lang="en-US" sz="1800" dirty="0">
                <a:solidFill>
                  <a:schemeClr val="tx1"/>
                </a:solidFill>
              </a:rPr>
              <a:t> </a:t>
            </a:r>
            <a:r>
              <a:rPr lang="en-US" sz="1800" dirty="0" err="1">
                <a:solidFill>
                  <a:schemeClr val="tx1"/>
                </a:solidFill>
              </a:rPr>
              <a:t>sa</a:t>
            </a:r>
            <a:r>
              <a:rPr lang="en-US" sz="1800" dirty="0">
                <a:solidFill>
                  <a:schemeClr val="tx1"/>
                </a:solidFill>
              </a:rPr>
              <a:t> </a:t>
            </a:r>
            <a:r>
              <a:rPr lang="en-US" sz="1800" dirty="0" err="1">
                <a:solidFill>
                  <a:schemeClr val="tx1"/>
                </a:solidFill>
              </a:rPr>
              <a:t>višestrukim</a:t>
            </a:r>
            <a:r>
              <a:rPr lang="en-US" sz="1800" dirty="0">
                <a:solidFill>
                  <a:schemeClr val="tx1"/>
                </a:solidFill>
              </a:rPr>
              <a:t> </a:t>
            </a:r>
            <a:r>
              <a:rPr lang="en-US" sz="1800" dirty="0" err="1">
                <a:solidFill>
                  <a:schemeClr val="tx1"/>
                </a:solidFill>
              </a:rPr>
              <a:t>faktorima</a:t>
            </a:r>
            <a:r>
              <a:rPr lang="en-US" sz="1800" dirty="0">
                <a:solidFill>
                  <a:schemeClr val="tx1"/>
                </a:solidFill>
              </a:rPr>
              <a:t> </a:t>
            </a:r>
            <a:r>
              <a:rPr lang="en-US" sz="1800" dirty="0" err="1">
                <a:solidFill>
                  <a:schemeClr val="tx1"/>
                </a:solidFill>
              </a:rPr>
              <a:t>rizika</a:t>
            </a:r>
            <a:r>
              <a:rPr lang="en-US" sz="1800" dirty="0">
                <a:solidFill>
                  <a:schemeClr val="tx1"/>
                </a:solidFill>
              </a:rPr>
              <a:t> </a:t>
            </a:r>
            <a:r>
              <a:rPr lang="en-US" sz="1800" dirty="0" err="1">
                <a:solidFill>
                  <a:schemeClr val="tx1"/>
                </a:solidFill>
              </a:rPr>
              <a:t>za</a:t>
            </a:r>
            <a:r>
              <a:rPr lang="en-US" sz="1800" dirty="0">
                <a:solidFill>
                  <a:schemeClr val="tx1"/>
                </a:solidFill>
              </a:rPr>
              <a:t> KVB61.</a:t>
            </a:r>
            <a:endParaRPr lang="en-US" sz="1800" dirty="0">
              <a:solidFill>
                <a:schemeClr val="tx1"/>
              </a:solidFill>
              <a:cs typeface="Calibri"/>
            </a:endParaRPr>
          </a:p>
        </p:txBody>
      </p:sp>
      <p:sp>
        <p:nvSpPr>
          <p:cNvPr id="5" name="Rectangle 4"/>
          <p:cNvSpPr/>
          <p:nvPr/>
        </p:nvSpPr>
        <p:spPr>
          <a:xfrm>
            <a:off x="256338" y="4758562"/>
            <a:ext cx="5243249" cy="369332"/>
          </a:xfrm>
          <a:prstGeom prst="rect">
            <a:avLst/>
          </a:prstGeom>
        </p:spPr>
        <p:txBody>
          <a:bodyPr wrap="square" rtlCol="0">
            <a:spAutoFit/>
          </a:bodyPr>
          <a:lstStyle/>
          <a:p>
            <a:pPr algn="ctr"/>
            <a:r>
              <a:rPr lang="sr" sz="900" dirty="0">
                <a:solidFill>
                  <a:prstClr val="white">
                    <a:lumMod val="50000"/>
                  </a:prstClr>
                </a:solidFill>
              </a:rPr>
              <a:t> </a:t>
            </a:r>
            <a:r>
              <a:rPr lang="en-US" sz="900" dirty="0">
                <a:solidFill>
                  <a:prstClr val="white">
                    <a:lumMod val="50000"/>
                  </a:prstClr>
                </a:solidFill>
              </a:rPr>
              <a:t>Model </a:t>
            </a:r>
            <a:r>
              <a:rPr lang="en-US" sz="900" dirty="0" err="1">
                <a:solidFill>
                  <a:prstClr val="white">
                    <a:lumMod val="50000"/>
                  </a:prstClr>
                </a:solidFill>
              </a:rPr>
              <a:t>sezonskih</a:t>
            </a:r>
            <a:r>
              <a:rPr lang="en-US" sz="900" dirty="0">
                <a:solidFill>
                  <a:prstClr val="white">
                    <a:lumMod val="50000"/>
                  </a:prstClr>
                </a:solidFill>
              </a:rPr>
              <a:t> </a:t>
            </a:r>
            <a:r>
              <a:rPr lang="en-US" sz="900" dirty="0" err="1">
                <a:solidFill>
                  <a:prstClr val="white">
                    <a:lumMod val="50000"/>
                  </a:prstClr>
                </a:solidFill>
              </a:rPr>
              <a:t>varijacija</a:t>
            </a:r>
            <a:r>
              <a:rPr lang="en-US" sz="900" dirty="0">
                <a:solidFill>
                  <a:prstClr val="white">
                    <a:lumMod val="50000"/>
                  </a:prstClr>
                </a:solidFill>
              </a:rPr>
              <a:t> </a:t>
            </a:r>
            <a:r>
              <a:rPr lang="en-US" sz="900" dirty="0" err="1">
                <a:solidFill>
                  <a:prstClr val="white">
                    <a:lumMod val="50000"/>
                  </a:prstClr>
                </a:solidFill>
              </a:rPr>
              <a:t>kardiovaskularnih</a:t>
            </a:r>
            <a:r>
              <a:rPr lang="en-US" sz="900" dirty="0">
                <a:solidFill>
                  <a:prstClr val="white">
                    <a:lumMod val="50000"/>
                  </a:prstClr>
                </a:solidFill>
              </a:rPr>
              <a:t> </a:t>
            </a:r>
            <a:r>
              <a:rPr lang="en-US" sz="900" dirty="0" err="1">
                <a:solidFill>
                  <a:prstClr val="white">
                    <a:lumMod val="50000"/>
                  </a:prstClr>
                </a:solidFill>
              </a:rPr>
              <a:t>bolesti</a:t>
            </a:r>
            <a:r>
              <a:rPr lang="en-US" sz="900" dirty="0">
                <a:solidFill>
                  <a:prstClr val="white">
                    <a:lumMod val="50000"/>
                  </a:prstClr>
                </a:solidFill>
              </a:rPr>
              <a:t>: </a:t>
            </a:r>
            <a:r>
              <a:rPr lang="en-US" sz="900" dirty="0" err="1">
                <a:solidFill>
                  <a:prstClr val="white">
                    <a:lumMod val="50000"/>
                  </a:prstClr>
                </a:solidFill>
              </a:rPr>
              <a:t>interakcije</a:t>
            </a:r>
            <a:r>
              <a:rPr lang="en-US" sz="900" dirty="0">
                <a:solidFill>
                  <a:prstClr val="white">
                    <a:lumMod val="50000"/>
                  </a:prstClr>
                </a:solidFill>
              </a:rPr>
              <a:t> </a:t>
            </a:r>
            <a:r>
              <a:rPr lang="en-US" sz="900" dirty="0" err="1">
                <a:solidFill>
                  <a:prstClr val="white">
                    <a:lumMod val="50000"/>
                  </a:prstClr>
                </a:solidFill>
              </a:rPr>
              <a:t>između</a:t>
            </a:r>
            <a:r>
              <a:rPr lang="en-US" sz="900" dirty="0">
                <a:solidFill>
                  <a:prstClr val="white">
                    <a:lumMod val="50000"/>
                  </a:prstClr>
                </a:solidFill>
              </a:rPr>
              <a:t> </a:t>
            </a:r>
            <a:r>
              <a:rPr lang="en-US" sz="900" dirty="0" err="1">
                <a:solidFill>
                  <a:prstClr val="white">
                    <a:lumMod val="50000"/>
                  </a:prstClr>
                </a:solidFill>
              </a:rPr>
              <a:t>pojedinca</a:t>
            </a:r>
            <a:r>
              <a:rPr lang="en-US" sz="900" dirty="0">
                <a:solidFill>
                  <a:prstClr val="white">
                    <a:lumMod val="50000"/>
                  </a:prstClr>
                </a:solidFill>
              </a:rPr>
              <a:t> </a:t>
            </a:r>
            <a:r>
              <a:rPr lang="en-US" sz="900" dirty="0" err="1">
                <a:solidFill>
                  <a:prstClr val="white">
                    <a:lumMod val="50000"/>
                  </a:prstClr>
                </a:solidFill>
              </a:rPr>
              <a:t>i</a:t>
            </a:r>
            <a:r>
              <a:rPr lang="en-US" sz="900" dirty="0">
                <a:solidFill>
                  <a:prstClr val="white">
                    <a:lumMod val="50000"/>
                  </a:prstClr>
                </a:solidFill>
              </a:rPr>
              <a:t> </a:t>
            </a:r>
            <a:r>
              <a:rPr lang="en-US" sz="900" dirty="0" err="1">
                <a:solidFill>
                  <a:prstClr val="white">
                    <a:lumMod val="50000"/>
                  </a:prstClr>
                </a:solidFill>
              </a:rPr>
              <a:t>sredine</a:t>
            </a:r>
            <a:endParaRPr lang="en-US" sz="900" dirty="0">
              <a:solidFill>
                <a:prstClr val="white">
                  <a:lumMod val="50000"/>
                </a:prstClr>
              </a:solidFill>
            </a:endParaRPr>
          </a:p>
          <a:p>
            <a:pPr algn="ctr"/>
            <a:r>
              <a:rPr lang="en-US" sz="900" dirty="0" err="1">
                <a:solidFill>
                  <a:prstClr val="white">
                    <a:lumMod val="50000"/>
                  </a:prstClr>
                </a:solidFill>
              </a:rPr>
              <a:t>Izvor</a:t>
            </a:r>
            <a:r>
              <a:rPr lang="en-US" sz="900" dirty="0">
                <a:solidFill>
                  <a:prstClr val="white">
                    <a:lumMod val="50000"/>
                  </a:prstClr>
                </a:solidFill>
              </a:rPr>
              <a:t>: </a:t>
            </a:r>
            <a:r>
              <a:rPr lang="da-DK" sz="900" dirty="0" smtClean="0">
                <a:solidFill>
                  <a:prstClr val="white">
                    <a:lumMod val="50000"/>
                  </a:prstClr>
                </a:solidFill>
              </a:rPr>
              <a:t>from </a:t>
            </a:r>
            <a:r>
              <a:rPr lang="da-DK" sz="900" dirty="0">
                <a:solidFill>
                  <a:prstClr val="white">
                    <a:lumMod val="50000"/>
                  </a:prstClr>
                </a:solidFill>
              </a:rPr>
              <a:t>Stewart et al., 2017</a:t>
            </a:r>
          </a:p>
        </p:txBody>
      </p:sp>
      <p:pic>
        <p:nvPicPr>
          <p:cNvPr id="6" name="Picture 5" descr="Diagram&#10;&#10;Description automatically generated">
            <a:extLst>
              <a:ext uri="{FF2B5EF4-FFF2-40B4-BE49-F238E27FC236}">
                <a16:creationId xmlns:a16="http://schemas.microsoft.com/office/drawing/2014/main" id="{887BB6EA-944A-8B9C-BE7F-B02AA8BED0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338" y="1176313"/>
            <a:ext cx="5243249" cy="3582249"/>
          </a:xfrm>
          <a:prstGeom prst="rect">
            <a:avLst/>
          </a:prstGeom>
        </p:spPr>
      </p:pic>
    </p:spTree>
    <p:extLst>
      <p:ext uri="{BB962C8B-B14F-4D97-AF65-F5344CB8AC3E}">
        <p14:creationId xmlns:p14="http://schemas.microsoft.com/office/powerpoint/2010/main" val="3770491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48126" y="88616"/>
            <a:ext cx="3724977" cy="1716158"/>
          </a:xfrm>
        </p:spPr>
        <p:txBody>
          <a:bodyPr rtlCol="0">
            <a:normAutofit/>
          </a:bodyPr>
          <a:lstStyle/>
          <a:p>
            <a:r>
              <a:rPr lang="en-US" sz="3200" dirty="0" err="1"/>
              <a:t>Otpornost</a:t>
            </a:r>
            <a:r>
              <a:rPr lang="en-US" sz="3200" dirty="0"/>
              <a:t> </a:t>
            </a:r>
            <a:r>
              <a:rPr lang="en-US" sz="3200" dirty="0" err="1"/>
              <a:t>i</a:t>
            </a:r>
            <a:r>
              <a:rPr lang="en-US" sz="3200" dirty="0"/>
              <a:t> </a:t>
            </a:r>
            <a:r>
              <a:rPr lang="en-US" sz="3200" dirty="0" err="1"/>
              <a:t>uticaj</a:t>
            </a:r>
            <a:r>
              <a:rPr lang="en-US" sz="3200" dirty="0"/>
              <a:t> </a:t>
            </a:r>
            <a:r>
              <a:rPr lang="en-US" sz="3200" dirty="0" err="1"/>
              <a:t>klimatskih</a:t>
            </a:r>
            <a:r>
              <a:rPr lang="en-US" sz="3200" dirty="0"/>
              <a:t> </a:t>
            </a:r>
            <a:r>
              <a:rPr lang="en-US" sz="3200" dirty="0" err="1"/>
              <a:t>promena</a:t>
            </a:r>
            <a:r>
              <a:rPr lang="en-US" sz="3200" dirty="0"/>
              <a:t> </a:t>
            </a:r>
            <a:r>
              <a:rPr lang="en-US" sz="3200" dirty="0" err="1"/>
              <a:t>na</a:t>
            </a:r>
            <a:r>
              <a:rPr lang="en-US" sz="3200" dirty="0"/>
              <a:t> </a:t>
            </a:r>
            <a:r>
              <a:rPr lang="en-US" sz="3200" dirty="0" err="1"/>
              <a:t>zdravlje</a:t>
            </a:r>
            <a:r>
              <a:rPr lang="en-US" sz="3200" dirty="0"/>
              <a:t> </a:t>
            </a:r>
            <a:endParaRPr lang="de-DE" sz="3200" dirty="0"/>
          </a:p>
        </p:txBody>
      </p:sp>
      <p:sp>
        <p:nvSpPr>
          <p:cNvPr id="3" name="Tartalom helye 2"/>
          <p:cNvSpPr>
            <a:spLocks noGrp="1"/>
          </p:cNvSpPr>
          <p:nvPr>
            <p:ph idx="1"/>
          </p:nvPr>
        </p:nvSpPr>
        <p:spPr>
          <a:xfrm>
            <a:off x="110690" y="2422006"/>
            <a:ext cx="3662413" cy="1572023"/>
          </a:xfrm>
        </p:spPr>
        <p:txBody>
          <a:bodyPr rtlCol="0">
            <a:noAutofit/>
          </a:bodyPr>
          <a:lstStyle/>
          <a:p>
            <a:pPr marL="0" indent="0">
              <a:lnSpc>
                <a:spcPct val="120000"/>
              </a:lnSpc>
              <a:buNone/>
            </a:pPr>
            <a:r>
              <a:rPr lang="en-US" dirty="0" err="1"/>
              <a:t>Otpornost</a:t>
            </a:r>
            <a:r>
              <a:rPr lang="en-US" dirty="0"/>
              <a:t> je </a:t>
            </a:r>
            <a:r>
              <a:rPr lang="en-US" dirty="0" err="1"/>
              <a:t>suštinski</a:t>
            </a:r>
            <a:r>
              <a:rPr lang="en-US" dirty="0"/>
              <a:t> </a:t>
            </a:r>
            <a:r>
              <a:rPr lang="en-US" dirty="0" err="1"/>
              <a:t>povezana</a:t>
            </a:r>
            <a:r>
              <a:rPr lang="en-US" dirty="0"/>
              <a:t> </a:t>
            </a:r>
            <a:r>
              <a:rPr lang="en-US" dirty="0" err="1"/>
              <a:t>sa</a:t>
            </a:r>
            <a:r>
              <a:rPr lang="en-US" dirty="0"/>
              <a:t> </a:t>
            </a:r>
            <a:r>
              <a:rPr lang="en-US" dirty="0" err="1"/>
              <a:t>adaptacijom</a:t>
            </a:r>
            <a:r>
              <a:rPr lang="en-US" dirty="0"/>
              <a:t>.</a:t>
            </a:r>
          </a:p>
        </p:txBody>
      </p:sp>
      <p:pic>
        <p:nvPicPr>
          <p:cNvPr id="4" name="Kép 3"/>
          <p:cNvPicPr>
            <a:picLocks noChangeAspect="1"/>
          </p:cNvPicPr>
          <p:nvPr/>
        </p:nvPicPr>
        <p:blipFill>
          <a:blip r:embed="rId3"/>
          <a:stretch>
            <a:fillRect/>
          </a:stretch>
        </p:blipFill>
        <p:spPr>
          <a:xfrm>
            <a:off x="3734602" y="153009"/>
            <a:ext cx="8354729" cy="4753423"/>
          </a:xfrm>
          <a:prstGeom prst="rect">
            <a:avLst/>
          </a:prstGeom>
          <a:ln w="6350">
            <a:solidFill>
              <a:schemeClr val="bg1">
                <a:lumMod val="50000"/>
              </a:schemeClr>
            </a:solidFill>
          </a:ln>
        </p:spPr>
      </p:pic>
      <p:sp>
        <p:nvSpPr>
          <p:cNvPr id="5" name="Téglalap 4"/>
          <p:cNvSpPr/>
          <p:nvPr/>
        </p:nvSpPr>
        <p:spPr>
          <a:xfrm>
            <a:off x="192505" y="4912236"/>
            <a:ext cx="11896826" cy="1284069"/>
          </a:xfrm>
          <a:prstGeom prst="rect">
            <a:avLst/>
          </a:prstGeom>
        </p:spPr>
        <p:txBody>
          <a:bodyPr wrap="square" rtlCol="0">
            <a:spAutoFit/>
          </a:bodyPr>
          <a:lstStyle/>
          <a:p>
            <a:pPr algn="just">
              <a:lnSpc>
                <a:spcPct val="120000"/>
              </a:lnSpc>
            </a:pPr>
            <a:r>
              <a:rPr lang="en-US" sz="2200" dirty="0" err="1"/>
              <a:t>Zdravstveni</a:t>
            </a:r>
            <a:r>
              <a:rPr lang="en-US" sz="2200" dirty="0"/>
              <a:t> </a:t>
            </a:r>
            <a:r>
              <a:rPr lang="en-US" sz="2200" dirty="0" err="1"/>
              <a:t>sistem</a:t>
            </a:r>
            <a:r>
              <a:rPr lang="en-US" sz="2200" dirty="0"/>
              <a:t> </a:t>
            </a:r>
            <a:r>
              <a:rPr lang="en-US" sz="2200" dirty="0" err="1"/>
              <a:t>otporan</a:t>
            </a:r>
            <a:r>
              <a:rPr lang="en-US" sz="2200" dirty="0"/>
              <a:t> </a:t>
            </a:r>
            <a:r>
              <a:rPr lang="en-US" sz="2200" dirty="0" err="1"/>
              <a:t>na</a:t>
            </a:r>
            <a:r>
              <a:rPr lang="en-US" sz="2200" dirty="0"/>
              <a:t> </a:t>
            </a:r>
            <a:r>
              <a:rPr lang="en-US" sz="2200" dirty="0" err="1"/>
              <a:t>klimu</a:t>
            </a:r>
            <a:r>
              <a:rPr lang="en-US" sz="2200" dirty="0"/>
              <a:t> je </a:t>
            </a:r>
            <a:r>
              <a:rPr lang="en-US" sz="2200" dirty="0" err="1"/>
              <a:t>onaj</a:t>
            </a:r>
            <a:r>
              <a:rPr lang="en-US" sz="2200" dirty="0"/>
              <a:t> </a:t>
            </a:r>
            <a:r>
              <a:rPr lang="en-US" sz="2200" dirty="0" err="1"/>
              <a:t>koji</a:t>
            </a:r>
            <a:r>
              <a:rPr lang="en-US" sz="2200" dirty="0"/>
              <a:t> je </a:t>
            </a:r>
            <a:r>
              <a:rPr lang="en-US" sz="2200" dirty="0" err="1"/>
              <a:t>sposoban</a:t>
            </a:r>
            <a:r>
              <a:rPr lang="en-US" sz="2200" dirty="0"/>
              <a:t> da </a:t>
            </a:r>
            <a:r>
              <a:rPr lang="en-US" sz="2200" dirty="0" err="1"/>
              <a:t>predvidi</a:t>
            </a:r>
            <a:r>
              <a:rPr lang="en-US" sz="2200" dirty="0"/>
              <a:t>, </a:t>
            </a:r>
            <a:r>
              <a:rPr lang="en-US" sz="2200" dirty="0" err="1"/>
              <a:t>reaguje</a:t>
            </a:r>
            <a:r>
              <a:rPr lang="en-US" sz="2200" dirty="0"/>
              <a:t>, </a:t>
            </a:r>
            <a:r>
              <a:rPr lang="en-US" sz="2200" dirty="0" err="1"/>
              <a:t>nosi</a:t>
            </a:r>
            <a:r>
              <a:rPr lang="en-US" sz="2200" dirty="0"/>
              <a:t> se </a:t>
            </a:r>
            <a:r>
              <a:rPr lang="en-US" sz="2200" dirty="0" err="1"/>
              <a:t>sa</a:t>
            </a:r>
            <a:r>
              <a:rPr lang="en-US" sz="2200" dirty="0"/>
              <a:t>, </a:t>
            </a:r>
            <a:r>
              <a:rPr lang="en-US" sz="2200" dirty="0" err="1"/>
              <a:t>oporavi</a:t>
            </a:r>
            <a:r>
              <a:rPr lang="en-US" sz="2200" dirty="0"/>
              <a:t> se </a:t>
            </a:r>
            <a:r>
              <a:rPr lang="en-US" sz="2200" dirty="0" err="1"/>
              <a:t>i</a:t>
            </a:r>
            <a:r>
              <a:rPr lang="en-US" sz="2200" dirty="0"/>
              <a:t> </a:t>
            </a:r>
            <a:r>
              <a:rPr lang="en-US" sz="2200" dirty="0" err="1"/>
              <a:t>prilagodi</a:t>
            </a:r>
            <a:r>
              <a:rPr lang="en-US" sz="2200" dirty="0"/>
              <a:t> </a:t>
            </a:r>
            <a:r>
              <a:rPr lang="en-US" sz="2200" dirty="0" err="1"/>
              <a:t>šokovima</a:t>
            </a:r>
            <a:r>
              <a:rPr lang="en-US" sz="2200" dirty="0"/>
              <a:t> </a:t>
            </a:r>
            <a:r>
              <a:rPr lang="en-US" sz="2200" dirty="0" err="1"/>
              <a:t>i</a:t>
            </a:r>
            <a:r>
              <a:rPr lang="en-US" sz="2200" dirty="0"/>
              <a:t> </a:t>
            </a:r>
            <a:r>
              <a:rPr lang="en-US" sz="2200" dirty="0" err="1"/>
              <a:t>stresu</a:t>
            </a:r>
            <a:r>
              <a:rPr lang="en-US" sz="2200" dirty="0"/>
              <a:t> </a:t>
            </a:r>
            <a:r>
              <a:rPr lang="en-US" sz="2200" dirty="0" err="1"/>
              <a:t>povezanim</a:t>
            </a:r>
            <a:r>
              <a:rPr lang="en-US" sz="2200" dirty="0"/>
              <a:t> </a:t>
            </a:r>
            <a:r>
              <a:rPr lang="en-US" sz="2200" dirty="0" err="1"/>
              <a:t>sa</a:t>
            </a:r>
            <a:r>
              <a:rPr lang="en-US" sz="2200" dirty="0"/>
              <a:t> </a:t>
            </a:r>
            <a:r>
              <a:rPr lang="en-US" sz="2200" dirty="0" err="1"/>
              <a:t>klimom</a:t>
            </a:r>
            <a:r>
              <a:rPr lang="en-US" sz="2200" dirty="0"/>
              <a:t>, </a:t>
            </a:r>
            <a:r>
              <a:rPr lang="en-US" sz="2200" dirty="0" err="1"/>
              <a:t>kako</a:t>
            </a:r>
            <a:r>
              <a:rPr lang="en-US" sz="2200" dirty="0"/>
              <a:t> bi </a:t>
            </a:r>
            <a:r>
              <a:rPr lang="en-US" sz="2200" dirty="0" err="1"/>
              <a:t>doneo</a:t>
            </a:r>
            <a:r>
              <a:rPr lang="en-US" sz="2200" dirty="0"/>
              <a:t> </a:t>
            </a:r>
            <a:r>
              <a:rPr lang="en-US" sz="2200" dirty="0" err="1"/>
              <a:t>trajna</a:t>
            </a:r>
            <a:r>
              <a:rPr lang="en-US" sz="2200" dirty="0"/>
              <a:t> </a:t>
            </a:r>
            <a:r>
              <a:rPr lang="en-US" sz="2200" dirty="0" err="1"/>
              <a:t>poboljšanja</a:t>
            </a:r>
            <a:r>
              <a:rPr lang="en-US" sz="2200" dirty="0"/>
              <a:t> </a:t>
            </a:r>
            <a:r>
              <a:rPr lang="en-US" sz="2200" dirty="0" err="1"/>
              <a:t>zdravlja</a:t>
            </a:r>
            <a:r>
              <a:rPr lang="en-US" sz="2200" dirty="0"/>
              <a:t> </a:t>
            </a:r>
            <a:r>
              <a:rPr lang="en-US" sz="2200" dirty="0" err="1"/>
              <a:t>stanovništva</a:t>
            </a:r>
            <a:r>
              <a:rPr lang="en-US" sz="2200" dirty="0"/>
              <a:t>, </a:t>
            </a:r>
            <a:r>
              <a:rPr lang="en-US" sz="2200" dirty="0" err="1"/>
              <a:t>uprkos</a:t>
            </a:r>
            <a:r>
              <a:rPr lang="en-US" sz="2200" dirty="0"/>
              <a:t> </a:t>
            </a:r>
            <a:r>
              <a:rPr lang="en-US" sz="2200" dirty="0" err="1"/>
              <a:t>nestabilnoj</a:t>
            </a:r>
            <a:r>
              <a:rPr lang="en-US" sz="2200" dirty="0"/>
              <a:t> </a:t>
            </a:r>
            <a:r>
              <a:rPr lang="en-US" sz="2200" dirty="0" err="1"/>
              <a:t>klimi</a:t>
            </a:r>
            <a:r>
              <a:rPr lang="en-US" sz="2200" dirty="0"/>
              <a:t>.</a:t>
            </a:r>
          </a:p>
        </p:txBody>
      </p:sp>
      <p:sp>
        <p:nvSpPr>
          <p:cNvPr id="6" name="Szövegdoboz 5"/>
          <p:cNvSpPr txBox="1"/>
          <p:nvPr/>
        </p:nvSpPr>
        <p:spPr>
          <a:xfrm>
            <a:off x="3724977" y="4706377"/>
            <a:ext cx="3628724" cy="200055"/>
          </a:xfrm>
          <a:prstGeom prst="rect">
            <a:avLst/>
          </a:prstGeom>
          <a:noFill/>
        </p:spPr>
        <p:txBody>
          <a:bodyPr wrap="square" rtlCol="0">
            <a:spAutoFit/>
          </a:bodyPr>
          <a:lstStyle/>
          <a:p>
            <a:r>
              <a:rPr lang="en-US" sz="700" dirty="0">
                <a:solidFill>
                  <a:schemeClr val="bg1">
                    <a:lumMod val="50000"/>
                  </a:schemeClr>
                </a:solidFill>
              </a:rPr>
              <a:t>Source: https://unfccc.int/topics/adaptation-and-resilience/the-big-picture/introduction</a:t>
            </a:r>
          </a:p>
        </p:txBody>
      </p:sp>
    </p:spTree>
    <p:extLst>
      <p:ext uri="{BB962C8B-B14F-4D97-AF65-F5344CB8AC3E}">
        <p14:creationId xmlns:p14="http://schemas.microsoft.com/office/powerpoint/2010/main" val="36082804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08227" y="498949"/>
            <a:ext cx="11896825" cy="5476696"/>
          </a:xfrm>
        </p:spPr>
        <p:txBody>
          <a:bodyPr rtlCol="0"/>
          <a:lstStyle/>
          <a:p>
            <a:pPr marL="0" indent="0" algn="ctr">
              <a:buNone/>
            </a:pPr>
            <a:r>
              <a:rPr lang="en-US" sz="3600" b="1" dirty="0" err="1"/>
              <a:t>Hvala</a:t>
            </a:r>
            <a:r>
              <a:rPr lang="en-US" sz="3600" b="1" dirty="0"/>
              <a:t> </a:t>
            </a:r>
            <a:r>
              <a:rPr lang="en-US" sz="3600" b="1" dirty="0" err="1"/>
              <a:t>na</a:t>
            </a:r>
            <a:r>
              <a:rPr lang="en-US" sz="3600" b="1" dirty="0"/>
              <a:t> </a:t>
            </a:r>
            <a:r>
              <a:rPr lang="en-US" sz="3600" b="1" dirty="0" err="1"/>
              <a:t>pažnji</a:t>
            </a:r>
            <a:r>
              <a:rPr lang="en-US" sz="3600" b="1" dirty="0"/>
              <a:t>!</a:t>
            </a:r>
          </a:p>
          <a:p>
            <a:pPr marL="0" indent="0" algn="ctr">
              <a:buNone/>
            </a:pPr>
            <a:r>
              <a:rPr lang="en-US" sz="2000" smtClean="0"/>
              <a:t>Ovu</a:t>
            </a:r>
            <a:r>
              <a:rPr lang="en-US" sz="2000" dirty="0" smtClean="0"/>
              <a:t> </a:t>
            </a:r>
            <a:r>
              <a:rPr lang="en-US" sz="2000" dirty="0" err="1"/>
              <a:t>prezentaciju</a:t>
            </a:r>
            <a:r>
              <a:rPr lang="en-US" sz="2000" dirty="0"/>
              <a:t> je </a:t>
            </a:r>
            <a:r>
              <a:rPr lang="en-US" sz="2000" dirty="0" err="1"/>
              <a:t>razvio</a:t>
            </a:r>
            <a:r>
              <a:rPr lang="en-US" sz="2000" dirty="0"/>
              <a:t> </a:t>
            </a:r>
            <a:r>
              <a:rPr lang="en-US" sz="2000" dirty="0" err="1"/>
              <a:t>projekat</a:t>
            </a:r>
            <a:r>
              <a:rPr lang="en-US" sz="2000" dirty="0"/>
              <a:t> CLIMATEMED, </a:t>
            </a:r>
            <a:r>
              <a:rPr lang="en-US" sz="2000" dirty="0" err="1"/>
              <a:t>podržan</a:t>
            </a:r>
            <a:r>
              <a:rPr lang="en-US" sz="2000" dirty="0"/>
              <a:t> od </a:t>
            </a:r>
            <a:r>
              <a:rPr lang="en-US" sz="2000" dirty="0" err="1"/>
              <a:t>strane</a:t>
            </a:r>
            <a:r>
              <a:rPr lang="en-US" sz="2000" dirty="0"/>
              <a:t> Erasmus+ </a:t>
            </a:r>
            <a:r>
              <a:rPr lang="en-US" sz="2000" dirty="0" err="1"/>
              <a:t>programa</a:t>
            </a:r>
            <a:r>
              <a:rPr lang="en-US" sz="2000" dirty="0"/>
              <a:t> EU. </a:t>
            </a:r>
          </a:p>
          <a:p>
            <a:pPr marL="0" indent="0" rtl="0">
              <a:buNone/>
            </a:pPr>
            <a:endParaRPr lang="sr" sz="2000" dirty="0"/>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0" name="Szövegdoboz 9"/>
          <p:cNvSpPr txBox="1"/>
          <p:nvPr/>
        </p:nvSpPr>
        <p:spPr>
          <a:xfrm>
            <a:off x="878978" y="5380125"/>
            <a:ext cx="1019792" cy="646331"/>
          </a:xfrm>
          <a:prstGeom prst="rect">
            <a:avLst/>
          </a:prstGeom>
          <a:noFill/>
        </p:spPr>
        <p:txBody>
          <a:bodyPr wrap="square" rtlCol="0">
            <a:spAutoFit/>
          </a:bodyPr>
          <a:lstStyle/>
          <a:p>
            <a:pPr rtl="0">
              <a:lnSpc>
                <a:spcPct val="120000"/>
              </a:lnSpc>
            </a:pP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Университатеа де Медицина, Фармацие, Стинте и </a:t>
            </a:r>
            <a:r>
              <a:rPr lang="sr" sz="600" dirty="0" smtClean="0">
                <a:solidFill>
                  <a:schemeClr val="tx1">
                    <a:lumMod val="65000"/>
                    <a:lumOff val="35000"/>
                  </a:schemeClr>
                </a:solidFill>
                <a:latin typeface="Times New Roman" panose="02020603050405020304" pitchFamily="18" charset="0"/>
                <a:cs typeface="Times New Roman" panose="02020603050405020304" pitchFamily="18" charset="0"/>
              </a:rPr>
              <a:t>Техологие </a:t>
            </a: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Георге Емил Паладе дин Тиргу Мурес</a:t>
            </a:r>
            <a:endParaRPr lang="hu-HU" sz="600" dirty="0">
              <a:latin typeface="Times New Roman" panose="02020603050405020304" pitchFamily="18" charset="0"/>
              <a:cs typeface="Times New Roman" panose="02020603050405020304" pitchFamily="18" charset="0"/>
            </a:endParaRPr>
          </a:p>
        </p:txBody>
      </p:sp>
      <p:sp>
        <p:nvSpPr>
          <p:cNvPr id="11" name="Téglalap 10"/>
          <p:cNvSpPr/>
          <p:nvPr/>
        </p:nvSpPr>
        <p:spPr>
          <a:xfrm>
            <a:off x="1930437" y="2781361"/>
            <a:ext cx="901046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Medicinski </a:t>
            </a:r>
            <a:r>
              <a:rPr lang="en-US" dirty="0" err="1">
                <a:solidFill>
                  <a:schemeClr val="tx1"/>
                </a:solidFill>
              </a:rPr>
              <a:t>fakultet</a:t>
            </a:r>
            <a:r>
              <a:rPr lang="en-US" dirty="0">
                <a:solidFill>
                  <a:schemeClr val="tx1"/>
                </a:solidFill>
              </a:rPr>
              <a:t> </a:t>
            </a:r>
            <a:r>
              <a:rPr lang="en-US" dirty="0" err="1">
                <a:solidFill>
                  <a:schemeClr val="tx1"/>
                </a:solidFill>
              </a:rPr>
              <a:t>Univerziteta</a:t>
            </a:r>
            <a:r>
              <a:rPr lang="en-US" dirty="0">
                <a:solidFill>
                  <a:schemeClr val="tx1"/>
                </a:solidFill>
              </a:rPr>
              <a:t> u </a:t>
            </a:r>
            <a:r>
              <a:rPr lang="en-US" dirty="0" err="1" smtClean="0">
                <a:solidFill>
                  <a:schemeClr val="tx1"/>
                </a:solidFill>
              </a:rPr>
              <a:t>Pečuju</a:t>
            </a:r>
            <a:r>
              <a:rPr lang="hu-HU" dirty="0" smtClean="0">
                <a:solidFill>
                  <a:schemeClr val="tx1"/>
                </a:solidFill>
              </a:rPr>
              <a:t>,</a:t>
            </a:r>
            <a:br>
              <a:rPr lang="hu-HU" dirty="0" smtClean="0">
                <a:solidFill>
                  <a:schemeClr val="tx1"/>
                </a:solidFill>
              </a:rPr>
            </a:br>
            <a:r>
              <a:rPr lang="hu-HU" dirty="0" err="1" smtClean="0">
                <a:solidFill>
                  <a:schemeClr val="tx1"/>
                </a:solidFill>
              </a:rPr>
              <a:t>Institut</a:t>
            </a:r>
            <a:r>
              <a:rPr lang="hu-HU" dirty="0" smtClean="0">
                <a:solidFill>
                  <a:schemeClr val="tx1"/>
                </a:solidFill>
              </a:rPr>
              <a:t> </a:t>
            </a:r>
            <a:r>
              <a:rPr lang="hu-HU" dirty="0" err="1">
                <a:solidFill>
                  <a:schemeClr val="tx1"/>
                </a:solidFill>
              </a:rPr>
              <a:t>za</a:t>
            </a:r>
            <a:r>
              <a:rPr lang="hu-HU" dirty="0">
                <a:solidFill>
                  <a:schemeClr val="tx1"/>
                </a:solidFill>
              </a:rPr>
              <a:t> </a:t>
            </a:r>
            <a:r>
              <a:rPr lang="hu-HU" dirty="0" err="1">
                <a:solidFill>
                  <a:schemeClr val="tx1"/>
                </a:solidFill>
              </a:rPr>
              <a:t>medicinsko</a:t>
            </a:r>
            <a:r>
              <a:rPr lang="hu-HU" dirty="0">
                <a:solidFill>
                  <a:schemeClr val="tx1"/>
                </a:solidFill>
              </a:rPr>
              <a:t> </a:t>
            </a:r>
            <a:r>
              <a:rPr lang="hu-HU" dirty="0" err="1">
                <a:solidFill>
                  <a:schemeClr val="tx1"/>
                </a:solidFill>
              </a:rPr>
              <a:t>javno</a:t>
            </a:r>
            <a:r>
              <a:rPr lang="hu-HU" dirty="0">
                <a:solidFill>
                  <a:schemeClr val="tx1"/>
                </a:solidFill>
              </a:rPr>
              <a:t> </a:t>
            </a:r>
            <a:r>
              <a:rPr lang="hu-HU" dirty="0" err="1" smtClean="0">
                <a:solidFill>
                  <a:schemeClr val="tx1"/>
                </a:solidFill>
              </a:rPr>
              <a:t>zdravstvo</a:t>
            </a:r>
            <a:r>
              <a:rPr lang="hu-HU" dirty="0" smtClean="0">
                <a:solidFill>
                  <a:schemeClr val="tx1"/>
                </a:solidFill>
              </a:rPr>
              <a:t> </a:t>
            </a:r>
            <a:r>
              <a:rPr lang="en-US" dirty="0" smtClean="0">
                <a:solidFill>
                  <a:schemeClr val="tx1"/>
                </a:solidFill>
              </a:rPr>
              <a:t>– </a:t>
            </a:r>
            <a:r>
              <a:rPr lang="en-US" dirty="0" err="1">
                <a:solidFill>
                  <a:schemeClr val="tx1"/>
                </a:solidFill>
              </a:rPr>
              <a:t>Pečuj</a:t>
            </a:r>
            <a:r>
              <a:rPr lang="en-US" dirty="0">
                <a:solidFill>
                  <a:schemeClr val="tx1"/>
                </a:solidFill>
              </a:rPr>
              <a:t>, </a:t>
            </a:r>
            <a:r>
              <a:rPr lang="en-US" dirty="0" err="1">
                <a:solidFill>
                  <a:schemeClr val="tx1"/>
                </a:solidFill>
              </a:rPr>
              <a:t>Mađarska</a:t>
            </a:r>
            <a:r>
              <a:rPr lang="en-US" dirty="0">
                <a:solidFill>
                  <a:schemeClr val="tx1"/>
                </a:solidFill>
              </a:rPr>
              <a:t> </a:t>
            </a:r>
          </a:p>
        </p:txBody>
      </p:sp>
      <p:sp>
        <p:nvSpPr>
          <p:cNvPr id="12" name="Téglalap 11"/>
          <p:cNvSpPr/>
          <p:nvPr/>
        </p:nvSpPr>
        <p:spPr>
          <a:xfrm>
            <a:off x="1930437" y="344824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tx1"/>
                </a:solidFill>
              </a:rPr>
              <a:t>Centar</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zdravlje</a:t>
            </a:r>
            <a:r>
              <a:rPr lang="en-US" dirty="0">
                <a:solidFill>
                  <a:schemeClr val="tx1"/>
                </a:solidFill>
              </a:rPr>
              <a:t>, </a:t>
            </a:r>
            <a:r>
              <a:rPr lang="en-US" dirty="0" err="1">
                <a:solidFill>
                  <a:schemeClr val="tx1"/>
                </a:solidFill>
              </a:rPr>
              <a:t>vežbanje</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sportske</a:t>
            </a:r>
            <a:r>
              <a:rPr lang="en-US" dirty="0">
                <a:solidFill>
                  <a:schemeClr val="tx1"/>
                </a:solidFill>
              </a:rPr>
              <a:t> </a:t>
            </a:r>
            <a:r>
              <a:rPr lang="en-US" dirty="0" err="1">
                <a:solidFill>
                  <a:schemeClr val="tx1"/>
                </a:solidFill>
              </a:rPr>
              <a:t>nauke</a:t>
            </a:r>
            <a:r>
              <a:rPr lang="en-US" dirty="0">
                <a:solidFill>
                  <a:schemeClr val="tx1"/>
                </a:solidFill>
              </a:rPr>
              <a:t> – Beograd, </a:t>
            </a:r>
            <a:r>
              <a:rPr lang="en-US" dirty="0" err="1">
                <a:solidFill>
                  <a:schemeClr val="tx1"/>
                </a:solidFill>
              </a:rPr>
              <a:t>Srbija</a:t>
            </a:r>
            <a:r>
              <a:rPr lang="en-US" dirty="0">
                <a:solidFill>
                  <a:schemeClr val="tx1"/>
                </a:solidFill>
              </a:rPr>
              <a:t> </a:t>
            </a:r>
            <a:endParaRPr lang="sr" dirty="0">
              <a:solidFill>
                <a:schemeClr val="tx1"/>
              </a:solidFill>
            </a:endParaRPr>
          </a:p>
        </p:txBody>
      </p:sp>
      <p:sp>
        <p:nvSpPr>
          <p:cNvPr id="13" name="Téglalap 12"/>
          <p:cNvSpPr/>
          <p:nvPr/>
        </p:nvSpPr>
        <p:spPr>
          <a:xfrm>
            <a:off x="1930438" y="4115137"/>
            <a:ext cx="877654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dirty="0">
                <a:solidFill>
                  <a:schemeClr val="tx1"/>
                </a:solidFill>
              </a:rPr>
              <a:t>Nacionalni centar za javno zdravlje i farmaceutsku regulativu</a:t>
            </a:r>
            <a:r>
              <a:rPr lang="en-US" dirty="0" smtClean="0">
                <a:solidFill>
                  <a:schemeClr val="tx1"/>
                </a:solidFill>
              </a:rPr>
              <a:t> </a:t>
            </a:r>
            <a:r>
              <a:rPr lang="en-US" dirty="0">
                <a:solidFill>
                  <a:schemeClr val="tx1"/>
                </a:solidFill>
              </a:rPr>
              <a:t>– </a:t>
            </a:r>
            <a:r>
              <a:rPr lang="en-US" dirty="0" err="1">
                <a:solidFill>
                  <a:schemeClr val="tx1"/>
                </a:solidFill>
              </a:rPr>
              <a:t>Budimpešta</a:t>
            </a:r>
            <a:r>
              <a:rPr lang="en-US" dirty="0">
                <a:solidFill>
                  <a:schemeClr val="tx1"/>
                </a:solidFill>
              </a:rPr>
              <a:t>, </a:t>
            </a:r>
            <a:r>
              <a:rPr lang="en-US" dirty="0" err="1">
                <a:solidFill>
                  <a:schemeClr val="tx1"/>
                </a:solidFill>
              </a:rPr>
              <a:t>Mađarska</a:t>
            </a:r>
            <a:r>
              <a:rPr lang="en-US" dirty="0">
                <a:solidFill>
                  <a:schemeClr val="tx1"/>
                </a:solidFill>
              </a:rPr>
              <a:t> </a:t>
            </a:r>
            <a:endParaRPr lang="sr" dirty="0">
              <a:solidFill>
                <a:schemeClr val="tx1"/>
              </a:solidFill>
            </a:endParaRPr>
          </a:p>
        </p:txBody>
      </p:sp>
      <p:sp>
        <p:nvSpPr>
          <p:cNvPr id="14" name="Téglalap 13"/>
          <p:cNvSpPr/>
          <p:nvPr/>
        </p:nvSpPr>
        <p:spPr>
          <a:xfrm>
            <a:off x="1898770" y="475647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Univerzitetski </a:t>
            </a:r>
            <a:r>
              <a:rPr lang="en-US" dirty="0" err="1">
                <a:solidFill>
                  <a:schemeClr val="tx1"/>
                </a:solidFill>
              </a:rPr>
              <a:t>koledž</a:t>
            </a:r>
            <a:r>
              <a:rPr lang="en-US" dirty="0">
                <a:solidFill>
                  <a:schemeClr val="tx1"/>
                </a:solidFill>
              </a:rPr>
              <a:t> </a:t>
            </a:r>
            <a:r>
              <a:rPr lang="en-US" dirty="0" err="1">
                <a:solidFill>
                  <a:schemeClr val="tx1"/>
                </a:solidFill>
              </a:rPr>
              <a:t>Kork</a:t>
            </a:r>
            <a:r>
              <a:rPr lang="en-US" dirty="0">
                <a:solidFill>
                  <a:schemeClr val="tx1"/>
                </a:solidFill>
              </a:rPr>
              <a:t> – Nacionalni </a:t>
            </a:r>
            <a:r>
              <a:rPr lang="en-US" dirty="0" err="1">
                <a:solidFill>
                  <a:schemeClr val="tx1"/>
                </a:solidFill>
              </a:rPr>
              <a:t>univerzitet</a:t>
            </a:r>
            <a:r>
              <a:rPr lang="en-US" dirty="0">
                <a:solidFill>
                  <a:schemeClr val="tx1"/>
                </a:solidFill>
              </a:rPr>
              <a:t> </a:t>
            </a:r>
            <a:r>
              <a:rPr lang="en-US" dirty="0" err="1">
                <a:solidFill>
                  <a:schemeClr val="tx1"/>
                </a:solidFill>
              </a:rPr>
              <a:t>Irske</a:t>
            </a:r>
            <a:r>
              <a:rPr lang="en-US" dirty="0">
                <a:solidFill>
                  <a:schemeClr val="tx1"/>
                </a:solidFill>
              </a:rPr>
              <a:t> – </a:t>
            </a:r>
            <a:r>
              <a:rPr lang="en-US" dirty="0" err="1">
                <a:solidFill>
                  <a:schemeClr val="tx1"/>
                </a:solidFill>
              </a:rPr>
              <a:t>Kork</a:t>
            </a:r>
            <a:r>
              <a:rPr lang="en-US" dirty="0">
                <a:solidFill>
                  <a:schemeClr val="tx1"/>
                </a:solidFill>
              </a:rPr>
              <a:t>, </a:t>
            </a:r>
            <a:r>
              <a:rPr lang="en-US" dirty="0" err="1">
                <a:solidFill>
                  <a:schemeClr val="tx1"/>
                </a:solidFill>
              </a:rPr>
              <a:t>Irska</a:t>
            </a:r>
            <a:r>
              <a:rPr lang="en-US" dirty="0">
                <a:solidFill>
                  <a:schemeClr val="tx1"/>
                </a:solidFill>
              </a:rPr>
              <a:t>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cs typeface="Times New Roman" panose="02020603050405020304" pitchFamily="18" charset="0"/>
              </a:rPr>
              <a:t>Univerzitet </a:t>
            </a:r>
            <a:r>
              <a:rPr lang="en-US" dirty="0" err="1">
                <a:solidFill>
                  <a:schemeClr val="tx1"/>
                </a:solidFill>
                <a:cs typeface="Times New Roman" panose="02020603050405020304" pitchFamily="18" charset="0"/>
              </a:rPr>
              <a:t>za</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medicinu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farmaciju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nauku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i</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tehnologiju</a:t>
            </a:r>
            <a:r>
              <a:rPr lang="en-US" dirty="0">
                <a:solidFill>
                  <a:schemeClr val="tx1"/>
                </a:solidFill>
                <a:cs typeface="Times New Roman" panose="02020603050405020304" pitchFamily="18" charset="0"/>
              </a:rPr>
              <a:t> Georg</a:t>
            </a:r>
          </a:p>
          <a:p>
            <a:r>
              <a:rPr lang="en-US" dirty="0">
                <a:solidFill>
                  <a:schemeClr val="tx1"/>
                </a:solidFill>
                <a:cs typeface="Times New Roman" panose="02020603050405020304" pitchFamily="18" charset="0"/>
              </a:rPr>
              <a:t>Emil Palade u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Murešu</a:t>
            </a:r>
            <a:r>
              <a:rPr lang="en-US" dirty="0">
                <a:solidFill>
                  <a:schemeClr val="tx1"/>
                </a:solidFill>
                <a:cs typeface="Times New Roman" panose="02020603050405020304" pitchFamily="18" charset="0"/>
              </a:rPr>
              <a:t> –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Rumunija</a:t>
            </a:r>
            <a:endParaRPr lang="en-US" dirty="0">
              <a:solidFill>
                <a:schemeClr val="tx1"/>
              </a:solidFill>
              <a:cs typeface="Times New Roman" panose="02020603050405020304" pitchFamily="18" charset="0"/>
            </a:endParaRP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2732085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r>
              <a:rPr lang="en-US" b="1" dirty="0" err="1">
                <a:solidFill>
                  <a:schemeClr val="tx1"/>
                </a:solidFill>
              </a:rPr>
              <a:t>Zagađenje</a:t>
            </a:r>
            <a:r>
              <a:rPr lang="en-US" b="1" dirty="0">
                <a:solidFill>
                  <a:schemeClr val="tx1"/>
                </a:solidFill>
              </a:rPr>
              <a:t> </a:t>
            </a:r>
            <a:r>
              <a:rPr lang="en-US" b="1" dirty="0" err="1">
                <a:solidFill>
                  <a:schemeClr val="tx1"/>
                </a:solidFill>
              </a:rPr>
              <a:t>vazduha</a:t>
            </a:r>
            <a:r>
              <a:rPr lang="en-US" b="1" dirty="0">
                <a:solidFill>
                  <a:schemeClr val="tx1"/>
                </a:solidFill>
              </a:rPr>
              <a:t> </a:t>
            </a:r>
            <a:r>
              <a:rPr lang="en-US" b="1" dirty="0" err="1">
                <a:solidFill>
                  <a:schemeClr val="tx1"/>
                </a:solidFill>
              </a:rPr>
              <a:t>utiče</a:t>
            </a:r>
            <a:r>
              <a:rPr lang="en-US" b="1" dirty="0">
                <a:solidFill>
                  <a:schemeClr val="tx1"/>
                </a:solidFill>
              </a:rPr>
              <a:t> </a:t>
            </a:r>
            <a:r>
              <a:rPr lang="en-US" b="1" dirty="0" err="1">
                <a:solidFill>
                  <a:schemeClr val="tx1"/>
                </a:solidFill>
              </a:rPr>
              <a:t>na</a:t>
            </a:r>
            <a:r>
              <a:rPr lang="en-US" b="1" dirty="0">
                <a:solidFill>
                  <a:schemeClr val="tx1"/>
                </a:solidFill>
              </a:rPr>
              <a:t> KVB</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7" y="934775"/>
            <a:ext cx="5820104" cy="5370897"/>
          </a:xfrm>
        </p:spPr>
        <p:txBody>
          <a:bodyPr vert="horz" lIns="91440" tIns="45720" rIns="91440" bIns="45720" rtlCol="0" anchor="t">
            <a:normAutofit fontScale="92500"/>
          </a:bodyPr>
          <a:lstStyle/>
          <a:p>
            <a:r>
              <a:rPr lang="en-US" sz="1800" dirty="0" err="1">
                <a:solidFill>
                  <a:schemeClr val="tx1"/>
                </a:solidFill>
              </a:rPr>
              <a:t>Postoji</a:t>
            </a:r>
            <a:r>
              <a:rPr lang="en-US" sz="1800" dirty="0">
                <a:solidFill>
                  <a:schemeClr val="tx1"/>
                </a:solidFill>
              </a:rPr>
              <a:t> </a:t>
            </a:r>
            <a:r>
              <a:rPr lang="en-US" sz="1800" b="1" dirty="0" err="1">
                <a:solidFill>
                  <a:schemeClr val="tx1"/>
                </a:solidFill>
              </a:rPr>
              <a:t>veliki</a:t>
            </a:r>
            <a:r>
              <a:rPr lang="en-US" sz="1800" b="1" dirty="0">
                <a:solidFill>
                  <a:schemeClr val="tx1"/>
                </a:solidFill>
              </a:rPr>
              <a:t> </a:t>
            </a:r>
            <a:r>
              <a:rPr lang="en-US" sz="1800" b="1" dirty="0" err="1">
                <a:solidFill>
                  <a:schemeClr val="tx1"/>
                </a:solidFill>
              </a:rPr>
              <a:t>broj</a:t>
            </a:r>
            <a:r>
              <a:rPr lang="en-US" sz="1800" b="1" dirty="0">
                <a:solidFill>
                  <a:schemeClr val="tx1"/>
                </a:solidFill>
              </a:rPr>
              <a:t> </a:t>
            </a:r>
            <a:r>
              <a:rPr lang="en-US" sz="1800" b="1" dirty="0" err="1">
                <a:solidFill>
                  <a:schemeClr val="tx1"/>
                </a:solidFill>
              </a:rPr>
              <a:t>dokaza</a:t>
            </a:r>
            <a:r>
              <a:rPr lang="en-US" sz="1800" b="1" dirty="0">
                <a:solidFill>
                  <a:schemeClr val="tx1"/>
                </a:solidFill>
              </a:rPr>
              <a:t> </a:t>
            </a:r>
            <a:r>
              <a:rPr lang="en-US" sz="1800" dirty="0">
                <a:solidFill>
                  <a:schemeClr val="tx1"/>
                </a:solidFill>
              </a:rPr>
              <a:t>o </a:t>
            </a:r>
            <a:r>
              <a:rPr lang="en-US" sz="1800" dirty="0" err="1">
                <a:solidFill>
                  <a:schemeClr val="tx1"/>
                </a:solidFill>
              </a:rPr>
              <a:t>efektima</a:t>
            </a:r>
            <a:r>
              <a:rPr lang="en-US" sz="1800" dirty="0">
                <a:solidFill>
                  <a:schemeClr val="tx1"/>
                </a:solidFill>
              </a:rPr>
              <a:t> </a:t>
            </a:r>
            <a:r>
              <a:rPr lang="en-US" sz="1800" dirty="0" err="1">
                <a:solidFill>
                  <a:schemeClr val="tx1"/>
                </a:solidFill>
              </a:rPr>
              <a:t>zagađenja</a:t>
            </a:r>
            <a:r>
              <a:rPr lang="en-US" sz="1800" dirty="0">
                <a:solidFill>
                  <a:schemeClr val="tx1"/>
                </a:solidFill>
              </a:rPr>
              <a:t> </a:t>
            </a:r>
            <a:r>
              <a:rPr lang="en-US" sz="1800" dirty="0" err="1">
                <a:solidFill>
                  <a:schemeClr val="tx1"/>
                </a:solidFill>
              </a:rPr>
              <a:t>vazduha</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kardiovaskularni</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kardiometabolički</a:t>
            </a:r>
            <a:r>
              <a:rPr lang="en-US" sz="1800" dirty="0">
                <a:solidFill>
                  <a:schemeClr val="tx1"/>
                </a:solidFill>
              </a:rPr>
              <a:t> </a:t>
            </a:r>
            <a:r>
              <a:rPr lang="en-US" sz="1800" dirty="0" err="1">
                <a:solidFill>
                  <a:schemeClr val="tx1"/>
                </a:solidFill>
              </a:rPr>
              <a:t>morbiditet</a:t>
            </a:r>
            <a:r>
              <a:rPr lang="en-US" sz="1800" dirty="0">
                <a:solidFill>
                  <a:schemeClr val="tx1"/>
                </a:solidFill>
              </a:rPr>
              <a:t> </a:t>
            </a:r>
            <a:r>
              <a:rPr lang="en-US" sz="1800" dirty="0" err="1">
                <a:solidFill>
                  <a:schemeClr val="tx1"/>
                </a:solidFill>
              </a:rPr>
              <a:t>i</a:t>
            </a:r>
            <a:r>
              <a:rPr lang="en-US" sz="1800" dirty="0">
                <a:solidFill>
                  <a:schemeClr val="tx1"/>
                </a:solidFill>
              </a:rPr>
              <a:t> </a:t>
            </a:r>
            <a:r>
              <a:rPr lang="en-US" sz="1800" dirty="0" err="1">
                <a:solidFill>
                  <a:schemeClr val="tx1"/>
                </a:solidFill>
              </a:rPr>
              <a:t>mortalitet</a:t>
            </a:r>
            <a:r>
              <a:rPr lang="en-US" sz="1800" dirty="0">
                <a:solidFill>
                  <a:schemeClr val="tx1"/>
                </a:solidFill>
              </a:rPr>
              <a:t>. </a:t>
            </a:r>
          </a:p>
          <a:p>
            <a:r>
              <a:rPr lang="en-US" sz="1800" b="1" dirty="0" err="1">
                <a:solidFill>
                  <a:schemeClr val="tx1"/>
                </a:solidFill>
              </a:rPr>
              <a:t>Primarni</a:t>
            </a:r>
            <a:r>
              <a:rPr lang="en-US" sz="1800" b="1" dirty="0">
                <a:solidFill>
                  <a:schemeClr val="tx1"/>
                </a:solidFill>
              </a:rPr>
              <a:t> </a:t>
            </a:r>
            <a:r>
              <a:rPr lang="en-US" sz="1800" b="1" dirty="0" err="1">
                <a:solidFill>
                  <a:schemeClr val="tx1"/>
                </a:solidFill>
              </a:rPr>
              <a:t>zagađivači</a:t>
            </a:r>
            <a:r>
              <a:rPr lang="en-US" sz="1800" b="1" dirty="0">
                <a:solidFill>
                  <a:schemeClr val="tx1"/>
                </a:solidFill>
              </a:rPr>
              <a:t> </a:t>
            </a:r>
            <a:r>
              <a:rPr lang="en-US" sz="1800" b="1" dirty="0" err="1">
                <a:solidFill>
                  <a:schemeClr val="tx1"/>
                </a:solidFill>
              </a:rPr>
              <a:t>vazduha</a:t>
            </a:r>
            <a:r>
              <a:rPr lang="en-US" sz="1800" b="1" dirty="0">
                <a:solidFill>
                  <a:schemeClr val="tx1"/>
                </a:solidFill>
              </a:rPr>
              <a:t> </a:t>
            </a:r>
            <a:r>
              <a:rPr lang="en-US" sz="1800" dirty="0">
                <a:solidFill>
                  <a:schemeClr val="tx1"/>
                </a:solidFill>
              </a:rPr>
              <a:t>se </a:t>
            </a:r>
            <a:r>
              <a:rPr lang="en-US" sz="1800" dirty="0" err="1">
                <a:solidFill>
                  <a:schemeClr val="tx1"/>
                </a:solidFill>
              </a:rPr>
              <a:t>emituju</a:t>
            </a:r>
            <a:r>
              <a:rPr lang="en-US" sz="1800" dirty="0">
                <a:solidFill>
                  <a:schemeClr val="tx1"/>
                </a:solidFill>
              </a:rPr>
              <a:t> </a:t>
            </a:r>
            <a:r>
              <a:rPr lang="en-US" sz="1800" dirty="0" err="1">
                <a:solidFill>
                  <a:schemeClr val="tx1"/>
                </a:solidFill>
              </a:rPr>
              <a:t>iz</a:t>
            </a:r>
            <a:r>
              <a:rPr lang="en-US" sz="1800" dirty="0">
                <a:solidFill>
                  <a:schemeClr val="tx1"/>
                </a:solidFill>
              </a:rPr>
              <a:t> </a:t>
            </a:r>
            <a:r>
              <a:rPr lang="en-US" sz="1800" dirty="0" err="1">
                <a:solidFill>
                  <a:schemeClr val="tx1"/>
                </a:solidFill>
              </a:rPr>
              <a:t>prirodnih</a:t>
            </a:r>
            <a:r>
              <a:rPr lang="en-US" sz="1800" dirty="0">
                <a:solidFill>
                  <a:schemeClr val="tx1"/>
                </a:solidFill>
              </a:rPr>
              <a:t> </a:t>
            </a:r>
            <a:r>
              <a:rPr lang="en-US" sz="1800" dirty="0" err="1">
                <a:solidFill>
                  <a:schemeClr val="tx1"/>
                </a:solidFill>
              </a:rPr>
              <a:t>ili</a:t>
            </a:r>
            <a:r>
              <a:rPr lang="en-US" sz="1800" dirty="0">
                <a:solidFill>
                  <a:schemeClr val="tx1"/>
                </a:solidFill>
              </a:rPr>
              <a:t> </a:t>
            </a:r>
            <a:r>
              <a:rPr lang="en-US" sz="1800" dirty="0" err="1">
                <a:solidFill>
                  <a:schemeClr val="tx1"/>
                </a:solidFill>
              </a:rPr>
              <a:t>antropogenih</a:t>
            </a:r>
            <a:r>
              <a:rPr lang="en-US" sz="1800" dirty="0">
                <a:solidFill>
                  <a:schemeClr val="tx1"/>
                </a:solidFill>
              </a:rPr>
              <a:t> </a:t>
            </a:r>
            <a:r>
              <a:rPr lang="en-US" sz="1800" dirty="0" err="1">
                <a:solidFill>
                  <a:schemeClr val="tx1"/>
                </a:solidFill>
              </a:rPr>
              <a:t>izvora</a:t>
            </a:r>
            <a:r>
              <a:rPr lang="en-US" sz="1800" dirty="0">
                <a:solidFill>
                  <a:schemeClr val="tx1"/>
                </a:solidFill>
              </a:rPr>
              <a:t> </a:t>
            </a:r>
            <a:r>
              <a:rPr lang="en-US" sz="1800" dirty="0" err="1">
                <a:solidFill>
                  <a:schemeClr val="tx1"/>
                </a:solidFill>
              </a:rPr>
              <a:t>direktno</a:t>
            </a:r>
            <a:r>
              <a:rPr lang="en-US" sz="1800" dirty="0">
                <a:solidFill>
                  <a:schemeClr val="tx1"/>
                </a:solidFill>
              </a:rPr>
              <a:t> u </a:t>
            </a:r>
            <a:r>
              <a:rPr lang="en-US" sz="1800" dirty="0" err="1">
                <a:solidFill>
                  <a:schemeClr val="tx1"/>
                </a:solidFill>
              </a:rPr>
              <a:t>atmosferu</a:t>
            </a:r>
            <a:r>
              <a:rPr lang="en-US" sz="1800" dirty="0">
                <a:solidFill>
                  <a:schemeClr val="tx1"/>
                </a:solidFill>
              </a:rPr>
              <a:t>, </a:t>
            </a:r>
            <a:r>
              <a:rPr lang="en-US" sz="1800" dirty="0" err="1">
                <a:solidFill>
                  <a:schemeClr val="tx1"/>
                </a:solidFill>
              </a:rPr>
              <a:t>dok</a:t>
            </a:r>
            <a:r>
              <a:rPr lang="en-US" sz="1800" dirty="0">
                <a:solidFill>
                  <a:schemeClr val="tx1"/>
                </a:solidFill>
              </a:rPr>
              <a:t> </a:t>
            </a:r>
            <a:r>
              <a:rPr lang="en-US" sz="1800" dirty="0" err="1">
                <a:solidFill>
                  <a:schemeClr val="tx1"/>
                </a:solidFill>
              </a:rPr>
              <a:t>sekundarni</a:t>
            </a:r>
            <a:r>
              <a:rPr lang="en-US" sz="1800" dirty="0">
                <a:solidFill>
                  <a:schemeClr val="tx1"/>
                </a:solidFill>
              </a:rPr>
              <a:t> </a:t>
            </a:r>
            <a:r>
              <a:rPr lang="en-US" sz="1800" dirty="0" err="1">
                <a:solidFill>
                  <a:schemeClr val="tx1"/>
                </a:solidFill>
              </a:rPr>
              <a:t>zagađivači</a:t>
            </a:r>
            <a:r>
              <a:rPr lang="en-US" sz="1800" dirty="0">
                <a:solidFill>
                  <a:schemeClr val="tx1"/>
                </a:solidFill>
              </a:rPr>
              <a:t> </a:t>
            </a:r>
            <a:r>
              <a:rPr lang="en-US" sz="1800" dirty="0" err="1">
                <a:solidFill>
                  <a:schemeClr val="tx1"/>
                </a:solidFill>
              </a:rPr>
              <a:t>nastaju</a:t>
            </a:r>
            <a:r>
              <a:rPr lang="en-US" sz="1800" dirty="0">
                <a:solidFill>
                  <a:schemeClr val="tx1"/>
                </a:solidFill>
              </a:rPr>
              <a:t> </a:t>
            </a:r>
            <a:r>
              <a:rPr lang="en-US" sz="1800" dirty="0" err="1">
                <a:solidFill>
                  <a:schemeClr val="tx1"/>
                </a:solidFill>
              </a:rPr>
              <a:t>usled</a:t>
            </a:r>
            <a:r>
              <a:rPr lang="en-US" sz="1800" dirty="0">
                <a:solidFill>
                  <a:schemeClr val="tx1"/>
                </a:solidFill>
              </a:rPr>
              <a:t> </a:t>
            </a:r>
            <a:r>
              <a:rPr lang="en-US" sz="1800" dirty="0" err="1">
                <a:solidFill>
                  <a:schemeClr val="tx1"/>
                </a:solidFill>
              </a:rPr>
              <a:t>hemijskih</a:t>
            </a:r>
            <a:r>
              <a:rPr lang="en-US" sz="1800" dirty="0">
                <a:solidFill>
                  <a:schemeClr val="tx1"/>
                </a:solidFill>
              </a:rPr>
              <a:t> </a:t>
            </a:r>
            <a:r>
              <a:rPr lang="en-US" sz="1800" dirty="0" err="1">
                <a:solidFill>
                  <a:schemeClr val="tx1"/>
                </a:solidFill>
              </a:rPr>
              <a:t>reakcija</a:t>
            </a:r>
            <a:r>
              <a:rPr lang="en-US" sz="1800" dirty="0">
                <a:solidFill>
                  <a:schemeClr val="tx1"/>
                </a:solidFill>
              </a:rPr>
              <a:t> </a:t>
            </a:r>
            <a:r>
              <a:rPr lang="en-US" sz="1800" dirty="0" err="1">
                <a:solidFill>
                  <a:schemeClr val="tx1"/>
                </a:solidFill>
              </a:rPr>
              <a:t>ili</a:t>
            </a:r>
            <a:r>
              <a:rPr lang="en-US" sz="1800" dirty="0">
                <a:solidFill>
                  <a:schemeClr val="tx1"/>
                </a:solidFill>
              </a:rPr>
              <a:t> </a:t>
            </a:r>
            <a:r>
              <a:rPr lang="en-US" sz="1800" dirty="0" err="1">
                <a:solidFill>
                  <a:schemeClr val="tx1"/>
                </a:solidFill>
              </a:rPr>
              <a:t>fizičkih</a:t>
            </a:r>
            <a:r>
              <a:rPr lang="en-US" sz="1800" dirty="0">
                <a:solidFill>
                  <a:schemeClr val="tx1"/>
                </a:solidFill>
              </a:rPr>
              <a:t> </a:t>
            </a:r>
            <a:r>
              <a:rPr lang="en-US" sz="1800" dirty="0" err="1">
                <a:solidFill>
                  <a:schemeClr val="tx1"/>
                </a:solidFill>
              </a:rPr>
              <a:t>interakcija</a:t>
            </a:r>
            <a:r>
              <a:rPr lang="en-US" sz="1800" dirty="0">
                <a:solidFill>
                  <a:schemeClr val="tx1"/>
                </a:solidFill>
              </a:rPr>
              <a:t> </a:t>
            </a:r>
            <a:r>
              <a:rPr lang="en-US" sz="1800" dirty="0" err="1">
                <a:solidFill>
                  <a:schemeClr val="tx1"/>
                </a:solidFill>
              </a:rPr>
              <a:t>između</a:t>
            </a:r>
            <a:r>
              <a:rPr lang="en-US" sz="1800" dirty="0">
                <a:solidFill>
                  <a:schemeClr val="tx1"/>
                </a:solidFill>
              </a:rPr>
              <a:t> </a:t>
            </a:r>
            <a:r>
              <a:rPr lang="en-US" sz="1800" dirty="0" err="1">
                <a:solidFill>
                  <a:schemeClr val="tx1"/>
                </a:solidFill>
              </a:rPr>
              <a:t>samih</a:t>
            </a:r>
            <a:r>
              <a:rPr lang="en-US" sz="1800" dirty="0">
                <a:solidFill>
                  <a:schemeClr val="tx1"/>
                </a:solidFill>
              </a:rPr>
              <a:t> </a:t>
            </a:r>
            <a:r>
              <a:rPr lang="en-US" sz="1800" dirty="0" err="1">
                <a:solidFill>
                  <a:schemeClr val="tx1"/>
                </a:solidFill>
              </a:rPr>
              <a:t>primarnih</a:t>
            </a:r>
            <a:r>
              <a:rPr lang="en-US" sz="1800" dirty="0">
                <a:solidFill>
                  <a:schemeClr val="tx1"/>
                </a:solidFill>
              </a:rPr>
              <a:t> </a:t>
            </a:r>
            <a:r>
              <a:rPr lang="en-US" sz="1800" dirty="0" err="1">
                <a:solidFill>
                  <a:schemeClr val="tx1"/>
                </a:solidFill>
              </a:rPr>
              <a:t>zagađivača</a:t>
            </a:r>
            <a:r>
              <a:rPr lang="en-US" sz="1800" dirty="0">
                <a:solidFill>
                  <a:schemeClr val="tx1"/>
                </a:solidFill>
              </a:rPr>
              <a:t> </a:t>
            </a:r>
            <a:r>
              <a:rPr lang="en-US" sz="1800" dirty="0" err="1">
                <a:solidFill>
                  <a:schemeClr val="tx1"/>
                </a:solidFill>
              </a:rPr>
              <a:t>ili</a:t>
            </a:r>
            <a:r>
              <a:rPr lang="en-US" sz="1800" dirty="0">
                <a:solidFill>
                  <a:schemeClr val="tx1"/>
                </a:solidFill>
              </a:rPr>
              <a:t> </a:t>
            </a:r>
            <a:r>
              <a:rPr lang="en-US" sz="1800" dirty="0" err="1">
                <a:solidFill>
                  <a:schemeClr val="tx1"/>
                </a:solidFill>
              </a:rPr>
              <a:t>sa</a:t>
            </a:r>
            <a:r>
              <a:rPr lang="en-US" sz="1800" dirty="0">
                <a:solidFill>
                  <a:schemeClr val="tx1"/>
                </a:solidFill>
              </a:rPr>
              <a:t> </a:t>
            </a:r>
            <a:r>
              <a:rPr lang="en-US" sz="1800" dirty="0" err="1">
                <a:solidFill>
                  <a:schemeClr val="tx1"/>
                </a:solidFill>
              </a:rPr>
              <a:t>drugim</a:t>
            </a:r>
            <a:r>
              <a:rPr lang="en-US" sz="1800" dirty="0">
                <a:solidFill>
                  <a:schemeClr val="tx1"/>
                </a:solidFill>
              </a:rPr>
              <a:t> </a:t>
            </a:r>
            <a:r>
              <a:rPr lang="en-US" sz="1800" dirty="0" err="1">
                <a:solidFill>
                  <a:schemeClr val="tx1"/>
                </a:solidFill>
              </a:rPr>
              <a:t>komponentama</a:t>
            </a:r>
            <a:r>
              <a:rPr lang="en-US" sz="1800" dirty="0">
                <a:solidFill>
                  <a:schemeClr val="tx1"/>
                </a:solidFill>
              </a:rPr>
              <a:t> </a:t>
            </a:r>
            <a:r>
              <a:rPr lang="en-US" sz="1800" dirty="0" err="1">
                <a:solidFill>
                  <a:schemeClr val="tx1"/>
                </a:solidFill>
              </a:rPr>
              <a:t>atmosfere</a:t>
            </a:r>
            <a:r>
              <a:rPr lang="en-US" sz="1800" dirty="0">
                <a:solidFill>
                  <a:schemeClr val="tx1"/>
                </a:solidFill>
              </a:rPr>
              <a:t>. </a:t>
            </a:r>
          </a:p>
          <a:p>
            <a:pPr lvl="1"/>
            <a:r>
              <a:rPr lang="en-US" sz="1400" dirty="0" err="1">
                <a:solidFill>
                  <a:schemeClr val="tx1"/>
                </a:solidFill>
              </a:rPr>
              <a:t>Primeri</a:t>
            </a:r>
            <a:r>
              <a:rPr lang="en-US" sz="1400" dirty="0">
                <a:solidFill>
                  <a:schemeClr val="tx1"/>
                </a:solidFill>
              </a:rPr>
              <a:t> </a:t>
            </a:r>
            <a:r>
              <a:rPr lang="en-US" sz="1400" dirty="0" err="1">
                <a:solidFill>
                  <a:schemeClr val="tx1"/>
                </a:solidFill>
              </a:rPr>
              <a:t>primarnih</a:t>
            </a:r>
            <a:r>
              <a:rPr lang="en-US" sz="1400" dirty="0">
                <a:solidFill>
                  <a:schemeClr val="tx1"/>
                </a:solidFill>
              </a:rPr>
              <a:t> </a:t>
            </a:r>
            <a:r>
              <a:rPr lang="en-US" sz="1400" dirty="0" err="1">
                <a:solidFill>
                  <a:schemeClr val="tx1"/>
                </a:solidFill>
              </a:rPr>
              <a:t>zagađivača</a:t>
            </a:r>
            <a:r>
              <a:rPr lang="en-US" sz="1400" dirty="0">
                <a:solidFill>
                  <a:schemeClr val="tx1"/>
                </a:solidFill>
              </a:rPr>
              <a:t> </a:t>
            </a:r>
            <a:r>
              <a:rPr lang="en-US" sz="1400" dirty="0" err="1">
                <a:solidFill>
                  <a:schemeClr val="tx1"/>
                </a:solidFill>
              </a:rPr>
              <a:t>uključuju</a:t>
            </a:r>
            <a:r>
              <a:rPr lang="en-US" sz="1400" dirty="0">
                <a:solidFill>
                  <a:schemeClr val="tx1"/>
                </a:solidFill>
              </a:rPr>
              <a:t> </a:t>
            </a:r>
            <a:r>
              <a:rPr lang="en-US" sz="1400" dirty="0" err="1">
                <a:solidFill>
                  <a:schemeClr val="tx1"/>
                </a:solidFill>
              </a:rPr>
              <a:t>čestice</a:t>
            </a:r>
            <a:r>
              <a:rPr lang="en-US" sz="1400" dirty="0">
                <a:solidFill>
                  <a:schemeClr val="tx1"/>
                </a:solidFill>
              </a:rPr>
              <a:t> (PM), </a:t>
            </a:r>
            <a:r>
              <a:rPr lang="en-US" sz="1400" dirty="0" err="1">
                <a:solidFill>
                  <a:schemeClr val="tx1"/>
                </a:solidFill>
              </a:rPr>
              <a:t>ugljen</a:t>
            </a:r>
            <a:r>
              <a:rPr lang="en-US" sz="1400" dirty="0">
                <a:solidFill>
                  <a:schemeClr val="tx1"/>
                </a:solidFill>
              </a:rPr>
              <a:t> </a:t>
            </a:r>
            <a:r>
              <a:rPr lang="en-US" sz="1400" dirty="0" err="1">
                <a:solidFill>
                  <a:schemeClr val="tx1"/>
                </a:solidFill>
              </a:rPr>
              <a:t>monoksid</a:t>
            </a:r>
            <a:r>
              <a:rPr lang="en-US" sz="1400" dirty="0">
                <a:solidFill>
                  <a:schemeClr val="tx1"/>
                </a:solidFill>
              </a:rPr>
              <a:t> (CO), </a:t>
            </a:r>
            <a:r>
              <a:rPr lang="en-US" sz="1400" dirty="0" err="1">
                <a:solidFill>
                  <a:schemeClr val="tx1"/>
                </a:solidFill>
              </a:rPr>
              <a:t>sumpor</a:t>
            </a:r>
            <a:r>
              <a:rPr lang="en-US" sz="1400" dirty="0">
                <a:solidFill>
                  <a:schemeClr val="tx1"/>
                </a:solidFill>
              </a:rPr>
              <a:t> </a:t>
            </a:r>
            <a:r>
              <a:rPr lang="en-US" sz="1400" dirty="0" err="1">
                <a:solidFill>
                  <a:schemeClr val="tx1"/>
                </a:solidFill>
              </a:rPr>
              <a:t>dioksid</a:t>
            </a:r>
            <a:r>
              <a:rPr lang="en-US" sz="1400" dirty="0">
                <a:solidFill>
                  <a:schemeClr val="tx1"/>
                </a:solidFill>
              </a:rPr>
              <a:t> </a:t>
            </a:r>
            <a:r>
              <a:rPr lang="sr" sz="1400" dirty="0" smtClean="0">
                <a:solidFill>
                  <a:schemeClr val="tx1"/>
                </a:solidFill>
              </a:rPr>
              <a:t>(</a:t>
            </a:r>
            <a:r>
              <a:rPr lang="en-US" sz="1400" dirty="0" smtClean="0">
                <a:solidFill>
                  <a:schemeClr val="tx1"/>
                </a:solidFill>
              </a:rPr>
              <a:t>S</a:t>
            </a:r>
            <a:r>
              <a:rPr lang="sr" sz="1400" dirty="0" smtClean="0">
                <a:solidFill>
                  <a:schemeClr val="tx1"/>
                </a:solidFill>
              </a:rPr>
              <a:t>О</a:t>
            </a:r>
            <a:r>
              <a:rPr lang="sr" sz="1400" baseline="-25000" dirty="0" smtClean="0">
                <a:solidFill>
                  <a:schemeClr val="tx1"/>
                </a:solidFill>
              </a:rPr>
              <a:t>2</a:t>
            </a:r>
            <a:r>
              <a:rPr lang="sr" sz="1400" dirty="0">
                <a:solidFill>
                  <a:schemeClr val="tx1"/>
                </a:solidFill>
              </a:rPr>
              <a:t>) </a:t>
            </a:r>
            <a:r>
              <a:rPr lang="en-US" sz="1400" dirty="0" err="1">
                <a:solidFill>
                  <a:schemeClr val="tx1"/>
                </a:solidFill>
              </a:rPr>
              <a:t>i</a:t>
            </a:r>
            <a:r>
              <a:rPr lang="en-US" sz="1400" dirty="0">
                <a:solidFill>
                  <a:schemeClr val="tx1"/>
                </a:solidFill>
              </a:rPr>
              <a:t> </a:t>
            </a:r>
            <a:r>
              <a:rPr lang="en-US" sz="1400" dirty="0" err="1">
                <a:solidFill>
                  <a:schemeClr val="tx1"/>
                </a:solidFill>
              </a:rPr>
              <a:t>okside</a:t>
            </a:r>
            <a:r>
              <a:rPr lang="en-US" sz="1400" dirty="0">
                <a:solidFill>
                  <a:schemeClr val="tx1"/>
                </a:solidFill>
              </a:rPr>
              <a:t> </a:t>
            </a:r>
            <a:r>
              <a:rPr lang="en-US" sz="1400" dirty="0" err="1">
                <a:solidFill>
                  <a:schemeClr val="tx1"/>
                </a:solidFill>
              </a:rPr>
              <a:t>azota</a:t>
            </a:r>
            <a:r>
              <a:rPr lang="en-US" sz="1400" dirty="0">
                <a:solidFill>
                  <a:schemeClr val="tx1"/>
                </a:solidFill>
              </a:rPr>
              <a:t> </a:t>
            </a:r>
            <a:r>
              <a:rPr lang="en-US" sz="1400" dirty="0" err="1">
                <a:solidFill>
                  <a:schemeClr val="tx1"/>
                </a:solidFill>
              </a:rPr>
              <a:t>kao</a:t>
            </a:r>
            <a:r>
              <a:rPr lang="en-US" sz="1400" dirty="0">
                <a:solidFill>
                  <a:schemeClr val="tx1"/>
                </a:solidFill>
              </a:rPr>
              <a:t> </a:t>
            </a:r>
            <a:r>
              <a:rPr lang="en-US" sz="1400" dirty="0" err="1">
                <a:solidFill>
                  <a:schemeClr val="tx1"/>
                </a:solidFill>
              </a:rPr>
              <a:t>što</a:t>
            </a:r>
            <a:r>
              <a:rPr lang="en-US" sz="1400" dirty="0">
                <a:solidFill>
                  <a:schemeClr val="tx1"/>
                </a:solidFill>
              </a:rPr>
              <a:t> je </a:t>
            </a:r>
            <a:r>
              <a:rPr lang="en-US" sz="1400" dirty="0" err="1">
                <a:solidFill>
                  <a:schemeClr val="tx1"/>
                </a:solidFill>
              </a:rPr>
              <a:t>azot</a:t>
            </a:r>
            <a:r>
              <a:rPr lang="en-US" sz="1400" dirty="0">
                <a:solidFill>
                  <a:schemeClr val="tx1"/>
                </a:solidFill>
              </a:rPr>
              <a:t> </a:t>
            </a:r>
            <a:r>
              <a:rPr lang="en-US" sz="1400" dirty="0" err="1">
                <a:solidFill>
                  <a:schemeClr val="tx1"/>
                </a:solidFill>
              </a:rPr>
              <a:t>dioksid</a:t>
            </a:r>
            <a:r>
              <a:rPr lang="sr" sz="1400" dirty="0" smtClean="0">
                <a:solidFill>
                  <a:schemeClr val="tx1"/>
                </a:solidFill>
              </a:rPr>
              <a:t> (</a:t>
            </a:r>
            <a:r>
              <a:rPr lang="en-US" sz="1400" dirty="0" smtClean="0">
                <a:solidFill>
                  <a:schemeClr val="tx1"/>
                </a:solidFill>
              </a:rPr>
              <a:t>NO</a:t>
            </a:r>
            <a:r>
              <a:rPr lang="sr" sz="1400" baseline="-25000" dirty="0">
                <a:solidFill>
                  <a:prstClr val="black"/>
                </a:solidFill>
              </a:rPr>
              <a:t>2</a:t>
            </a:r>
            <a:r>
              <a:rPr lang="sr" sz="1400" dirty="0" smtClean="0">
                <a:solidFill>
                  <a:schemeClr val="tx1"/>
                </a:solidFill>
              </a:rPr>
              <a:t>)</a:t>
            </a:r>
            <a:endParaRPr lang="en-US" sz="1400" dirty="0">
              <a:solidFill>
                <a:schemeClr val="tx1"/>
              </a:solidFill>
              <a:cs typeface="Calibri"/>
            </a:endParaRPr>
          </a:p>
          <a:p>
            <a:pPr lvl="1"/>
            <a:r>
              <a:rPr lang="en-US" sz="1400" dirty="0" err="1">
                <a:solidFill>
                  <a:schemeClr val="tx1"/>
                </a:solidFill>
              </a:rPr>
              <a:t>Sekundarni</a:t>
            </a:r>
            <a:r>
              <a:rPr lang="en-US" sz="1400" dirty="0">
                <a:solidFill>
                  <a:schemeClr val="tx1"/>
                </a:solidFill>
              </a:rPr>
              <a:t> </a:t>
            </a:r>
            <a:r>
              <a:rPr lang="en-US" sz="1400" dirty="0" err="1">
                <a:solidFill>
                  <a:schemeClr val="tx1"/>
                </a:solidFill>
              </a:rPr>
              <a:t>zagađivači</a:t>
            </a:r>
            <a:r>
              <a:rPr lang="en-US" sz="1400" dirty="0">
                <a:solidFill>
                  <a:schemeClr val="tx1"/>
                </a:solidFill>
              </a:rPr>
              <a:t> </a:t>
            </a:r>
            <a:r>
              <a:rPr lang="en-US" sz="1400" dirty="0" err="1">
                <a:solidFill>
                  <a:schemeClr val="tx1"/>
                </a:solidFill>
              </a:rPr>
              <a:t>uključuju</a:t>
            </a:r>
            <a:r>
              <a:rPr lang="en-US" sz="1400" dirty="0">
                <a:solidFill>
                  <a:schemeClr val="tx1"/>
                </a:solidFill>
              </a:rPr>
              <a:t> </a:t>
            </a:r>
            <a:r>
              <a:rPr lang="en-US" sz="1400" dirty="0" err="1">
                <a:solidFill>
                  <a:schemeClr val="tx1"/>
                </a:solidFill>
              </a:rPr>
              <a:t>sekundarne</a:t>
            </a:r>
            <a:r>
              <a:rPr lang="en-US" sz="1400" dirty="0">
                <a:solidFill>
                  <a:schemeClr val="tx1"/>
                </a:solidFill>
              </a:rPr>
              <a:t> PM</a:t>
            </a:r>
            <a:r>
              <a:rPr lang="sr" sz="1400" baseline="-25000" dirty="0" smtClean="0">
                <a:solidFill>
                  <a:schemeClr val="tx1"/>
                </a:solidFill>
              </a:rPr>
              <a:t>2,5</a:t>
            </a:r>
            <a:r>
              <a:rPr lang="sr" sz="1400" dirty="0" smtClean="0">
                <a:solidFill>
                  <a:schemeClr val="tx1"/>
                </a:solidFill>
              </a:rPr>
              <a:t> </a:t>
            </a:r>
            <a:r>
              <a:rPr lang="en-US" sz="1400" dirty="0" err="1">
                <a:solidFill>
                  <a:schemeClr val="tx1"/>
                </a:solidFill>
              </a:rPr>
              <a:t>i</a:t>
            </a:r>
            <a:r>
              <a:rPr lang="en-US" sz="1400" dirty="0">
                <a:solidFill>
                  <a:schemeClr val="tx1"/>
                </a:solidFill>
              </a:rPr>
              <a:t> </a:t>
            </a:r>
            <a:r>
              <a:rPr lang="en-US" sz="1400" dirty="0" err="1">
                <a:solidFill>
                  <a:schemeClr val="tx1"/>
                </a:solidFill>
              </a:rPr>
              <a:t>fotohemijske</a:t>
            </a:r>
            <a:r>
              <a:rPr lang="en-US" sz="1400" dirty="0">
                <a:solidFill>
                  <a:schemeClr val="tx1"/>
                </a:solidFill>
              </a:rPr>
              <a:t> </a:t>
            </a:r>
            <a:r>
              <a:rPr lang="en-US" sz="1400" dirty="0" err="1">
                <a:solidFill>
                  <a:schemeClr val="tx1"/>
                </a:solidFill>
              </a:rPr>
              <a:t>oksidante</a:t>
            </a:r>
            <a:r>
              <a:rPr lang="en-US" sz="1400" dirty="0">
                <a:solidFill>
                  <a:schemeClr val="tx1"/>
                </a:solidFill>
              </a:rPr>
              <a:t> </a:t>
            </a:r>
            <a:r>
              <a:rPr lang="en-US" sz="1400" dirty="0" err="1">
                <a:solidFill>
                  <a:schemeClr val="tx1"/>
                </a:solidFill>
              </a:rPr>
              <a:t>kao</a:t>
            </a:r>
            <a:r>
              <a:rPr lang="en-US" sz="1400" dirty="0">
                <a:solidFill>
                  <a:schemeClr val="tx1"/>
                </a:solidFill>
              </a:rPr>
              <a:t> </a:t>
            </a:r>
            <a:r>
              <a:rPr lang="en-US" sz="1400" dirty="0" err="1">
                <a:solidFill>
                  <a:schemeClr val="tx1"/>
                </a:solidFill>
              </a:rPr>
              <a:t>što</a:t>
            </a:r>
            <a:r>
              <a:rPr lang="en-US" sz="1400" dirty="0">
                <a:solidFill>
                  <a:schemeClr val="tx1"/>
                </a:solidFill>
              </a:rPr>
              <a:t> je</a:t>
            </a:r>
            <a:r>
              <a:rPr lang="sr" sz="1400" dirty="0" smtClean="0">
                <a:solidFill>
                  <a:schemeClr val="tx1"/>
                </a:solidFill>
              </a:rPr>
              <a:t> </a:t>
            </a:r>
            <a:r>
              <a:rPr lang="sr" sz="1400" dirty="0">
                <a:solidFill>
                  <a:schemeClr val="tx1"/>
                </a:solidFill>
              </a:rPr>
              <a:t>О</a:t>
            </a:r>
            <a:r>
              <a:rPr lang="sr" sz="1400" baseline="-25000" dirty="0">
                <a:solidFill>
                  <a:schemeClr val="tx1"/>
                </a:solidFill>
              </a:rPr>
              <a:t>3</a:t>
            </a:r>
            <a:r>
              <a:rPr lang="sr" sz="1400" dirty="0">
                <a:solidFill>
                  <a:schemeClr val="tx1"/>
                </a:solidFill>
              </a:rPr>
              <a:t>.</a:t>
            </a:r>
            <a:endParaRPr lang="en-US" sz="1400" dirty="0">
              <a:solidFill>
                <a:schemeClr val="tx1"/>
              </a:solidFill>
              <a:cs typeface="Calibri"/>
            </a:endParaRPr>
          </a:p>
          <a:p>
            <a:r>
              <a:rPr lang="en-US" sz="1800" b="1" dirty="0" err="1">
                <a:solidFill>
                  <a:schemeClr val="tx1"/>
                </a:solidFill>
              </a:rPr>
              <a:t>Kriva</a:t>
            </a:r>
            <a:r>
              <a:rPr lang="en-US" sz="1800" b="1" dirty="0">
                <a:solidFill>
                  <a:schemeClr val="tx1"/>
                </a:solidFill>
              </a:rPr>
              <a:t> </a:t>
            </a:r>
            <a:r>
              <a:rPr lang="en-US" sz="1800" b="1" dirty="0" err="1">
                <a:solidFill>
                  <a:schemeClr val="tx1"/>
                </a:solidFill>
              </a:rPr>
              <a:t>izloženost-odgovor</a:t>
            </a:r>
            <a:r>
              <a:rPr lang="en-US" sz="1800" b="1" dirty="0">
                <a:solidFill>
                  <a:schemeClr val="tx1"/>
                </a:solidFill>
              </a:rPr>
              <a:t> </a:t>
            </a:r>
            <a:r>
              <a:rPr lang="en-US" sz="1800" b="1" dirty="0" err="1">
                <a:solidFill>
                  <a:schemeClr val="tx1"/>
                </a:solidFill>
              </a:rPr>
              <a:t>između</a:t>
            </a:r>
            <a:r>
              <a:rPr lang="en-US" sz="1800" b="1" dirty="0">
                <a:solidFill>
                  <a:schemeClr val="tx1"/>
                </a:solidFill>
              </a:rPr>
              <a:t> </a:t>
            </a:r>
            <a:r>
              <a:rPr lang="en-US" sz="1800" b="1" dirty="0" err="1">
                <a:solidFill>
                  <a:schemeClr val="tx1"/>
                </a:solidFill>
              </a:rPr>
              <a:t>nivoa</a:t>
            </a:r>
            <a:r>
              <a:rPr lang="en-US" sz="1800" b="1" dirty="0">
                <a:solidFill>
                  <a:schemeClr val="tx1"/>
                </a:solidFill>
              </a:rPr>
              <a:t> </a:t>
            </a:r>
            <a:r>
              <a:rPr lang="sr" sz="1800" dirty="0" smtClean="0">
                <a:solidFill>
                  <a:schemeClr val="tx1"/>
                </a:solidFill>
              </a:rPr>
              <a:t>О</a:t>
            </a:r>
            <a:r>
              <a:rPr lang="sr" sz="1800" baseline="-25000" dirty="0" smtClean="0">
                <a:solidFill>
                  <a:schemeClr val="tx1"/>
                </a:solidFill>
              </a:rPr>
              <a:t>3</a:t>
            </a:r>
            <a:r>
              <a:rPr lang="sr" sz="1800" dirty="0" smtClean="0">
                <a:solidFill>
                  <a:schemeClr val="tx1"/>
                </a:solidFill>
              </a:rPr>
              <a:t> </a:t>
            </a:r>
            <a:r>
              <a:rPr lang="en-US" sz="1800" dirty="0" err="1">
                <a:solidFill>
                  <a:schemeClr val="tx1"/>
                </a:solidFill>
              </a:rPr>
              <a:t>ili</a:t>
            </a:r>
            <a:r>
              <a:rPr lang="en-US" sz="1800" dirty="0">
                <a:solidFill>
                  <a:schemeClr val="tx1"/>
                </a:solidFill>
              </a:rPr>
              <a:t> PM </a:t>
            </a:r>
            <a:r>
              <a:rPr lang="en-US" sz="1800" dirty="0" err="1">
                <a:solidFill>
                  <a:schemeClr val="tx1"/>
                </a:solidFill>
              </a:rPr>
              <a:t>i</a:t>
            </a:r>
            <a:r>
              <a:rPr lang="en-US" sz="1800" dirty="0">
                <a:solidFill>
                  <a:schemeClr val="tx1"/>
                </a:solidFill>
              </a:rPr>
              <a:t> </a:t>
            </a:r>
            <a:r>
              <a:rPr lang="en-US" sz="1800" dirty="0" err="1">
                <a:solidFill>
                  <a:schemeClr val="tx1"/>
                </a:solidFill>
              </a:rPr>
              <a:t>zdravstvenih</a:t>
            </a:r>
            <a:r>
              <a:rPr lang="en-US" sz="1800" dirty="0">
                <a:solidFill>
                  <a:schemeClr val="tx1"/>
                </a:solidFill>
              </a:rPr>
              <a:t> </a:t>
            </a:r>
            <a:r>
              <a:rPr lang="en-US" sz="1800" dirty="0" err="1">
                <a:solidFill>
                  <a:schemeClr val="tx1"/>
                </a:solidFill>
              </a:rPr>
              <a:t>ishoda</a:t>
            </a:r>
            <a:r>
              <a:rPr lang="en-US" sz="1800" dirty="0">
                <a:solidFill>
                  <a:schemeClr val="tx1"/>
                </a:solidFill>
              </a:rPr>
              <a:t> je </a:t>
            </a:r>
            <a:r>
              <a:rPr lang="en-US" sz="1800" dirty="0" err="1" smtClean="0">
                <a:solidFill>
                  <a:schemeClr val="tx1"/>
                </a:solidFill>
              </a:rPr>
              <a:t>hiperbolična</a:t>
            </a:r>
            <a:r>
              <a:rPr lang="en-US" sz="1800" dirty="0" smtClean="0">
                <a:solidFill>
                  <a:schemeClr val="tx1"/>
                </a:solidFill>
              </a:rPr>
              <a:t>, </a:t>
            </a:r>
            <a:r>
              <a:rPr lang="en-US" sz="1800" dirty="0" err="1">
                <a:solidFill>
                  <a:schemeClr val="tx1"/>
                </a:solidFill>
              </a:rPr>
              <a:t>sa</a:t>
            </a:r>
            <a:r>
              <a:rPr lang="en-US" sz="1800" dirty="0">
                <a:solidFill>
                  <a:schemeClr val="tx1"/>
                </a:solidFill>
              </a:rPr>
              <a:t> </a:t>
            </a:r>
            <a:r>
              <a:rPr lang="en-US" sz="1800" dirty="0" err="1">
                <a:solidFill>
                  <a:schemeClr val="tx1"/>
                </a:solidFill>
              </a:rPr>
              <a:t>oštrim</a:t>
            </a:r>
            <a:r>
              <a:rPr lang="en-US" sz="1800" dirty="0">
                <a:solidFill>
                  <a:schemeClr val="tx1"/>
                </a:solidFill>
              </a:rPr>
              <a:t> </a:t>
            </a:r>
            <a:r>
              <a:rPr lang="en-US" sz="1800" dirty="0" err="1">
                <a:solidFill>
                  <a:schemeClr val="tx1"/>
                </a:solidFill>
              </a:rPr>
              <a:t>porastima</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nižim</a:t>
            </a:r>
            <a:r>
              <a:rPr lang="en-US" sz="1800" dirty="0">
                <a:solidFill>
                  <a:schemeClr val="tx1"/>
                </a:solidFill>
              </a:rPr>
              <a:t> </a:t>
            </a:r>
            <a:r>
              <a:rPr lang="en-US" sz="1800" dirty="0" err="1">
                <a:solidFill>
                  <a:schemeClr val="tx1"/>
                </a:solidFill>
              </a:rPr>
              <a:t>nivoima</a:t>
            </a:r>
            <a:r>
              <a:rPr lang="en-US" sz="1800" dirty="0">
                <a:solidFill>
                  <a:schemeClr val="tx1"/>
                </a:solidFill>
              </a:rPr>
              <a:t> </a:t>
            </a:r>
            <a:r>
              <a:rPr lang="en-US" sz="1800" dirty="0" err="1">
                <a:solidFill>
                  <a:schemeClr val="tx1"/>
                </a:solidFill>
              </a:rPr>
              <a:t>izloženosti</a:t>
            </a:r>
            <a:r>
              <a:rPr lang="en-US" sz="1800" dirty="0">
                <a:solidFill>
                  <a:schemeClr val="tx1"/>
                </a:solidFill>
              </a:rPr>
              <a:t> </a:t>
            </a:r>
            <a:r>
              <a:rPr lang="en-US" sz="1800" dirty="0" err="1">
                <a:solidFill>
                  <a:schemeClr val="tx1"/>
                </a:solidFill>
              </a:rPr>
              <a:t>koji</a:t>
            </a:r>
            <a:r>
              <a:rPr lang="en-US" sz="1800" dirty="0">
                <a:solidFill>
                  <a:schemeClr val="tx1"/>
                </a:solidFill>
              </a:rPr>
              <a:t> </a:t>
            </a:r>
            <a:r>
              <a:rPr lang="en-US" sz="1800" dirty="0" err="1">
                <a:solidFill>
                  <a:schemeClr val="tx1"/>
                </a:solidFill>
              </a:rPr>
              <a:t>dostižu</a:t>
            </a:r>
            <a:r>
              <a:rPr lang="en-US" sz="1800" dirty="0">
                <a:solidFill>
                  <a:schemeClr val="tx1"/>
                </a:solidFill>
              </a:rPr>
              <a:t> </a:t>
            </a:r>
            <a:r>
              <a:rPr lang="en-US" sz="1800" dirty="0" err="1">
                <a:solidFill>
                  <a:schemeClr val="tx1"/>
                </a:solidFill>
              </a:rPr>
              <a:t>plato</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višim</a:t>
            </a:r>
            <a:r>
              <a:rPr lang="en-US" sz="1800" dirty="0">
                <a:solidFill>
                  <a:schemeClr val="tx1"/>
                </a:solidFill>
              </a:rPr>
              <a:t> </a:t>
            </a:r>
            <a:r>
              <a:rPr lang="en-US" sz="1800" dirty="0" err="1">
                <a:solidFill>
                  <a:schemeClr val="tx1"/>
                </a:solidFill>
              </a:rPr>
              <a:t>nivoima</a:t>
            </a:r>
            <a:r>
              <a:rPr lang="en-US" sz="1800" dirty="0">
                <a:solidFill>
                  <a:schemeClr val="tx1"/>
                </a:solidFill>
              </a:rPr>
              <a:t>.</a:t>
            </a:r>
            <a:endParaRPr lang="en-US" sz="1400" dirty="0">
              <a:solidFill>
                <a:schemeClr val="tx1"/>
              </a:solidFill>
              <a:cs typeface="Calibri"/>
            </a:endParaRPr>
          </a:p>
          <a:p>
            <a:pPr rtl="0"/>
            <a:endParaRPr lang="en-US" sz="1400" dirty="0">
              <a:solidFill>
                <a:schemeClr val="tx1"/>
              </a:solidFill>
              <a:cs typeface="Calibri"/>
            </a:endParaRPr>
          </a:p>
          <a:p>
            <a:pPr lvl="1" rtl="0"/>
            <a:endParaRPr lang="en-US" dirty="0">
              <a:solidFill>
                <a:schemeClr val="tx1"/>
              </a:solidFill>
              <a:cs typeface="Calibri"/>
            </a:endParaRPr>
          </a:p>
        </p:txBody>
      </p:sp>
      <p:sp>
        <p:nvSpPr>
          <p:cNvPr id="5" name="Rectangle 4"/>
          <p:cNvSpPr/>
          <p:nvPr/>
        </p:nvSpPr>
        <p:spPr>
          <a:xfrm>
            <a:off x="5883215" y="763841"/>
            <a:ext cx="6206116" cy="369332"/>
          </a:xfrm>
          <a:prstGeom prst="rect">
            <a:avLst/>
          </a:prstGeom>
        </p:spPr>
        <p:txBody>
          <a:bodyPr wrap="square" lIns="91440" tIns="45720" rIns="91440" bIns="45720" rtlCol="0" anchor="t">
            <a:spAutoFit/>
          </a:bodyPr>
          <a:lstStyle/>
          <a:p>
            <a:pPr lvl="0" algn="ctr"/>
            <a:r>
              <a:rPr lang="en-US" sz="900" dirty="0">
                <a:solidFill>
                  <a:prstClr val="black"/>
                </a:solidFill>
              </a:rPr>
              <a:t>Temperature and particulate matter as climate change-related health exposures</a:t>
            </a:r>
            <a:endParaRPr lang="en-US" sz="900" dirty="0">
              <a:solidFill>
                <a:prstClr val="black"/>
              </a:solidFill>
              <a:cs typeface="Calibri"/>
            </a:endParaRPr>
          </a:p>
          <a:p>
            <a:pPr lvl="0" algn="ctr"/>
            <a:r>
              <a:rPr lang="en-US" sz="900" dirty="0">
                <a:solidFill>
                  <a:prstClr val="black"/>
                </a:solidFill>
              </a:rPr>
              <a:t>Source: from Khraishah et al., 2022</a:t>
            </a:r>
            <a:endParaRPr lang="en-US" sz="900" dirty="0">
              <a:solidFill>
                <a:prstClr val="black"/>
              </a:solidFill>
              <a:cs typeface="Calibri"/>
            </a:endParaRPr>
          </a:p>
        </p:txBody>
      </p:sp>
      <p:pic>
        <p:nvPicPr>
          <p:cNvPr id="1026" name="Picture 2"/>
          <p:cNvPicPr>
            <a:picLocks noChangeAspect="1" noChangeArrowheads="1"/>
          </p:cNvPicPr>
          <p:nvPr/>
        </p:nvPicPr>
        <p:blipFill>
          <a:blip r:embed="rId3"/>
          <a:srcRect/>
          <a:stretch>
            <a:fillRect/>
          </a:stretch>
        </p:blipFill>
        <p:spPr bwMode="auto">
          <a:xfrm>
            <a:off x="5783236" y="1115078"/>
            <a:ext cx="6340600" cy="3784726"/>
          </a:xfrm>
          <a:prstGeom prst="rect">
            <a:avLst/>
          </a:prstGeom>
          <a:noFill/>
          <a:ln w="9525">
            <a:noFill/>
            <a:miter lim="800000"/>
            <a:headEnd/>
            <a:tailEnd/>
          </a:ln>
          <a:effectLst/>
        </p:spPr>
      </p:pic>
    </p:spTree>
    <p:extLst>
      <p:ext uri="{BB962C8B-B14F-4D97-AF65-F5344CB8AC3E}">
        <p14:creationId xmlns:p14="http://schemas.microsoft.com/office/powerpoint/2010/main" val="377049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r>
              <a:rPr lang="en-US" b="1" dirty="0" err="1">
                <a:solidFill>
                  <a:schemeClr val="tx1"/>
                </a:solidFill>
              </a:rPr>
              <a:t>Ranjive</a:t>
            </a:r>
            <a:r>
              <a:rPr lang="en-US" b="1" dirty="0">
                <a:solidFill>
                  <a:schemeClr val="tx1"/>
                </a:solidFill>
              </a:rPr>
              <a:t> </a:t>
            </a:r>
            <a:r>
              <a:rPr lang="en-US" b="1" dirty="0" err="1">
                <a:solidFill>
                  <a:schemeClr val="tx1"/>
                </a:solidFill>
              </a:rPr>
              <a:t>podpopulacije</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7" y="857140"/>
            <a:ext cx="7233050" cy="5500531"/>
          </a:xfrm>
        </p:spPr>
        <p:txBody>
          <a:bodyPr vert="horz" lIns="91440" tIns="45720" rIns="91440" bIns="45720" rtlCol="0" anchor="t">
            <a:normAutofit fontScale="92500" lnSpcReduction="10000"/>
          </a:bodyPr>
          <a:lstStyle/>
          <a:p>
            <a:pPr algn="just"/>
            <a:r>
              <a:rPr lang="en-US" sz="1800" dirty="0" err="1">
                <a:solidFill>
                  <a:schemeClr val="tx1"/>
                </a:solidFill>
              </a:rPr>
              <a:t>Klimatske</a:t>
            </a:r>
            <a:r>
              <a:rPr lang="en-US" sz="1800" dirty="0">
                <a:solidFill>
                  <a:schemeClr val="tx1"/>
                </a:solidFill>
              </a:rPr>
              <a:t> </a:t>
            </a:r>
            <a:r>
              <a:rPr lang="en-US" sz="1800" dirty="0" err="1">
                <a:solidFill>
                  <a:schemeClr val="tx1"/>
                </a:solidFill>
              </a:rPr>
              <a:t>promene</a:t>
            </a:r>
            <a:r>
              <a:rPr lang="en-US" sz="1800" dirty="0">
                <a:solidFill>
                  <a:schemeClr val="tx1"/>
                </a:solidFill>
              </a:rPr>
              <a:t> </a:t>
            </a:r>
            <a:r>
              <a:rPr lang="en-US" sz="1800" dirty="0" err="1">
                <a:solidFill>
                  <a:schemeClr val="tx1"/>
                </a:solidFill>
              </a:rPr>
              <a:t>imaju</a:t>
            </a:r>
            <a:r>
              <a:rPr lang="en-US" sz="1800" dirty="0">
                <a:solidFill>
                  <a:schemeClr val="tx1"/>
                </a:solidFill>
              </a:rPr>
              <a:t> </a:t>
            </a:r>
            <a:r>
              <a:rPr lang="en-US" sz="1800" dirty="0" err="1">
                <a:solidFill>
                  <a:schemeClr val="tx1"/>
                </a:solidFill>
              </a:rPr>
              <a:t>različite</a:t>
            </a:r>
            <a:r>
              <a:rPr lang="en-US" sz="1800" dirty="0">
                <a:solidFill>
                  <a:schemeClr val="tx1"/>
                </a:solidFill>
              </a:rPr>
              <a:t> </a:t>
            </a:r>
            <a:r>
              <a:rPr lang="en-US" sz="1800" dirty="0" err="1">
                <a:solidFill>
                  <a:schemeClr val="tx1"/>
                </a:solidFill>
              </a:rPr>
              <a:t>efekte</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b="1" dirty="0" err="1">
                <a:solidFill>
                  <a:schemeClr val="tx1"/>
                </a:solidFill>
              </a:rPr>
              <a:t>različite</a:t>
            </a:r>
            <a:r>
              <a:rPr lang="en-US" sz="1800" b="1" dirty="0">
                <a:solidFill>
                  <a:schemeClr val="tx1"/>
                </a:solidFill>
              </a:rPr>
              <a:t> </a:t>
            </a:r>
            <a:r>
              <a:rPr lang="en-US" sz="1800" b="1" dirty="0" err="1" smtClean="0">
                <a:solidFill>
                  <a:schemeClr val="tx1"/>
                </a:solidFill>
              </a:rPr>
              <a:t>demografske</a:t>
            </a:r>
            <a:r>
              <a:rPr lang="hu-HU" sz="1800" b="1" dirty="0" smtClean="0">
                <a:solidFill>
                  <a:schemeClr val="tx1"/>
                </a:solidFill>
              </a:rPr>
              <a:t/>
            </a:r>
            <a:br>
              <a:rPr lang="hu-HU" sz="1800" b="1" dirty="0" smtClean="0">
                <a:solidFill>
                  <a:schemeClr val="tx1"/>
                </a:solidFill>
              </a:rPr>
            </a:br>
            <a:r>
              <a:rPr lang="en-US" sz="1800" b="1" dirty="0" err="1" smtClean="0">
                <a:solidFill>
                  <a:schemeClr val="tx1"/>
                </a:solidFill>
              </a:rPr>
              <a:t>i</a:t>
            </a:r>
            <a:r>
              <a:rPr lang="en-US" sz="1800" b="1" dirty="0" smtClean="0">
                <a:solidFill>
                  <a:schemeClr val="tx1"/>
                </a:solidFill>
              </a:rPr>
              <a:t> </a:t>
            </a:r>
            <a:r>
              <a:rPr lang="en-US" sz="1800" b="1" dirty="0" err="1">
                <a:solidFill>
                  <a:schemeClr val="tx1"/>
                </a:solidFill>
              </a:rPr>
              <a:t>socioekonomske</a:t>
            </a:r>
            <a:r>
              <a:rPr lang="en-US" sz="1800" b="1" dirty="0">
                <a:solidFill>
                  <a:schemeClr val="tx1"/>
                </a:solidFill>
              </a:rPr>
              <a:t> </a:t>
            </a:r>
            <a:r>
              <a:rPr lang="en-US" sz="1800" b="1" dirty="0" err="1">
                <a:solidFill>
                  <a:schemeClr val="tx1"/>
                </a:solidFill>
              </a:rPr>
              <a:t>podgrupe</a:t>
            </a:r>
            <a:r>
              <a:rPr lang="en-US" sz="1800" b="1" dirty="0">
                <a:solidFill>
                  <a:schemeClr val="tx1"/>
                </a:solidFill>
              </a:rPr>
              <a:t> </a:t>
            </a:r>
            <a:r>
              <a:rPr lang="en-US" sz="1800" b="1" dirty="0" err="1">
                <a:solidFill>
                  <a:schemeClr val="tx1"/>
                </a:solidFill>
              </a:rPr>
              <a:t>koje</a:t>
            </a:r>
            <a:r>
              <a:rPr lang="en-US" sz="1800" b="1" dirty="0">
                <a:solidFill>
                  <a:schemeClr val="tx1"/>
                </a:solidFill>
              </a:rPr>
              <a:t> </a:t>
            </a:r>
            <a:r>
              <a:rPr lang="en-US" sz="1800" b="1" dirty="0" err="1">
                <a:solidFill>
                  <a:schemeClr val="tx1"/>
                </a:solidFill>
              </a:rPr>
              <a:t>žive</a:t>
            </a:r>
            <a:r>
              <a:rPr lang="en-US" sz="1800" b="1" dirty="0">
                <a:solidFill>
                  <a:schemeClr val="tx1"/>
                </a:solidFill>
              </a:rPr>
              <a:t> u </a:t>
            </a:r>
            <a:r>
              <a:rPr lang="en-US" sz="1800" b="1" dirty="0" err="1">
                <a:solidFill>
                  <a:schemeClr val="tx1"/>
                </a:solidFill>
              </a:rPr>
              <a:t>različitim</a:t>
            </a:r>
            <a:r>
              <a:rPr lang="en-US" sz="1800" b="1" dirty="0">
                <a:solidFill>
                  <a:schemeClr val="tx1"/>
                </a:solidFill>
              </a:rPr>
              <a:t> </a:t>
            </a:r>
            <a:r>
              <a:rPr lang="en-US" sz="1800" b="1" dirty="0" err="1">
                <a:solidFill>
                  <a:schemeClr val="tx1"/>
                </a:solidFill>
              </a:rPr>
              <a:t>geografskim</a:t>
            </a:r>
            <a:r>
              <a:rPr lang="en-US" sz="1800" b="1" dirty="0">
                <a:solidFill>
                  <a:schemeClr val="tx1"/>
                </a:solidFill>
              </a:rPr>
              <a:t> </a:t>
            </a:r>
            <a:r>
              <a:rPr lang="en-US" sz="1800" b="1" dirty="0" err="1">
                <a:solidFill>
                  <a:schemeClr val="tx1"/>
                </a:solidFill>
              </a:rPr>
              <a:t>oblastima</a:t>
            </a:r>
            <a:r>
              <a:rPr lang="en-US" sz="1800" b="1" dirty="0">
                <a:solidFill>
                  <a:schemeClr val="tx1"/>
                </a:solidFill>
              </a:rPr>
              <a:t>.</a:t>
            </a:r>
          </a:p>
          <a:p>
            <a:pPr algn="just"/>
            <a:r>
              <a:rPr lang="en-US" sz="1800" b="1" dirty="0" err="1">
                <a:solidFill>
                  <a:schemeClr val="tx1"/>
                </a:solidFill>
              </a:rPr>
              <a:t>Starost</a:t>
            </a:r>
            <a:r>
              <a:rPr lang="en-US" sz="1800" dirty="0">
                <a:solidFill>
                  <a:schemeClr val="tx1"/>
                </a:solidFill>
              </a:rPr>
              <a:t> je </a:t>
            </a:r>
            <a:r>
              <a:rPr lang="en-US" sz="1800" dirty="0" err="1">
                <a:solidFill>
                  <a:schemeClr val="tx1"/>
                </a:solidFill>
              </a:rPr>
              <a:t>najkonzistentniji</a:t>
            </a:r>
            <a:r>
              <a:rPr lang="en-US" sz="1800" dirty="0">
                <a:solidFill>
                  <a:schemeClr val="tx1"/>
                </a:solidFill>
              </a:rPr>
              <a:t> </a:t>
            </a:r>
            <a:r>
              <a:rPr lang="en-US" sz="1800" dirty="0" err="1">
                <a:solidFill>
                  <a:schemeClr val="tx1"/>
                </a:solidFill>
              </a:rPr>
              <a:t>modifikator</a:t>
            </a:r>
            <a:r>
              <a:rPr lang="en-US" sz="1800" dirty="0">
                <a:solidFill>
                  <a:schemeClr val="tx1"/>
                </a:solidFill>
              </a:rPr>
              <a:t> </a:t>
            </a:r>
            <a:r>
              <a:rPr lang="en-US" sz="1800" dirty="0" err="1">
                <a:solidFill>
                  <a:schemeClr val="tx1"/>
                </a:solidFill>
              </a:rPr>
              <a:t>efekta</a:t>
            </a:r>
            <a:r>
              <a:rPr lang="en-US" sz="1800" dirty="0">
                <a:solidFill>
                  <a:schemeClr val="tx1"/>
                </a:solidFill>
              </a:rPr>
              <a:t> </a:t>
            </a:r>
            <a:r>
              <a:rPr lang="en-US" sz="1800" dirty="0" err="1">
                <a:solidFill>
                  <a:schemeClr val="tx1"/>
                </a:solidFill>
              </a:rPr>
              <a:t>na</a:t>
            </a:r>
            <a:r>
              <a:rPr lang="en-US" sz="1800" dirty="0">
                <a:solidFill>
                  <a:schemeClr val="tx1"/>
                </a:solidFill>
              </a:rPr>
              <a:t> </a:t>
            </a:r>
            <a:r>
              <a:rPr lang="en-US" sz="1800" dirty="0" err="1">
                <a:solidFill>
                  <a:schemeClr val="tx1"/>
                </a:solidFill>
              </a:rPr>
              <a:t>individualnom</a:t>
            </a:r>
            <a:r>
              <a:rPr lang="en-US" sz="1800" dirty="0">
                <a:solidFill>
                  <a:schemeClr val="tx1"/>
                </a:solidFill>
              </a:rPr>
              <a:t> </a:t>
            </a:r>
            <a:r>
              <a:rPr lang="en-US" sz="1800" dirty="0" err="1">
                <a:solidFill>
                  <a:schemeClr val="tx1"/>
                </a:solidFill>
              </a:rPr>
              <a:t>nivou</a:t>
            </a:r>
            <a:r>
              <a:rPr lang="en-US" sz="1800" dirty="0">
                <a:solidFill>
                  <a:schemeClr val="tx1"/>
                </a:solidFill>
              </a:rPr>
              <a:t> </a:t>
            </a:r>
            <a:r>
              <a:rPr lang="en-US" sz="1800" dirty="0" err="1">
                <a:solidFill>
                  <a:schemeClr val="tx1"/>
                </a:solidFill>
              </a:rPr>
              <a:t>kardiovaskularnog</a:t>
            </a:r>
            <a:r>
              <a:rPr lang="en-US" sz="1800" dirty="0">
                <a:solidFill>
                  <a:schemeClr val="tx1"/>
                </a:solidFill>
              </a:rPr>
              <a:t> </a:t>
            </a:r>
            <a:r>
              <a:rPr lang="en-US" sz="1800" dirty="0" err="1">
                <a:solidFill>
                  <a:schemeClr val="tx1"/>
                </a:solidFill>
              </a:rPr>
              <a:t>mortaliteta</a:t>
            </a:r>
            <a:r>
              <a:rPr lang="en-US" sz="1800" dirty="0">
                <a:solidFill>
                  <a:schemeClr val="tx1"/>
                </a:solidFill>
              </a:rPr>
              <a:t> </a:t>
            </a:r>
            <a:r>
              <a:rPr lang="en-US" sz="1800" dirty="0" err="1">
                <a:solidFill>
                  <a:schemeClr val="tx1"/>
                </a:solidFill>
              </a:rPr>
              <a:t>uzrokovanog</a:t>
            </a:r>
            <a:r>
              <a:rPr lang="en-US" sz="1800" dirty="0">
                <a:solidFill>
                  <a:schemeClr val="tx1"/>
                </a:solidFill>
              </a:rPr>
              <a:t> </a:t>
            </a:r>
            <a:r>
              <a:rPr lang="en-US" sz="1800" dirty="0" err="1">
                <a:solidFill>
                  <a:schemeClr val="tx1"/>
                </a:solidFill>
              </a:rPr>
              <a:t>temperaturom</a:t>
            </a:r>
            <a:r>
              <a:rPr lang="en-US" sz="1800" dirty="0">
                <a:solidFill>
                  <a:schemeClr val="tx1"/>
                </a:solidFill>
              </a:rPr>
              <a:t>, </a:t>
            </a:r>
            <a:r>
              <a:rPr lang="en-US" sz="1800" dirty="0" err="1">
                <a:solidFill>
                  <a:schemeClr val="tx1"/>
                </a:solidFill>
              </a:rPr>
              <a:t>pri</a:t>
            </a:r>
            <a:r>
              <a:rPr lang="en-US" sz="1800" dirty="0">
                <a:solidFill>
                  <a:schemeClr val="tx1"/>
                </a:solidFill>
              </a:rPr>
              <a:t> </a:t>
            </a:r>
            <a:r>
              <a:rPr lang="en-US" sz="1800" dirty="0" err="1">
                <a:solidFill>
                  <a:schemeClr val="tx1"/>
                </a:solidFill>
              </a:rPr>
              <a:t>čemu</a:t>
            </a:r>
            <a:r>
              <a:rPr lang="en-US" sz="1800" dirty="0">
                <a:solidFill>
                  <a:schemeClr val="tx1"/>
                </a:solidFill>
              </a:rPr>
              <a:t> </a:t>
            </a:r>
            <a:r>
              <a:rPr lang="en-US" sz="1800" dirty="0" err="1">
                <a:solidFill>
                  <a:schemeClr val="tx1"/>
                </a:solidFill>
              </a:rPr>
              <a:t>su</a:t>
            </a:r>
            <a:r>
              <a:rPr lang="en-US" sz="1800" dirty="0">
                <a:solidFill>
                  <a:schemeClr val="tx1"/>
                </a:solidFill>
              </a:rPr>
              <a:t> </a:t>
            </a:r>
            <a:r>
              <a:rPr lang="en-US" sz="1800" dirty="0" err="1">
                <a:solidFill>
                  <a:schemeClr val="tx1"/>
                </a:solidFill>
              </a:rPr>
              <a:t>starije</a:t>
            </a:r>
            <a:r>
              <a:rPr lang="en-US" sz="1800" dirty="0">
                <a:solidFill>
                  <a:schemeClr val="tx1"/>
                </a:solidFill>
              </a:rPr>
              <a:t> </a:t>
            </a:r>
            <a:r>
              <a:rPr lang="en-US" sz="1800" dirty="0" err="1">
                <a:solidFill>
                  <a:schemeClr val="tx1"/>
                </a:solidFill>
              </a:rPr>
              <a:t>osobe</a:t>
            </a:r>
            <a:r>
              <a:rPr lang="en-US" sz="1800" dirty="0">
                <a:solidFill>
                  <a:schemeClr val="tx1"/>
                </a:solidFill>
              </a:rPr>
              <a:t> </a:t>
            </a:r>
            <a:r>
              <a:rPr lang="en-US" sz="1800" dirty="0" err="1">
                <a:solidFill>
                  <a:schemeClr val="tx1"/>
                </a:solidFill>
              </a:rPr>
              <a:t>podložnije</a:t>
            </a:r>
            <a:r>
              <a:rPr lang="en-US" sz="1800" dirty="0">
                <a:solidFill>
                  <a:schemeClr val="tx1"/>
                </a:solidFill>
              </a:rPr>
              <a:t> </a:t>
            </a:r>
            <a:r>
              <a:rPr lang="en-US" sz="1800" dirty="0" err="1">
                <a:solidFill>
                  <a:schemeClr val="tx1"/>
                </a:solidFill>
              </a:rPr>
              <a:t>štetnim</a:t>
            </a:r>
            <a:r>
              <a:rPr lang="en-US" sz="1800" dirty="0">
                <a:solidFill>
                  <a:schemeClr val="tx1"/>
                </a:solidFill>
              </a:rPr>
              <a:t> </a:t>
            </a:r>
            <a:r>
              <a:rPr lang="en-US" sz="1800" dirty="0" err="1">
                <a:solidFill>
                  <a:schemeClr val="tx1"/>
                </a:solidFill>
              </a:rPr>
              <a:t>zdravstvenim</a:t>
            </a:r>
            <a:r>
              <a:rPr lang="en-US" sz="1800" dirty="0">
                <a:solidFill>
                  <a:schemeClr val="tx1"/>
                </a:solidFill>
              </a:rPr>
              <a:t> </a:t>
            </a:r>
            <a:r>
              <a:rPr lang="en-US" sz="1800" dirty="0" err="1">
                <a:solidFill>
                  <a:schemeClr val="tx1"/>
                </a:solidFill>
              </a:rPr>
              <a:t>efektima</a:t>
            </a:r>
            <a:r>
              <a:rPr lang="en-US" sz="1800" dirty="0">
                <a:solidFill>
                  <a:schemeClr val="tx1"/>
                </a:solidFill>
              </a:rPr>
              <a:t> </a:t>
            </a:r>
            <a:r>
              <a:rPr lang="en-US" sz="1800" dirty="0" err="1">
                <a:solidFill>
                  <a:schemeClr val="tx1"/>
                </a:solidFill>
              </a:rPr>
              <a:t>uzrokovanim</a:t>
            </a:r>
            <a:r>
              <a:rPr lang="en-US" sz="1800" dirty="0">
                <a:solidFill>
                  <a:schemeClr val="tx1"/>
                </a:solidFill>
              </a:rPr>
              <a:t> </a:t>
            </a:r>
            <a:r>
              <a:rPr lang="en-US" sz="1800" dirty="0" err="1">
                <a:solidFill>
                  <a:schemeClr val="tx1"/>
                </a:solidFill>
              </a:rPr>
              <a:t>ekstremnim</a:t>
            </a:r>
            <a:r>
              <a:rPr lang="en-US" sz="1800" dirty="0">
                <a:solidFill>
                  <a:schemeClr val="tx1"/>
                </a:solidFill>
              </a:rPr>
              <a:t> </a:t>
            </a:r>
            <a:r>
              <a:rPr lang="en-US" sz="1800" dirty="0" err="1">
                <a:solidFill>
                  <a:schemeClr val="tx1"/>
                </a:solidFill>
              </a:rPr>
              <a:t>temperaturama</a:t>
            </a:r>
            <a:r>
              <a:rPr lang="en-US" sz="1800" dirty="0">
                <a:solidFill>
                  <a:schemeClr val="tx1"/>
                </a:solidFill>
              </a:rPr>
              <a:t>.</a:t>
            </a:r>
          </a:p>
          <a:p>
            <a:pPr algn="just"/>
            <a:r>
              <a:rPr lang="en-US" sz="1800" dirty="0" err="1">
                <a:solidFill>
                  <a:schemeClr val="tx1"/>
                </a:solidFill>
              </a:rPr>
              <a:t>Tokom</a:t>
            </a:r>
            <a:r>
              <a:rPr lang="en-US" sz="1800" dirty="0">
                <a:solidFill>
                  <a:schemeClr val="tx1"/>
                </a:solidFill>
              </a:rPr>
              <a:t> </a:t>
            </a:r>
            <a:r>
              <a:rPr lang="en-US" sz="1800" dirty="0" err="1">
                <a:solidFill>
                  <a:schemeClr val="tx1"/>
                </a:solidFill>
              </a:rPr>
              <a:t>toplotnih</a:t>
            </a:r>
            <a:r>
              <a:rPr lang="en-US" sz="1800" dirty="0">
                <a:solidFill>
                  <a:schemeClr val="tx1"/>
                </a:solidFill>
              </a:rPr>
              <a:t> </a:t>
            </a:r>
            <a:r>
              <a:rPr lang="en-US" sz="1800" dirty="0" err="1">
                <a:solidFill>
                  <a:schemeClr val="tx1"/>
                </a:solidFill>
              </a:rPr>
              <a:t>talasa</a:t>
            </a:r>
            <a:r>
              <a:rPr lang="en-US" sz="1800" dirty="0">
                <a:solidFill>
                  <a:schemeClr val="tx1"/>
                </a:solidFill>
              </a:rPr>
              <a:t> 1995. u </a:t>
            </a:r>
            <a:r>
              <a:rPr lang="en-US" sz="1800" dirty="0" err="1">
                <a:solidFill>
                  <a:schemeClr val="tx1"/>
                </a:solidFill>
              </a:rPr>
              <a:t>Čikagu</a:t>
            </a:r>
            <a:r>
              <a:rPr lang="en-US" sz="1800" dirty="0">
                <a:solidFill>
                  <a:schemeClr val="tx1"/>
                </a:solidFill>
              </a:rPr>
              <a:t>, SAD, </a:t>
            </a:r>
            <a:r>
              <a:rPr lang="en-US" sz="1800" dirty="0" err="1">
                <a:solidFill>
                  <a:schemeClr val="tx1"/>
                </a:solidFill>
              </a:rPr>
              <a:t>i</a:t>
            </a:r>
            <a:r>
              <a:rPr lang="en-US" sz="1800" dirty="0">
                <a:solidFill>
                  <a:schemeClr val="tx1"/>
                </a:solidFill>
              </a:rPr>
              <a:t> 2003. u </a:t>
            </a:r>
            <a:r>
              <a:rPr lang="en-US" sz="1800" dirty="0" err="1">
                <a:solidFill>
                  <a:schemeClr val="tx1"/>
                </a:solidFill>
              </a:rPr>
              <a:t>Parizu</a:t>
            </a:r>
            <a:r>
              <a:rPr lang="en-US" sz="1800" dirty="0">
                <a:solidFill>
                  <a:schemeClr val="tx1"/>
                </a:solidFill>
              </a:rPr>
              <a:t>, </a:t>
            </a:r>
            <a:r>
              <a:rPr lang="en-US" sz="1800" dirty="0" err="1">
                <a:solidFill>
                  <a:schemeClr val="tx1"/>
                </a:solidFill>
              </a:rPr>
              <a:t>Francuska</a:t>
            </a:r>
            <a:r>
              <a:rPr lang="en-US" sz="1800" dirty="0">
                <a:solidFill>
                  <a:schemeClr val="tx1"/>
                </a:solidFill>
              </a:rPr>
              <a:t>, </a:t>
            </a:r>
            <a:r>
              <a:rPr lang="en-US" sz="1800" b="1" dirty="0" err="1">
                <a:solidFill>
                  <a:schemeClr val="tx1"/>
                </a:solidFill>
              </a:rPr>
              <a:t>smrtnost</a:t>
            </a:r>
            <a:r>
              <a:rPr lang="en-US" sz="1800" b="1" dirty="0">
                <a:solidFill>
                  <a:schemeClr val="tx1"/>
                </a:solidFill>
              </a:rPr>
              <a:t> je </a:t>
            </a:r>
            <a:r>
              <a:rPr lang="en-US" sz="1800" b="1" dirty="0" err="1">
                <a:solidFill>
                  <a:schemeClr val="tx1"/>
                </a:solidFill>
              </a:rPr>
              <a:t>bila</a:t>
            </a:r>
            <a:r>
              <a:rPr lang="en-US" sz="1800" b="1" dirty="0">
                <a:solidFill>
                  <a:schemeClr val="tx1"/>
                </a:solidFill>
              </a:rPr>
              <a:t> </a:t>
            </a:r>
            <a:r>
              <a:rPr lang="en-US" sz="1800" b="1" dirty="0" err="1">
                <a:solidFill>
                  <a:schemeClr val="tx1"/>
                </a:solidFill>
              </a:rPr>
              <a:t>najveća</a:t>
            </a:r>
            <a:r>
              <a:rPr lang="en-US" sz="1800" b="1" dirty="0">
                <a:solidFill>
                  <a:schemeClr val="tx1"/>
                </a:solidFill>
              </a:rPr>
              <a:t> </a:t>
            </a:r>
            <a:r>
              <a:rPr lang="en-US" sz="1800" b="1" dirty="0" err="1">
                <a:solidFill>
                  <a:schemeClr val="tx1"/>
                </a:solidFill>
              </a:rPr>
              <a:t>kod</a:t>
            </a:r>
            <a:r>
              <a:rPr lang="en-US" sz="1800" b="1" dirty="0">
                <a:solidFill>
                  <a:schemeClr val="tx1"/>
                </a:solidFill>
              </a:rPr>
              <a:t> </a:t>
            </a:r>
            <a:r>
              <a:rPr lang="en-US" sz="1800" b="1" dirty="0" err="1">
                <a:solidFill>
                  <a:schemeClr val="tx1"/>
                </a:solidFill>
              </a:rPr>
              <a:t>starijih</a:t>
            </a:r>
            <a:r>
              <a:rPr lang="en-US" sz="1800" b="1" dirty="0">
                <a:solidFill>
                  <a:schemeClr val="tx1"/>
                </a:solidFill>
              </a:rPr>
              <a:t> </a:t>
            </a:r>
            <a:r>
              <a:rPr lang="en-US" sz="1800" b="1" dirty="0" err="1">
                <a:solidFill>
                  <a:schemeClr val="tx1"/>
                </a:solidFill>
              </a:rPr>
              <a:t>pacijenata</a:t>
            </a:r>
            <a:r>
              <a:rPr lang="en-US" sz="1800" b="1" dirty="0">
                <a:solidFill>
                  <a:schemeClr val="tx1"/>
                </a:solidFill>
              </a:rPr>
              <a:t> </a:t>
            </a:r>
            <a:r>
              <a:rPr lang="en-US" sz="1800" b="1" dirty="0" err="1">
                <a:solidFill>
                  <a:schemeClr val="tx1"/>
                </a:solidFill>
              </a:rPr>
              <a:t>vezanih</a:t>
            </a:r>
            <a:r>
              <a:rPr lang="en-US" sz="1800" b="1" dirty="0">
                <a:solidFill>
                  <a:schemeClr val="tx1"/>
                </a:solidFill>
              </a:rPr>
              <a:t> </a:t>
            </a:r>
            <a:r>
              <a:rPr lang="en-US" sz="1800" b="1" dirty="0" err="1">
                <a:solidFill>
                  <a:schemeClr val="tx1"/>
                </a:solidFill>
              </a:rPr>
              <a:t>za</a:t>
            </a:r>
            <a:r>
              <a:rPr lang="en-US" sz="1800" b="1" dirty="0">
                <a:solidFill>
                  <a:schemeClr val="tx1"/>
                </a:solidFill>
              </a:rPr>
              <a:t> </a:t>
            </a:r>
            <a:r>
              <a:rPr lang="en-US" sz="1800" b="1" dirty="0" err="1">
                <a:solidFill>
                  <a:schemeClr val="tx1"/>
                </a:solidFill>
              </a:rPr>
              <a:t>krevet</a:t>
            </a:r>
            <a:r>
              <a:rPr lang="en-US" sz="1800" b="1" dirty="0">
                <a:solidFill>
                  <a:schemeClr val="tx1"/>
                </a:solidFill>
              </a:rPr>
              <a:t>, </a:t>
            </a:r>
            <a:r>
              <a:rPr lang="en-US" sz="1800" b="1" dirty="0" err="1">
                <a:solidFill>
                  <a:schemeClr val="tx1"/>
                </a:solidFill>
              </a:rPr>
              <a:t>sa</a:t>
            </a:r>
            <a:r>
              <a:rPr lang="en-US" sz="1800" b="1" dirty="0">
                <a:solidFill>
                  <a:schemeClr val="tx1"/>
                </a:solidFill>
              </a:rPr>
              <a:t> </a:t>
            </a:r>
            <a:r>
              <a:rPr lang="en-US" sz="1800" b="1" dirty="0" err="1">
                <a:solidFill>
                  <a:schemeClr val="tx1"/>
                </a:solidFill>
              </a:rPr>
              <a:t>pratećim</a:t>
            </a:r>
            <a:r>
              <a:rPr lang="en-US" sz="1800" b="1" dirty="0">
                <a:solidFill>
                  <a:schemeClr val="tx1"/>
                </a:solidFill>
              </a:rPr>
              <a:t> </a:t>
            </a:r>
            <a:r>
              <a:rPr lang="en-US" sz="1800" b="1" dirty="0" err="1">
                <a:solidFill>
                  <a:schemeClr val="tx1"/>
                </a:solidFill>
              </a:rPr>
              <a:t>bolestima</a:t>
            </a:r>
            <a:r>
              <a:rPr lang="en-US" sz="1800" b="1" dirty="0">
                <a:solidFill>
                  <a:schemeClr val="tx1"/>
                </a:solidFill>
              </a:rPr>
              <a:t>, </a:t>
            </a:r>
            <a:r>
              <a:rPr lang="en-US" sz="1800" b="1" dirty="0" err="1">
                <a:solidFill>
                  <a:schemeClr val="tx1"/>
                </a:solidFill>
              </a:rPr>
              <a:t>kao</a:t>
            </a:r>
            <a:r>
              <a:rPr lang="en-US" sz="1800" b="1" dirty="0">
                <a:solidFill>
                  <a:schemeClr val="tx1"/>
                </a:solidFill>
              </a:rPr>
              <a:t> </a:t>
            </a:r>
            <a:r>
              <a:rPr lang="en-US" sz="1800" b="1" dirty="0" err="1">
                <a:solidFill>
                  <a:schemeClr val="tx1"/>
                </a:solidFill>
              </a:rPr>
              <a:t>što</a:t>
            </a:r>
            <a:r>
              <a:rPr lang="en-US" sz="1800" b="1" dirty="0">
                <a:solidFill>
                  <a:schemeClr val="tx1"/>
                </a:solidFill>
              </a:rPr>
              <a:t> </a:t>
            </a:r>
            <a:r>
              <a:rPr lang="en-US" sz="1800" b="1" dirty="0" err="1">
                <a:solidFill>
                  <a:schemeClr val="tx1"/>
                </a:solidFill>
              </a:rPr>
              <a:t>su</a:t>
            </a:r>
            <a:r>
              <a:rPr lang="en-US" sz="1800" b="1" dirty="0">
                <a:solidFill>
                  <a:schemeClr val="tx1"/>
                </a:solidFill>
              </a:rPr>
              <a:t> </a:t>
            </a:r>
            <a:r>
              <a:rPr lang="en-US" sz="1800" b="1" dirty="0" err="1">
                <a:solidFill>
                  <a:schemeClr val="tx1"/>
                </a:solidFill>
              </a:rPr>
              <a:t>gojaznost</a:t>
            </a:r>
            <a:r>
              <a:rPr lang="en-US" sz="1800" b="1" dirty="0">
                <a:solidFill>
                  <a:schemeClr val="tx1"/>
                </a:solidFill>
              </a:rPr>
              <a:t>, KVB </a:t>
            </a:r>
            <a:r>
              <a:rPr lang="en-US" sz="1800" b="1" dirty="0" err="1">
                <a:solidFill>
                  <a:schemeClr val="tx1"/>
                </a:solidFill>
              </a:rPr>
              <a:t>i</a:t>
            </a:r>
            <a:r>
              <a:rPr lang="en-US" sz="1800" b="1" dirty="0">
                <a:solidFill>
                  <a:schemeClr val="tx1"/>
                </a:solidFill>
              </a:rPr>
              <a:t> </a:t>
            </a:r>
            <a:r>
              <a:rPr lang="en-US" sz="1800" b="1" dirty="0" err="1">
                <a:solidFill>
                  <a:schemeClr val="tx1"/>
                </a:solidFill>
              </a:rPr>
              <a:t>mentalni</a:t>
            </a:r>
            <a:r>
              <a:rPr lang="en-US" sz="1800" b="1" dirty="0">
                <a:solidFill>
                  <a:schemeClr val="tx1"/>
                </a:solidFill>
              </a:rPr>
              <a:t> </a:t>
            </a:r>
            <a:r>
              <a:rPr lang="en-US" sz="1800" b="1" dirty="0" err="1">
                <a:solidFill>
                  <a:schemeClr val="tx1"/>
                </a:solidFill>
              </a:rPr>
              <a:t>i</a:t>
            </a:r>
            <a:r>
              <a:rPr lang="en-US" sz="1800" b="1" dirty="0">
                <a:solidFill>
                  <a:schemeClr val="tx1"/>
                </a:solidFill>
              </a:rPr>
              <a:t> </a:t>
            </a:r>
            <a:r>
              <a:rPr lang="en-US" sz="1800" b="1" dirty="0" err="1">
                <a:solidFill>
                  <a:schemeClr val="tx1"/>
                </a:solidFill>
              </a:rPr>
              <a:t>neurološki</a:t>
            </a:r>
            <a:r>
              <a:rPr lang="en-US" sz="1800" b="1" dirty="0">
                <a:solidFill>
                  <a:schemeClr val="tx1"/>
                </a:solidFill>
              </a:rPr>
              <a:t> </a:t>
            </a:r>
            <a:r>
              <a:rPr lang="en-US" sz="1800" b="1" dirty="0" err="1">
                <a:solidFill>
                  <a:schemeClr val="tx1"/>
                </a:solidFill>
              </a:rPr>
              <a:t>poremećaji</a:t>
            </a:r>
            <a:r>
              <a:rPr lang="en-US" sz="1800" b="1" dirty="0">
                <a:solidFill>
                  <a:schemeClr val="tx1"/>
                </a:solidFill>
              </a:rPr>
              <a:t>.</a:t>
            </a:r>
          </a:p>
          <a:p>
            <a:pPr algn="just"/>
            <a:r>
              <a:rPr lang="en-US" sz="1800" dirty="0" err="1">
                <a:solidFill>
                  <a:schemeClr val="tx1"/>
                </a:solidFill>
              </a:rPr>
              <a:t>Pojedinci</a:t>
            </a:r>
            <a:r>
              <a:rPr lang="en-US" sz="1800" dirty="0">
                <a:solidFill>
                  <a:schemeClr val="tx1"/>
                </a:solidFill>
              </a:rPr>
              <a:t> </a:t>
            </a:r>
            <a:r>
              <a:rPr lang="en-US" sz="1800" dirty="0" err="1">
                <a:solidFill>
                  <a:schemeClr val="tx1"/>
                </a:solidFill>
              </a:rPr>
              <a:t>iz</a:t>
            </a:r>
            <a:r>
              <a:rPr lang="en-US" sz="1800" dirty="0">
                <a:solidFill>
                  <a:schemeClr val="tx1"/>
                </a:solidFill>
              </a:rPr>
              <a:t> </a:t>
            </a:r>
            <a:r>
              <a:rPr lang="en-US" sz="1800" b="1" dirty="0" err="1">
                <a:solidFill>
                  <a:schemeClr val="tx1"/>
                </a:solidFill>
              </a:rPr>
              <a:t>etničkih</a:t>
            </a:r>
            <a:r>
              <a:rPr lang="en-US" sz="1800" b="1" dirty="0">
                <a:solidFill>
                  <a:schemeClr val="tx1"/>
                </a:solidFill>
              </a:rPr>
              <a:t> </a:t>
            </a:r>
            <a:r>
              <a:rPr lang="en-US" sz="1800" b="1" dirty="0" err="1">
                <a:solidFill>
                  <a:schemeClr val="tx1"/>
                </a:solidFill>
              </a:rPr>
              <a:t>manjinskih</a:t>
            </a:r>
            <a:r>
              <a:rPr lang="en-US" sz="1800" b="1" dirty="0">
                <a:solidFill>
                  <a:schemeClr val="tx1"/>
                </a:solidFill>
              </a:rPr>
              <a:t> </a:t>
            </a:r>
            <a:r>
              <a:rPr lang="en-US" sz="1800" b="1" dirty="0" err="1">
                <a:solidFill>
                  <a:schemeClr val="tx1"/>
                </a:solidFill>
              </a:rPr>
              <a:t>grupa</a:t>
            </a:r>
            <a:r>
              <a:rPr lang="en-US" sz="1800" dirty="0">
                <a:solidFill>
                  <a:schemeClr val="tx1"/>
                </a:solidFill>
              </a:rPr>
              <a:t> </a:t>
            </a:r>
            <a:r>
              <a:rPr lang="en-US" sz="1800" dirty="0" err="1">
                <a:solidFill>
                  <a:schemeClr val="tx1"/>
                </a:solidFill>
              </a:rPr>
              <a:t>takođe</a:t>
            </a:r>
            <a:r>
              <a:rPr lang="en-US" sz="1800" dirty="0">
                <a:solidFill>
                  <a:schemeClr val="tx1"/>
                </a:solidFill>
              </a:rPr>
              <a:t> </a:t>
            </a:r>
            <a:r>
              <a:rPr lang="en-US" sz="1800" dirty="0" err="1">
                <a:solidFill>
                  <a:schemeClr val="tx1"/>
                </a:solidFill>
              </a:rPr>
              <a:t>mogu</a:t>
            </a:r>
            <a:r>
              <a:rPr lang="en-US" sz="1800" dirty="0">
                <a:solidFill>
                  <a:schemeClr val="tx1"/>
                </a:solidFill>
              </a:rPr>
              <a:t> </a:t>
            </a:r>
            <a:r>
              <a:rPr lang="en-US" sz="1800" dirty="0" err="1">
                <a:solidFill>
                  <a:schemeClr val="tx1"/>
                </a:solidFill>
              </a:rPr>
              <a:t>biti</a:t>
            </a:r>
            <a:r>
              <a:rPr lang="en-US" sz="1800" dirty="0">
                <a:solidFill>
                  <a:schemeClr val="tx1"/>
                </a:solidFill>
              </a:rPr>
              <a:t> </a:t>
            </a:r>
            <a:r>
              <a:rPr lang="en-US" sz="1800" dirty="0" err="1">
                <a:solidFill>
                  <a:schemeClr val="tx1"/>
                </a:solidFill>
              </a:rPr>
              <a:t>podložniji</a:t>
            </a:r>
            <a:r>
              <a:rPr lang="en-US" sz="1800" dirty="0">
                <a:solidFill>
                  <a:schemeClr val="tx1"/>
                </a:solidFill>
              </a:rPr>
              <a:t> </a:t>
            </a:r>
            <a:r>
              <a:rPr lang="en-US" sz="1800" dirty="0" err="1">
                <a:solidFill>
                  <a:schemeClr val="tx1"/>
                </a:solidFill>
              </a:rPr>
              <a:t>štetnim</a:t>
            </a:r>
            <a:r>
              <a:rPr lang="en-US" sz="1800" dirty="0">
                <a:solidFill>
                  <a:schemeClr val="tx1"/>
                </a:solidFill>
              </a:rPr>
              <a:t> </a:t>
            </a:r>
            <a:r>
              <a:rPr lang="en-US" sz="1800" dirty="0" err="1">
                <a:solidFill>
                  <a:schemeClr val="tx1"/>
                </a:solidFill>
              </a:rPr>
              <a:t>efektima</a:t>
            </a:r>
            <a:r>
              <a:rPr lang="en-US" sz="1800" dirty="0">
                <a:solidFill>
                  <a:schemeClr val="tx1"/>
                </a:solidFill>
              </a:rPr>
              <a:t> </a:t>
            </a:r>
            <a:r>
              <a:rPr lang="en-US" sz="1800" dirty="0" err="1">
                <a:solidFill>
                  <a:schemeClr val="tx1"/>
                </a:solidFill>
              </a:rPr>
              <a:t>po</a:t>
            </a:r>
            <a:r>
              <a:rPr lang="en-US" sz="1800" dirty="0">
                <a:solidFill>
                  <a:schemeClr val="tx1"/>
                </a:solidFill>
              </a:rPr>
              <a:t> </a:t>
            </a:r>
            <a:r>
              <a:rPr lang="en-US" sz="1800" dirty="0" err="1">
                <a:solidFill>
                  <a:schemeClr val="tx1"/>
                </a:solidFill>
              </a:rPr>
              <a:t>zdravlje</a:t>
            </a:r>
            <a:r>
              <a:rPr lang="en-US" sz="1800" dirty="0">
                <a:solidFill>
                  <a:schemeClr val="tx1"/>
                </a:solidFill>
              </a:rPr>
              <a:t> </a:t>
            </a:r>
            <a:r>
              <a:rPr lang="en-US" sz="1800" dirty="0" err="1">
                <a:solidFill>
                  <a:schemeClr val="tx1"/>
                </a:solidFill>
              </a:rPr>
              <a:t>posredovanim</a:t>
            </a:r>
            <a:r>
              <a:rPr lang="en-US" sz="1800" dirty="0">
                <a:solidFill>
                  <a:schemeClr val="tx1"/>
                </a:solidFill>
              </a:rPr>
              <a:t> </a:t>
            </a:r>
            <a:r>
              <a:rPr lang="en-US" sz="1800" dirty="0" err="1">
                <a:solidFill>
                  <a:schemeClr val="tx1"/>
                </a:solidFill>
              </a:rPr>
              <a:t>događajima</a:t>
            </a:r>
            <a:r>
              <a:rPr lang="en-US" sz="1800" dirty="0">
                <a:solidFill>
                  <a:schemeClr val="tx1"/>
                </a:solidFill>
              </a:rPr>
              <a:t> </a:t>
            </a:r>
            <a:r>
              <a:rPr lang="en-US" sz="1800" dirty="0" err="1">
                <a:solidFill>
                  <a:schemeClr val="tx1"/>
                </a:solidFill>
              </a:rPr>
              <a:t>povezanim</a:t>
            </a:r>
            <a:r>
              <a:rPr lang="en-US" sz="1800" dirty="0">
                <a:solidFill>
                  <a:schemeClr val="tx1"/>
                </a:solidFill>
              </a:rPr>
              <a:t> </a:t>
            </a:r>
            <a:r>
              <a:rPr lang="en-US" sz="1800" dirty="0" err="1">
                <a:solidFill>
                  <a:schemeClr val="tx1"/>
                </a:solidFill>
              </a:rPr>
              <a:t>sa</a:t>
            </a:r>
            <a:r>
              <a:rPr lang="en-US" sz="1800" dirty="0">
                <a:solidFill>
                  <a:schemeClr val="tx1"/>
                </a:solidFill>
              </a:rPr>
              <a:t> </a:t>
            </a:r>
            <a:r>
              <a:rPr lang="en-US" sz="1800" dirty="0" err="1">
                <a:solidFill>
                  <a:schemeClr val="tx1"/>
                </a:solidFill>
              </a:rPr>
              <a:t>temperaturom</a:t>
            </a:r>
            <a:r>
              <a:rPr lang="en-US" sz="1800" dirty="0">
                <a:solidFill>
                  <a:schemeClr val="tx1"/>
                </a:solidFill>
              </a:rPr>
              <a:t>.</a:t>
            </a:r>
            <a:endParaRPr lang="en-US" sz="1800" dirty="0">
              <a:solidFill>
                <a:schemeClr val="tx1"/>
              </a:solidFill>
              <a:cs typeface="Calibri"/>
            </a:endParaRPr>
          </a:p>
          <a:p>
            <a:pPr lvl="1"/>
            <a:r>
              <a:rPr lang="en-US" sz="1600" dirty="0">
                <a:solidFill>
                  <a:schemeClr val="tx1"/>
                </a:solidFill>
              </a:rPr>
              <a:t>Na primer, </a:t>
            </a:r>
            <a:r>
              <a:rPr lang="en-US" sz="1600" dirty="0" err="1">
                <a:solidFill>
                  <a:schemeClr val="tx1"/>
                </a:solidFill>
              </a:rPr>
              <a:t>Afroamerikanci</a:t>
            </a:r>
            <a:r>
              <a:rPr lang="en-US" sz="1600" dirty="0">
                <a:solidFill>
                  <a:schemeClr val="tx1"/>
                </a:solidFill>
              </a:rPr>
              <a:t> </a:t>
            </a:r>
            <a:r>
              <a:rPr lang="en-US" sz="1600" dirty="0" err="1">
                <a:solidFill>
                  <a:schemeClr val="tx1"/>
                </a:solidFill>
              </a:rPr>
              <a:t>imaju</a:t>
            </a:r>
            <a:r>
              <a:rPr lang="en-US" sz="1600" dirty="0">
                <a:solidFill>
                  <a:schemeClr val="tx1"/>
                </a:solidFill>
              </a:rPr>
              <a:t> </a:t>
            </a:r>
            <a:r>
              <a:rPr lang="en-US" sz="1600" dirty="0" err="1">
                <a:solidFill>
                  <a:schemeClr val="tx1"/>
                </a:solidFill>
              </a:rPr>
              <a:t>povećanu</a:t>
            </a:r>
            <a:r>
              <a:rPr lang="en-US" sz="1600" dirty="0">
                <a:solidFill>
                  <a:schemeClr val="tx1"/>
                </a:solidFill>
              </a:rPr>
              <a:t> </a:t>
            </a:r>
            <a:r>
              <a:rPr lang="en-US" sz="1600" dirty="0" err="1">
                <a:solidFill>
                  <a:schemeClr val="tx1"/>
                </a:solidFill>
              </a:rPr>
              <a:t>smrtnost</a:t>
            </a:r>
            <a:r>
              <a:rPr lang="en-US" sz="1600" dirty="0">
                <a:solidFill>
                  <a:schemeClr val="tx1"/>
                </a:solidFill>
              </a:rPr>
              <a:t> od </a:t>
            </a:r>
            <a:r>
              <a:rPr lang="en-US" sz="1600" dirty="0" err="1">
                <a:solidFill>
                  <a:schemeClr val="tx1"/>
                </a:solidFill>
              </a:rPr>
              <a:t>svih</a:t>
            </a:r>
            <a:r>
              <a:rPr lang="en-US" sz="1600" dirty="0">
                <a:solidFill>
                  <a:schemeClr val="tx1"/>
                </a:solidFill>
              </a:rPr>
              <a:t> </a:t>
            </a:r>
            <a:r>
              <a:rPr lang="en-US" sz="1600" dirty="0" err="1">
                <a:solidFill>
                  <a:schemeClr val="tx1"/>
                </a:solidFill>
              </a:rPr>
              <a:t>uzroka</a:t>
            </a:r>
            <a:r>
              <a:rPr lang="en-US" sz="1600" dirty="0">
                <a:solidFill>
                  <a:schemeClr val="tx1"/>
                </a:solidFill>
              </a:rPr>
              <a:t> </a:t>
            </a:r>
            <a:r>
              <a:rPr lang="en-US" sz="1600" dirty="0" err="1">
                <a:solidFill>
                  <a:schemeClr val="tx1"/>
                </a:solidFill>
              </a:rPr>
              <a:t>tokom</a:t>
            </a:r>
            <a:r>
              <a:rPr lang="en-US" sz="1600" dirty="0">
                <a:solidFill>
                  <a:schemeClr val="tx1"/>
                </a:solidFill>
              </a:rPr>
              <a:t> </a:t>
            </a:r>
            <a:r>
              <a:rPr lang="en-US" sz="1600" dirty="0" err="1">
                <a:solidFill>
                  <a:schemeClr val="tx1"/>
                </a:solidFill>
              </a:rPr>
              <a:t>ekstremnih</a:t>
            </a:r>
            <a:r>
              <a:rPr lang="en-US" sz="1600" dirty="0">
                <a:solidFill>
                  <a:schemeClr val="tx1"/>
                </a:solidFill>
              </a:rPr>
              <a:t> </a:t>
            </a:r>
            <a:r>
              <a:rPr lang="en-US" sz="1600" dirty="0" err="1">
                <a:solidFill>
                  <a:schemeClr val="tx1"/>
                </a:solidFill>
              </a:rPr>
              <a:t>vremenskih</a:t>
            </a:r>
            <a:r>
              <a:rPr lang="en-US" sz="1600" dirty="0">
                <a:solidFill>
                  <a:schemeClr val="tx1"/>
                </a:solidFill>
              </a:rPr>
              <a:t> </a:t>
            </a:r>
            <a:r>
              <a:rPr lang="en-US" sz="1600" dirty="0" err="1">
                <a:solidFill>
                  <a:schemeClr val="tx1"/>
                </a:solidFill>
              </a:rPr>
              <a:t>događaja</a:t>
            </a:r>
            <a:r>
              <a:rPr lang="en-US" sz="1600" dirty="0">
                <a:solidFill>
                  <a:schemeClr val="tx1"/>
                </a:solidFill>
              </a:rPr>
              <a:t> </a:t>
            </a:r>
            <a:r>
              <a:rPr lang="en-US" sz="1600" dirty="0" err="1">
                <a:solidFill>
                  <a:schemeClr val="tx1"/>
                </a:solidFill>
              </a:rPr>
              <a:t>povezanih</a:t>
            </a:r>
            <a:r>
              <a:rPr lang="en-US" sz="1600" dirty="0">
                <a:solidFill>
                  <a:schemeClr val="tx1"/>
                </a:solidFill>
              </a:rPr>
              <a:t> </a:t>
            </a:r>
            <a:r>
              <a:rPr lang="en-US" sz="1600" dirty="0" err="1">
                <a:solidFill>
                  <a:schemeClr val="tx1"/>
                </a:solidFill>
              </a:rPr>
              <a:t>sa</a:t>
            </a:r>
            <a:r>
              <a:rPr lang="en-US" sz="1600" dirty="0">
                <a:solidFill>
                  <a:schemeClr val="tx1"/>
                </a:solidFill>
              </a:rPr>
              <a:t> </a:t>
            </a:r>
            <a:r>
              <a:rPr lang="en-US" sz="1600" dirty="0" err="1">
                <a:solidFill>
                  <a:schemeClr val="tx1"/>
                </a:solidFill>
              </a:rPr>
              <a:t>toplotom</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hladnoćom</a:t>
            </a:r>
            <a:r>
              <a:rPr lang="en-US" sz="1600" dirty="0">
                <a:solidFill>
                  <a:schemeClr val="tx1"/>
                </a:solidFill>
              </a:rPr>
              <a:t> u </a:t>
            </a:r>
            <a:r>
              <a:rPr lang="en-US" sz="1600" dirty="0" err="1">
                <a:solidFill>
                  <a:schemeClr val="tx1"/>
                </a:solidFill>
              </a:rPr>
              <a:t>poređenju</a:t>
            </a:r>
            <a:r>
              <a:rPr lang="en-US" sz="1600" dirty="0">
                <a:solidFill>
                  <a:schemeClr val="tx1"/>
                </a:solidFill>
              </a:rPr>
              <a:t> </a:t>
            </a:r>
            <a:r>
              <a:rPr lang="en-US" sz="1600" dirty="0" err="1">
                <a:solidFill>
                  <a:schemeClr val="tx1"/>
                </a:solidFill>
              </a:rPr>
              <a:t>sa</a:t>
            </a:r>
            <a:r>
              <a:rPr lang="en-US" sz="1600" dirty="0">
                <a:solidFill>
                  <a:schemeClr val="tx1"/>
                </a:solidFill>
              </a:rPr>
              <a:t> </a:t>
            </a:r>
            <a:r>
              <a:rPr lang="en-US" sz="1600" dirty="0" err="1">
                <a:solidFill>
                  <a:schemeClr val="tx1"/>
                </a:solidFill>
              </a:rPr>
              <a:t>belim</a:t>
            </a:r>
            <a:r>
              <a:rPr lang="en-US" sz="1600" dirty="0">
                <a:solidFill>
                  <a:schemeClr val="tx1"/>
                </a:solidFill>
              </a:rPr>
              <a:t> </a:t>
            </a:r>
            <a:r>
              <a:rPr lang="en-US" sz="1600" dirty="0" err="1">
                <a:solidFill>
                  <a:schemeClr val="tx1"/>
                </a:solidFill>
              </a:rPr>
              <a:t>pojedincima</a:t>
            </a:r>
            <a:r>
              <a:rPr lang="en-US" sz="1600" dirty="0">
                <a:solidFill>
                  <a:schemeClr val="tx1"/>
                </a:solidFill>
              </a:rPr>
              <a:t>, </a:t>
            </a:r>
            <a:r>
              <a:rPr lang="en-US" sz="1600" dirty="0" err="1">
                <a:solidFill>
                  <a:schemeClr val="tx1"/>
                </a:solidFill>
              </a:rPr>
              <a:t>efekat</a:t>
            </a:r>
            <a:r>
              <a:rPr lang="en-US" sz="1600" dirty="0">
                <a:solidFill>
                  <a:schemeClr val="tx1"/>
                </a:solidFill>
              </a:rPr>
              <a:t> </a:t>
            </a:r>
            <a:r>
              <a:rPr lang="en-US" sz="1600" dirty="0" err="1">
                <a:solidFill>
                  <a:schemeClr val="tx1"/>
                </a:solidFill>
              </a:rPr>
              <a:t>koji</a:t>
            </a:r>
            <a:r>
              <a:rPr lang="en-US" sz="1600" dirty="0">
                <a:solidFill>
                  <a:schemeClr val="tx1"/>
                </a:solidFill>
              </a:rPr>
              <a:t> je </a:t>
            </a:r>
            <a:r>
              <a:rPr lang="en-US" sz="1600" dirty="0" err="1">
                <a:solidFill>
                  <a:schemeClr val="tx1"/>
                </a:solidFill>
              </a:rPr>
              <a:t>vođen</a:t>
            </a:r>
            <a:r>
              <a:rPr lang="en-US" sz="1600" dirty="0">
                <a:solidFill>
                  <a:schemeClr val="tx1"/>
                </a:solidFill>
              </a:rPr>
              <a:t> </a:t>
            </a:r>
            <a:r>
              <a:rPr lang="en-US" sz="1600" dirty="0" err="1">
                <a:solidFill>
                  <a:schemeClr val="tx1"/>
                </a:solidFill>
              </a:rPr>
              <a:t>nižim</a:t>
            </a:r>
            <a:r>
              <a:rPr lang="en-US" sz="1600" dirty="0">
                <a:solidFill>
                  <a:schemeClr val="tx1"/>
                </a:solidFill>
              </a:rPr>
              <a:t> </a:t>
            </a:r>
            <a:r>
              <a:rPr lang="en-US" sz="1600" dirty="0" err="1">
                <a:solidFill>
                  <a:schemeClr val="tx1"/>
                </a:solidFill>
              </a:rPr>
              <a:t>socioekonomskim</a:t>
            </a:r>
            <a:r>
              <a:rPr lang="en-US" sz="1600" dirty="0">
                <a:solidFill>
                  <a:schemeClr val="tx1"/>
                </a:solidFill>
              </a:rPr>
              <a:t> </a:t>
            </a:r>
            <a:r>
              <a:rPr lang="en-US" sz="1600" dirty="0" err="1">
                <a:solidFill>
                  <a:schemeClr val="tx1"/>
                </a:solidFill>
              </a:rPr>
              <a:t>resursima</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brojnim</a:t>
            </a:r>
            <a:r>
              <a:rPr lang="en-US" sz="1600" dirty="0">
                <a:solidFill>
                  <a:schemeClr val="tx1"/>
                </a:solidFill>
              </a:rPr>
              <a:t> </a:t>
            </a:r>
            <a:r>
              <a:rPr lang="en-US" sz="1600" dirty="0" err="1">
                <a:solidFill>
                  <a:schemeClr val="tx1"/>
                </a:solidFill>
              </a:rPr>
              <a:t>drugim</a:t>
            </a:r>
            <a:r>
              <a:rPr lang="en-US" sz="1600" dirty="0">
                <a:solidFill>
                  <a:schemeClr val="tx1"/>
                </a:solidFill>
              </a:rPr>
              <a:t> </a:t>
            </a:r>
            <a:r>
              <a:rPr lang="en-US" sz="1600" dirty="0" err="1">
                <a:solidFill>
                  <a:schemeClr val="tx1"/>
                </a:solidFill>
              </a:rPr>
              <a:t>socijalno</a:t>
            </a:r>
            <a:r>
              <a:rPr lang="en-US" sz="1600" dirty="0">
                <a:solidFill>
                  <a:schemeClr val="tx1"/>
                </a:solidFill>
              </a:rPr>
              <a:t> </a:t>
            </a:r>
            <a:r>
              <a:rPr lang="en-US" sz="1600" dirty="0" err="1">
                <a:solidFill>
                  <a:schemeClr val="tx1"/>
                </a:solidFill>
              </a:rPr>
              <a:t>nepovoljnim</a:t>
            </a:r>
            <a:r>
              <a:rPr lang="en-US" sz="1600" dirty="0">
                <a:solidFill>
                  <a:schemeClr val="tx1"/>
                </a:solidFill>
              </a:rPr>
              <a:t> </a:t>
            </a:r>
            <a:r>
              <a:rPr lang="en-US" sz="1600" dirty="0" err="1">
                <a:solidFill>
                  <a:schemeClr val="tx1"/>
                </a:solidFill>
              </a:rPr>
              <a:t>okolnostima</a:t>
            </a:r>
            <a:r>
              <a:rPr lang="en-US" sz="1600" dirty="0">
                <a:solidFill>
                  <a:schemeClr val="tx1"/>
                </a:solidFill>
              </a:rPr>
              <a:t> </a:t>
            </a:r>
            <a:r>
              <a:rPr lang="en-US" sz="1600" dirty="0" err="1">
                <a:solidFill>
                  <a:schemeClr val="tx1"/>
                </a:solidFill>
              </a:rPr>
              <a:t>među</a:t>
            </a:r>
            <a:r>
              <a:rPr lang="en-US" sz="1600" dirty="0">
                <a:solidFill>
                  <a:schemeClr val="tx1"/>
                </a:solidFill>
              </a:rPr>
              <a:t> </a:t>
            </a:r>
            <a:r>
              <a:rPr lang="en-US" sz="1600" dirty="0" err="1">
                <a:solidFill>
                  <a:schemeClr val="tx1"/>
                </a:solidFill>
              </a:rPr>
              <a:t>afroameričkim</a:t>
            </a:r>
            <a:r>
              <a:rPr lang="en-US" sz="1600" dirty="0">
                <a:solidFill>
                  <a:schemeClr val="tx1"/>
                </a:solidFill>
              </a:rPr>
              <a:t> </a:t>
            </a:r>
            <a:r>
              <a:rPr lang="en-US" sz="1600" dirty="0" err="1">
                <a:solidFill>
                  <a:schemeClr val="tx1"/>
                </a:solidFill>
              </a:rPr>
              <a:t>stanovništvom</a:t>
            </a:r>
            <a:r>
              <a:rPr lang="en-US" sz="1600" dirty="0">
                <a:solidFill>
                  <a:schemeClr val="tx1"/>
                </a:solidFill>
              </a:rPr>
              <a:t>.</a:t>
            </a:r>
          </a:p>
        </p:txBody>
      </p:sp>
      <p:sp>
        <p:nvSpPr>
          <p:cNvPr id="5" name="Rectangle 4"/>
          <p:cNvSpPr/>
          <p:nvPr/>
        </p:nvSpPr>
        <p:spPr>
          <a:xfrm>
            <a:off x="7425556" y="5312238"/>
            <a:ext cx="4732785" cy="369332"/>
          </a:xfrm>
          <a:prstGeom prst="rect">
            <a:avLst/>
          </a:prstGeom>
        </p:spPr>
        <p:txBody>
          <a:bodyPr wrap="square" lIns="91440" tIns="45720" rIns="91440" bIns="45720" rtlCol="0" anchor="t">
            <a:spAutoFit/>
          </a:bodyPr>
          <a:lstStyle/>
          <a:p>
            <a:pPr algn="ctr"/>
            <a:r>
              <a:rPr lang="en-US" sz="900" dirty="0">
                <a:solidFill>
                  <a:prstClr val="black"/>
                </a:solidFill>
              </a:rPr>
              <a:t>Source: </a:t>
            </a:r>
            <a:r>
              <a:rPr lang="en-US" sz="900" dirty="0">
                <a:solidFill>
                  <a:prstClr val="black"/>
                </a:solidFill>
                <a:hlinkClick r:id="rId2">
                  <a:extLst>
                    <a:ext uri="{A12FA001-AC4F-418D-AE19-62706E023703}">
                      <ahyp:hlinkClr xmlns="" xmlns:ahyp="http://schemas.microsoft.com/office/drawing/2018/hyperlinkcolor" xmlns:lc="http://schemas.openxmlformats.org/drawingml/2006/lockedCanvas" val="tx"/>
                    </a:ext>
                  </a:extLst>
                </a:hlinkClick>
              </a:rPr>
              <a:t>https://www.nytimes.com/interactive/2020/08/24/climate/racism-redlining-cities-global-warming.html</a:t>
            </a:r>
            <a:endParaRPr lang="en-US" sz="900" dirty="0">
              <a:cs typeface="Calibri"/>
            </a:endParaRPr>
          </a:p>
        </p:txBody>
      </p:sp>
      <p:pic>
        <p:nvPicPr>
          <p:cNvPr id="6" name="Picture 5" descr="Map&#10;&#10;Description automatically generated">
            <a:extLst>
              <a:ext uri="{FF2B5EF4-FFF2-40B4-BE49-F238E27FC236}">
                <a16:creationId xmlns:a16="http://schemas.microsoft.com/office/drawing/2014/main" id="{C60D4837-BB78-A126-FFFD-D5B5A4A257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25556" y="598340"/>
            <a:ext cx="4732785" cy="4732785"/>
          </a:xfrm>
          <a:prstGeom prst="rect">
            <a:avLst/>
          </a:prstGeom>
        </p:spPr>
      </p:pic>
    </p:spTree>
    <p:extLst>
      <p:ext uri="{BB962C8B-B14F-4D97-AF65-F5344CB8AC3E}">
        <p14:creationId xmlns:p14="http://schemas.microsoft.com/office/powerpoint/2010/main" val="35820107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2D221-3CE7-59D5-2774-8397B6F9F9BA}"/>
              </a:ext>
            </a:extLst>
          </p:cNvPr>
          <p:cNvSpPr>
            <a:spLocks noGrp="1"/>
          </p:cNvSpPr>
          <p:nvPr>
            <p:ph type="title"/>
          </p:nvPr>
        </p:nvSpPr>
        <p:spPr>
          <a:xfrm>
            <a:off x="192504" y="0"/>
            <a:ext cx="11896826" cy="549635"/>
          </a:xfrm>
        </p:spPr>
        <p:txBody>
          <a:bodyPr rtlCol="0">
            <a:normAutofit/>
          </a:bodyPr>
          <a:lstStyle/>
          <a:p>
            <a:pPr algn="ctr" rtl="0"/>
            <a:r>
              <a:rPr lang="en-US" b="1" dirty="0" err="1">
                <a:solidFill>
                  <a:schemeClr val="tx1"/>
                </a:solidFill>
              </a:rPr>
              <a:t>Uticaj</a:t>
            </a:r>
            <a:r>
              <a:rPr lang="en-US" b="1" dirty="0">
                <a:solidFill>
                  <a:schemeClr val="tx1"/>
                </a:solidFill>
              </a:rPr>
              <a:t> KP </a:t>
            </a:r>
            <a:r>
              <a:rPr lang="en-US" b="1" dirty="0" err="1">
                <a:solidFill>
                  <a:schemeClr val="tx1"/>
                </a:solidFill>
              </a:rPr>
              <a:t>na</a:t>
            </a:r>
            <a:r>
              <a:rPr lang="en-US" b="1" dirty="0">
                <a:solidFill>
                  <a:schemeClr val="tx1"/>
                </a:solidFill>
              </a:rPr>
              <a:t> </a:t>
            </a:r>
            <a:r>
              <a:rPr lang="en-US" b="1" dirty="0" err="1">
                <a:solidFill>
                  <a:schemeClr val="tx1"/>
                </a:solidFill>
              </a:rPr>
              <a:t>dijabetes</a:t>
            </a:r>
            <a:endParaRPr lang="en-US" dirty="0">
              <a:solidFill>
                <a:schemeClr val="tx1"/>
              </a:solidFill>
            </a:endParaRPr>
          </a:p>
        </p:txBody>
      </p:sp>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883915" y="897999"/>
            <a:ext cx="10514005" cy="5497922"/>
          </a:xfrm>
          <a:prstGeom prst="rect">
            <a:avLst/>
          </a:prstGeom>
        </p:spPr>
      </p:pic>
      <p:sp>
        <p:nvSpPr>
          <p:cNvPr id="4" name="Title 1">
            <a:extLst>
              <a:ext uri="{FF2B5EF4-FFF2-40B4-BE49-F238E27FC236}">
                <a16:creationId xmlns:a16="http://schemas.microsoft.com/office/drawing/2014/main" id="{CDC34088-EAE6-7EDB-EDBD-9B188D3A5E67}"/>
              </a:ext>
            </a:extLst>
          </p:cNvPr>
          <p:cNvSpPr txBox="1">
            <a:spLocks/>
          </p:cNvSpPr>
          <p:nvPr/>
        </p:nvSpPr>
        <p:spPr>
          <a:xfrm>
            <a:off x="295174" y="462079"/>
            <a:ext cx="11896826" cy="373243"/>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algn="ctr" rtl="0"/>
            <a:r>
              <a:rPr lang="en-US" sz="2300">
                <a:solidFill>
                  <a:srgbClr val="0481C9"/>
                </a:solidFill>
              </a:rPr>
              <a:t>Potencijalni putevi|ekstremne temperature</a:t>
            </a:r>
            <a:endParaRPr lang="sr" sz="2300" dirty="0">
              <a:solidFill>
                <a:srgbClr val="0481C9"/>
              </a:solidFill>
            </a:endParaRPr>
          </a:p>
        </p:txBody>
      </p:sp>
      <p:sp>
        <p:nvSpPr>
          <p:cNvPr id="10" name="TextBox 9">
            <a:extLst>
              <a:ext uri="{FF2B5EF4-FFF2-40B4-BE49-F238E27FC236}">
                <a16:creationId xmlns:a16="http://schemas.microsoft.com/office/drawing/2014/main" id="{0A3EAD09-A992-7CFE-9E88-3CD07B15622A}"/>
              </a:ext>
            </a:extLst>
          </p:cNvPr>
          <p:cNvSpPr txBox="1"/>
          <p:nvPr/>
        </p:nvSpPr>
        <p:spPr>
          <a:xfrm>
            <a:off x="8972771" y="5588741"/>
            <a:ext cx="2425149" cy="276999"/>
          </a:xfrm>
          <a:prstGeom prst="rect">
            <a:avLst/>
          </a:prstGeom>
          <a:noFill/>
        </p:spPr>
        <p:txBody>
          <a:bodyPr wrap="square" rtlCol="0">
            <a:spAutoFit/>
          </a:bodyPr>
          <a:lstStyle/>
          <a:p>
            <a:pPr algn="r" rtl="0"/>
            <a:r>
              <a:rPr lang="sr" sz="1200" i="1">
                <a:effectLst/>
              </a:rPr>
              <a:t>DOI: 10.1016/j.diabet.2020.10.003.</a:t>
            </a:r>
            <a:endParaRPr lang="en-US" sz="1200" dirty="0">
              <a:effectLst/>
            </a:endParaRPr>
          </a:p>
        </p:txBody>
      </p:sp>
    </p:spTree>
    <p:extLst>
      <p:ext uri="{BB962C8B-B14F-4D97-AF65-F5344CB8AC3E}">
        <p14:creationId xmlns:p14="http://schemas.microsoft.com/office/powerpoint/2010/main" val="2922487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2D221-3CE7-59D5-2774-8397B6F9F9BA}"/>
              </a:ext>
            </a:extLst>
          </p:cNvPr>
          <p:cNvSpPr>
            <a:spLocks noGrp="1"/>
          </p:cNvSpPr>
          <p:nvPr>
            <p:ph type="title"/>
          </p:nvPr>
        </p:nvSpPr>
        <p:spPr/>
        <p:txBody>
          <a:bodyPr rtlCol="0">
            <a:normAutofit/>
          </a:bodyPr>
          <a:lstStyle/>
          <a:p>
            <a:pPr algn="ctr" rtl="0"/>
            <a:r>
              <a:rPr lang="en-US" b="1" dirty="0">
                <a:solidFill>
                  <a:schemeClr val="tx1"/>
                </a:solidFill>
              </a:rPr>
              <a:t>KP </a:t>
            </a:r>
            <a:r>
              <a:rPr lang="en-US" b="1" dirty="0" err="1">
                <a:solidFill>
                  <a:schemeClr val="tx1"/>
                </a:solidFill>
              </a:rPr>
              <a:t>i</a:t>
            </a:r>
            <a:r>
              <a:rPr lang="en-US" b="1" dirty="0">
                <a:solidFill>
                  <a:schemeClr val="tx1"/>
                </a:solidFill>
              </a:rPr>
              <a:t> </a:t>
            </a:r>
            <a:r>
              <a:rPr lang="en-US" b="1" dirty="0" err="1">
                <a:solidFill>
                  <a:schemeClr val="tx1"/>
                </a:solidFill>
              </a:rPr>
              <a:t>dijabetes</a:t>
            </a:r>
            <a:r>
              <a:rPr lang="en-US" b="1" dirty="0">
                <a:solidFill>
                  <a:schemeClr val="tx1"/>
                </a:solidFill>
              </a:rPr>
              <a:t>: </a:t>
            </a:r>
            <a:r>
              <a:rPr lang="en-US" b="1" dirty="0" err="1">
                <a:solidFill>
                  <a:schemeClr val="tx1"/>
                </a:solidFill>
              </a:rPr>
              <a:t>direktne</a:t>
            </a:r>
            <a:r>
              <a:rPr lang="en-US" b="1" dirty="0">
                <a:solidFill>
                  <a:schemeClr val="tx1"/>
                </a:solidFill>
              </a:rPr>
              <a:t> </a:t>
            </a:r>
            <a:r>
              <a:rPr lang="en-US" b="1" dirty="0" err="1">
                <a:solidFill>
                  <a:schemeClr val="tx1"/>
                </a:solidFill>
              </a:rPr>
              <a:t>veze</a:t>
            </a:r>
            <a:endParaRPr lang="en-US" dirty="0">
              <a:solidFill>
                <a:schemeClr val="tx1"/>
              </a:solidFill>
            </a:endParaRPr>
          </a:p>
        </p:txBody>
      </p:sp>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2490806" y="680039"/>
            <a:ext cx="7035160" cy="5364310"/>
          </a:xfrm>
          <a:prstGeom prst="rect">
            <a:avLst/>
          </a:prstGeom>
        </p:spPr>
      </p:pic>
      <p:sp>
        <p:nvSpPr>
          <p:cNvPr id="6" name="IDF and  Bupa, Diabetes and Climate Change Report in June 2012">
            <a:extLst>
              <a:ext uri="{FF2B5EF4-FFF2-40B4-BE49-F238E27FC236}">
                <a16:creationId xmlns:a16="http://schemas.microsoft.com/office/drawing/2014/main" id="{D9E3E3E7-8D5C-4ABE-D9CC-DA7FBBEDABED}"/>
              </a:ext>
            </a:extLst>
          </p:cNvPr>
          <p:cNvSpPr txBox="1"/>
          <p:nvPr/>
        </p:nvSpPr>
        <p:spPr>
          <a:xfrm>
            <a:off x="853300" y="6077374"/>
            <a:ext cx="10575235" cy="42062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25400" tIns="25400" rIns="25400" bIns="25400" rtlCol="0" anchor="ctr">
            <a:spAutoFit/>
          </a:bodyPr>
          <a:lstStyle/>
          <a:p>
            <a:pPr algn="ctr"/>
            <a:r>
              <a:rPr lang="en-US" sz="1200" dirty="0"/>
              <a:t>https://ncdalliance.org/sites/default/files/rfiles/IDF%20Diabetes%20and%20Climate%20Change%20Policy%20Report.pdf,  accessed 10 October 2022</a:t>
            </a:r>
          </a:p>
          <a:p>
            <a:pPr algn="ctr" rtl="0"/>
            <a:endParaRPr lang="sr-Cyrl-RS" sz="1200" dirty="0"/>
          </a:p>
        </p:txBody>
      </p:sp>
    </p:spTree>
    <p:extLst>
      <p:ext uri="{BB962C8B-B14F-4D97-AF65-F5344CB8AC3E}">
        <p14:creationId xmlns:p14="http://schemas.microsoft.com/office/powerpoint/2010/main" val="39099785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a:bodyPr>
          <a:lstStyle/>
          <a:p>
            <a:pPr rtl="0"/>
            <a:r>
              <a:rPr lang="en-US" b="1" dirty="0">
                <a:solidFill>
                  <a:schemeClr val="tx1"/>
                </a:solidFill>
              </a:rPr>
              <a:t>KP </a:t>
            </a:r>
            <a:r>
              <a:rPr lang="en-US" b="1" dirty="0" err="1">
                <a:solidFill>
                  <a:schemeClr val="tx1"/>
                </a:solidFill>
              </a:rPr>
              <a:t>i</a:t>
            </a:r>
            <a:r>
              <a:rPr lang="en-US" b="1" dirty="0">
                <a:solidFill>
                  <a:schemeClr val="tx1"/>
                </a:solidFill>
              </a:rPr>
              <a:t> </a:t>
            </a:r>
            <a:r>
              <a:rPr lang="en-US" b="1" dirty="0" err="1">
                <a:solidFill>
                  <a:schemeClr val="tx1"/>
                </a:solidFill>
              </a:rPr>
              <a:t>dijabetes</a:t>
            </a:r>
            <a:r>
              <a:rPr lang="en-US" b="1" dirty="0">
                <a:solidFill>
                  <a:schemeClr val="tx1"/>
                </a:solidFill>
              </a:rPr>
              <a:t>: </a:t>
            </a:r>
            <a:r>
              <a:rPr lang="en-US" b="1" dirty="0" err="1">
                <a:solidFill>
                  <a:schemeClr val="tx1"/>
                </a:solidFill>
              </a:rPr>
              <a:t>indirektne</a:t>
            </a:r>
            <a:r>
              <a:rPr lang="en-US" b="1" dirty="0">
                <a:solidFill>
                  <a:schemeClr val="tx1"/>
                </a:solidFill>
              </a:rPr>
              <a:t> </a:t>
            </a:r>
            <a:r>
              <a:rPr lang="en-US" b="1" dirty="0" err="1">
                <a:solidFill>
                  <a:schemeClr val="tx1"/>
                </a:solidFill>
              </a:rPr>
              <a:t>veze</a:t>
            </a:r>
            <a:endParaRPr lang="sr" b="1" dirty="0">
              <a:solidFill>
                <a:schemeClr val="tx1"/>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534676"/>
            <a:ext cx="5001421" cy="4439404"/>
          </a:xfrm>
        </p:spPr>
        <p:txBody>
          <a:bodyPr rtlCol="0">
            <a:normAutofit/>
          </a:bodyPr>
          <a:lstStyle/>
          <a:p>
            <a:pPr marL="0" marR="0" lvl="0" indent="0" fontAlgn="base">
              <a:lnSpc>
                <a:spcPct val="120000"/>
              </a:lnSpc>
              <a:spcBef>
                <a:spcPts val="0"/>
              </a:spcBef>
              <a:spcAft>
                <a:spcPts val="0"/>
              </a:spcAft>
              <a:buNone/>
              <a:tabLst>
                <a:tab pos="457200" algn="l"/>
              </a:tabLst>
            </a:pPr>
            <a:r>
              <a:rPr lang="sr-Latn-RS" sz="2000" b="1"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Globalni ekonomski </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rast kao glavni pokretač emisije </a:t>
            </a:r>
            <a:r>
              <a:rPr lang="en-U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GHG</a:t>
            </a: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ima nekoliko sinergističkih sociokulturnih vektora: </a:t>
            </a:r>
            <a:endParaRPr lang="en-US"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mj-lt"/>
              <a:buAutoNum type="arabicParenR"/>
              <a:tabLst>
                <a:tab pos="914400" algn="l"/>
              </a:tabLst>
            </a:pPr>
            <a:r>
              <a:rPr lang="sr-Latn-RS" sz="1800" kern="1200" dirty="0">
                <a:solidFill>
                  <a:srgbClr val="0481C9"/>
                </a:solidFill>
                <a:effectLst/>
                <a:latin typeface="Calibri" panose="020F0502020204030204" pitchFamily="34" charset="0"/>
                <a:ea typeface="Calibri" panose="020F0502020204030204" pitchFamily="34" charset="0"/>
                <a:cs typeface="Times New Roman" panose="02020603050405020304" pitchFamily="18" charset="0"/>
              </a:rPr>
              <a:t>korišćenje zemljišta i urbanizacija, </a:t>
            </a:r>
            <a:endParaRPr lang="en-US"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mj-lt"/>
              <a:buAutoNum type="arabicParenR"/>
              <a:tabLst>
                <a:tab pos="914400" algn="l"/>
              </a:tabLst>
            </a:pPr>
            <a:r>
              <a:rPr lang="sr-Latn-RS" sz="1800" kern="1200" dirty="0">
                <a:solidFill>
                  <a:srgbClr val="0481C9"/>
                </a:solidFill>
                <a:effectLst/>
                <a:latin typeface="Calibri" panose="020F0502020204030204" pitchFamily="34" charset="0"/>
                <a:ea typeface="Calibri" panose="020F0502020204030204" pitchFamily="34" charset="0"/>
                <a:cs typeface="Times New Roman" panose="02020603050405020304" pitchFamily="18" charset="0"/>
              </a:rPr>
              <a:t>motorizovani transport, i </a:t>
            </a:r>
            <a:endParaRPr lang="en-US"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1500"/>
              </a:spcAft>
              <a:buFont typeface="+mj-lt"/>
              <a:buAutoNum type="arabicParenR"/>
              <a:tabLst>
                <a:tab pos="914400" algn="l"/>
              </a:tabLst>
            </a:pPr>
            <a:r>
              <a:rPr lang="sr-Latn-RS" sz="1800" kern="1200" dirty="0">
                <a:solidFill>
                  <a:srgbClr val="0481C9"/>
                </a:solidFill>
                <a:effectLst/>
                <a:latin typeface="Calibri" panose="020F0502020204030204" pitchFamily="34" charset="0"/>
                <a:ea typeface="Calibri" panose="020F0502020204030204" pitchFamily="34" charset="0"/>
                <a:cs typeface="Times New Roman" panose="02020603050405020304" pitchFamily="18" charset="0"/>
              </a:rPr>
              <a:t>globalni prehrambeni sistem</a:t>
            </a:r>
            <a:endParaRPr lang="en-US"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fontAlgn="base">
              <a:lnSpc>
                <a:spcPct val="120000"/>
              </a:lnSpc>
              <a:spcBef>
                <a:spcPts val="1000"/>
              </a:spcBef>
              <a:spcAft>
                <a:spcPts val="0"/>
              </a:spcAft>
              <a:buNone/>
            </a:pPr>
            <a:r>
              <a:rPr lang="sr-Latn-RS" sz="20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koji utiču na: </a:t>
            </a:r>
            <a:endParaRPr lang="en-US"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Arial" panose="020B0604020202020204" pitchFamily="34" charset="0"/>
              <a:buChar char="•"/>
              <a:tabLst>
                <a:tab pos="914400" algn="l"/>
              </a:tabLst>
            </a:pPr>
            <a:r>
              <a:rPr lang="sr-Cyrl-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KP</a:t>
            </a: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preko </a:t>
            </a:r>
            <a:r>
              <a:rPr lang="sr-Latn-RS" sz="1800" kern="1200" dirty="0">
                <a:solidFill>
                  <a:srgbClr val="FF914C"/>
                </a:solidFill>
                <a:effectLst/>
                <a:latin typeface="Calibri" panose="020F0502020204030204" pitchFamily="34" charset="0"/>
                <a:ea typeface="Calibri" panose="020F0502020204030204" pitchFamily="34" charset="0"/>
                <a:cs typeface="Times New Roman" panose="02020603050405020304" pitchFamily="18" charset="0"/>
              </a:rPr>
              <a:t>viška </a:t>
            </a:r>
            <a:r>
              <a:rPr lang="en-US" sz="1800" kern="1200" dirty="0">
                <a:solidFill>
                  <a:srgbClr val="FF914C"/>
                </a:solidFill>
                <a:effectLst/>
                <a:latin typeface="Calibri" panose="020F0502020204030204" pitchFamily="34" charset="0"/>
                <a:ea typeface="Calibri" panose="020F0502020204030204" pitchFamily="34" charset="0"/>
                <a:cs typeface="Times New Roman" panose="02020603050405020304" pitchFamily="18" charset="0"/>
              </a:rPr>
              <a:t>GHG</a:t>
            </a:r>
            <a:r>
              <a:rPr lang="sr-Latn-RS" sz="1800" kern="1200" dirty="0">
                <a:solidFill>
                  <a:srgbClr val="FF914C"/>
                </a:solidFill>
                <a:effectLst/>
                <a:latin typeface="Calibri" panose="020F0502020204030204" pitchFamily="34" charset="0"/>
                <a:ea typeface="Calibri" panose="020F0502020204030204" pitchFamily="34" charset="0"/>
                <a:cs typeface="Times New Roman" panose="02020603050405020304" pitchFamily="18" charset="0"/>
              </a:rPr>
              <a:t> emisija </a:t>
            </a:r>
            <a:endParaRPr lang="en-US" sz="1400"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20000"/>
              </a:lnSpc>
              <a:spcBef>
                <a:spcPts val="0"/>
              </a:spcBef>
              <a:spcAft>
                <a:spcPts val="0"/>
              </a:spcAft>
              <a:buFont typeface="Arial" panose="020B0604020202020204" pitchFamily="34" charset="0"/>
              <a:buChar char="•"/>
              <a:tabLst>
                <a:tab pos="914400" algn="l"/>
              </a:tabLst>
            </a:pPr>
            <a:r>
              <a:rPr lang="sr-Latn-R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epidemiju dijabetesa/gojaznosti usled </a:t>
            </a:r>
            <a:r>
              <a:rPr lang="sr-Latn-RS" sz="1800" kern="1200" dirty="0">
                <a:solidFill>
                  <a:srgbClr val="FEBD59"/>
                </a:solidFill>
                <a:effectLst/>
                <a:latin typeface="Calibri" panose="020F0502020204030204" pitchFamily="34" charset="0"/>
                <a:ea typeface="Calibri" panose="020F0502020204030204" pitchFamily="34" charset="0"/>
                <a:cs typeface="Times New Roman" panose="02020603050405020304" pitchFamily="18" charset="0"/>
              </a:rPr>
              <a:t>nezdrave ishrane i fizičke neaktivnosti</a:t>
            </a:r>
            <a:endParaRPr lang="en-US" sz="14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192505" y="699563"/>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en-US" sz="2400" dirty="0" err="1">
                <a:solidFill>
                  <a:srgbClr val="0481C9"/>
                </a:solidFill>
              </a:rPr>
              <a:t>Zajednički</a:t>
            </a:r>
            <a:r>
              <a:rPr lang="en-US" sz="2400" dirty="0">
                <a:solidFill>
                  <a:srgbClr val="0481C9"/>
                </a:solidFill>
              </a:rPr>
              <a:t> </a:t>
            </a:r>
            <a:r>
              <a:rPr lang="en-US" sz="2400" dirty="0" err="1">
                <a:solidFill>
                  <a:srgbClr val="0481C9"/>
                </a:solidFill>
              </a:rPr>
              <a:t>vektori</a:t>
            </a:r>
            <a:endParaRPr lang="sr" sz="2400" dirty="0">
              <a:solidFill>
                <a:srgbClr val="0481C9"/>
              </a:solidFill>
            </a:endParaRPr>
          </a:p>
        </p:txBody>
      </p:sp>
      <p:sp>
        <p:nvSpPr>
          <p:cNvPr id="11" name="TextBox 10">
            <a:extLst>
              <a:ext uri="{FF2B5EF4-FFF2-40B4-BE49-F238E27FC236}">
                <a16:creationId xmlns:a16="http://schemas.microsoft.com/office/drawing/2014/main" id="{5EBC5408-02C7-7604-B831-F76847DE01EF}"/>
              </a:ext>
            </a:extLst>
          </p:cNvPr>
          <p:cNvSpPr txBox="1"/>
          <p:nvPr/>
        </p:nvSpPr>
        <p:spPr>
          <a:xfrm>
            <a:off x="5766997" y="5480174"/>
            <a:ext cx="5377882" cy="584775"/>
          </a:xfrm>
          <a:prstGeom prst="rect">
            <a:avLst/>
          </a:prstGeom>
          <a:noFill/>
        </p:spPr>
        <p:txBody>
          <a:bodyPr wrap="none" rtlCol="0">
            <a:spAutoFit/>
          </a:bodyPr>
          <a:lstStyle/>
          <a:p>
            <a:pPr algn="ctr" defTabSz="412750" rtl="0">
              <a:defRPr sz="1600">
                <a:solidFill>
                  <a:srgbClr val="7F7F7F"/>
                </a:solidFill>
              </a:defRPr>
            </a:pPr>
            <a:r>
              <a:rPr lang="en-US" dirty="0" err="1" smtClean="0"/>
              <a:t>Prikaz</a:t>
            </a:r>
            <a:r>
              <a:rPr lang="en-US" dirty="0" smtClean="0"/>
              <a:t> </a:t>
            </a:r>
            <a:r>
              <a:rPr lang="en-US" dirty="0" err="1"/>
              <a:t>začaranog</a:t>
            </a:r>
            <a:r>
              <a:rPr lang="en-US" dirty="0"/>
              <a:t> </a:t>
            </a:r>
            <a:r>
              <a:rPr lang="en-US" dirty="0" err="1"/>
              <a:t>kruga</a:t>
            </a:r>
            <a:r>
              <a:rPr lang="en-US" dirty="0"/>
              <a:t> </a:t>
            </a:r>
            <a:r>
              <a:rPr lang="en-US" dirty="0" err="1"/>
              <a:t>povezanosti</a:t>
            </a:r>
            <a:r>
              <a:rPr lang="en-US" dirty="0"/>
              <a:t> KPa </a:t>
            </a:r>
            <a:r>
              <a:rPr lang="en-US" dirty="0" err="1"/>
              <a:t>i</a:t>
            </a:r>
            <a:r>
              <a:rPr lang="en-US" dirty="0"/>
              <a:t> </a:t>
            </a:r>
            <a:r>
              <a:rPr lang="en-US" dirty="0" err="1"/>
              <a:t>dijabetesa</a:t>
            </a:r>
            <a:r>
              <a:rPr lang="en-US" dirty="0"/>
              <a:t>/</a:t>
            </a:r>
            <a:r>
              <a:rPr lang="en-US" dirty="0" err="1"/>
              <a:t>gojaznosti</a:t>
            </a:r>
            <a:endParaRPr lang="en-US" dirty="0"/>
          </a:p>
          <a:p>
            <a:pPr algn="ctr" defTabSz="412750" rtl="0">
              <a:defRPr sz="1600">
                <a:solidFill>
                  <a:srgbClr val="7F7F7F"/>
                </a:solidFill>
              </a:defRPr>
            </a:pPr>
            <a:r>
              <a:rPr lang="en-US" dirty="0"/>
              <a:t>(</a:t>
            </a:r>
            <a:r>
              <a:rPr lang="en-US" dirty="0" err="1"/>
              <a:t>plavi</a:t>
            </a:r>
            <a:r>
              <a:rPr lang="en-US" dirty="0"/>
              <a:t> </a:t>
            </a:r>
            <a:r>
              <a:rPr lang="en-US" dirty="0" err="1"/>
              <a:t>krug</a:t>
            </a:r>
            <a:r>
              <a:rPr lang="en-US" dirty="0"/>
              <a:t> </a:t>
            </a:r>
            <a:r>
              <a:rPr lang="en-US" dirty="0" err="1"/>
              <a:t>su</a:t>
            </a:r>
            <a:r>
              <a:rPr lang="en-US" dirty="0"/>
              <a:t> </a:t>
            </a:r>
            <a:r>
              <a:rPr lang="en-US" dirty="0" err="1"/>
              <a:t>njihovi</a:t>
            </a:r>
            <a:r>
              <a:rPr lang="en-US" dirty="0"/>
              <a:t> </a:t>
            </a:r>
            <a:r>
              <a:rPr lang="en-US" dirty="0" err="1"/>
              <a:t>zajednički</a:t>
            </a:r>
            <a:r>
              <a:rPr lang="en-US" dirty="0"/>
              <a:t> </a:t>
            </a:r>
            <a:r>
              <a:rPr lang="en-US" dirty="0" err="1"/>
              <a:t>vektori</a:t>
            </a:r>
            <a:r>
              <a:rPr lang="en-US" dirty="0"/>
              <a:t>)</a:t>
            </a:r>
            <a:endParaRPr lang="sr" dirty="0"/>
          </a:p>
        </p:txBody>
      </p:sp>
      <p:sp>
        <p:nvSpPr>
          <p:cNvPr id="12" name="Adapted from: Diabet Med. 2022; 00:e14971. doi: 10.1111/dme.14971">
            <a:extLst>
              <a:ext uri="{FF2B5EF4-FFF2-40B4-BE49-F238E27FC236}">
                <a16:creationId xmlns:a16="http://schemas.microsoft.com/office/drawing/2014/main" id="{DBF97E8F-5E32-5243-4C16-DDB4DC1F10A4}"/>
              </a:ext>
            </a:extLst>
          </p:cNvPr>
          <p:cNvSpPr txBox="1"/>
          <p:nvPr/>
        </p:nvSpPr>
        <p:spPr>
          <a:xfrm>
            <a:off x="7458855" y="6063196"/>
            <a:ext cx="1710405" cy="23596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25400" tIns="25400" rIns="25400" bIns="25400" rtlCol="0" anchor="ctr">
            <a:spAutoFit/>
          </a:bodyPr>
          <a:lstStyle/>
          <a:p>
            <a:pPr rtl="0"/>
            <a:r>
              <a:rPr lang="sr" sz="1200" i="1">
                <a:effectLst/>
              </a:rPr>
              <a:t>DOI: 10.1111/dme.14971. </a:t>
            </a:r>
          </a:p>
        </p:txBody>
      </p:sp>
      <p:cxnSp>
        <p:nvCxnSpPr>
          <p:cNvPr id="26" name="Straight Arrow Connector 25">
            <a:extLst>
              <a:ext uri="{FF2B5EF4-FFF2-40B4-BE49-F238E27FC236}">
                <a16:creationId xmlns:a16="http://schemas.microsoft.com/office/drawing/2014/main" id="{FE5A0DA2-EBD9-5F1E-E1C0-4F7C5153F495}"/>
              </a:ext>
            </a:extLst>
          </p:cNvPr>
          <p:cNvCxnSpPr>
            <a:cxnSpLocks/>
          </p:cNvCxnSpPr>
          <p:nvPr/>
        </p:nvCxnSpPr>
        <p:spPr>
          <a:xfrm flipH="1">
            <a:off x="9347981" y="1817000"/>
            <a:ext cx="285848" cy="18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 name="Rectangle 23">
            <a:extLst>
              <a:ext uri="{FF2B5EF4-FFF2-40B4-BE49-F238E27FC236}">
                <a16:creationId xmlns:a16="http://schemas.microsoft.com/office/drawing/2014/main" id="{1A6E4DCA-BD61-3E7F-E7C8-E8E8304EC810}"/>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8" name="Group 83">
            <a:extLst>
              <a:ext uri="{FF2B5EF4-FFF2-40B4-BE49-F238E27FC236}">
                <a16:creationId xmlns:a16="http://schemas.microsoft.com/office/drawing/2014/main" id="{E3CF3088-5A8D-1E0B-A8B0-4DF6FBB60565}"/>
              </a:ext>
            </a:extLst>
          </p:cNvPr>
          <p:cNvGrpSpPr>
            <a:grpSpLocks/>
          </p:cNvGrpSpPr>
          <p:nvPr/>
        </p:nvGrpSpPr>
        <p:grpSpPr bwMode="auto">
          <a:xfrm>
            <a:off x="5084762" y="536448"/>
            <a:ext cx="7107238" cy="4905375"/>
            <a:chOff x="0" y="0"/>
            <a:chExt cx="71076" cy="49049"/>
          </a:xfrm>
        </p:grpSpPr>
        <p:sp>
          <p:nvSpPr>
            <p:cNvPr id="9" name="Oval 1163144844">
              <a:extLst>
                <a:ext uri="{FF2B5EF4-FFF2-40B4-BE49-F238E27FC236}">
                  <a16:creationId xmlns:a16="http://schemas.microsoft.com/office/drawing/2014/main" id="{A1CC2BFD-CA07-9B6A-73D2-35CA5BCE6D31}"/>
                </a:ext>
              </a:extLst>
            </p:cNvPr>
            <p:cNvSpPr>
              <a:spLocks noChangeArrowheads="1"/>
            </p:cNvSpPr>
            <p:nvPr/>
          </p:nvSpPr>
          <p:spPr bwMode="auto">
            <a:xfrm>
              <a:off x="45494" y="6630"/>
              <a:ext cx="14090" cy="12126"/>
            </a:xfrm>
            <a:prstGeom prst="ellipse">
              <a:avLst/>
            </a:prstGeom>
            <a:solidFill>
              <a:srgbClr val="38B6FF"/>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000" b="1" i="0" u="none" strike="noStrike" cap="none" normalizeH="0" baseline="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Upotreba zemljišta i urbanizacija</a:t>
              </a:r>
              <a:endParaRPr kumimoji="0" lang="sr-Cyrl-RS" altLang="en-US" sz="1800" b="0" i="0" u="none" strike="noStrike" cap="none" normalizeH="0" baseline="0">
                <a:ln>
                  <a:noFill/>
                </a:ln>
                <a:solidFill>
                  <a:schemeClr val="tx1"/>
                </a:solidFill>
                <a:effectLst/>
                <a:latin typeface="Arial" panose="020B0604020202020204" pitchFamily="34" charset="0"/>
              </a:endParaRPr>
            </a:p>
          </p:txBody>
        </p:sp>
        <p:sp>
          <p:nvSpPr>
            <p:cNvPr id="10" name="Rectangle: Rounded Corners 1456200020">
              <a:extLst>
                <a:ext uri="{FF2B5EF4-FFF2-40B4-BE49-F238E27FC236}">
                  <a16:creationId xmlns:a16="http://schemas.microsoft.com/office/drawing/2014/main" id="{9E1113D9-1485-23F2-004B-D291D89C7818}"/>
                </a:ext>
              </a:extLst>
            </p:cNvPr>
            <p:cNvSpPr>
              <a:spLocks noChangeArrowheads="1"/>
            </p:cNvSpPr>
            <p:nvPr/>
          </p:nvSpPr>
          <p:spPr bwMode="auto">
            <a:xfrm>
              <a:off x="15758" y="23542"/>
              <a:ext cx="10865" cy="9019"/>
            </a:xfrm>
            <a:prstGeom prst="roundRect">
              <a:avLst>
                <a:gd name="adj" fmla="val 16667"/>
              </a:avLst>
            </a:prstGeom>
            <a:solidFill>
              <a:srgbClr val="FFBD59"/>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400" b="1" i="0" u="none" strike="noStrike" cap="none" normalizeH="0" baseline="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Nezdrava ishrana</a:t>
              </a:r>
              <a:endParaRPr kumimoji="0" lang="sr-Cyrl-RS" altLang="en-US" sz="1800" b="0" i="0" u="none" strike="noStrike" cap="none" normalizeH="0" baseline="0">
                <a:ln>
                  <a:noFill/>
                </a:ln>
                <a:solidFill>
                  <a:schemeClr val="tx1"/>
                </a:solidFill>
                <a:effectLst/>
                <a:latin typeface="Arial" panose="020B0604020202020204" pitchFamily="34" charset="0"/>
              </a:endParaRPr>
            </a:p>
          </p:txBody>
        </p:sp>
        <p:sp>
          <p:nvSpPr>
            <p:cNvPr id="13" name="Rectangle: Rounded Corners 1191446318">
              <a:extLst>
                <a:ext uri="{FF2B5EF4-FFF2-40B4-BE49-F238E27FC236}">
                  <a16:creationId xmlns:a16="http://schemas.microsoft.com/office/drawing/2014/main" id="{C5B7CA28-791E-B970-FDF7-0E23BEF7BDC5}"/>
                </a:ext>
              </a:extLst>
            </p:cNvPr>
            <p:cNvSpPr>
              <a:spLocks noChangeArrowheads="1"/>
            </p:cNvSpPr>
            <p:nvPr/>
          </p:nvSpPr>
          <p:spPr bwMode="auto">
            <a:xfrm>
              <a:off x="775" y="8140"/>
              <a:ext cx="10456" cy="9019"/>
            </a:xfrm>
            <a:prstGeom prst="roundRect">
              <a:avLst>
                <a:gd name="adj" fmla="val 16667"/>
              </a:avLst>
            </a:prstGeom>
            <a:solidFill>
              <a:srgbClr val="FF914D"/>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2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Povećana emisija </a:t>
              </a:r>
              <a:r>
                <a:rPr kumimoji="0" lang="sr-Latn-RS" altLang="en-US" sz="12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GHG</a:t>
              </a:r>
              <a:endParaRPr kumimoji="0" lang="sr-Latn-RS" altLang="en-US" sz="1600" b="0" i="0" u="none" strike="noStrike" cap="none" normalizeH="0" baseline="0" dirty="0">
                <a:ln>
                  <a:noFill/>
                </a:ln>
                <a:solidFill>
                  <a:schemeClr val="tx1"/>
                </a:solidFill>
                <a:effectLst/>
                <a:latin typeface="Arial" panose="020B0604020202020204" pitchFamily="34" charset="0"/>
              </a:endParaRPr>
            </a:p>
          </p:txBody>
        </p:sp>
        <p:sp>
          <p:nvSpPr>
            <p:cNvPr id="14" name="Rectangle: Rounded Corners 1504965185">
              <a:extLst>
                <a:ext uri="{FF2B5EF4-FFF2-40B4-BE49-F238E27FC236}">
                  <a16:creationId xmlns:a16="http://schemas.microsoft.com/office/drawing/2014/main" id="{B506222C-0D82-7C5D-F3E2-7B81A57CD055}"/>
                </a:ext>
              </a:extLst>
            </p:cNvPr>
            <p:cNvSpPr>
              <a:spLocks noChangeArrowheads="1"/>
            </p:cNvSpPr>
            <p:nvPr/>
          </p:nvSpPr>
          <p:spPr bwMode="auto">
            <a:xfrm>
              <a:off x="15357" y="40062"/>
              <a:ext cx="11786" cy="5848"/>
            </a:xfrm>
            <a:prstGeom prst="roundRect">
              <a:avLst>
                <a:gd name="adj" fmla="val 16667"/>
              </a:avLst>
            </a:prstGeom>
            <a:solidFill>
              <a:srgbClr val="004AAD"/>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400" b="1" i="0" u="none" strike="noStrike" cap="none" normalizeH="0" baseline="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Dijabetes</a:t>
              </a:r>
              <a:endParaRPr kumimoji="0" lang="sr-Cyrl-RS" altLang="en-US" sz="800" b="0" i="0" u="none" strike="noStrike" cap="none" normalizeH="0" baseline="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400" b="1" i="0" u="none" strike="noStrike" cap="none" normalizeH="0" baseline="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Gojaznosti</a:t>
              </a:r>
              <a:endParaRPr kumimoji="0" lang="sr-Cyrl-RS" altLang="en-US" sz="1800" b="0" i="0" u="none" strike="noStrike" cap="none" normalizeH="0" baseline="0">
                <a:ln>
                  <a:noFill/>
                </a:ln>
                <a:solidFill>
                  <a:schemeClr val="tx1"/>
                </a:solidFill>
                <a:effectLst/>
                <a:latin typeface="Arial" panose="020B0604020202020204" pitchFamily="34" charset="0"/>
              </a:endParaRPr>
            </a:p>
          </p:txBody>
        </p:sp>
        <p:sp>
          <p:nvSpPr>
            <p:cNvPr id="15" name="Rectangle: Rounded Corners 812945929">
              <a:extLst>
                <a:ext uri="{FF2B5EF4-FFF2-40B4-BE49-F238E27FC236}">
                  <a16:creationId xmlns:a16="http://schemas.microsoft.com/office/drawing/2014/main" id="{686058C3-156E-7727-A4A1-47261EBD96CD}"/>
                </a:ext>
              </a:extLst>
            </p:cNvPr>
            <p:cNvSpPr>
              <a:spLocks noChangeArrowheads="1"/>
            </p:cNvSpPr>
            <p:nvPr/>
          </p:nvSpPr>
          <p:spPr bwMode="auto">
            <a:xfrm>
              <a:off x="0" y="33320"/>
              <a:ext cx="11786" cy="5848"/>
            </a:xfrm>
            <a:prstGeom prst="roundRect">
              <a:avLst>
                <a:gd name="adj" fmla="val 16667"/>
              </a:avLst>
            </a:prstGeom>
            <a:solidFill>
              <a:srgbClr val="00C2CB"/>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1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Opterećenje zdravstveno</a:t>
              </a:r>
              <a:r>
                <a:rPr kumimoji="0" lang="en-US" altLang="en-US" sz="11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g</a:t>
              </a:r>
              <a:r>
                <a:rPr kumimoji="0" lang="sr-Cyrl-RS" altLang="en-US" sz="11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 sistema</a:t>
              </a:r>
              <a:endParaRPr kumimoji="0" lang="sr-Cyrl-RS" altLang="en-US" sz="1600" b="0" i="0" u="none" strike="noStrike" cap="none" normalizeH="0" baseline="0" dirty="0">
                <a:ln>
                  <a:noFill/>
                </a:ln>
                <a:solidFill>
                  <a:schemeClr val="tx1"/>
                </a:solidFill>
                <a:effectLst/>
                <a:latin typeface="Arial" panose="020B0604020202020204" pitchFamily="34" charset="0"/>
              </a:endParaRPr>
            </a:p>
          </p:txBody>
        </p:sp>
        <p:sp>
          <p:nvSpPr>
            <p:cNvPr id="25" name="Arrow: Left 1268664466">
              <a:extLst>
                <a:ext uri="{FF2B5EF4-FFF2-40B4-BE49-F238E27FC236}">
                  <a16:creationId xmlns:a16="http://schemas.microsoft.com/office/drawing/2014/main" id="{43E9038E-B677-B1D4-BD49-30EE304127C6}"/>
                </a:ext>
              </a:extLst>
            </p:cNvPr>
            <p:cNvSpPr>
              <a:spLocks noChangeArrowheads="1"/>
            </p:cNvSpPr>
            <p:nvPr/>
          </p:nvSpPr>
          <p:spPr bwMode="auto">
            <a:xfrm>
              <a:off x="55039" y="12297"/>
              <a:ext cx="16037" cy="31085"/>
            </a:xfrm>
            <a:prstGeom prst="leftArrow">
              <a:avLst>
                <a:gd name="adj1" fmla="val 70269"/>
                <a:gd name="adj2" fmla="val 50000"/>
              </a:avLst>
            </a:prstGeom>
            <a:solidFill>
              <a:srgbClr val="FF5757"/>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2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Globalni ekonomski rast</a:t>
              </a:r>
              <a:endParaRPr kumimoji="0" lang="sr-Cyrl-RS" altLang="en-US" sz="1600" b="0" i="0" u="none" strike="noStrike" cap="none" normalizeH="0" baseline="0" dirty="0">
                <a:ln>
                  <a:noFill/>
                </a:ln>
                <a:solidFill>
                  <a:schemeClr val="tx1"/>
                </a:solidFill>
                <a:effectLst/>
                <a:latin typeface="Arial" panose="020B0604020202020204" pitchFamily="34" charset="0"/>
              </a:endParaRPr>
            </a:p>
          </p:txBody>
        </p:sp>
        <p:sp>
          <p:nvSpPr>
            <p:cNvPr id="27" name="Oval 1774324863">
              <a:extLst>
                <a:ext uri="{FF2B5EF4-FFF2-40B4-BE49-F238E27FC236}">
                  <a16:creationId xmlns:a16="http://schemas.microsoft.com/office/drawing/2014/main" id="{DAB6A8F4-7172-FE26-DECF-B9DF6185FCB1}"/>
                </a:ext>
              </a:extLst>
            </p:cNvPr>
            <p:cNvSpPr>
              <a:spLocks noChangeArrowheads="1"/>
            </p:cNvSpPr>
            <p:nvPr/>
          </p:nvSpPr>
          <p:spPr bwMode="auto">
            <a:xfrm>
              <a:off x="45110" y="36923"/>
              <a:ext cx="14090" cy="12126"/>
            </a:xfrm>
            <a:prstGeom prst="ellipse">
              <a:avLst/>
            </a:prstGeom>
            <a:solidFill>
              <a:srgbClr val="38B6FF"/>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000" b="1" i="0" u="none" strike="noStrike" cap="none" normalizeH="0" baseline="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Upotreba automobila</a:t>
              </a:r>
              <a:endParaRPr kumimoji="0" lang="sr-Cyrl-RS" altLang="en-US" sz="800" b="0" i="0" u="none" strike="noStrike" cap="none" normalizeH="0" baseline="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000" b="1" i="0" u="none" strike="noStrike" cap="none" normalizeH="0" baseline="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Sedentarni životni stil</a:t>
              </a:r>
              <a:endParaRPr kumimoji="0" lang="sr-Cyrl-RS" altLang="en-US" sz="1800" b="0" i="0" u="none" strike="noStrike" cap="none" normalizeH="0" baseline="0">
                <a:ln>
                  <a:noFill/>
                </a:ln>
                <a:solidFill>
                  <a:schemeClr val="tx1"/>
                </a:solidFill>
                <a:effectLst/>
                <a:latin typeface="Arial" panose="020B0604020202020204" pitchFamily="34" charset="0"/>
              </a:endParaRPr>
            </a:p>
          </p:txBody>
        </p:sp>
        <p:sp>
          <p:nvSpPr>
            <p:cNvPr id="28" name="Oval 2052188613">
              <a:extLst>
                <a:ext uri="{FF2B5EF4-FFF2-40B4-BE49-F238E27FC236}">
                  <a16:creationId xmlns:a16="http://schemas.microsoft.com/office/drawing/2014/main" id="{446BB8E7-5AA8-0666-3B43-D6904905ED0E}"/>
                </a:ext>
              </a:extLst>
            </p:cNvPr>
            <p:cNvSpPr>
              <a:spLocks noChangeArrowheads="1"/>
            </p:cNvSpPr>
            <p:nvPr/>
          </p:nvSpPr>
          <p:spPr bwMode="auto">
            <a:xfrm>
              <a:off x="36751" y="21919"/>
              <a:ext cx="14090" cy="12126"/>
            </a:xfrm>
            <a:prstGeom prst="ellipse">
              <a:avLst/>
            </a:prstGeom>
            <a:solidFill>
              <a:srgbClr val="38B6FF"/>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0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Globalni</a:t>
              </a:r>
              <a:endParaRPr kumimoji="0" lang="sr-Cyrl-RS" altLang="en-US" sz="800" b="0" i="0" u="none" strike="noStrike" cap="none" normalizeH="0" baseline="0" dirty="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0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Prehrambeni</a:t>
              </a:r>
              <a:endParaRPr kumimoji="0" lang="sr-Cyrl-RS" altLang="en-US" sz="800" b="0" i="0" u="none" strike="noStrike" cap="none" normalizeH="0" baseline="0" dirty="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0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sistem</a:t>
              </a:r>
              <a:endParaRPr kumimoji="0" lang="sr-Cyrl-RS" altLang="en-US" b="0" i="0" u="none" strike="noStrike" cap="none" normalizeH="0" baseline="0" dirty="0">
                <a:ln>
                  <a:noFill/>
                </a:ln>
                <a:solidFill>
                  <a:schemeClr val="tx1"/>
                </a:solidFill>
                <a:effectLst/>
                <a:latin typeface="Arial" panose="020B0604020202020204" pitchFamily="34" charset="0"/>
              </a:endParaRPr>
            </a:p>
          </p:txBody>
        </p:sp>
        <p:sp>
          <p:nvSpPr>
            <p:cNvPr id="29" name="Rectangle: Rounded Corners 382675366">
              <a:extLst>
                <a:ext uri="{FF2B5EF4-FFF2-40B4-BE49-F238E27FC236}">
                  <a16:creationId xmlns:a16="http://schemas.microsoft.com/office/drawing/2014/main" id="{E7125FF2-3BCD-F86B-0B97-7D46C8C63841}"/>
                </a:ext>
              </a:extLst>
            </p:cNvPr>
            <p:cNvSpPr>
              <a:spLocks noChangeArrowheads="1"/>
            </p:cNvSpPr>
            <p:nvPr/>
          </p:nvSpPr>
          <p:spPr bwMode="auto">
            <a:xfrm>
              <a:off x="29968" y="8202"/>
              <a:ext cx="12668" cy="9019"/>
            </a:xfrm>
            <a:prstGeom prst="roundRect">
              <a:avLst>
                <a:gd name="adj" fmla="val 16667"/>
              </a:avLst>
            </a:prstGeom>
            <a:solidFill>
              <a:srgbClr val="FFDE59"/>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2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Nesigurnost hrane</a:t>
              </a:r>
              <a:endParaRPr kumimoji="0" lang="sr-Cyrl-RS" altLang="en-US" sz="1600" b="0" i="0" u="none" strike="noStrike" cap="none" normalizeH="0" baseline="0" dirty="0">
                <a:ln>
                  <a:noFill/>
                </a:ln>
                <a:solidFill>
                  <a:schemeClr val="tx1"/>
                </a:solidFill>
                <a:effectLst/>
                <a:latin typeface="Arial" panose="020B0604020202020204" pitchFamily="34" charset="0"/>
              </a:endParaRPr>
            </a:p>
          </p:txBody>
        </p:sp>
        <p:sp>
          <p:nvSpPr>
            <p:cNvPr id="30" name="Rectangle: Rounded Corners 341285776">
              <a:extLst>
                <a:ext uri="{FF2B5EF4-FFF2-40B4-BE49-F238E27FC236}">
                  <a16:creationId xmlns:a16="http://schemas.microsoft.com/office/drawing/2014/main" id="{480DDBC3-AADF-E637-7570-AF7AA2434203}"/>
                </a:ext>
              </a:extLst>
            </p:cNvPr>
            <p:cNvSpPr>
              <a:spLocks noChangeArrowheads="1"/>
            </p:cNvSpPr>
            <p:nvPr/>
          </p:nvSpPr>
          <p:spPr bwMode="auto">
            <a:xfrm>
              <a:off x="15323" y="0"/>
              <a:ext cx="11787" cy="9018"/>
            </a:xfrm>
            <a:prstGeom prst="roundRect">
              <a:avLst>
                <a:gd name="adj" fmla="val 16667"/>
              </a:avLst>
            </a:prstGeom>
            <a:solidFill>
              <a:srgbClr val="008037"/>
            </a:solidFill>
            <a:ln w="12700">
              <a:solidFill>
                <a:srgbClr val="09101D"/>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sr-Cyrl-RS" altLang="en-US" sz="1400" b="1" i="0" u="none" strike="noStrike" cap="none" normalizeH="0" baseline="0">
                  <a:ln>
                    <a:noFill/>
                  </a:ln>
                  <a:solidFill>
                    <a:srgbClr val="FFFFFF"/>
                  </a:solidFill>
                  <a:effectLst/>
                  <a:latin typeface="Arial" panose="020B0604020202020204" pitchFamily="34" charset="0"/>
                  <a:ea typeface="Calibri" panose="020F0502020204030204" pitchFamily="34" charset="0"/>
                  <a:cs typeface="Times New Roman" panose="02020603050405020304" pitchFamily="18" charset="0"/>
                </a:rPr>
                <a:t>Klimatske promene</a:t>
              </a:r>
              <a:endParaRPr kumimoji="0" lang="sr-Cyrl-RS" altLang="en-US" sz="1800" b="0" i="0" u="none" strike="noStrike" cap="none" normalizeH="0" baseline="0">
                <a:ln>
                  <a:noFill/>
                </a:ln>
                <a:solidFill>
                  <a:schemeClr val="tx1"/>
                </a:solidFill>
                <a:effectLst/>
                <a:latin typeface="Arial" panose="020B0604020202020204" pitchFamily="34" charset="0"/>
              </a:endParaRPr>
            </a:p>
          </p:txBody>
        </p:sp>
        <p:sp>
          <p:nvSpPr>
            <p:cNvPr id="32" name="Straight Arrow Connector 1462429765">
              <a:extLst>
                <a:ext uri="{FF2B5EF4-FFF2-40B4-BE49-F238E27FC236}">
                  <a16:creationId xmlns:a16="http://schemas.microsoft.com/office/drawing/2014/main" id="{6FBE19CD-8757-ECA9-C1BC-53DEB585B0EA}"/>
                </a:ext>
              </a:extLst>
            </p:cNvPr>
            <p:cNvSpPr>
              <a:spLocks/>
            </p:cNvSpPr>
            <p:nvPr/>
          </p:nvSpPr>
          <p:spPr bwMode="auto">
            <a:xfrm flipH="1">
              <a:off x="27110" y="17221"/>
              <a:ext cx="9192" cy="8997"/>
            </a:xfrm>
            <a:prstGeom prst="straightConnector1">
              <a:avLst/>
            </a:prstGeom>
            <a:noFill/>
            <a:ln w="63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Straight Arrow Connector 136311878">
              <a:extLst>
                <a:ext uri="{FF2B5EF4-FFF2-40B4-BE49-F238E27FC236}">
                  <a16:creationId xmlns:a16="http://schemas.microsoft.com/office/drawing/2014/main" id="{A12A084B-6C6E-ED43-5514-038C5E94F7BB}"/>
                </a:ext>
              </a:extLst>
            </p:cNvPr>
            <p:cNvSpPr>
              <a:spLocks noChangeShapeType="1"/>
            </p:cNvSpPr>
            <p:nvPr/>
          </p:nvSpPr>
          <p:spPr bwMode="auto">
            <a:xfrm flipH="1">
              <a:off x="26623" y="27982"/>
              <a:ext cx="10128" cy="69"/>
            </a:xfrm>
            <a:prstGeom prst="straightConnector1">
              <a:avLst/>
            </a:prstGeom>
            <a:noFill/>
            <a:ln w="63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Straight Arrow Connector 1591295925">
              <a:extLst>
                <a:ext uri="{FF2B5EF4-FFF2-40B4-BE49-F238E27FC236}">
                  <a16:creationId xmlns:a16="http://schemas.microsoft.com/office/drawing/2014/main" id="{5CBF48A3-69E3-6399-56C1-BBBDD3D6657E}"/>
                </a:ext>
              </a:extLst>
            </p:cNvPr>
            <p:cNvSpPr>
              <a:spLocks noChangeShapeType="1"/>
            </p:cNvSpPr>
            <p:nvPr/>
          </p:nvSpPr>
          <p:spPr bwMode="auto">
            <a:xfrm flipH="1">
              <a:off x="27143" y="42986"/>
              <a:ext cx="17967" cy="0"/>
            </a:xfrm>
            <a:prstGeom prst="straightConnector1">
              <a:avLst/>
            </a:prstGeom>
            <a:noFill/>
            <a:ln w="952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Straight Arrow Connector 2123135199">
              <a:extLst>
                <a:ext uri="{FF2B5EF4-FFF2-40B4-BE49-F238E27FC236}">
                  <a16:creationId xmlns:a16="http://schemas.microsoft.com/office/drawing/2014/main" id="{B0E52A1C-CE69-519C-149D-5D82B7A1C291}"/>
                </a:ext>
              </a:extLst>
            </p:cNvPr>
            <p:cNvSpPr>
              <a:spLocks noChangeShapeType="1"/>
            </p:cNvSpPr>
            <p:nvPr/>
          </p:nvSpPr>
          <p:spPr bwMode="auto">
            <a:xfrm flipH="1" flipV="1">
              <a:off x="27110" y="30061"/>
              <a:ext cx="18000" cy="12925"/>
            </a:xfrm>
            <a:prstGeom prst="straightConnector1">
              <a:avLst/>
            </a:prstGeom>
            <a:noFill/>
            <a:ln w="63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Straight Arrow Connector 933452370">
              <a:extLst>
                <a:ext uri="{FF2B5EF4-FFF2-40B4-BE49-F238E27FC236}">
                  <a16:creationId xmlns:a16="http://schemas.microsoft.com/office/drawing/2014/main" id="{29E0E62C-EC22-71BF-D77F-A0773443FE9B}"/>
                </a:ext>
              </a:extLst>
            </p:cNvPr>
            <p:cNvSpPr>
              <a:spLocks noChangeShapeType="1"/>
            </p:cNvSpPr>
            <p:nvPr/>
          </p:nvSpPr>
          <p:spPr bwMode="auto">
            <a:xfrm flipV="1">
              <a:off x="27143" y="34045"/>
              <a:ext cx="16653" cy="8941"/>
            </a:xfrm>
            <a:prstGeom prst="straightConnector1">
              <a:avLst/>
            </a:prstGeom>
            <a:noFill/>
            <a:ln w="952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Straight Arrow Connector 61720248">
              <a:extLst>
                <a:ext uri="{FF2B5EF4-FFF2-40B4-BE49-F238E27FC236}">
                  <a16:creationId xmlns:a16="http://schemas.microsoft.com/office/drawing/2014/main" id="{9880E114-9077-7125-88B5-A7C2A16FD0C3}"/>
                </a:ext>
              </a:extLst>
            </p:cNvPr>
            <p:cNvSpPr>
              <a:spLocks noChangeShapeType="1"/>
            </p:cNvSpPr>
            <p:nvPr/>
          </p:nvSpPr>
          <p:spPr bwMode="auto">
            <a:xfrm flipH="1" flipV="1">
              <a:off x="21190" y="32561"/>
              <a:ext cx="60" cy="7501"/>
            </a:xfrm>
            <a:prstGeom prst="straightConnector1">
              <a:avLst/>
            </a:prstGeom>
            <a:noFill/>
            <a:ln w="9525">
              <a:solidFill>
                <a:srgbClr val="000000"/>
              </a:solidFill>
              <a:round/>
              <a:headEnd type="arrow" w="med" len="me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Straight Arrow Connector 1864985116">
              <a:extLst>
                <a:ext uri="{FF2B5EF4-FFF2-40B4-BE49-F238E27FC236}">
                  <a16:creationId xmlns:a16="http://schemas.microsoft.com/office/drawing/2014/main" id="{9F5ACEC2-091F-D402-E80B-8F389B8A7C5F}"/>
                </a:ext>
              </a:extLst>
            </p:cNvPr>
            <p:cNvSpPr>
              <a:spLocks noChangeShapeType="1"/>
            </p:cNvSpPr>
            <p:nvPr/>
          </p:nvSpPr>
          <p:spPr bwMode="auto">
            <a:xfrm flipH="1">
              <a:off x="52155" y="18756"/>
              <a:ext cx="384" cy="18167"/>
            </a:xfrm>
            <a:prstGeom prst="straightConnector1">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Connector: Elbow 729145337">
              <a:extLst>
                <a:ext uri="{FF2B5EF4-FFF2-40B4-BE49-F238E27FC236}">
                  <a16:creationId xmlns:a16="http://schemas.microsoft.com/office/drawing/2014/main" id="{AB3639C1-8882-C3CC-EDCF-55B7FFF7F938}"/>
                </a:ext>
              </a:extLst>
            </p:cNvPr>
            <p:cNvSpPr>
              <a:spLocks noChangeShapeType="1"/>
            </p:cNvSpPr>
            <p:nvPr/>
          </p:nvSpPr>
          <p:spPr bwMode="auto">
            <a:xfrm rot="10800000">
              <a:off x="5893" y="39168"/>
              <a:ext cx="9464" cy="3818"/>
            </a:xfrm>
            <a:prstGeom prst="bentConnector2">
              <a:avLst/>
            </a:prstGeom>
            <a:noFill/>
            <a:ln w="63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Straight Arrow Connector 409083366">
              <a:extLst>
                <a:ext uri="{FF2B5EF4-FFF2-40B4-BE49-F238E27FC236}">
                  <a16:creationId xmlns:a16="http://schemas.microsoft.com/office/drawing/2014/main" id="{458C1F12-2CB7-98C7-090B-5FE23C7812FC}"/>
                </a:ext>
              </a:extLst>
            </p:cNvPr>
            <p:cNvSpPr>
              <a:spLocks noChangeShapeType="1"/>
            </p:cNvSpPr>
            <p:nvPr/>
          </p:nvSpPr>
          <p:spPr bwMode="auto">
            <a:xfrm flipV="1">
              <a:off x="5893" y="17159"/>
              <a:ext cx="110" cy="16161"/>
            </a:xfrm>
            <a:prstGeom prst="straightConnector1">
              <a:avLst/>
            </a:prstGeom>
            <a:noFill/>
            <a:ln w="63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Connector: Elbow 1976965459">
              <a:extLst>
                <a:ext uri="{FF2B5EF4-FFF2-40B4-BE49-F238E27FC236}">
                  <a16:creationId xmlns:a16="http://schemas.microsoft.com/office/drawing/2014/main" id="{D1B05683-2BC5-80CA-85A1-3F00697A008F}"/>
                </a:ext>
              </a:extLst>
            </p:cNvPr>
            <p:cNvSpPr>
              <a:spLocks noChangeShapeType="1"/>
            </p:cNvSpPr>
            <p:nvPr/>
          </p:nvSpPr>
          <p:spPr bwMode="auto">
            <a:xfrm rot="5400000" flipH="1" flipV="1">
              <a:off x="8847" y="1665"/>
              <a:ext cx="3631" cy="9320"/>
            </a:xfrm>
            <a:prstGeom prst="bentConnector2">
              <a:avLst/>
            </a:prstGeom>
            <a:noFill/>
            <a:ln w="63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Connector: Elbow 1272912028">
              <a:extLst>
                <a:ext uri="{FF2B5EF4-FFF2-40B4-BE49-F238E27FC236}">
                  <a16:creationId xmlns:a16="http://schemas.microsoft.com/office/drawing/2014/main" id="{765B6506-0323-FDCB-B0F4-52C708655D31}"/>
                </a:ext>
              </a:extLst>
            </p:cNvPr>
            <p:cNvSpPr>
              <a:spLocks noChangeShapeType="1"/>
            </p:cNvSpPr>
            <p:nvPr/>
          </p:nvSpPr>
          <p:spPr bwMode="auto">
            <a:xfrm>
              <a:off x="27110" y="4509"/>
              <a:ext cx="9192" cy="3693"/>
            </a:xfrm>
            <a:prstGeom prst="bentConnector2">
              <a:avLst/>
            </a:prstGeom>
            <a:noFill/>
            <a:ln w="635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728191727"/>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Props1.xml><?xml version="1.0" encoding="utf-8"?>
<ds:datastoreItem xmlns:ds="http://schemas.openxmlformats.org/officeDocument/2006/customXml" ds:itemID="{55F0A76B-D57E-4F8B-8AF0-131D6358B27E}"/>
</file>

<file path=customXml/itemProps2.xml><?xml version="1.0" encoding="utf-8"?>
<ds:datastoreItem xmlns:ds="http://schemas.openxmlformats.org/officeDocument/2006/customXml" ds:itemID="{601CD358-40A9-498F-ADCE-740389B563DC}">
  <ds:schemaRefs>
    <ds:schemaRef ds:uri="http://schemas.microsoft.com/sharepoint/v3/contenttype/forms"/>
  </ds:schemaRefs>
</ds:datastoreItem>
</file>

<file path=customXml/itemProps3.xml><?xml version="1.0" encoding="utf-8"?>
<ds:datastoreItem xmlns:ds="http://schemas.openxmlformats.org/officeDocument/2006/customXml" ds:itemID="{2BCAC99C-A00D-4220-B380-6E25F4F9D9B6}">
  <ds:schemaRefs>
    <ds:schemaRef ds:uri="http://schemas.microsoft.com/office/2006/documentManagement/types"/>
    <ds:schemaRef ds:uri="http://schemas.microsoft.com/office/infopath/2007/PartnerControls"/>
    <ds:schemaRef ds:uri="7041af30-ae09-480b-a38a-622eca9a1506"/>
    <ds:schemaRef ds:uri="http://purl.org/dc/dcmitype/"/>
    <ds:schemaRef ds:uri="http://www.w3.org/XML/1998/namespace"/>
    <ds:schemaRef ds:uri="http://schemas.microsoft.com/office/2006/metadata/properties"/>
    <ds:schemaRef ds:uri="http://purl.org/dc/elements/1.1/"/>
    <ds:schemaRef ds:uri="603c054e-d324-4a4b-bfdc-a44c27811fd1"/>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3218</TotalTime>
  <Words>4860</Words>
  <Application>Microsoft Office PowerPoint</Application>
  <PresentationFormat>Szélesvásznú</PresentationFormat>
  <Paragraphs>641</Paragraphs>
  <Slides>41</Slides>
  <Notes>6</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41</vt:i4>
      </vt:variant>
    </vt:vector>
  </HeadingPairs>
  <TitlesOfParts>
    <vt:vector size="49" baseType="lpstr">
      <vt:lpstr>Arial</vt:lpstr>
      <vt:lpstr>BlinkMacSystemFont</vt:lpstr>
      <vt:lpstr>Calibri</vt:lpstr>
      <vt:lpstr>Charis SIL</vt:lpstr>
      <vt:lpstr>Garamond</vt:lpstr>
      <vt:lpstr>Times New Roman</vt:lpstr>
      <vt:lpstr>Wingdings</vt:lpstr>
      <vt:lpstr>Office-téma</vt:lpstr>
      <vt:lpstr>Developing new curriculum outlines and learning materials on climate change's health impacts for medical schools 2021-2-HU01-KA220-HED-000050972</vt:lpstr>
      <vt:lpstr>Klimatske promene i zdravlje – Predavanje 2 –</vt:lpstr>
      <vt:lpstr>Klimatske promene i KVB</vt:lpstr>
      <vt:lpstr>Temperatura vazduha utiče na KVB</vt:lpstr>
      <vt:lpstr>Zagađenje vazduha utiče na KVB</vt:lpstr>
      <vt:lpstr>Ranjive podpopulacije</vt:lpstr>
      <vt:lpstr>Uticaj KP na dijabetes</vt:lpstr>
      <vt:lpstr>KP i dijabetes: direktne veze</vt:lpstr>
      <vt:lpstr>KP i dijabetes: indirektne veze</vt:lpstr>
      <vt:lpstr>Geo-ekološko upravljanje dijabetesom</vt:lpstr>
      <vt:lpstr>Geo-ekološko upravljanje dijabetesom</vt:lpstr>
      <vt:lpstr>Šematski model interakcije direktnih i indirektnih efekata klimatskih promena na ishod trudnoće</vt:lpstr>
      <vt:lpstr>Termoregulacija u trudnoći</vt:lpstr>
      <vt:lpstr>Povezanost visokih temperatura u trudnoći i rizika prevremenog rođenja, male porođajne težine i mrtvorođenih (Čersik i sar.)</vt:lpstr>
      <vt:lpstr>Povezanost visokih temperatura u trudnoći i rizika prevremenog rođenja, male porođajne težine i mrtvorođenih (Čersik i sar.)</vt:lpstr>
      <vt:lpstr>Povišena temperatura okoline – povezani neželjeni ishodi kod majke (Dalugoda i sar.)</vt:lpstr>
      <vt:lpstr>PowerPoint-bemutató</vt:lpstr>
      <vt:lpstr>Glavne bolesti koje se prenose vektorima</vt:lpstr>
      <vt:lpstr>PowerPoint-bemutató</vt:lpstr>
      <vt:lpstr>Invazivne komarce kao jedna od posledica klimatskih promena</vt:lpstr>
      <vt:lpstr>Mapa prikazuje trenutnu poznatu distribuciju invazivnih komaraca Aedes (Ae. aegypti, Ae. albopictus, Ae. atropalpus, Ae. japonicus and Ae. koreicus) u Evropi od marta 2022. godine.</vt:lpstr>
      <vt:lpstr>PowerPoint-bemutató</vt:lpstr>
      <vt:lpstr>PowerPoint-bemutató</vt:lpstr>
      <vt:lpstr>Moguće metode prevencije i ublažavanja</vt:lpstr>
      <vt:lpstr>Moguće metode prevencije i ublažavanja</vt:lpstr>
      <vt:lpstr>Moguće metode prevencije i ublažavanja</vt:lpstr>
      <vt:lpstr>Glavne alergijske bolesti</vt:lpstr>
      <vt:lpstr>PowerPoint-bemutató</vt:lpstr>
      <vt:lpstr>Moguće metode prevencije i ublažavanja</vt:lpstr>
      <vt:lpstr>Moguće metode prevencije i ublažavanja</vt:lpstr>
      <vt:lpstr>Moguće metode prevencije i ublažavanja</vt:lpstr>
      <vt:lpstr>Mikotoksini</vt:lpstr>
      <vt:lpstr>Mikotoksini</vt:lpstr>
      <vt:lpstr>Uticaj mikotoksina na zdravlje ljudi</vt:lpstr>
      <vt:lpstr>Uticaj mikotoksina na zdravlje ljudi</vt:lpstr>
      <vt:lpstr>Indirektna izloženost ljudske populacije</vt:lpstr>
      <vt:lpstr>Formiranje mikotoksina i klimatske promene</vt:lpstr>
      <vt:lpstr>Mikotoksini i scenariji klimatskih promena</vt:lpstr>
      <vt:lpstr>Adaptacija</vt:lpstr>
      <vt:lpstr>Otpornost i uticaj klimatskih promena na zdravlje </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Girán János</dc:creator>
  <cp:lastModifiedBy>User</cp:lastModifiedBy>
  <cp:revision>457</cp:revision>
  <cp:lastPrinted>2023-03-02T11:05:34Z</cp:lastPrinted>
  <dcterms:created xsi:type="dcterms:W3CDTF">2023-02-21T16:51:38Z</dcterms:created>
  <dcterms:modified xsi:type="dcterms:W3CDTF">2025-04-15T07:58:08Z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