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349" r:id="rId5"/>
    <p:sldId id="323" r:id="rId6"/>
    <p:sldId id="262" r:id="rId7"/>
    <p:sldId id="316" r:id="rId8"/>
    <p:sldId id="326" r:id="rId9"/>
    <p:sldId id="325" r:id="rId10"/>
    <p:sldId id="327" r:id="rId11"/>
    <p:sldId id="317" r:id="rId12"/>
    <p:sldId id="303" r:id="rId13"/>
    <p:sldId id="304" r:id="rId14"/>
    <p:sldId id="280" r:id="rId15"/>
    <p:sldId id="281" r:id="rId16"/>
    <p:sldId id="282" r:id="rId17"/>
    <p:sldId id="283" r:id="rId18"/>
    <p:sldId id="284" r:id="rId19"/>
    <p:sldId id="285" r:id="rId20"/>
    <p:sldId id="286" r:id="rId21"/>
    <p:sldId id="287" r:id="rId22"/>
    <p:sldId id="328" r:id="rId23"/>
    <p:sldId id="329" r:id="rId24"/>
    <p:sldId id="330" r:id="rId25"/>
    <p:sldId id="331" r:id="rId26"/>
    <p:sldId id="332" r:id="rId27"/>
    <p:sldId id="333" r:id="rId28"/>
    <p:sldId id="335" r:id="rId29"/>
    <p:sldId id="334" r:id="rId30"/>
    <p:sldId id="336" r:id="rId31"/>
    <p:sldId id="337" r:id="rId32"/>
    <p:sldId id="338" r:id="rId33"/>
    <p:sldId id="339" r:id="rId34"/>
    <p:sldId id="340" r:id="rId35"/>
    <p:sldId id="341" r:id="rId36"/>
    <p:sldId id="342" r:id="rId37"/>
    <p:sldId id="343" r:id="rId38"/>
    <p:sldId id="345" r:id="rId39"/>
    <p:sldId id="344" r:id="rId40"/>
    <p:sldId id="346" r:id="rId41"/>
    <p:sldId id="347" r:id="rId42"/>
    <p:sldId id="348" r:id="rId43"/>
    <p:sldId id="350" r:id="rId44"/>
  </p:sldIdLst>
  <p:sldSz cx="12192000" cy="6858000"/>
  <p:notesSz cx="6858000" cy="9144000"/>
  <p:defaultTextStyle>
    <a:defPPr rtl="0">
      <a:defRPr lang="sr-Cyrl-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client id="{D52C3A62-8ED5-394C-8D84-17EAE7803267}" v="1" dt="2023-07-11T12:08:08.4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6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4/15/2025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sr"/>
              <a:t>https://www.who.int/news-room/fact-sheets/detail/climate-change-and-health Figure: </a:t>
            </a:r>
            <a:r>
              <a:rPr lang="sr"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8</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sr"/>
              <a:t>https://www.betterhealth.vic.gov.au/</a:t>
            </a:r>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39</a:t>
            </a:fld>
            <a:endParaRPr lang="de-DE"/>
          </a:p>
        </p:txBody>
      </p:sp>
    </p:spTree>
    <p:extLst>
      <p:ext uri="{BB962C8B-B14F-4D97-AF65-F5344CB8AC3E}">
        <p14:creationId xmlns:p14="http://schemas.microsoft.com/office/powerpoint/2010/main" val="26919225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sr"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sr"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sr" sz="1200">
                  <a:solidFill>
                    <a:srgbClr val="333333"/>
                  </a:solidFill>
                  <a:latin typeface="+mn-lt"/>
                </a:rPr>
                <a:t>This learning material © 2023-2024 by CLIMATEMED project (</a:t>
              </a:r>
              <a:r>
                <a:rPr lang="sr" sz="1200">
                  <a:solidFill>
                    <a:srgbClr val="333333"/>
                  </a:solidFill>
                  <a:latin typeface="+mn-lt"/>
                  <a:hlinkClick r:id="rId4"/>
                </a:rPr>
                <a:t>www.climatemed.eu</a:t>
              </a:r>
              <a:r>
                <a:rPr lang="sr" sz="1200">
                  <a:solidFill>
                    <a:srgbClr val="333333"/>
                  </a:solidFill>
                  <a:latin typeface="+mn-lt"/>
                </a:rPr>
                <a:t>) is licensed under CC BY 4.0.</a:t>
              </a:r>
              <a:endParaRPr lang="hu-HU" sz="1200" dirty="0">
                <a:solidFill>
                  <a:srgbClr val="333333"/>
                </a:solidFill>
                <a:latin typeface="+mn-lt"/>
              </a:endParaRPr>
            </a:p>
            <a:p>
              <a:pPr rtl="0"/>
              <a:r>
                <a:rPr lang="sr" sz="1200">
                  <a:solidFill>
                    <a:srgbClr val="333333"/>
                  </a:solidFill>
                  <a:latin typeface="+mn-lt"/>
                </a:rPr>
                <a:t>To view a copy of this license, visit </a:t>
              </a:r>
              <a:r>
                <a:rPr lang="sr" sz="1200">
                  <a:solidFill>
                    <a:srgbClr val="333333"/>
                  </a:solidFill>
                  <a:latin typeface="+mn-lt"/>
                  <a:hlinkClick r:id="rId5"/>
                </a:rPr>
                <a:t>https://creativecommons.org/licenses/by/4.0/</a:t>
              </a:r>
              <a:r>
                <a:rPr lang="sr"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Függőleges szöveg helye 2"/>
          <p:cNvSpPr>
            <a:spLocks noGrp="1"/>
          </p:cNvSpPr>
          <p:nvPr>
            <p:ph type="body" orient="vert" idx="1"/>
          </p:nvPr>
        </p:nvSpPr>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sr"/>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sr"/>
              <a:t>Titel</a:t>
            </a:r>
          </a:p>
        </p:txBody>
      </p:sp>
      <p:sp>
        <p:nvSpPr>
          <p:cNvPr id="3" name="Tartalom helye 2"/>
          <p:cNvSpPr>
            <a:spLocks noGrp="1"/>
          </p:cNvSpPr>
          <p:nvPr>
            <p:ph idx="1" hasCustomPrompt="1"/>
          </p:nvPr>
        </p:nvSpPr>
        <p:spPr>
          <a:xfrm>
            <a:off x="192506" y="934775"/>
            <a:ext cx="11583600"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sr" noProof="0" dirty="0"/>
              <a:t>Main text (First level)</a:t>
            </a:r>
          </a:p>
          <a:p>
            <a:pPr lvl="1" rtl="0"/>
            <a:r>
              <a:rPr lang="sr" noProof="0" dirty="0"/>
              <a:t>Second level</a:t>
            </a:r>
          </a:p>
          <a:p>
            <a:pPr lvl="2" rtl="0"/>
            <a:r>
              <a:rPr lang="sr" noProof="0" dirty="0"/>
              <a:t>Third level</a:t>
            </a:r>
          </a:p>
          <a:p>
            <a:pPr lvl="3" rtl="0"/>
            <a:r>
              <a:rPr lang="sr"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sr"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sr"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sr"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sr"/>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sr"/>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sr"/>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sr"/>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sr"/>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sr"/>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sr"/>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sr"/>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2025. 04. 15.</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sr"/>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sr"/>
              <a:t>Mintaszöveg szerkesztése</a:t>
            </a:r>
          </a:p>
          <a:p>
            <a:pPr lvl="1" rtl="0"/>
            <a:r>
              <a:rPr lang="sr"/>
              <a:t>Második szint</a:t>
            </a:r>
          </a:p>
          <a:p>
            <a:pPr lvl="2" rtl="0"/>
            <a:r>
              <a:rPr lang="sr"/>
              <a:t>Harmadik szint</a:t>
            </a:r>
          </a:p>
          <a:p>
            <a:pPr lvl="3" rtl="0"/>
            <a:r>
              <a:rPr lang="sr"/>
              <a:t>Negyedik szint</a:t>
            </a:r>
          </a:p>
          <a:p>
            <a:pPr lvl="4" rtl="0"/>
            <a:r>
              <a:rPr lang="sr"/>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2025. 04. 15.</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hyperlink" Target="https://doi.org/10.3390/biomedicines10102542"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doi.org/10.4337/9781788974912.I.50"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doi.org/10.1016/S2542-5196(21)00200-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who.int/teams/environment-climate-change-and-health,&#160;"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hyperlink" Target="https://www.cbd.int/health/SOK-biodiversity-en.pdf&#160;"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64243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1733909"/>
            <a:ext cx="5454315" cy="4571763"/>
          </a:xfrm>
        </p:spPr>
        <p:txBody>
          <a:bodyPr rtlCol="0">
            <a:normAutofit/>
          </a:bodyPr>
          <a:lstStyle/>
          <a:p>
            <a:pPr marL="0" indent="0">
              <a:buNone/>
            </a:pPr>
            <a:r>
              <a:rPr lang="en-US" b="1" dirty="0" err="1"/>
              <a:t>Afrički</a:t>
            </a:r>
            <a:r>
              <a:rPr lang="en-US" b="1" dirty="0"/>
              <a:t> </a:t>
            </a:r>
            <a:r>
              <a:rPr lang="en-US" b="1" dirty="0" err="1"/>
              <a:t>kontinent</a:t>
            </a:r>
            <a:r>
              <a:rPr lang="en-US" b="1" dirty="0"/>
              <a:t> </a:t>
            </a:r>
          </a:p>
          <a:p>
            <a:r>
              <a:rPr lang="en-US" dirty="0" err="1"/>
              <a:t>Kompleksni</a:t>
            </a:r>
            <a:r>
              <a:rPr lang="en-US" dirty="0"/>
              <a:t> </a:t>
            </a:r>
            <a:r>
              <a:rPr lang="en-US" dirty="0" err="1"/>
              <a:t>izazovi</a:t>
            </a:r>
            <a:r>
              <a:rPr lang="en-US" dirty="0"/>
              <a:t> </a:t>
            </a:r>
            <a:r>
              <a:rPr lang="en-US" dirty="0" err="1"/>
              <a:t>za</a:t>
            </a:r>
            <a:r>
              <a:rPr lang="en-US" dirty="0"/>
              <a:t> </a:t>
            </a:r>
            <a:r>
              <a:rPr lang="en-US" dirty="0" err="1"/>
              <a:t>vodne</a:t>
            </a:r>
            <a:r>
              <a:rPr lang="en-US" dirty="0"/>
              <a:t> </a:t>
            </a:r>
            <a:r>
              <a:rPr lang="en-US" dirty="0" err="1"/>
              <a:t>resurse</a:t>
            </a:r>
            <a:endParaRPr lang="en-US" dirty="0"/>
          </a:p>
          <a:p>
            <a:r>
              <a:rPr lang="en-US" dirty="0" err="1"/>
              <a:t>Smanjena</a:t>
            </a:r>
            <a:r>
              <a:rPr lang="en-US" dirty="0"/>
              <a:t> </a:t>
            </a:r>
            <a:r>
              <a:rPr lang="en-US" dirty="0" err="1"/>
              <a:t>produktivnost</a:t>
            </a:r>
            <a:r>
              <a:rPr lang="en-US" dirty="0"/>
              <a:t> </a:t>
            </a:r>
            <a:r>
              <a:rPr lang="en-US" dirty="0" err="1"/>
              <a:t>useva</a:t>
            </a:r>
            <a:r>
              <a:rPr lang="en-US" dirty="0"/>
              <a:t> </a:t>
            </a:r>
            <a:r>
              <a:rPr lang="en-US" dirty="0" err="1"/>
              <a:t>koja</a:t>
            </a:r>
            <a:r>
              <a:rPr lang="en-US" dirty="0"/>
              <a:t> </a:t>
            </a:r>
            <a:r>
              <a:rPr lang="en-US" dirty="0" err="1"/>
              <a:t>negativno</a:t>
            </a:r>
            <a:r>
              <a:rPr lang="en-US" dirty="0"/>
              <a:t> </a:t>
            </a:r>
            <a:r>
              <a:rPr lang="en-US" dirty="0" err="1"/>
              <a:t>utiče</a:t>
            </a:r>
            <a:r>
              <a:rPr lang="en-US" dirty="0"/>
              <a:t> </a:t>
            </a:r>
            <a:r>
              <a:rPr lang="en-US" dirty="0" err="1"/>
              <a:t>na</a:t>
            </a:r>
            <a:r>
              <a:rPr lang="en-US" dirty="0"/>
              <a:t> </a:t>
            </a:r>
            <a:r>
              <a:rPr lang="en-US" dirty="0" err="1"/>
              <a:t>dostupnost</a:t>
            </a:r>
            <a:r>
              <a:rPr lang="en-US" dirty="0"/>
              <a:t> </a:t>
            </a:r>
            <a:r>
              <a:rPr lang="en-US" dirty="0" err="1"/>
              <a:t>hrane</a:t>
            </a:r>
            <a:r>
              <a:rPr lang="en-US" dirty="0"/>
              <a:t> </a:t>
            </a:r>
            <a:r>
              <a:rPr lang="en-US" dirty="0" err="1"/>
              <a:t>na</a:t>
            </a:r>
            <a:r>
              <a:rPr lang="en-US" dirty="0"/>
              <a:t> </a:t>
            </a:r>
            <a:r>
              <a:rPr lang="en-US" dirty="0" err="1"/>
              <a:t>nacionalnom</a:t>
            </a:r>
            <a:r>
              <a:rPr lang="en-US" dirty="0"/>
              <a:t> </a:t>
            </a:r>
            <a:r>
              <a:rPr lang="en-US" dirty="0" err="1"/>
              <a:t>i</a:t>
            </a:r>
            <a:r>
              <a:rPr lang="en-US" dirty="0"/>
              <a:t> </a:t>
            </a:r>
            <a:r>
              <a:rPr lang="en-US" dirty="0" err="1"/>
              <a:t>regionalnom</a:t>
            </a:r>
            <a:r>
              <a:rPr lang="en-US" dirty="0"/>
              <a:t> </a:t>
            </a:r>
            <a:r>
              <a:rPr lang="en-US" dirty="0" err="1"/>
              <a:t>nivou</a:t>
            </a:r>
            <a:r>
              <a:rPr lang="en-US" dirty="0"/>
              <a:t>, </a:t>
            </a:r>
            <a:r>
              <a:rPr lang="en-US" dirty="0" err="1"/>
              <a:t>ali</a:t>
            </a:r>
            <a:r>
              <a:rPr lang="en-US" dirty="0"/>
              <a:t> </a:t>
            </a:r>
            <a:r>
              <a:rPr lang="en-US" dirty="0" err="1"/>
              <a:t>i</a:t>
            </a:r>
            <a:r>
              <a:rPr lang="en-US" dirty="0"/>
              <a:t> </a:t>
            </a:r>
            <a:r>
              <a:rPr lang="en-US" dirty="0" err="1"/>
              <a:t>kod</a:t>
            </a:r>
            <a:r>
              <a:rPr lang="en-US" dirty="0"/>
              <a:t> </a:t>
            </a:r>
            <a:r>
              <a:rPr lang="en-US" dirty="0" err="1"/>
              <a:t>pojedinačnih</a:t>
            </a:r>
            <a:r>
              <a:rPr lang="en-US" dirty="0"/>
              <a:t> </a:t>
            </a:r>
            <a:r>
              <a:rPr lang="en-US" dirty="0" err="1"/>
              <a:t>domaćinstava</a:t>
            </a:r>
            <a:r>
              <a:rPr lang="en-US" dirty="0"/>
              <a:t>.</a:t>
            </a:r>
          </a:p>
          <a:p>
            <a:r>
              <a:rPr lang="en-US" dirty="0" err="1"/>
              <a:t>Promene</a:t>
            </a:r>
            <a:r>
              <a:rPr lang="en-US" dirty="0"/>
              <a:t> u </a:t>
            </a:r>
            <a:r>
              <a:rPr lang="en-US" dirty="0" err="1"/>
              <a:t>geografskom</a:t>
            </a:r>
            <a:r>
              <a:rPr lang="en-US" dirty="0"/>
              <a:t> </a:t>
            </a:r>
            <a:r>
              <a:rPr lang="en-US" dirty="0" err="1"/>
              <a:t>opsegu</a:t>
            </a:r>
            <a:r>
              <a:rPr lang="en-US" dirty="0"/>
              <a:t> </a:t>
            </a:r>
            <a:r>
              <a:rPr lang="en-US" dirty="0" err="1"/>
              <a:t>i</a:t>
            </a:r>
            <a:r>
              <a:rPr lang="en-US" dirty="0"/>
              <a:t> </a:t>
            </a:r>
            <a:r>
              <a:rPr lang="en-US" dirty="0" err="1"/>
              <a:t>učestalosti</a:t>
            </a:r>
            <a:r>
              <a:rPr lang="en-US" dirty="0"/>
              <a:t> </a:t>
            </a:r>
            <a:r>
              <a:rPr lang="en-US" dirty="0" err="1"/>
              <a:t>vektorskih</a:t>
            </a:r>
            <a:r>
              <a:rPr lang="en-US" dirty="0"/>
              <a:t> </a:t>
            </a:r>
            <a:r>
              <a:rPr lang="en-US" dirty="0" err="1"/>
              <a:t>i</a:t>
            </a:r>
            <a:r>
              <a:rPr lang="en-US" dirty="0"/>
              <a:t> </a:t>
            </a:r>
            <a:r>
              <a:rPr lang="en-US" dirty="0" err="1"/>
              <a:t>vodenih</a:t>
            </a:r>
            <a:r>
              <a:rPr lang="en-US" dirty="0"/>
              <a:t> </a:t>
            </a:r>
            <a:r>
              <a:rPr lang="en-US" dirty="0" err="1"/>
              <a:t>bolesti</a:t>
            </a:r>
            <a:r>
              <a:rPr lang="en-US" dirty="0"/>
              <a:t>.</a:t>
            </a:r>
          </a:p>
        </p:txBody>
      </p:sp>
      <p:pic>
        <p:nvPicPr>
          <p:cNvPr id="4" name="Picture 3"/>
          <p:cNvPicPr>
            <a:picLocks noChangeAspect="1"/>
          </p:cNvPicPr>
          <p:nvPr/>
        </p:nvPicPr>
        <p:blipFill rotWithShape="1">
          <a:blip r:embed="rId2"/>
          <a:srcRect l="14614" t="15625" r="37177" b="8060"/>
          <a:stretch/>
        </p:blipFill>
        <p:spPr>
          <a:xfrm>
            <a:off x="5646820" y="904165"/>
            <a:ext cx="6272463" cy="4981095"/>
          </a:xfrm>
          <a:prstGeom prst="rect">
            <a:avLst/>
          </a:prstGeom>
        </p:spPr>
      </p:pic>
      <p:sp>
        <p:nvSpPr>
          <p:cNvPr id="6" name="Rectangle 5"/>
          <p:cNvSpPr/>
          <p:nvPr/>
        </p:nvSpPr>
        <p:spPr>
          <a:xfrm>
            <a:off x="4667198" y="5915870"/>
            <a:ext cx="8231706" cy="265457"/>
          </a:xfrm>
          <a:prstGeom prst="rect">
            <a:avLst/>
          </a:prstGeom>
        </p:spPr>
        <p:txBody>
          <a:bodyPr wrap="square" rtlCol="0">
            <a:spAutoFit/>
          </a:bodyPr>
          <a:lstStyle/>
          <a:p>
            <a:pPr lvl="0" algn="ctr" rtl="0">
              <a:lnSpc>
                <a:spcPct val="107000"/>
              </a:lnSpc>
              <a:spcAft>
                <a:spcPts val="800"/>
              </a:spcAft>
              <a:tabLst>
                <a:tab pos="457200" algn="l"/>
              </a:tabLst>
            </a:pPr>
            <a:r>
              <a:rPr lang="sr" sz="1100">
                <a:latin typeface="Calibri" panose="020F0502020204030204" pitchFamily="34" charset="0"/>
                <a:ea typeface="Calibri" panose="020F0502020204030204" pitchFamily="34" charset="0"/>
                <a:cs typeface="Times New Roman" panose="02020603050405020304" pitchFamily="18" charset="0"/>
              </a:rPr>
              <a:t>https://www.statista.com/chart/28136/index-scores-for-climate-resilience-of-african-countries/</a:t>
            </a:r>
          </a:p>
        </p:txBody>
      </p:sp>
      <p:sp>
        <p:nvSpPr>
          <p:cNvPr id="7" name="Téglalap 6"/>
          <p:cNvSpPr/>
          <p:nvPr/>
        </p:nvSpPr>
        <p:spPr>
          <a:xfrm>
            <a:off x="220326" y="225088"/>
            <a:ext cx="9122081" cy="584775"/>
          </a:xfrm>
          <a:prstGeom prst="rect">
            <a:avLst/>
          </a:prstGeom>
        </p:spPr>
        <p:txBody>
          <a:bodyPr wrap="square">
            <a:spAutoFit/>
          </a:bodyPr>
          <a:lstStyle/>
          <a:p>
            <a:r>
              <a:rPr lang="nb-NO" sz="3200" b="1" dirty="0"/>
              <a:t>Klimatske promene i </a:t>
            </a:r>
            <a:r>
              <a:rPr lang="nb-NO" sz="3200" b="1" dirty="0" smtClean="0"/>
              <a:t>zdravlje</a:t>
            </a:r>
            <a:r>
              <a:rPr lang="hu-HU" sz="3200" b="1" dirty="0" smtClean="0"/>
              <a:t> – </a:t>
            </a:r>
            <a:r>
              <a:rPr lang="hu-HU" sz="3200" b="1" dirty="0" err="1" smtClean="0"/>
              <a:t>Regionaln</a:t>
            </a:r>
            <a:r>
              <a:rPr lang="en-US" sz="3200" b="1" dirty="0" err="1" smtClean="0"/>
              <a:t>i</a:t>
            </a:r>
            <a:r>
              <a:rPr lang="en-US" sz="3200" b="1" dirty="0" smtClean="0"/>
              <a:t> </a:t>
            </a:r>
            <a:r>
              <a:rPr lang="en-US" sz="3200" b="1" dirty="0" err="1"/>
              <a:t>uticaji</a:t>
            </a:r>
            <a:endParaRPr lang="de-DE" sz="3200" dirty="0"/>
          </a:p>
        </p:txBody>
      </p:sp>
    </p:spTree>
    <p:extLst>
      <p:ext uri="{BB962C8B-B14F-4D97-AF65-F5344CB8AC3E}">
        <p14:creationId xmlns:p14="http://schemas.microsoft.com/office/powerpoint/2010/main" val="1051087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4774817" y="754229"/>
            <a:ext cx="7175959" cy="5195434"/>
          </a:xfrm>
          <a:prstGeom prst="rect">
            <a:avLst/>
          </a:prstGeom>
        </p:spPr>
      </p:pic>
      <p:sp>
        <p:nvSpPr>
          <p:cNvPr id="6"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4205303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5066259" y="1217507"/>
            <a:ext cx="6641757" cy="4755030"/>
          </a:xfrm>
          <a:prstGeom prst="rect">
            <a:avLst/>
          </a:prstGeom>
        </p:spPr>
      </p:pic>
      <p:pic>
        <p:nvPicPr>
          <p:cNvPr id="5" name="Picture 4"/>
          <p:cNvPicPr>
            <a:picLocks noChangeAspect="1"/>
          </p:cNvPicPr>
          <p:nvPr/>
        </p:nvPicPr>
        <p:blipFill rotWithShape="1">
          <a:blip r:embed="rId4"/>
          <a:srcRect r="29492"/>
          <a:stretch/>
        </p:blipFill>
        <p:spPr>
          <a:xfrm>
            <a:off x="5066259" y="-10193"/>
            <a:ext cx="6637837" cy="1372843"/>
          </a:xfrm>
          <a:prstGeom prst="rect">
            <a:avLst/>
          </a:prstGeom>
        </p:spPr>
      </p:pic>
      <p:sp>
        <p:nvSpPr>
          <p:cNvPr id="6"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1516781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1157515"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4222301" y="1734618"/>
            <a:ext cx="7276950" cy="4321325"/>
          </a:xfrm>
          <a:prstGeom prst="rect">
            <a:avLst/>
          </a:prstGeom>
        </p:spPr>
      </p:pic>
      <p:sp>
        <p:nvSpPr>
          <p:cNvPr id="6"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1551498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3191530" y="301818"/>
            <a:ext cx="8590209" cy="5764132"/>
          </a:xfrm>
          <a:prstGeom prst="rect">
            <a:avLst/>
          </a:prstGeom>
        </p:spPr>
      </p:pic>
      <p:sp>
        <p:nvSpPr>
          <p:cNvPr id="5"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1922159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4710106"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4710106" y="414619"/>
            <a:ext cx="7234559" cy="1681592"/>
          </a:xfrm>
          <a:prstGeom prst="rect">
            <a:avLst/>
          </a:prstGeom>
        </p:spPr>
      </p:pic>
      <p:sp>
        <p:nvSpPr>
          <p:cNvPr id="6"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2883533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4989010"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4989010" y="29731"/>
            <a:ext cx="6461060" cy="1566322"/>
          </a:xfrm>
          <a:prstGeom prst="rect">
            <a:avLst/>
          </a:prstGeom>
        </p:spPr>
      </p:pic>
      <p:sp>
        <p:nvSpPr>
          <p:cNvPr id="6"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879890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4941546" y="198888"/>
            <a:ext cx="6386513" cy="5878411"/>
          </a:xfrm>
          <a:prstGeom prst="rect">
            <a:avLst/>
          </a:prstGeom>
        </p:spPr>
      </p:pic>
      <p:sp>
        <p:nvSpPr>
          <p:cNvPr id="5"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7"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39931429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5092639" y="1685153"/>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5083307" y="296534"/>
            <a:ext cx="6202307" cy="1500757"/>
          </a:xfrm>
          <a:prstGeom prst="rect">
            <a:avLst/>
          </a:prstGeom>
        </p:spPr>
      </p:pic>
      <p:sp>
        <p:nvSpPr>
          <p:cNvPr id="6" name="Title 1"/>
          <p:cNvSpPr>
            <a:spLocks noGrp="1"/>
          </p:cNvSpPr>
          <p:nvPr>
            <p:ph type="title"/>
          </p:nvPr>
        </p:nvSpPr>
        <p:spPr>
          <a:xfrm>
            <a:off x="192505" y="153009"/>
            <a:ext cx="5992635" cy="744138"/>
          </a:xfrm>
        </p:spPr>
        <p:txBody>
          <a:bodyPr rtlCol="0">
            <a:noAutofit/>
          </a:bodyPr>
          <a:lstStyle/>
          <a:p>
            <a:r>
              <a:rPr lang="en-US" sz="2800" b="1" dirty="0" err="1"/>
              <a:t>Bolesti</a:t>
            </a:r>
            <a:r>
              <a:rPr lang="en-US" sz="2800" b="1" dirty="0"/>
              <a:t> </a:t>
            </a:r>
            <a:r>
              <a:rPr lang="en-US" sz="2800" b="1" dirty="0" err="1"/>
              <a:t>osetljive</a:t>
            </a:r>
            <a:r>
              <a:rPr lang="en-US" sz="2800" b="1" dirty="0"/>
              <a:t> </a:t>
            </a:r>
            <a:r>
              <a:rPr lang="en-US" sz="2800" b="1" dirty="0" err="1"/>
              <a:t>na</a:t>
            </a:r>
            <a:r>
              <a:rPr lang="en-US" sz="2800" b="1" dirty="0"/>
              <a:t> </a:t>
            </a:r>
            <a:r>
              <a:rPr lang="en-US" sz="2800" b="1" dirty="0" err="1"/>
              <a:t>klimu</a:t>
            </a:r>
            <a:r>
              <a:rPr lang="en-US" sz="2800" b="1" dirty="0"/>
              <a:t> </a:t>
            </a:r>
            <a:r>
              <a:rPr lang="en-US" sz="2800" b="1" dirty="0" err="1"/>
              <a:t>i</a:t>
            </a:r>
            <a:r>
              <a:rPr lang="en-US" sz="2800" b="1" dirty="0"/>
              <a:t> </a:t>
            </a:r>
            <a:r>
              <a:rPr lang="en-US" sz="2800" b="1" dirty="0" err="1"/>
              <a:t>zdravstveni</a:t>
            </a:r>
            <a:r>
              <a:rPr lang="en-US" sz="2800" b="1" dirty="0"/>
              <a:t> </a:t>
            </a:r>
            <a:r>
              <a:rPr lang="en-US" sz="2800" b="1" dirty="0" err="1"/>
              <a:t>ishodi</a:t>
            </a:r>
            <a:r>
              <a:rPr lang="en-US" sz="2800" b="1" dirty="0"/>
              <a:t> </a:t>
            </a:r>
            <a:r>
              <a:rPr lang="en-US" sz="2800" b="1" dirty="0" err="1"/>
              <a:t>osetljivi</a:t>
            </a:r>
            <a:r>
              <a:rPr lang="en-US" sz="2800" b="1" dirty="0"/>
              <a:t> </a:t>
            </a:r>
            <a:r>
              <a:rPr lang="en-US" sz="2800" b="1" dirty="0" err="1"/>
              <a:t>na</a:t>
            </a:r>
            <a:r>
              <a:rPr lang="en-US" sz="2800" b="1" dirty="0"/>
              <a:t> </a:t>
            </a:r>
            <a:r>
              <a:rPr lang="en-US" sz="2800" b="1" dirty="0" err="1"/>
              <a:t>klimu</a:t>
            </a:r>
            <a:r>
              <a:rPr lang="en-US" sz="2800" b="1" dirty="0"/>
              <a:t> </a:t>
            </a:r>
            <a:endParaRPr lang="sr" sz="2800" b="1" dirty="0"/>
          </a:p>
        </p:txBody>
      </p:sp>
      <p:sp>
        <p:nvSpPr>
          <p:cNvPr id="8" name="Content Placeholder 4"/>
          <p:cNvSpPr txBox="1">
            <a:spLocks/>
          </p:cNvSpPr>
          <p:nvPr/>
        </p:nvSpPr>
        <p:spPr>
          <a:xfrm>
            <a:off x="316837" y="6121921"/>
            <a:ext cx="11896825" cy="227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900" dirty="0">
                <a:solidFill>
                  <a:schemeClr val="tx1"/>
                </a:solidFill>
              </a:rPr>
              <a:t>SZO. </a:t>
            </a:r>
            <a:r>
              <a:rPr lang="en-US" sz="900" dirty="0" err="1">
                <a:solidFill>
                  <a:schemeClr val="tx1"/>
                </a:solidFill>
              </a:rPr>
              <a:t>Kontrolne</a:t>
            </a:r>
            <a:r>
              <a:rPr lang="en-US" sz="900" dirty="0">
                <a:solidFill>
                  <a:schemeClr val="tx1"/>
                </a:solidFill>
              </a:rPr>
              <a:t> </a:t>
            </a:r>
            <a:r>
              <a:rPr lang="en-US" sz="900" dirty="0" err="1">
                <a:solidFill>
                  <a:schemeClr val="tx1"/>
                </a:solidFill>
              </a:rPr>
              <a:t>liste</a:t>
            </a:r>
            <a:r>
              <a:rPr lang="en-US" sz="900" dirty="0">
                <a:solidFill>
                  <a:schemeClr val="tx1"/>
                </a:solidFill>
              </a:rPr>
              <a:t> </a:t>
            </a:r>
            <a:r>
              <a:rPr lang="en-US" sz="900" dirty="0" err="1">
                <a:solidFill>
                  <a:schemeClr val="tx1"/>
                </a:solidFill>
              </a:rPr>
              <a:t>za</a:t>
            </a:r>
            <a:r>
              <a:rPr lang="en-US" sz="900" dirty="0">
                <a:solidFill>
                  <a:schemeClr val="tx1"/>
                </a:solidFill>
              </a:rPr>
              <a:t> </a:t>
            </a:r>
            <a:r>
              <a:rPr lang="en-US" sz="900" dirty="0" err="1">
                <a:solidFill>
                  <a:schemeClr val="tx1"/>
                </a:solidFill>
              </a:rPr>
              <a:t>procenu</a:t>
            </a:r>
            <a:r>
              <a:rPr lang="en-US" sz="900" dirty="0">
                <a:solidFill>
                  <a:schemeClr val="tx1"/>
                </a:solidFill>
              </a:rPr>
              <a:t> </a:t>
            </a:r>
            <a:r>
              <a:rPr lang="en-US" sz="900" dirty="0" err="1">
                <a:solidFill>
                  <a:schemeClr val="tx1"/>
                </a:solidFill>
              </a:rPr>
              <a:t>ranjivosti</a:t>
            </a:r>
            <a:r>
              <a:rPr lang="en-US" sz="900" dirty="0">
                <a:solidFill>
                  <a:schemeClr val="tx1"/>
                </a:solidFill>
              </a:rPr>
              <a:t> u </a:t>
            </a:r>
            <a:r>
              <a:rPr lang="en-US" sz="900" dirty="0" err="1">
                <a:solidFill>
                  <a:schemeClr val="tx1"/>
                </a:solidFill>
              </a:rPr>
              <a:t>zdravstvenim</a:t>
            </a:r>
            <a:r>
              <a:rPr lang="en-US" sz="900" dirty="0">
                <a:solidFill>
                  <a:schemeClr val="tx1"/>
                </a:solidFill>
              </a:rPr>
              <a:t> </a:t>
            </a:r>
            <a:r>
              <a:rPr lang="en-US" sz="900" dirty="0" err="1">
                <a:solidFill>
                  <a:schemeClr val="tx1"/>
                </a:solidFill>
              </a:rPr>
              <a:t>ustanovama</a:t>
            </a:r>
            <a:r>
              <a:rPr lang="en-US" sz="900" dirty="0">
                <a:solidFill>
                  <a:schemeClr val="tx1"/>
                </a:solidFill>
              </a:rPr>
              <a:t> u </a:t>
            </a:r>
            <a:r>
              <a:rPr lang="en-US" sz="900" dirty="0" err="1">
                <a:solidFill>
                  <a:schemeClr val="tx1"/>
                </a:solidFill>
              </a:rPr>
              <a:t>kontekstu</a:t>
            </a:r>
            <a:r>
              <a:rPr lang="en-US" sz="900" dirty="0">
                <a:solidFill>
                  <a:schemeClr val="tx1"/>
                </a:solidFill>
              </a:rPr>
              <a:t> </a:t>
            </a:r>
            <a:r>
              <a:rPr lang="en-US" sz="900" dirty="0" err="1">
                <a:solidFill>
                  <a:schemeClr val="tx1"/>
                </a:solidFill>
              </a:rPr>
              <a:t>klimatskih</a:t>
            </a:r>
            <a:r>
              <a:rPr lang="en-US" sz="900" dirty="0">
                <a:solidFill>
                  <a:schemeClr val="tx1"/>
                </a:solidFill>
              </a:rPr>
              <a:t> </a:t>
            </a:r>
            <a:r>
              <a:rPr lang="en-US" sz="900" dirty="0" err="1">
                <a:solidFill>
                  <a:schemeClr val="tx1"/>
                </a:solidFill>
              </a:rPr>
              <a:t>promena</a:t>
            </a:r>
            <a:r>
              <a:rPr lang="en-US" sz="900" dirty="0">
                <a:solidFill>
                  <a:schemeClr val="tx1"/>
                </a:solidFill>
              </a:rPr>
              <a:t>, ISBN 978-92-4-002290-4 (</a:t>
            </a:r>
            <a:r>
              <a:rPr lang="en-US" sz="900" dirty="0" err="1">
                <a:solidFill>
                  <a:schemeClr val="tx1"/>
                </a:solidFill>
              </a:rPr>
              <a:t>elektronska</a:t>
            </a:r>
            <a:r>
              <a:rPr lang="en-US" sz="900" dirty="0">
                <a:solidFill>
                  <a:schemeClr val="tx1"/>
                </a:solidFill>
              </a:rPr>
              <a:t> </a:t>
            </a:r>
            <a:r>
              <a:rPr lang="en-US" sz="900" dirty="0" err="1">
                <a:solidFill>
                  <a:schemeClr val="tx1"/>
                </a:solidFill>
              </a:rPr>
              <a:t>verzija</a:t>
            </a:r>
            <a:r>
              <a:rPr lang="en-US" sz="900" dirty="0">
                <a:solidFill>
                  <a:schemeClr val="tx1"/>
                </a:solidFill>
              </a:rPr>
              <a:t>) – str. 17-19</a:t>
            </a:r>
          </a:p>
          <a:p>
            <a:pPr rtl="0"/>
            <a:endParaRPr lang="en-US" dirty="0"/>
          </a:p>
        </p:txBody>
      </p:sp>
    </p:spTree>
    <p:extLst>
      <p:ext uri="{BB962C8B-B14F-4D97-AF65-F5344CB8AC3E}">
        <p14:creationId xmlns:p14="http://schemas.microsoft.com/office/powerpoint/2010/main" val="2372906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in graphic"/>
          <p:cNvPicPr/>
          <p:nvPr/>
        </p:nvPicPr>
        <p:blipFill>
          <a:blip r:embed="rId2"/>
          <a:stretch/>
        </p:blipFill>
        <p:spPr>
          <a:xfrm>
            <a:off x="4192439" y="102429"/>
            <a:ext cx="7858664" cy="6133381"/>
          </a:xfrm>
          <a:prstGeom prst="rect">
            <a:avLst/>
          </a:prstGeom>
          <a:ln>
            <a:noFill/>
          </a:ln>
        </p:spPr>
      </p:pic>
      <p:sp>
        <p:nvSpPr>
          <p:cNvPr id="7" name="TextShape 2"/>
          <p:cNvSpPr txBox="1"/>
          <p:nvPr/>
        </p:nvSpPr>
        <p:spPr>
          <a:xfrm>
            <a:off x="250166" y="6120250"/>
            <a:ext cx="5227608" cy="231120"/>
          </a:xfrm>
          <a:prstGeom prst="rect">
            <a:avLst/>
          </a:prstGeom>
          <a:noFill/>
          <a:ln>
            <a:noFill/>
          </a:ln>
        </p:spPr>
        <p:txBody>
          <a:bodyPr lIns="90000" tIns="45000" rIns="90000" bIns="45000"/>
          <a:lstStyle/>
          <a:p>
            <a:r>
              <a:rPr lang="en-US" sz="900" spc="-1" dirty="0" smtClean="0">
                <a:latin typeface="Arial"/>
              </a:rPr>
              <a:t>DOI</a:t>
            </a:r>
            <a:r>
              <a:rPr lang="en-US" sz="900" spc="-1" dirty="0">
                <a:latin typeface="Arial"/>
              </a:rPr>
              <a:t>: (10.1016/S0140-6736(21)01208-3</a:t>
            </a:r>
            <a:r>
              <a:rPr lang="en-US" sz="900" spc="-1" dirty="0">
                <a:solidFill>
                  <a:srgbClr val="FFFFFF"/>
                </a:solidFill>
                <a:latin typeface="Arial"/>
              </a:rPr>
              <a:t>) </a:t>
            </a:r>
          </a:p>
        </p:txBody>
      </p:sp>
      <p:sp>
        <p:nvSpPr>
          <p:cNvPr id="9" name="Szövegdoboz 8"/>
          <p:cNvSpPr txBox="1"/>
          <p:nvPr/>
        </p:nvSpPr>
        <p:spPr>
          <a:xfrm>
            <a:off x="250166" y="102429"/>
            <a:ext cx="3330676" cy="1994392"/>
          </a:xfrm>
          <a:prstGeom prst="rect">
            <a:avLst/>
          </a:prstGeom>
          <a:noFill/>
        </p:spPr>
        <p:txBody>
          <a:bodyPr wrap="square" rtlCol="0">
            <a:spAutoFit/>
          </a:bodyPr>
          <a:lstStyle/>
          <a:p>
            <a:pPr>
              <a:lnSpc>
                <a:spcPct val="110000"/>
              </a:lnSpc>
            </a:pPr>
            <a:r>
              <a:rPr lang="hu-HU" sz="3200" b="1" dirty="0" err="1"/>
              <a:t>Zdravstveni</a:t>
            </a:r>
            <a:r>
              <a:rPr lang="hu-HU" sz="3200" b="1" dirty="0"/>
              <a:t> </a:t>
            </a:r>
            <a:r>
              <a:rPr lang="hu-HU" sz="3200" b="1" dirty="0" err="1"/>
              <a:t>rizici</a:t>
            </a:r>
            <a:r>
              <a:rPr lang="hu-HU" sz="3200" b="1" dirty="0"/>
              <a:t> </a:t>
            </a:r>
            <a:r>
              <a:rPr lang="hu-HU" sz="3200" b="1" dirty="0" err="1"/>
              <a:t>usled</a:t>
            </a:r>
            <a:r>
              <a:rPr lang="hu-HU" sz="3200" b="1" dirty="0"/>
              <a:t> </a:t>
            </a:r>
            <a:r>
              <a:rPr lang="hu-HU" sz="3200" b="1" dirty="0" err="1"/>
              <a:t>ekstremne</a:t>
            </a:r>
            <a:r>
              <a:rPr lang="hu-HU" sz="3200" b="1" dirty="0"/>
              <a:t> </a:t>
            </a:r>
            <a:r>
              <a:rPr lang="hu-HU" sz="3200" b="1" dirty="0" err="1"/>
              <a:t>toplote</a:t>
            </a:r>
            <a:endParaRPr lang="hu-HU" b="1" dirty="0"/>
          </a:p>
          <a:p>
            <a:endParaRPr lang="hu-HU" dirty="0" smtClean="0"/>
          </a:p>
        </p:txBody>
      </p:sp>
      <p:sp>
        <p:nvSpPr>
          <p:cNvPr id="10" name="Téglalap 9"/>
          <p:cNvSpPr/>
          <p:nvPr/>
        </p:nvSpPr>
        <p:spPr>
          <a:xfrm>
            <a:off x="250165" y="2686672"/>
            <a:ext cx="3942273" cy="2071208"/>
          </a:xfrm>
          <a:prstGeom prst="rect">
            <a:avLst/>
          </a:prstGeom>
        </p:spPr>
        <p:txBody>
          <a:bodyPr wrap="square">
            <a:spAutoFit/>
          </a:bodyPr>
          <a:lstStyle/>
          <a:p>
            <a:pPr>
              <a:lnSpc>
                <a:spcPct val="150000"/>
              </a:lnSpc>
            </a:pPr>
            <a:r>
              <a:rPr lang="hu-HU" sz="2200" dirty="0" err="1"/>
              <a:t>Kardiovaskularne</a:t>
            </a:r>
            <a:r>
              <a:rPr lang="hu-HU" sz="2200" dirty="0"/>
              <a:t> </a:t>
            </a:r>
            <a:r>
              <a:rPr lang="hu-HU" sz="2200" dirty="0" err="1"/>
              <a:t>bolesti</a:t>
            </a:r>
            <a:endParaRPr lang="hu-HU" sz="2200" dirty="0"/>
          </a:p>
          <a:p>
            <a:pPr>
              <a:lnSpc>
                <a:spcPct val="150000"/>
              </a:lnSpc>
            </a:pPr>
            <a:r>
              <a:rPr lang="hu-HU" sz="2200" dirty="0" err="1"/>
              <a:t>Respiratorne</a:t>
            </a:r>
            <a:r>
              <a:rPr lang="hu-HU" sz="2200" dirty="0"/>
              <a:t> </a:t>
            </a:r>
            <a:r>
              <a:rPr lang="hu-HU" sz="2200" dirty="0" err="1"/>
              <a:t>bolesti</a:t>
            </a:r>
            <a:endParaRPr lang="hu-HU" sz="2200" dirty="0"/>
          </a:p>
          <a:p>
            <a:pPr>
              <a:lnSpc>
                <a:spcPct val="150000"/>
              </a:lnSpc>
            </a:pPr>
            <a:r>
              <a:rPr lang="hu-HU" sz="2200" dirty="0" err="1"/>
              <a:t>Bubrežne</a:t>
            </a:r>
            <a:r>
              <a:rPr lang="hu-HU" sz="2200" dirty="0"/>
              <a:t> i </a:t>
            </a:r>
            <a:r>
              <a:rPr lang="hu-HU" sz="2200" dirty="0" err="1"/>
              <a:t>metaboličke</a:t>
            </a:r>
            <a:r>
              <a:rPr lang="hu-HU" sz="2200" dirty="0"/>
              <a:t> </a:t>
            </a:r>
            <a:r>
              <a:rPr lang="hu-HU" sz="2200" dirty="0" err="1"/>
              <a:t>bolesti</a:t>
            </a:r>
            <a:endParaRPr lang="hu-HU" sz="2200" dirty="0"/>
          </a:p>
          <a:p>
            <a:pPr>
              <a:lnSpc>
                <a:spcPct val="150000"/>
              </a:lnSpc>
            </a:pPr>
            <a:r>
              <a:rPr lang="hu-HU" sz="2200" dirty="0" err="1"/>
              <a:t>Mentalne</a:t>
            </a:r>
            <a:r>
              <a:rPr lang="hu-HU" sz="2200" dirty="0"/>
              <a:t> </a:t>
            </a:r>
            <a:r>
              <a:rPr lang="hu-HU" sz="2200" dirty="0" err="1"/>
              <a:t>bolesti</a:t>
            </a:r>
            <a:endParaRPr lang="hu-HU" sz="2200" dirty="0"/>
          </a:p>
        </p:txBody>
      </p:sp>
    </p:spTree>
    <p:extLst>
      <p:ext uri="{BB962C8B-B14F-4D97-AF65-F5344CB8AC3E}">
        <p14:creationId xmlns:p14="http://schemas.microsoft.com/office/powerpoint/2010/main" val="1551178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07187" y="1886292"/>
            <a:ext cx="9474867" cy="2387600"/>
          </a:xfrm>
        </p:spPr>
        <p:txBody>
          <a:bodyPr rtlCol="0">
            <a:noAutofit/>
          </a:bodyPr>
          <a:lstStyle/>
          <a:p>
            <a:pPr algn="ctr">
              <a:lnSpc>
                <a:spcPct val="130000"/>
              </a:lnSpc>
            </a:pPr>
            <a:r>
              <a:rPr lang="nb-NO" b="1" dirty="0">
                <a:solidFill>
                  <a:schemeClr val="tx1"/>
                </a:solidFill>
              </a:rPr>
              <a:t>Klimatske promene i zdravlje </a:t>
            </a:r>
            <a:r>
              <a:rPr lang="nb-NO" dirty="0">
                <a:solidFill>
                  <a:schemeClr val="tx1"/>
                </a:solidFill>
              </a:rPr>
              <a:t>– Predavanje </a:t>
            </a:r>
            <a:r>
              <a:rPr lang="hu-HU" dirty="0" smtClean="0">
                <a:solidFill>
                  <a:schemeClr val="tx1"/>
                </a:solidFill>
              </a:rPr>
              <a:t>1</a:t>
            </a:r>
            <a:r>
              <a:rPr lang="nb-NO" dirty="0" smtClean="0">
                <a:solidFill>
                  <a:schemeClr val="tx1"/>
                </a:solidFill>
              </a:rPr>
              <a:t> </a:t>
            </a:r>
            <a:r>
              <a:rPr lang="nb-NO" dirty="0">
                <a:solidFill>
                  <a:schemeClr val="tx1"/>
                </a:solidFill>
              </a:rPr>
              <a:t>–</a:t>
            </a:r>
            <a:endParaRPr lang="hu-HU" dirty="0">
              <a:solidFill>
                <a:schemeClr val="tx1"/>
              </a:solidFill>
              <a:cs typeface="Calibri"/>
            </a:endParaRPr>
          </a:p>
        </p:txBody>
      </p:sp>
    </p:spTree>
    <p:extLst>
      <p:ext uri="{BB962C8B-B14F-4D97-AF65-F5344CB8AC3E}">
        <p14:creationId xmlns:p14="http://schemas.microsoft.com/office/powerpoint/2010/main" val="3241283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b="1" dirty="0"/>
              <a:t>Temperatura tela i efekti na zdravlje</a:t>
            </a:r>
            <a:endParaRPr lang="hu-HU" b="1" dirty="0">
              <a:solidFill>
                <a:schemeClr val="tx1"/>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6612" y="624226"/>
            <a:ext cx="5769080" cy="567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7469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ép 4"/>
          <p:cNvPicPr>
            <a:picLocks noChangeAspect="1"/>
          </p:cNvPicPr>
          <p:nvPr/>
        </p:nvPicPr>
        <p:blipFill>
          <a:blip r:embed="rId2"/>
          <a:stretch>
            <a:fillRect/>
          </a:stretch>
        </p:blipFill>
        <p:spPr>
          <a:xfrm>
            <a:off x="2001073" y="641471"/>
            <a:ext cx="8241174" cy="4387555"/>
          </a:xfrm>
          <a:prstGeom prst="rect">
            <a:avLst/>
          </a:prstGeom>
        </p:spPr>
      </p:pic>
      <p:pic>
        <p:nvPicPr>
          <p:cNvPr id="6" name="Kép 5"/>
          <p:cNvPicPr>
            <a:picLocks noChangeAspect="1"/>
          </p:cNvPicPr>
          <p:nvPr/>
        </p:nvPicPr>
        <p:blipFill>
          <a:blip r:embed="rId3"/>
          <a:stretch>
            <a:fillRect/>
          </a:stretch>
        </p:blipFill>
        <p:spPr>
          <a:xfrm>
            <a:off x="3868885" y="177475"/>
            <a:ext cx="4667901" cy="323895"/>
          </a:xfrm>
          <a:prstGeom prst="rect">
            <a:avLst/>
          </a:prstGeom>
        </p:spPr>
      </p:pic>
      <p:sp>
        <p:nvSpPr>
          <p:cNvPr id="7" name="Téglalap 6"/>
          <p:cNvSpPr/>
          <p:nvPr/>
        </p:nvSpPr>
        <p:spPr>
          <a:xfrm>
            <a:off x="298645" y="5029027"/>
            <a:ext cx="11301434" cy="1503617"/>
          </a:xfrm>
          <a:prstGeom prst="rect">
            <a:avLst/>
          </a:prstGeom>
        </p:spPr>
        <p:txBody>
          <a:bodyPr wrap="square" rtlCol="0">
            <a:spAutoFit/>
          </a:bodyPr>
          <a:lstStyle/>
          <a:p>
            <a:pPr algn="just">
              <a:lnSpc>
                <a:spcPct val="130000"/>
              </a:lnSpc>
            </a:pPr>
            <a:r>
              <a:rPr lang="en-US" dirty="0" err="1"/>
              <a:t>Kada</a:t>
            </a:r>
            <a:r>
              <a:rPr lang="en-US" dirty="0"/>
              <a:t> je </a:t>
            </a:r>
            <a:r>
              <a:rPr lang="en-US" dirty="0" err="1"/>
              <a:t>telo</a:t>
            </a:r>
            <a:r>
              <a:rPr lang="en-US" dirty="0"/>
              <a:t> pod </a:t>
            </a:r>
            <a:r>
              <a:rPr lang="en-US" dirty="0" err="1"/>
              <a:t>toplotnim</a:t>
            </a:r>
            <a:r>
              <a:rPr lang="en-US" dirty="0"/>
              <a:t> </a:t>
            </a:r>
            <a:r>
              <a:rPr lang="en-US" dirty="0" err="1"/>
              <a:t>stresom</a:t>
            </a:r>
            <a:r>
              <a:rPr lang="en-US" dirty="0"/>
              <a:t>, </a:t>
            </a:r>
            <a:r>
              <a:rPr lang="en-US" dirty="0" err="1"/>
              <a:t>toplotna</a:t>
            </a:r>
            <a:r>
              <a:rPr lang="en-US" dirty="0"/>
              <a:t> </a:t>
            </a:r>
            <a:r>
              <a:rPr lang="en-US" dirty="0" err="1"/>
              <a:t>homeostaza</a:t>
            </a:r>
            <a:r>
              <a:rPr lang="en-US" dirty="0"/>
              <a:t> se </a:t>
            </a:r>
            <a:r>
              <a:rPr lang="en-US" dirty="0" err="1"/>
              <a:t>održava</a:t>
            </a:r>
            <a:r>
              <a:rPr lang="en-US" dirty="0"/>
              <a:t> </a:t>
            </a:r>
            <a:r>
              <a:rPr lang="en-US" dirty="0" err="1"/>
              <a:t>kroz</a:t>
            </a:r>
            <a:r>
              <a:rPr lang="en-US" dirty="0"/>
              <a:t> </a:t>
            </a:r>
            <a:r>
              <a:rPr lang="en-US" dirty="0" err="1"/>
              <a:t>regulisani</a:t>
            </a:r>
            <a:r>
              <a:rPr lang="en-US" dirty="0"/>
              <a:t> </a:t>
            </a:r>
            <a:r>
              <a:rPr lang="en-US" dirty="0" err="1"/>
              <a:t>balans</a:t>
            </a:r>
            <a:r>
              <a:rPr lang="en-US" dirty="0"/>
              <a:t> (</a:t>
            </a:r>
            <a:r>
              <a:rPr lang="en-US" dirty="0" err="1"/>
              <a:t>odmah</a:t>
            </a:r>
            <a:r>
              <a:rPr lang="en-US" dirty="0"/>
              <a:t> </a:t>
            </a:r>
            <a:r>
              <a:rPr lang="en-US" dirty="0" err="1"/>
              <a:t>kroz</a:t>
            </a:r>
            <a:r>
              <a:rPr lang="en-US" dirty="0"/>
              <a:t> </a:t>
            </a:r>
            <a:r>
              <a:rPr lang="en-US" dirty="0" err="1"/>
              <a:t>regulatorni</a:t>
            </a:r>
            <a:r>
              <a:rPr lang="en-US" dirty="0"/>
              <a:t> </a:t>
            </a:r>
            <a:r>
              <a:rPr lang="en-US" dirty="0" err="1"/>
              <a:t>sistem</a:t>
            </a:r>
            <a:r>
              <a:rPr lang="en-US" dirty="0"/>
              <a:t> </a:t>
            </a:r>
            <a:r>
              <a:rPr lang="en-US" dirty="0" err="1"/>
              <a:t>i</a:t>
            </a:r>
            <a:r>
              <a:rPr lang="en-US" dirty="0"/>
              <a:t> </a:t>
            </a:r>
            <a:r>
              <a:rPr lang="en-US" dirty="0" err="1"/>
              <a:t>posle</a:t>
            </a:r>
            <a:r>
              <a:rPr lang="en-US" dirty="0"/>
              <a:t> 7-10 dana </a:t>
            </a:r>
            <a:r>
              <a:rPr lang="en-US" dirty="0" err="1"/>
              <a:t>kroz</a:t>
            </a:r>
            <a:r>
              <a:rPr lang="en-US" dirty="0"/>
              <a:t> </a:t>
            </a:r>
            <a:r>
              <a:rPr lang="en-US" dirty="0" err="1"/>
              <a:t>proces</a:t>
            </a:r>
            <a:r>
              <a:rPr lang="en-US" dirty="0"/>
              <a:t> </a:t>
            </a:r>
            <a:r>
              <a:rPr lang="en-US" dirty="0" err="1"/>
              <a:t>aklimatizacije</a:t>
            </a:r>
            <a:r>
              <a:rPr lang="en-US" dirty="0"/>
              <a:t>) </a:t>
            </a:r>
            <a:r>
              <a:rPr lang="en-US" dirty="0" err="1"/>
              <a:t>između</a:t>
            </a:r>
            <a:r>
              <a:rPr lang="en-US" dirty="0"/>
              <a:t> </a:t>
            </a:r>
            <a:r>
              <a:rPr lang="en-US" dirty="0" err="1"/>
              <a:t>faktora</a:t>
            </a:r>
            <a:r>
              <a:rPr lang="en-US" dirty="0"/>
              <a:t> </a:t>
            </a:r>
            <a:r>
              <a:rPr lang="en-US" dirty="0" err="1"/>
              <a:t>koji</a:t>
            </a:r>
            <a:r>
              <a:rPr lang="en-US" dirty="0"/>
              <a:t> </a:t>
            </a:r>
            <a:r>
              <a:rPr lang="en-US" dirty="0" err="1"/>
              <a:t>proizvode</a:t>
            </a:r>
            <a:r>
              <a:rPr lang="en-US" dirty="0"/>
              <a:t> </a:t>
            </a:r>
            <a:r>
              <a:rPr lang="en-US" dirty="0" err="1"/>
              <a:t>toplotu</a:t>
            </a:r>
            <a:r>
              <a:rPr lang="en-US" dirty="0"/>
              <a:t> (</a:t>
            </a:r>
            <a:r>
              <a:rPr lang="en-US" dirty="0" err="1"/>
              <a:t>crveni</a:t>
            </a:r>
            <a:r>
              <a:rPr lang="en-US" dirty="0"/>
              <a:t> </a:t>
            </a:r>
            <a:r>
              <a:rPr lang="en-US" dirty="0" err="1"/>
              <a:t>kvadrat</a:t>
            </a:r>
            <a:r>
              <a:rPr lang="en-US" dirty="0"/>
              <a:t>) </a:t>
            </a:r>
            <a:r>
              <a:rPr lang="en-US" dirty="0" err="1"/>
              <a:t>i</a:t>
            </a:r>
            <a:r>
              <a:rPr lang="en-US" dirty="0"/>
              <a:t> </a:t>
            </a:r>
            <a:r>
              <a:rPr lang="en-US" dirty="0" err="1"/>
              <a:t>rasipaju</a:t>
            </a:r>
            <a:r>
              <a:rPr lang="en-US" dirty="0"/>
              <a:t> </a:t>
            </a:r>
            <a:r>
              <a:rPr lang="en-US" dirty="0" err="1"/>
              <a:t>toplotu</a:t>
            </a:r>
            <a:r>
              <a:rPr lang="en-US" dirty="0"/>
              <a:t> (</a:t>
            </a:r>
            <a:r>
              <a:rPr lang="en-US" dirty="0" err="1"/>
              <a:t>plavi</a:t>
            </a:r>
            <a:r>
              <a:rPr lang="en-US" dirty="0"/>
              <a:t> </a:t>
            </a:r>
            <a:r>
              <a:rPr lang="en-US" dirty="0" err="1"/>
              <a:t>kvadrat</a:t>
            </a:r>
            <a:r>
              <a:rPr lang="en-US" dirty="0"/>
              <a:t>) . </a:t>
            </a:r>
            <a:r>
              <a:rPr lang="en-US" dirty="0" err="1"/>
              <a:t>Međutim</a:t>
            </a:r>
            <a:r>
              <a:rPr lang="en-US" dirty="0"/>
              <a:t>, </a:t>
            </a:r>
            <a:r>
              <a:rPr lang="en-US" dirty="0" err="1"/>
              <a:t>faktori</a:t>
            </a:r>
            <a:r>
              <a:rPr lang="en-US" dirty="0"/>
              <a:t> </a:t>
            </a:r>
            <a:r>
              <a:rPr lang="en-US" dirty="0" err="1"/>
              <a:t>rizika</a:t>
            </a:r>
            <a:r>
              <a:rPr lang="en-US" dirty="0"/>
              <a:t>, od </a:t>
            </a:r>
            <a:r>
              <a:rPr lang="en-US" dirty="0" err="1"/>
              <a:t>kojih</a:t>
            </a:r>
            <a:r>
              <a:rPr lang="en-US" dirty="0"/>
              <a:t> je </a:t>
            </a:r>
            <a:r>
              <a:rPr lang="en-US" dirty="0" err="1"/>
              <a:t>na</a:t>
            </a:r>
            <a:r>
              <a:rPr lang="en-US" dirty="0"/>
              <a:t> </a:t>
            </a:r>
            <a:r>
              <a:rPr lang="en-US" dirty="0" err="1"/>
              <a:t>neke</a:t>
            </a:r>
            <a:r>
              <a:rPr lang="en-US" dirty="0"/>
              <a:t> </a:t>
            </a:r>
            <a:r>
              <a:rPr lang="en-US" dirty="0" err="1"/>
              <a:t>moguće</a:t>
            </a:r>
            <a:r>
              <a:rPr lang="en-US" dirty="0"/>
              <a:t> </a:t>
            </a:r>
            <a:r>
              <a:rPr lang="en-US" dirty="0" err="1"/>
              <a:t>uticati</a:t>
            </a:r>
            <a:r>
              <a:rPr lang="en-US" dirty="0"/>
              <a:t>, </a:t>
            </a:r>
            <a:r>
              <a:rPr lang="en-US" dirty="0" err="1"/>
              <a:t>dok</a:t>
            </a:r>
            <a:r>
              <a:rPr lang="en-US" dirty="0"/>
              <a:t> </a:t>
            </a:r>
            <a:r>
              <a:rPr lang="en-US" dirty="0" err="1"/>
              <a:t>na</a:t>
            </a:r>
            <a:r>
              <a:rPr lang="en-US" dirty="0"/>
              <a:t> </a:t>
            </a:r>
            <a:r>
              <a:rPr lang="en-US" dirty="0" err="1"/>
              <a:t>druge</a:t>
            </a:r>
            <a:r>
              <a:rPr lang="en-US" dirty="0"/>
              <a:t> </a:t>
            </a:r>
            <a:r>
              <a:rPr lang="en-US" dirty="0" err="1"/>
              <a:t>nije</a:t>
            </a:r>
            <a:r>
              <a:rPr lang="en-US" dirty="0"/>
              <a:t>, </a:t>
            </a:r>
            <a:r>
              <a:rPr lang="en-US" dirty="0" err="1"/>
              <a:t>mogu</a:t>
            </a:r>
            <a:r>
              <a:rPr lang="en-US" dirty="0"/>
              <a:t> da </a:t>
            </a:r>
            <a:r>
              <a:rPr lang="en-US" dirty="0" err="1"/>
              <a:t>ugroze</a:t>
            </a:r>
            <a:r>
              <a:rPr lang="en-US" dirty="0"/>
              <a:t> </a:t>
            </a:r>
            <a:r>
              <a:rPr lang="en-US" dirty="0" err="1"/>
              <a:t>i</a:t>
            </a:r>
            <a:r>
              <a:rPr lang="en-US" dirty="0"/>
              <a:t> </a:t>
            </a:r>
            <a:r>
              <a:rPr lang="en-US" dirty="0" err="1"/>
              <a:t>sisteme</a:t>
            </a:r>
            <a:r>
              <a:rPr lang="en-US" dirty="0"/>
              <a:t> </a:t>
            </a:r>
            <a:r>
              <a:rPr lang="en-US" dirty="0" err="1"/>
              <a:t>regulacije</a:t>
            </a:r>
            <a:r>
              <a:rPr lang="en-US" dirty="0"/>
              <a:t> </a:t>
            </a:r>
            <a:r>
              <a:rPr lang="en-US" dirty="0" err="1"/>
              <a:t>i</a:t>
            </a:r>
            <a:r>
              <a:rPr lang="en-US" dirty="0"/>
              <a:t> </a:t>
            </a:r>
            <a:r>
              <a:rPr lang="en-US" dirty="0" err="1"/>
              <a:t>aklimatizacije</a:t>
            </a:r>
            <a:r>
              <a:rPr lang="en-US" dirty="0"/>
              <a:t> </a:t>
            </a:r>
            <a:r>
              <a:rPr lang="en-US" dirty="0" err="1"/>
              <a:t>i</a:t>
            </a:r>
            <a:r>
              <a:rPr lang="en-US" dirty="0"/>
              <a:t> </a:t>
            </a:r>
            <a:r>
              <a:rPr lang="en-US" dirty="0" err="1"/>
              <a:t>faktore</a:t>
            </a:r>
            <a:r>
              <a:rPr lang="en-US" dirty="0"/>
              <a:t> </a:t>
            </a:r>
            <a:r>
              <a:rPr lang="en-US" dirty="0" err="1"/>
              <a:t>koji</a:t>
            </a:r>
            <a:r>
              <a:rPr lang="en-US" dirty="0"/>
              <a:t> </a:t>
            </a:r>
            <a:r>
              <a:rPr lang="en-US" dirty="0" err="1"/>
              <a:t>mogu</a:t>
            </a:r>
            <a:r>
              <a:rPr lang="en-US" dirty="0"/>
              <a:t> da </a:t>
            </a:r>
            <a:r>
              <a:rPr lang="en-US" dirty="0" err="1"/>
              <a:t>proizvode</a:t>
            </a:r>
            <a:r>
              <a:rPr lang="en-US" dirty="0"/>
              <a:t> </a:t>
            </a:r>
            <a:r>
              <a:rPr lang="en-US" dirty="0" err="1"/>
              <a:t>ili</a:t>
            </a:r>
            <a:r>
              <a:rPr lang="en-US" dirty="0"/>
              <a:t> </a:t>
            </a:r>
            <a:r>
              <a:rPr lang="en-US" dirty="0" err="1"/>
              <a:t>rasipaju</a:t>
            </a:r>
            <a:r>
              <a:rPr lang="en-US" dirty="0"/>
              <a:t> </a:t>
            </a:r>
            <a:r>
              <a:rPr lang="en-US" dirty="0" err="1"/>
              <a:t>toplotu</a:t>
            </a:r>
            <a:r>
              <a:rPr lang="en-US" dirty="0"/>
              <a:t>.</a:t>
            </a:r>
          </a:p>
        </p:txBody>
      </p:sp>
      <p:sp>
        <p:nvSpPr>
          <p:cNvPr id="8" name="Téglalap 7"/>
          <p:cNvSpPr/>
          <p:nvPr/>
        </p:nvSpPr>
        <p:spPr>
          <a:xfrm>
            <a:off x="617237" y="6495825"/>
            <a:ext cx="6240763" cy="276999"/>
          </a:xfrm>
          <a:prstGeom prst="rect">
            <a:avLst/>
          </a:prstGeom>
        </p:spPr>
        <p:txBody>
          <a:bodyPr wrap="square" rtlCol="0">
            <a:spAutoFit/>
          </a:bodyPr>
          <a:lstStyle/>
          <a:p>
            <a:r>
              <a:rPr lang="en-US" sz="1200" i="1" dirty="0" err="1"/>
              <a:t>Izvor</a:t>
            </a:r>
            <a:r>
              <a:rPr lang="en-US" sz="1200" i="1" dirty="0"/>
              <a:t> </a:t>
            </a:r>
            <a:r>
              <a:rPr lang="sr" sz="1200" i="1" dirty="0" smtClean="0"/>
              <a:t>: </a:t>
            </a:r>
            <a:r>
              <a:rPr lang="hu-HU" sz="1200" i="1" dirty="0"/>
              <a:t>doi: </a:t>
            </a:r>
            <a:r>
              <a:rPr lang="hu-HU" sz="1200" i="1" dirty="0">
                <a:hlinkClick r:id="rId4"/>
              </a:rPr>
              <a:t>10.3390/biomedicines10102542</a:t>
            </a:r>
            <a:endParaRPr lang="hu-HU" sz="1200" i="1" dirty="0"/>
          </a:p>
        </p:txBody>
      </p:sp>
    </p:spTree>
    <p:extLst>
      <p:ext uri="{BB962C8B-B14F-4D97-AF65-F5344CB8AC3E}">
        <p14:creationId xmlns:p14="http://schemas.microsoft.com/office/powerpoint/2010/main" val="3589524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p:cNvSpPr txBox="1"/>
          <p:nvPr/>
        </p:nvSpPr>
        <p:spPr>
          <a:xfrm>
            <a:off x="1385452" y="5552934"/>
            <a:ext cx="9393382" cy="830997"/>
          </a:xfrm>
          <a:prstGeom prst="rect">
            <a:avLst/>
          </a:prstGeom>
          <a:noFill/>
        </p:spPr>
        <p:txBody>
          <a:bodyPr wrap="square" rtlCol="0">
            <a:spAutoFit/>
          </a:bodyPr>
          <a:lstStyle/>
          <a:p>
            <a:pPr algn="ctr"/>
            <a:r>
              <a:rPr lang="en-US" sz="2400" dirty="0" err="1"/>
              <a:t>Faktori</a:t>
            </a:r>
            <a:r>
              <a:rPr lang="en-US" sz="2400" dirty="0"/>
              <a:t> </a:t>
            </a:r>
            <a:r>
              <a:rPr lang="en-US" sz="2400" dirty="0" err="1"/>
              <a:t>koji</a:t>
            </a:r>
            <a:r>
              <a:rPr lang="en-US" sz="2400" dirty="0"/>
              <a:t> </a:t>
            </a:r>
            <a:r>
              <a:rPr lang="en-US" sz="2400" dirty="0" err="1"/>
              <a:t>doprinose</a:t>
            </a:r>
            <a:r>
              <a:rPr lang="en-US" sz="2400" dirty="0"/>
              <a:t> </a:t>
            </a:r>
            <a:r>
              <a:rPr lang="en-US" sz="2400" dirty="0" err="1"/>
              <a:t>povećanom</a:t>
            </a:r>
            <a:r>
              <a:rPr lang="en-US" sz="2400" dirty="0"/>
              <a:t> </a:t>
            </a:r>
            <a:r>
              <a:rPr lang="en-US" sz="2400" dirty="0" err="1"/>
              <a:t>riziku</a:t>
            </a:r>
            <a:r>
              <a:rPr lang="en-US" sz="2400" dirty="0"/>
              <a:t> od </a:t>
            </a:r>
            <a:r>
              <a:rPr lang="en-US" sz="2400" dirty="0" err="1"/>
              <a:t>toplotnih</a:t>
            </a:r>
            <a:r>
              <a:rPr lang="en-US" sz="2400" dirty="0"/>
              <a:t> </a:t>
            </a:r>
            <a:r>
              <a:rPr lang="en-US" sz="2400" dirty="0" err="1"/>
              <a:t>bolesti</a:t>
            </a:r>
            <a:r>
              <a:rPr lang="en-US" sz="2400" dirty="0"/>
              <a:t> </a:t>
            </a:r>
            <a:r>
              <a:rPr lang="en-US" sz="2400" dirty="0" err="1"/>
              <a:t>i</a:t>
            </a:r>
            <a:r>
              <a:rPr lang="en-US" sz="2400" dirty="0"/>
              <a:t> </a:t>
            </a:r>
            <a:r>
              <a:rPr lang="en-US" sz="2400" dirty="0" err="1"/>
              <a:t>smrti</a:t>
            </a:r>
            <a:r>
              <a:rPr lang="en-US" sz="2400" dirty="0"/>
              <a:t> </a:t>
            </a:r>
            <a:r>
              <a:rPr lang="en-US" sz="2400" dirty="0" err="1"/>
              <a:t>tokom</a:t>
            </a:r>
            <a:r>
              <a:rPr lang="en-US" sz="2400" dirty="0"/>
              <a:t> </a:t>
            </a:r>
            <a:r>
              <a:rPr lang="en-US" sz="2400" dirty="0" err="1"/>
              <a:t>starenja</a:t>
            </a:r>
            <a:endParaRPr lang="en-US" sz="2400" dirty="0"/>
          </a:p>
        </p:txBody>
      </p:sp>
      <p:sp>
        <p:nvSpPr>
          <p:cNvPr id="4" name="Téglalap 3"/>
          <p:cNvSpPr/>
          <p:nvPr/>
        </p:nvSpPr>
        <p:spPr>
          <a:xfrm>
            <a:off x="303099" y="6351020"/>
            <a:ext cx="12303370" cy="276999"/>
          </a:xfrm>
          <a:prstGeom prst="rect">
            <a:avLst/>
          </a:prstGeom>
        </p:spPr>
        <p:txBody>
          <a:bodyPr wrap="square" rtlCol="0">
            <a:spAutoFit/>
          </a:bodyPr>
          <a:lstStyle/>
          <a:p>
            <a:r>
              <a:rPr lang="en-US" sz="1200" i="1" dirty="0" err="1"/>
              <a:t>Izvor</a:t>
            </a:r>
            <a:r>
              <a:rPr lang="en-US" sz="1200" i="1" dirty="0"/>
              <a:t> </a:t>
            </a:r>
            <a:r>
              <a:rPr lang="sr" sz="1200" i="1" dirty="0" smtClean="0"/>
              <a:t>:</a:t>
            </a:r>
            <a:r>
              <a:rPr lang="en-US" sz="1200" i="1" dirty="0" smtClean="0"/>
              <a:t> </a:t>
            </a:r>
            <a:r>
              <a:rPr lang="en-US" sz="1200" i="1" dirty="0"/>
              <a:t>Balmain BN, </a:t>
            </a:r>
            <a:r>
              <a:rPr lang="hu-HU" sz="1200" i="1" dirty="0"/>
              <a:t>et al.:</a:t>
            </a:r>
            <a:r>
              <a:rPr lang="en-US" sz="1200" i="1" dirty="0"/>
              <a:t>. Aging and Thermoregulatory Control: The Clinical Implications of Exercising under Heat Stress in Older Individuals. </a:t>
            </a:r>
            <a:r>
              <a:rPr lang="en-US" sz="1200" i="1" dirty="0" err="1"/>
              <a:t>doi</a:t>
            </a:r>
            <a:r>
              <a:rPr lang="en-US" sz="1200" i="1" dirty="0"/>
              <a:t>: 10.1155/2018/8306154</a:t>
            </a:r>
            <a:endParaRPr lang="hu-HU" sz="3200" dirty="0"/>
          </a:p>
        </p:txBody>
      </p:sp>
      <p:pic>
        <p:nvPicPr>
          <p:cNvPr id="5" name="Kép 4"/>
          <p:cNvPicPr>
            <a:picLocks noChangeAspect="1"/>
          </p:cNvPicPr>
          <p:nvPr/>
        </p:nvPicPr>
        <p:blipFill rotWithShape="1">
          <a:blip r:embed="rId2"/>
          <a:srcRect l="785" t="1743" r="966"/>
          <a:stretch/>
        </p:blipFill>
        <p:spPr>
          <a:xfrm>
            <a:off x="573610" y="103516"/>
            <a:ext cx="10916774" cy="5576120"/>
          </a:xfrm>
          <a:prstGeom prst="rect">
            <a:avLst/>
          </a:prstGeom>
        </p:spPr>
      </p:pic>
    </p:spTree>
    <p:extLst>
      <p:ext uri="{BB962C8B-B14F-4D97-AF65-F5344CB8AC3E}">
        <p14:creationId xmlns:p14="http://schemas.microsoft.com/office/powerpoint/2010/main" val="3437391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149724"/>
            <a:ext cx="10183646" cy="5344271"/>
          </a:xfrm>
          <a:prstGeom prst="rect">
            <a:avLst/>
          </a:prstGeom>
          <a:ln w="19050">
            <a:solidFill>
              <a:schemeClr val="tx1"/>
            </a:solidFill>
          </a:ln>
        </p:spPr>
      </p:pic>
      <p:sp>
        <p:nvSpPr>
          <p:cNvPr id="6" name="Téglalap 5"/>
          <p:cNvSpPr/>
          <p:nvPr/>
        </p:nvSpPr>
        <p:spPr>
          <a:xfrm>
            <a:off x="0" y="6117957"/>
            <a:ext cx="10875818" cy="276999"/>
          </a:xfrm>
          <a:prstGeom prst="rect">
            <a:avLst/>
          </a:prstGeom>
        </p:spPr>
        <p:txBody>
          <a:bodyPr wrap="square">
            <a:spAutoFit/>
          </a:bodyPr>
          <a:lstStyle/>
          <a:p>
            <a:r>
              <a:rPr lang="hu-HU" sz="1000" i="1" dirty="0" err="1" smtClean="0"/>
              <a:t>doi</a:t>
            </a:r>
            <a:r>
              <a:rPr lang="hu-HU" sz="1000" i="1" dirty="0"/>
              <a:t>: 10.1177/2333721420932432</a:t>
            </a:r>
            <a:r>
              <a:rPr lang="hu-HU" sz="1200" i="1" dirty="0"/>
              <a:t>.</a:t>
            </a:r>
          </a:p>
        </p:txBody>
      </p:sp>
      <p:sp>
        <p:nvSpPr>
          <p:cNvPr id="8" name="Téglalap 7"/>
          <p:cNvSpPr/>
          <p:nvPr/>
        </p:nvSpPr>
        <p:spPr>
          <a:xfrm>
            <a:off x="1267328" y="5540161"/>
            <a:ext cx="10287278" cy="369332"/>
          </a:xfrm>
          <a:prstGeom prst="rect">
            <a:avLst/>
          </a:prstGeom>
        </p:spPr>
        <p:txBody>
          <a:bodyPr wrap="square" rtlCol="0">
            <a:spAutoFit/>
          </a:bodyPr>
          <a:lstStyle/>
          <a:p>
            <a:r>
              <a:rPr lang="en-US" dirty="0" err="1">
                <a:latin typeface="GillSansMTPro-Medium"/>
              </a:rPr>
              <a:t>Predložene</a:t>
            </a:r>
            <a:r>
              <a:rPr lang="en-US" dirty="0">
                <a:latin typeface="GillSansMTPro-Medium"/>
              </a:rPr>
              <a:t> </a:t>
            </a:r>
            <a:r>
              <a:rPr lang="en-US" dirty="0" err="1">
                <a:latin typeface="GillSansMTPro-Medium"/>
              </a:rPr>
              <a:t>strategije</a:t>
            </a:r>
            <a:r>
              <a:rPr lang="en-US" dirty="0">
                <a:latin typeface="GillSansMTPro-Medium"/>
              </a:rPr>
              <a:t> </a:t>
            </a:r>
            <a:r>
              <a:rPr lang="en-US" dirty="0" err="1">
                <a:latin typeface="GillSansMTPro-Medium"/>
              </a:rPr>
              <a:t>intervencije</a:t>
            </a:r>
            <a:r>
              <a:rPr lang="en-US" dirty="0">
                <a:latin typeface="GillSansMTPro-Medium"/>
              </a:rPr>
              <a:t> </a:t>
            </a:r>
            <a:r>
              <a:rPr lang="en-US" dirty="0" err="1">
                <a:latin typeface="GillSansMTPro-Medium"/>
              </a:rPr>
              <a:t>i</a:t>
            </a:r>
            <a:r>
              <a:rPr lang="en-US" dirty="0">
                <a:latin typeface="GillSansMTPro-Medium"/>
              </a:rPr>
              <a:t> </a:t>
            </a:r>
            <a:r>
              <a:rPr lang="en-US" dirty="0" err="1">
                <a:latin typeface="GillSansMTPro-Medium"/>
              </a:rPr>
              <a:t>mehanizmi</a:t>
            </a:r>
            <a:r>
              <a:rPr lang="en-US" dirty="0">
                <a:latin typeface="GillSansMTPro-Medium"/>
              </a:rPr>
              <a:t> </a:t>
            </a:r>
            <a:r>
              <a:rPr lang="en-US" dirty="0" err="1">
                <a:latin typeface="GillSansMTPro-Medium"/>
              </a:rPr>
              <a:t>za</a:t>
            </a:r>
            <a:r>
              <a:rPr lang="en-US" dirty="0">
                <a:latin typeface="GillSansMTPro-Medium"/>
              </a:rPr>
              <a:t> </a:t>
            </a:r>
            <a:r>
              <a:rPr lang="en-US" dirty="0" err="1">
                <a:latin typeface="GillSansMTPro-Medium"/>
              </a:rPr>
              <a:t>poboljšanje</a:t>
            </a:r>
            <a:r>
              <a:rPr lang="en-US" dirty="0">
                <a:latin typeface="GillSansMTPro-Medium"/>
              </a:rPr>
              <a:t> </a:t>
            </a:r>
            <a:r>
              <a:rPr lang="en-US" dirty="0" err="1">
                <a:latin typeface="GillSansMTPro-Medium"/>
              </a:rPr>
              <a:t>termoregulacije</a:t>
            </a:r>
            <a:r>
              <a:rPr lang="en-US" dirty="0">
                <a:latin typeface="GillSansMTPro-Medium"/>
              </a:rPr>
              <a:t> </a:t>
            </a:r>
            <a:r>
              <a:rPr lang="en-US" dirty="0" err="1">
                <a:latin typeface="GillSansMTPro-Medium"/>
              </a:rPr>
              <a:t>kod</a:t>
            </a:r>
            <a:r>
              <a:rPr lang="en-US" dirty="0">
                <a:latin typeface="GillSansMTPro-Medium"/>
              </a:rPr>
              <a:t> </a:t>
            </a:r>
            <a:r>
              <a:rPr lang="en-US" dirty="0" err="1">
                <a:latin typeface="GillSansMTPro-Medium"/>
              </a:rPr>
              <a:t>starijih</a:t>
            </a:r>
            <a:r>
              <a:rPr lang="en-US" dirty="0">
                <a:latin typeface="GillSansMTPro-Medium"/>
              </a:rPr>
              <a:t> </a:t>
            </a:r>
            <a:r>
              <a:rPr lang="en-US" dirty="0" err="1">
                <a:latin typeface="GillSansMTPro-Medium"/>
              </a:rPr>
              <a:t>osoba</a:t>
            </a:r>
            <a:r>
              <a:rPr lang="sr" dirty="0" smtClean="0">
                <a:latin typeface="GillSansMTPro-Medium"/>
              </a:rPr>
              <a:t>.</a:t>
            </a:r>
            <a:endParaRPr lang="hu-HU" dirty="0"/>
          </a:p>
        </p:txBody>
      </p:sp>
    </p:spTree>
    <p:extLst>
      <p:ext uri="{BB962C8B-B14F-4D97-AF65-F5344CB8AC3E}">
        <p14:creationId xmlns:p14="http://schemas.microsoft.com/office/powerpoint/2010/main" val="1207706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149724"/>
            <a:ext cx="10183646" cy="5344271"/>
          </a:xfrm>
          <a:prstGeom prst="rect">
            <a:avLst/>
          </a:prstGeom>
          <a:ln w="19050">
            <a:solidFill>
              <a:schemeClr val="tx1"/>
            </a:solidFill>
          </a:ln>
        </p:spPr>
      </p:pic>
      <p:sp>
        <p:nvSpPr>
          <p:cNvPr id="5" name="Téglalap 4"/>
          <p:cNvSpPr/>
          <p:nvPr/>
        </p:nvSpPr>
        <p:spPr>
          <a:xfrm>
            <a:off x="1267328" y="5540161"/>
            <a:ext cx="10287278" cy="369332"/>
          </a:xfrm>
          <a:prstGeom prst="rect">
            <a:avLst/>
          </a:prstGeom>
        </p:spPr>
        <p:txBody>
          <a:bodyPr wrap="square" rtlCol="0">
            <a:spAutoFit/>
          </a:bodyPr>
          <a:lstStyle/>
          <a:p>
            <a:r>
              <a:rPr lang="en-US" dirty="0" err="1">
                <a:latin typeface="GillSansMTPro-Medium"/>
              </a:rPr>
              <a:t>Predložene</a:t>
            </a:r>
            <a:r>
              <a:rPr lang="en-US" dirty="0">
                <a:latin typeface="GillSansMTPro-Medium"/>
              </a:rPr>
              <a:t> </a:t>
            </a:r>
            <a:r>
              <a:rPr lang="en-US" dirty="0" err="1">
                <a:latin typeface="GillSansMTPro-Medium"/>
              </a:rPr>
              <a:t>strategije</a:t>
            </a:r>
            <a:r>
              <a:rPr lang="en-US" dirty="0">
                <a:latin typeface="GillSansMTPro-Medium"/>
              </a:rPr>
              <a:t> </a:t>
            </a:r>
            <a:r>
              <a:rPr lang="en-US" dirty="0" err="1">
                <a:latin typeface="GillSansMTPro-Medium"/>
              </a:rPr>
              <a:t>intervencije</a:t>
            </a:r>
            <a:r>
              <a:rPr lang="en-US" dirty="0">
                <a:latin typeface="GillSansMTPro-Medium"/>
              </a:rPr>
              <a:t> </a:t>
            </a:r>
            <a:r>
              <a:rPr lang="en-US" dirty="0" err="1">
                <a:latin typeface="GillSansMTPro-Medium"/>
              </a:rPr>
              <a:t>i</a:t>
            </a:r>
            <a:r>
              <a:rPr lang="en-US" dirty="0">
                <a:latin typeface="GillSansMTPro-Medium"/>
              </a:rPr>
              <a:t> </a:t>
            </a:r>
            <a:r>
              <a:rPr lang="en-US" dirty="0" err="1">
                <a:latin typeface="GillSansMTPro-Medium"/>
              </a:rPr>
              <a:t>mehanizmi</a:t>
            </a:r>
            <a:r>
              <a:rPr lang="en-US" dirty="0">
                <a:latin typeface="GillSansMTPro-Medium"/>
              </a:rPr>
              <a:t> </a:t>
            </a:r>
            <a:r>
              <a:rPr lang="en-US" dirty="0" err="1">
                <a:latin typeface="GillSansMTPro-Medium"/>
              </a:rPr>
              <a:t>za</a:t>
            </a:r>
            <a:r>
              <a:rPr lang="en-US" dirty="0">
                <a:latin typeface="GillSansMTPro-Medium"/>
              </a:rPr>
              <a:t> </a:t>
            </a:r>
            <a:r>
              <a:rPr lang="en-US" dirty="0" err="1">
                <a:latin typeface="GillSansMTPro-Medium"/>
              </a:rPr>
              <a:t>poboljšanje</a:t>
            </a:r>
            <a:r>
              <a:rPr lang="en-US" dirty="0">
                <a:latin typeface="GillSansMTPro-Medium"/>
              </a:rPr>
              <a:t> </a:t>
            </a:r>
            <a:r>
              <a:rPr lang="en-US" dirty="0" err="1">
                <a:latin typeface="GillSansMTPro-Medium"/>
              </a:rPr>
              <a:t>termoregulacije</a:t>
            </a:r>
            <a:r>
              <a:rPr lang="en-US" dirty="0">
                <a:latin typeface="GillSansMTPro-Medium"/>
              </a:rPr>
              <a:t> </a:t>
            </a:r>
            <a:r>
              <a:rPr lang="en-US" dirty="0" err="1">
                <a:latin typeface="GillSansMTPro-Medium"/>
              </a:rPr>
              <a:t>kod</a:t>
            </a:r>
            <a:r>
              <a:rPr lang="en-US" dirty="0">
                <a:latin typeface="GillSansMTPro-Medium"/>
              </a:rPr>
              <a:t> </a:t>
            </a:r>
            <a:r>
              <a:rPr lang="en-US" dirty="0" err="1">
                <a:latin typeface="GillSansMTPro-Medium"/>
              </a:rPr>
              <a:t>starijih</a:t>
            </a:r>
            <a:r>
              <a:rPr lang="en-US" dirty="0">
                <a:latin typeface="GillSansMTPro-Medium"/>
              </a:rPr>
              <a:t> </a:t>
            </a:r>
            <a:r>
              <a:rPr lang="en-US" dirty="0" err="1">
                <a:latin typeface="GillSansMTPro-Medium"/>
              </a:rPr>
              <a:t>osoba</a:t>
            </a:r>
            <a:r>
              <a:rPr lang="sr" dirty="0" smtClean="0">
                <a:latin typeface="GillSansMTPro-Medium"/>
              </a:rPr>
              <a:t>.</a:t>
            </a:r>
            <a:endParaRPr lang="hu-HU" dirty="0"/>
          </a:p>
        </p:txBody>
      </p:sp>
      <p:sp>
        <p:nvSpPr>
          <p:cNvPr id="6" name="Téglalap 5"/>
          <p:cNvSpPr/>
          <p:nvPr/>
        </p:nvSpPr>
        <p:spPr>
          <a:xfrm>
            <a:off x="0" y="6324991"/>
            <a:ext cx="10875818" cy="276999"/>
          </a:xfrm>
          <a:prstGeom prst="rect">
            <a:avLst/>
          </a:prstGeom>
        </p:spPr>
        <p:txBody>
          <a:bodyPr wrap="square" rtlCol="0">
            <a:spAutoFit/>
          </a:bodyPr>
          <a:lstStyle/>
          <a:p>
            <a:r>
              <a:rPr lang="en-US" sz="1200" i="1" dirty="0" err="1"/>
              <a:t>Izvor</a:t>
            </a:r>
            <a:r>
              <a:rPr lang="en-US" sz="1200" i="1" dirty="0"/>
              <a:t> </a:t>
            </a:r>
            <a:r>
              <a:rPr lang="sr" sz="1200" i="1" dirty="0" smtClean="0"/>
              <a:t>: </a:t>
            </a:r>
            <a:r>
              <a:rPr lang="hu-HU" sz="1200" i="1" dirty="0"/>
              <a:t>Millyard A, et al. Impairments to Thermoregulation in the Elderly During Heat Exposure Events.. doi: 10.1177/2333721420932432.</a:t>
            </a:r>
          </a:p>
        </p:txBody>
      </p:sp>
    </p:spTree>
    <p:extLst>
      <p:ext uri="{BB962C8B-B14F-4D97-AF65-F5344CB8AC3E}">
        <p14:creationId xmlns:p14="http://schemas.microsoft.com/office/powerpoint/2010/main" val="1451606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2"/>
          <a:stretch>
            <a:fillRect/>
          </a:stretch>
        </p:blipFill>
        <p:spPr>
          <a:xfrm>
            <a:off x="5292383" y="188806"/>
            <a:ext cx="5791254" cy="6470720"/>
          </a:xfrm>
          <a:prstGeom prst="rect">
            <a:avLst/>
          </a:prstGeom>
        </p:spPr>
      </p:pic>
      <p:sp>
        <p:nvSpPr>
          <p:cNvPr id="3" name="Téglalap 2"/>
          <p:cNvSpPr/>
          <p:nvPr/>
        </p:nvSpPr>
        <p:spPr>
          <a:xfrm>
            <a:off x="401782" y="625871"/>
            <a:ext cx="4585854" cy="2677656"/>
          </a:xfrm>
          <a:prstGeom prst="rect">
            <a:avLst/>
          </a:prstGeom>
        </p:spPr>
        <p:txBody>
          <a:bodyPr wrap="square" rtlCol="0">
            <a:spAutoFit/>
          </a:bodyPr>
          <a:lstStyle/>
          <a:p>
            <a:r>
              <a:rPr lang="en-US" sz="2800" b="1" dirty="0" err="1">
                <a:solidFill>
                  <a:srgbClr val="231F20"/>
                </a:solidFill>
              </a:rPr>
              <a:t>Kako</a:t>
            </a:r>
            <a:r>
              <a:rPr lang="en-US" sz="2800" b="1" dirty="0">
                <a:solidFill>
                  <a:srgbClr val="231F20"/>
                </a:solidFill>
              </a:rPr>
              <a:t> </a:t>
            </a:r>
            <a:r>
              <a:rPr lang="en-US" sz="2800" b="1" dirty="0" err="1">
                <a:solidFill>
                  <a:srgbClr val="231F20"/>
                </a:solidFill>
              </a:rPr>
              <a:t>možemo</a:t>
            </a:r>
            <a:r>
              <a:rPr lang="en-US" sz="2800" b="1" dirty="0">
                <a:solidFill>
                  <a:srgbClr val="231F20"/>
                </a:solidFill>
              </a:rPr>
              <a:t> </a:t>
            </a:r>
            <a:r>
              <a:rPr lang="en-US" sz="2800" b="1" dirty="0" err="1">
                <a:solidFill>
                  <a:srgbClr val="231F20"/>
                </a:solidFill>
              </a:rPr>
              <a:t>prepoznati</a:t>
            </a:r>
            <a:r>
              <a:rPr lang="en-US" sz="2800" b="1" dirty="0">
                <a:solidFill>
                  <a:srgbClr val="231F20"/>
                </a:solidFill>
              </a:rPr>
              <a:t> </a:t>
            </a:r>
            <a:r>
              <a:rPr lang="en-US" sz="2800" b="1" dirty="0" err="1">
                <a:solidFill>
                  <a:srgbClr val="231F20"/>
                </a:solidFill>
              </a:rPr>
              <a:t>toplotni</a:t>
            </a:r>
            <a:r>
              <a:rPr lang="en-US" sz="2800" b="1" dirty="0">
                <a:solidFill>
                  <a:srgbClr val="231F20"/>
                </a:solidFill>
              </a:rPr>
              <a:t> </a:t>
            </a:r>
            <a:r>
              <a:rPr lang="en-US" sz="2800" b="1" dirty="0" err="1">
                <a:solidFill>
                  <a:srgbClr val="231F20"/>
                </a:solidFill>
              </a:rPr>
              <a:t>udar</a:t>
            </a:r>
            <a:r>
              <a:rPr lang="en-US" sz="2800" b="1" dirty="0" smtClean="0">
                <a:solidFill>
                  <a:srgbClr val="231F20"/>
                </a:solidFill>
              </a:rPr>
              <a:t>?</a:t>
            </a:r>
            <a:endParaRPr lang="hu-HU" sz="2800" b="1" dirty="0" smtClean="0">
              <a:solidFill>
                <a:srgbClr val="231F20"/>
              </a:solidFill>
            </a:endParaRPr>
          </a:p>
          <a:p>
            <a:endParaRPr lang="en-US" sz="2800" b="1" dirty="0">
              <a:solidFill>
                <a:srgbClr val="231F20"/>
              </a:solidFill>
            </a:endParaRPr>
          </a:p>
          <a:p>
            <a:r>
              <a:rPr lang="en-US" sz="2800" b="1" dirty="0" err="1">
                <a:solidFill>
                  <a:srgbClr val="231F20"/>
                </a:solidFill>
              </a:rPr>
              <a:t>Dijagram</a:t>
            </a:r>
            <a:r>
              <a:rPr lang="en-US" sz="2800" b="1" dirty="0">
                <a:solidFill>
                  <a:srgbClr val="231F20"/>
                </a:solidFill>
              </a:rPr>
              <a:t> </a:t>
            </a:r>
            <a:r>
              <a:rPr lang="en-US" sz="2800" b="1" dirty="0" err="1">
                <a:solidFill>
                  <a:srgbClr val="231F20"/>
                </a:solidFill>
              </a:rPr>
              <a:t>toka</a:t>
            </a:r>
            <a:r>
              <a:rPr lang="en-US" sz="2800" dirty="0">
                <a:solidFill>
                  <a:srgbClr val="231F20"/>
                </a:solidFill>
              </a:rPr>
              <a:t> </a:t>
            </a:r>
            <a:r>
              <a:rPr lang="en-US" sz="2800" dirty="0" err="1">
                <a:solidFill>
                  <a:srgbClr val="231F20"/>
                </a:solidFill>
              </a:rPr>
              <a:t>za</a:t>
            </a:r>
            <a:r>
              <a:rPr lang="en-US" sz="2800" dirty="0">
                <a:solidFill>
                  <a:srgbClr val="231F20"/>
                </a:solidFill>
              </a:rPr>
              <a:t> </a:t>
            </a:r>
            <a:r>
              <a:rPr lang="en-US" sz="2800" dirty="0" err="1">
                <a:solidFill>
                  <a:srgbClr val="231F20"/>
                </a:solidFill>
              </a:rPr>
              <a:t>upotrebu</a:t>
            </a:r>
            <a:r>
              <a:rPr lang="en-US" sz="2800" dirty="0">
                <a:solidFill>
                  <a:srgbClr val="231F20"/>
                </a:solidFill>
              </a:rPr>
              <a:t> u </a:t>
            </a:r>
            <a:r>
              <a:rPr lang="en-US" sz="2800" dirty="0" err="1">
                <a:solidFill>
                  <a:srgbClr val="231F20"/>
                </a:solidFill>
              </a:rPr>
              <a:t>slučaju</a:t>
            </a:r>
            <a:r>
              <a:rPr lang="en-US" sz="2800" dirty="0">
                <a:solidFill>
                  <a:srgbClr val="231F20"/>
                </a:solidFill>
              </a:rPr>
              <a:t> </a:t>
            </a:r>
            <a:r>
              <a:rPr lang="en-US" sz="2800" dirty="0" err="1">
                <a:solidFill>
                  <a:srgbClr val="231F20"/>
                </a:solidFill>
              </a:rPr>
              <a:t>sumnje</a:t>
            </a:r>
            <a:r>
              <a:rPr lang="en-US" sz="2800" dirty="0">
                <a:solidFill>
                  <a:srgbClr val="231F20"/>
                </a:solidFill>
              </a:rPr>
              <a:t> </a:t>
            </a:r>
            <a:r>
              <a:rPr lang="en-US" sz="2800" dirty="0" err="1">
                <a:solidFill>
                  <a:srgbClr val="231F20"/>
                </a:solidFill>
              </a:rPr>
              <a:t>na</a:t>
            </a:r>
            <a:r>
              <a:rPr lang="en-US" sz="2800" dirty="0">
                <a:solidFill>
                  <a:srgbClr val="231F20"/>
                </a:solidFill>
              </a:rPr>
              <a:t> </a:t>
            </a:r>
            <a:r>
              <a:rPr lang="en-US" sz="2800" dirty="0" err="1">
                <a:solidFill>
                  <a:srgbClr val="231F20"/>
                </a:solidFill>
              </a:rPr>
              <a:t>toplotni</a:t>
            </a:r>
            <a:r>
              <a:rPr lang="en-US" sz="2800" dirty="0">
                <a:solidFill>
                  <a:srgbClr val="231F20"/>
                </a:solidFill>
              </a:rPr>
              <a:t> </a:t>
            </a:r>
            <a:r>
              <a:rPr lang="en-US" sz="2800" dirty="0" err="1">
                <a:solidFill>
                  <a:srgbClr val="231F20"/>
                </a:solidFill>
              </a:rPr>
              <a:t>udar</a:t>
            </a:r>
            <a:r>
              <a:rPr lang="en-US" sz="2800" dirty="0">
                <a:solidFill>
                  <a:srgbClr val="231F20"/>
                </a:solidFill>
              </a:rPr>
              <a:t> </a:t>
            </a:r>
            <a:r>
              <a:rPr lang="en-US" sz="2800" dirty="0" err="1">
                <a:solidFill>
                  <a:srgbClr val="231F20"/>
                </a:solidFill>
              </a:rPr>
              <a:t>pri</a:t>
            </a:r>
            <a:r>
              <a:rPr lang="en-US" sz="2800" dirty="0">
                <a:solidFill>
                  <a:srgbClr val="231F20"/>
                </a:solidFill>
              </a:rPr>
              <a:t> </a:t>
            </a:r>
            <a:r>
              <a:rPr lang="en-US" sz="2800" dirty="0" err="1">
                <a:solidFill>
                  <a:srgbClr val="231F20"/>
                </a:solidFill>
              </a:rPr>
              <a:t>naporu</a:t>
            </a:r>
            <a:endParaRPr lang="en-US" sz="2800" dirty="0">
              <a:solidFill>
                <a:srgbClr val="231F20"/>
              </a:solidFill>
            </a:endParaRPr>
          </a:p>
        </p:txBody>
      </p:sp>
      <p:sp>
        <p:nvSpPr>
          <p:cNvPr id="4" name="Téglalap 3"/>
          <p:cNvSpPr/>
          <p:nvPr/>
        </p:nvSpPr>
        <p:spPr>
          <a:xfrm>
            <a:off x="138544" y="5828529"/>
            <a:ext cx="4488873" cy="646331"/>
          </a:xfrm>
          <a:prstGeom prst="rect">
            <a:avLst/>
          </a:prstGeom>
        </p:spPr>
        <p:txBody>
          <a:bodyPr wrap="square" rtlCol="0">
            <a:spAutoFit/>
          </a:bodyPr>
          <a:lstStyle/>
          <a:p>
            <a:r>
              <a:rPr lang="en-US" sz="1200" i="1" dirty="0" err="1"/>
              <a:t>Izvor</a:t>
            </a:r>
            <a:r>
              <a:rPr lang="en-US" sz="1200" i="1" dirty="0"/>
              <a:t> </a:t>
            </a:r>
            <a:r>
              <a:rPr lang="sr" sz="1200" i="1" dirty="0" smtClean="0"/>
              <a:t>: </a:t>
            </a:r>
            <a:r>
              <a:rPr lang="hu-HU" sz="1200" i="1" dirty="0"/>
              <a:t>Leyk D et al.:. Health Risks and Interventions in Exertional Heat Stress. doi: 10.3238/arztebl.2019.0537</a:t>
            </a:r>
            <a:r>
              <a:rPr lang="hu-HU" sz="1200" dirty="0"/>
              <a:t>.  </a:t>
            </a:r>
          </a:p>
          <a:p>
            <a:pPr rtl="0"/>
            <a:r>
              <a:rPr lang="sr" sz="1200" dirty="0" smtClean="0"/>
              <a:t>.  </a:t>
            </a:r>
            <a:endParaRPr lang="sr" sz="1200" dirty="0"/>
          </a:p>
        </p:txBody>
      </p:sp>
    </p:spTree>
    <p:extLst>
      <p:ext uri="{BB962C8B-B14F-4D97-AF65-F5344CB8AC3E}">
        <p14:creationId xmlns:p14="http://schemas.microsoft.com/office/powerpoint/2010/main" val="36069883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a:blip r:embed="rId2"/>
          <a:stretch>
            <a:fillRect/>
          </a:stretch>
        </p:blipFill>
        <p:spPr>
          <a:xfrm>
            <a:off x="701509" y="169340"/>
            <a:ext cx="10650436" cy="5410955"/>
          </a:xfrm>
          <a:prstGeom prst="rect">
            <a:avLst/>
          </a:prstGeom>
        </p:spPr>
      </p:pic>
      <p:sp>
        <p:nvSpPr>
          <p:cNvPr id="3" name="Szövegdoboz 2"/>
          <p:cNvSpPr txBox="1"/>
          <p:nvPr/>
        </p:nvSpPr>
        <p:spPr>
          <a:xfrm>
            <a:off x="1461654" y="5580295"/>
            <a:ext cx="9130146" cy="584775"/>
          </a:xfrm>
          <a:prstGeom prst="rect">
            <a:avLst/>
          </a:prstGeom>
          <a:noFill/>
        </p:spPr>
        <p:txBody>
          <a:bodyPr wrap="square" rtlCol="0">
            <a:spAutoFit/>
          </a:bodyPr>
          <a:lstStyle/>
          <a:p>
            <a:pPr algn="ctr"/>
            <a:r>
              <a:rPr lang="en-US" sz="3200" b="1" dirty="0" err="1"/>
              <a:t>Simptomi</a:t>
            </a:r>
            <a:r>
              <a:rPr lang="en-US" sz="3200" b="1" dirty="0"/>
              <a:t> </a:t>
            </a:r>
            <a:r>
              <a:rPr lang="en-US" sz="3200" b="1" dirty="0" err="1"/>
              <a:t>toplotnog</a:t>
            </a:r>
            <a:r>
              <a:rPr lang="en-US" sz="3200" b="1" dirty="0"/>
              <a:t> </a:t>
            </a:r>
            <a:r>
              <a:rPr lang="en-US" sz="3200" b="1" dirty="0" err="1"/>
              <a:t>udara</a:t>
            </a:r>
            <a:endParaRPr lang="en-US" sz="3200" b="1" dirty="0"/>
          </a:p>
        </p:txBody>
      </p:sp>
      <p:sp>
        <p:nvSpPr>
          <p:cNvPr id="5" name="Téglalap 4"/>
          <p:cNvSpPr/>
          <p:nvPr/>
        </p:nvSpPr>
        <p:spPr>
          <a:xfrm>
            <a:off x="0" y="6411661"/>
            <a:ext cx="7939454" cy="276999"/>
          </a:xfrm>
          <a:prstGeom prst="rect">
            <a:avLst/>
          </a:prstGeom>
        </p:spPr>
        <p:txBody>
          <a:bodyPr wrap="square" rtlCol="0">
            <a:spAutoFit/>
          </a:bodyPr>
          <a:lstStyle/>
          <a:p>
            <a:r>
              <a:rPr lang="en-US" sz="1200" i="1" dirty="0" err="1"/>
              <a:t>Izvor</a:t>
            </a:r>
            <a:r>
              <a:rPr lang="en-US" sz="1200" i="1" dirty="0"/>
              <a:t> </a:t>
            </a:r>
            <a:r>
              <a:rPr lang="sr" sz="1200" i="1" dirty="0" smtClean="0"/>
              <a:t>: </a:t>
            </a:r>
            <a:r>
              <a:rPr lang="hu-HU" sz="1200" i="1" dirty="0"/>
              <a:t>Leyk D et al.:. Health Risks and Interventions in Exertional Heat Stress. doi: 10.3238/arztebl.2019.0537</a:t>
            </a:r>
            <a:endParaRPr lang="sr" sz="1200" dirty="0"/>
          </a:p>
        </p:txBody>
      </p:sp>
    </p:spTree>
    <p:extLst>
      <p:ext uri="{BB962C8B-B14F-4D97-AF65-F5344CB8AC3E}">
        <p14:creationId xmlns:p14="http://schemas.microsoft.com/office/powerpoint/2010/main" val="2648314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en-US" b="1" dirty="0" err="1"/>
              <a:t>Temperatura</a:t>
            </a:r>
            <a:r>
              <a:rPr lang="en-US" b="1" dirty="0"/>
              <a:t> </a:t>
            </a:r>
            <a:r>
              <a:rPr lang="en-US" b="1" dirty="0" err="1"/>
              <a:t>i</a:t>
            </a:r>
            <a:r>
              <a:rPr lang="en-US" b="1" dirty="0"/>
              <a:t> </a:t>
            </a:r>
            <a:r>
              <a:rPr lang="en-US" b="1" dirty="0" err="1"/>
              <a:t>bolesti</a:t>
            </a:r>
            <a:r>
              <a:rPr lang="en-US" b="1" dirty="0"/>
              <a:t> </a:t>
            </a:r>
            <a:r>
              <a:rPr lang="en-US" b="1" dirty="0" err="1"/>
              <a:t>bubrega</a:t>
            </a:r>
            <a:endParaRPr lang="sr" b="1" dirty="0"/>
          </a:p>
        </p:txBody>
      </p:sp>
      <p:sp>
        <p:nvSpPr>
          <p:cNvPr id="3" name="Tartalom helye 2"/>
          <p:cNvSpPr>
            <a:spLocks noGrp="1"/>
          </p:cNvSpPr>
          <p:nvPr>
            <p:ph idx="1"/>
          </p:nvPr>
        </p:nvSpPr>
        <p:spPr>
          <a:xfrm>
            <a:off x="192505" y="1371600"/>
            <a:ext cx="11694695" cy="4934072"/>
          </a:xfrm>
        </p:spPr>
        <p:txBody>
          <a:bodyPr rtlCol="0">
            <a:normAutofit/>
          </a:bodyPr>
          <a:lstStyle/>
          <a:p>
            <a:r>
              <a:rPr lang="en-US" dirty="0" err="1"/>
              <a:t>Epidemiološki</a:t>
            </a:r>
            <a:r>
              <a:rPr lang="en-US" dirty="0"/>
              <a:t> </a:t>
            </a:r>
            <a:r>
              <a:rPr lang="en-US" dirty="0" err="1"/>
              <a:t>dokazi</a:t>
            </a:r>
            <a:r>
              <a:rPr lang="en-US" dirty="0"/>
              <a:t> </a:t>
            </a:r>
            <a:r>
              <a:rPr lang="en-US" dirty="0" err="1"/>
              <a:t>sugerišu</a:t>
            </a:r>
            <a:r>
              <a:rPr lang="en-US" dirty="0"/>
              <a:t> da je </a:t>
            </a:r>
            <a:r>
              <a:rPr lang="en-US" dirty="0" err="1"/>
              <a:t>izlaganje</a:t>
            </a:r>
            <a:r>
              <a:rPr lang="en-US" dirty="0"/>
              <a:t> </a:t>
            </a:r>
            <a:r>
              <a:rPr lang="en-US" dirty="0" err="1"/>
              <a:t>visokoj</a:t>
            </a:r>
            <a:r>
              <a:rPr lang="en-US" dirty="0"/>
              <a:t> </a:t>
            </a:r>
            <a:r>
              <a:rPr lang="en-US" dirty="0" err="1"/>
              <a:t>temperaturi</a:t>
            </a:r>
            <a:r>
              <a:rPr lang="en-US" dirty="0"/>
              <a:t>, </a:t>
            </a:r>
            <a:r>
              <a:rPr lang="en-US" dirty="0" err="1"/>
              <a:t>definisanoj</a:t>
            </a:r>
            <a:r>
              <a:rPr lang="en-US" dirty="0"/>
              <a:t> </a:t>
            </a:r>
            <a:r>
              <a:rPr lang="en-US" dirty="0" err="1"/>
              <a:t>kao</a:t>
            </a:r>
            <a:r>
              <a:rPr lang="en-US" dirty="0"/>
              <a:t> </a:t>
            </a:r>
            <a:r>
              <a:rPr lang="en-US" dirty="0" err="1"/>
              <a:t>temperatura</a:t>
            </a:r>
            <a:r>
              <a:rPr lang="en-US" dirty="0"/>
              <a:t> </a:t>
            </a:r>
            <a:r>
              <a:rPr lang="en-US" dirty="0" err="1"/>
              <a:t>okoline</a:t>
            </a:r>
            <a:r>
              <a:rPr lang="en-US" dirty="0"/>
              <a:t> </a:t>
            </a:r>
            <a:r>
              <a:rPr lang="en-US" dirty="0" err="1"/>
              <a:t>koja</a:t>
            </a:r>
            <a:r>
              <a:rPr lang="en-US" dirty="0"/>
              <a:t> je </a:t>
            </a:r>
            <a:r>
              <a:rPr lang="en-US" dirty="0" err="1"/>
              <a:t>toplija</a:t>
            </a:r>
            <a:r>
              <a:rPr lang="en-US" dirty="0"/>
              <a:t> od </a:t>
            </a:r>
            <a:r>
              <a:rPr lang="en-US" dirty="0" err="1"/>
              <a:t>optimalnih</a:t>
            </a:r>
            <a:r>
              <a:rPr lang="en-US" dirty="0"/>
              <a:t> </a:t>
            </a:r>
            <a:r>
              <a:rPr lang="en-US" dirty="0" err="1"/>
              <a:t>temperatura</a:t>
            </a:r>
            <a:r>
              <a:rPr lang="en-US" dirty="0"/>
              <a:t>, </a:t>
            </a:r>
            <a:r>
              <a:rPr lang="en-US" dirty="0" err="1"/>
              <a:t>važan</a:t>
            </a:r>
            <a:r>
              <a:rPr lang="en-US" dirty="0"/>
              <a:t> </a:t>
            </a:r>
            <a:r>
              <a:rPr lang="en-US" dirty="0" err="1"/>
              <a:t>faktor</a:t>
            </a:r>
            <a:r>
              <a:rPr lang="en-US" dirty="0"/>
              <a:t> </a:t>
            </a:r>
            <a:r>
              <a:rPr lang="en-US" dirty="0" err="1"/>
              <a:t>rizika</a:t>
            </a:r>
            <a:r>
              <a:rPr lang="en-US" dirty="0"/>
              <a:t> za </a:t>
            </a:r>
            <a:r>
              <a:rPr lang="en-US" dirty="0" err="1"/>
              <a:t>mnoge</a:t>
            </a:r>
            <a:r>
              <a:rPr lang="en-US" dirty="0"/>
              <a:t> </a:t>
            </a:r>
            <a:r>
              <a:rPr lang="en-US" dirty="0" err="1"/>
              <a:t>štetne</a:t>
            </a:r>
            <a:r>
              <a:rPr lang="en-US" dirty="0"/>
              <a:t> </a:t>
            </a:r>
            <a:r>
              <a:rPr lang="en-US" dirty="0" err="1"/>
              <a:t>zdravstvene</a:t>
            </a:r>
            <a:r>
              <a:rPr lang="en-US" dirty="0"/>
              <a:t> </a:t>
            </a:r>
            <a:r>
              <a:rPr lang="en-US" dirty="0" err="1"/>
              <a:t>ishode</a:t>
            </a:r>
            <a:r>
              <a:rPr lang="en-US" dirty="0"/>
              <a:t>, </a:t>
            </a:r>
            <a:r>
              <a:rPr lang="en-US" dirty="0" err="1"/>
              <a:t>uključujući</a:t>
            </a:r>
            <a:r>
              <a:rPr lang="en-US" dirty="0"/>
              <a:t> </a:t>
            </a:r>
            <a:r>
              <a:rPr lang="en-US" dirty="0" err="1"/>
              <a:t>smrtnost</a:t>
            </a:r>
            <a:r>
              <a:rPr lang="en-US" dirty="0"/>
              <a:t> </a:t>
            </a:r>
            <a:r>
              <a:rPr lang="en-US" dirty="0" err="1"/>
              <a:t>i</a:t>
            </a:r>
            <a:r>
              <a:rPr lang="en-US" dirty="0"/>
              <a:t> </a:t>
            </a:r>
            <a:r>
              <a:rPr lang="en-US" dirty="0" err="1"/>
              <a:t>morbiditet</a:t>
            </a:r>
            <a:r>
              <a:rPr lang="en-US" dirty="0"/>
              <a:t> od </a:t>
            </a:r>
            <a:r>
              <a:rPr lang="en-US" dirty="0" err="1"/>
              <a:t>specifičnih</a:t>
            </a:r>
            <a:r>
              <a:rPr lang="en-US" dirty="0"/>
              <a:t> </a:t>
            </a:r>
            <a:r>
              <a:rPr lang="en-US" dirty="0" err="1"/>
              <a:t>uzroka</a:t>
            </a:r>
            <a:r>
              <a:rPr lang="en-US" dirty="0"/>
              <a:t>.</a:t>
            </a:r>
          </a:p>
          <a:p>
            <a:r>
              <a:rPr lang="en-US" dirty="0" err="1"/>
              <a:t>Hronična</a:t>
            </a:r>
            <a:r>
              <a:rPr lang="en-US" dirty="0"/>
              <a:t> </a:t>
            </a:r>
            <a:r>
              <a:rPr lang="en-US" dirty="0" err="1"/>
              <a:t>bolest</a:t>
            </a:r>
            <a:r>
              <a:rPr lang="en-US" dirty="0"/>
              <a:t> </a:t>
            </a:r>
            <a:r>
              <a:rPr lang="en-US" dirty="0" err="1"/>
              <a:t>bubrega</a:t>
            </a:r>
            <a:r>
              <a:rPr lang="en-US" dirty="0"/>
              <a:t> (HBB) je </a:t>
            </a:r>
            <a:r>
              <a:rPr lang="en-US" dirty="0" err="1"/>
              <a:t>važan</a:t>
            </a:r>
            <a:r>
              <a:rPr lang="en-US" dirty="0"/>
              <a:t> </a:t>
            </a:r>
            <a:r>
              <a:rPr lang="en-US" dirty="0" err="1"/>
              <a:t>uzrok</a:t>
            </a:r>
            <a:r>
              <a:rPr lang="en-US" dirty="0"/>
              <a:t> </a:t>
            </a:r>
            <a:r>
              <a:rPr lang="en-US" dirty="0" err="1"/>
              <a:t>bolesti</a:t>
            </a:r>
            <a:r>
              <a:rPr lang="en-US" dirty="0"/>
              <a:t> </a:t>
            </a:r>
            <a:r>
              <a:rPr lang="en-US" dirty="0" err="1"/>
              <a:t>i</a:t>
            </a:r>
            <a:r>
              <a:rPr lang="en-US" dirty="0"/>
              <a:t> </a:t>
            </a:r>
            <a:r>
              <a:rPr lang="en-US" dirty="0" err="1"/>
              <a:t>ekonomskog</a:t>
            </a:r>
            <a:r>
              <a:rPr lang="en-US" dirty="0"/>
              <a:t> </a:t>
            </a:r>
            <a:r>
              <a:rPr lang="en-US" dirty="0" err="1"/>
              <a:t>opterećenja</a:t>
            </a:r>
            <a:r>
              <a:rPr lang="en-US" dirty="0"/>
              <a:t> </a:t>
            </a:r>
            <a:r>
              <a:rPr lang="en-US" dirty="0" err="1"/>
              <a:t>zbog</a:t>
            </a:r>
            <a:r>
              <a:rPr lang="en-US" dirty="0"/>
              <a:t> </a:t>
            </a:r>
            <a:r>
              <a:rPr lang="en-US" dirty="0" err="1"/>
              <a:t>skupe</a:t>
            </a:r>
            <a:r>
              <a:rPr lang="en-US" dirty="0"/>
              <a:t> </a:t>
            </a:r>
            <a:r>
              <a:rPr lang="en-US" dirty="0" err="1"/>
              <a:t>terapije</a:t>
            </a:r>
            <a:r>
              <a:rPr lang="en-US" dirty="0"/>
              <a:t> za </a:t>
            </a:r>
            <a:r>
              <a:rPr lang="en-US" dirty="0" err="1"/>
              <a:t>zamenu</a:t>
            </a:r>
            <a:r>
              <a:rPr lang="en-US" dirty="0"/>
              <a:t> </a:t>
            </a:r>
            <a:r>
              <a:rPr lang="en-US" dirty="0" err="1"/>
              <a:t>bubrega</a:t>
            </a:r>
            <a:r>
              <a:rPr lang="en-US" dirty="0"/>
              <a:t> </a:t>
            </a:r>
            <a:r>
              <a:rPr lang="en-US" dirty="0" err="1"/>
              <a:t>kod</a:t>
            </a:r>
            <a:r>
              <a:rPr lang="en-US" dirty="0"/>
              <a:t>  </a:t>
            </a:r>
            <a:r>
              <a:rPr lang="en-US" dirty="0" err="1"/>
              <a:t>završnog</a:t>
            </a:r>
            <a:r>
              <a:rPr lang="en-US" dirty="0"/>
              <a:t> </a:t>
            </a:r>
            <a:r>
              <a:rPr lang="en-US" dirty="0" err="1"/>
              <a:t>stadijuma</a:t>
            </a:r>
            <a:r>
              <a:rPr lang="en-US" dirty="0"/>
              <a:t> </a:t>
            </a:r>
            <a:r>
              <a:rPr lang="en-US" dirty="0" err="1"/>
              <a:t>bubrežne</a:t>
            </a:r>
            <a:r>
              <a:rPr lang="en-US" dirty="0"/>
              <a:t> </a:t>
            </a:r>
            <a:r>
              <a:rPr lang="en-US" dirty="0" err="1"/>
              <a:t>bolesti</a:t>
            </a:r>
            <a:endParaRPr lang="en-US" dirty="0"/>
          </a:p>
          <a:p>
            <a:r>
              <a:rPr lang="en-US" dirty="0"/>
              <a:t> U 2017. </a:t>
            </a:r>
            <a:r>
              <a:rPr lang="en-US" dirty="0" err="1"/>
              <a:t>godini</a:t>
            </a:r>
            <a:r>
              <a:rPr lang="en-US" dirty="0"/>
              <a:t>, 697 </a:t>
            </a:r>
            <a:r>
              <a:rPr lang="en-US" dirty="0" err="1"/>
              <a:t>miliona</a:t>
            </a:r>
            <a:r>
              <a:rPr lang="en-US" dirty="0"/>
              <a:t> </a:t>
            </a:r>
            <a:r>
              <a:rPr lang="en-US" dirty="0" err="1"/>
              <a:t>ljudi</a:t>
            </a:r>
            <a:r>
              <a:rPr lang="en-US" dirty="0"/>
              <a:t> je </a:t>
            </a:r>
            <a:r>
              <a:rPr lang="en-US" dirty="0" err="1"/>
              <a:t>dobilo</a:t>
            </a:r>
            <a:r>
              <a:rPr lang="en-US" dirty="0"/>
              <a:t> </a:t>
            </a:r>
            <a:r>
              <a:rPr lang="en-US" dirty="0" err="1"/>
              <a:t>dijagnozu</a:t>
            </a:r>
            <a:r>
              <a:rPr lang="en-US" dirty="0"/>
              <a:t> HBB, a 1,2 </a:t>
            </a:r>
            <a:r>
              <a:rPr lang="en-US" dirty="0" err="1"/>
              <a:t>miliona</a:t>
            </a:r>
            <a:r>
              <a:rPr lang="en-US" dirty="0"/>
              <a:t> </a:t>
            </a:r>
            <a:r>
              <a:rPr lang="en-US" dirty="0" err="1"/>
              <a:t>smrtnih</a:t>
            </a:r>
            <a:r>
              <a:rPr lang="en-US" dirty="0"/>
              <a:t>   </a:t>
            </a:r>
            <a:r>
              <a:rPr lang="en-US" dirty="0" err="1"/>
              <a:t>slučajeva</a:t>
            </a:r>
            <a:r>
              <a:rPr lang="en-US" dirty="0"/>
              <a:t> je </a:t>
            </a:r>
            <a:r>
              <a:rPr lang="en-US" dirty="0" err="1"/>
              <a:t>pripisano</a:t>
            </a:r>
            <a:r>
              <a:rPr lang="en-US" dirty="0"/>
              <a:t> HBB -u </a:t>
            </a:r>
            <a:r>
              <a:rPr lang="en-US" dirty="0" err="1"/>
              <a:t>širom</a:t>
            </a:r>
            <a:r>
              <a:rPr lang="en-US" dirty="0"/>
              <a:t> </a:t>
            </a:r>
            <a:r>
              <a:rPr lang="en-US" dirty="0" err="1"/>
              <a:t>sveta</a:t>
            </a:r>
            <a:r>
              <a:rPr lang="en-US" dirty="0"/>
              <a:t>, </a:t>
            </a:r>
            <a:r>
              <a:rPr lang="en-US" dirty="0" err="1"/>
              <a:t>što</a:t>
            </a:r>
            <a:r>
              <a:rPr lang="en-US" dirty="0"/>
              <a:t> je </a:t>
            </a:r>
            <a:r>
              <a:rPr lang="en-US" dirty="0" err="1"/>
              <a:t>povećanje</a:t>
            </a:r>
            <a:r>
              <a:rPr lang="en-US" dirty="0"/>
              <a:t> stope </a:t>
            </a:r>
            <a:r>
              <a:rPr lang="en-US" dirty="0" err="1"/>
              <a:t>smrtnosti</a:t>
            </a:r>
            <a:r>
              <a:rPr lang="en-US" dirty="0"/>
              <a:t> od 41,5% u </a:t>
            </a:r>
            <a:r>
              <a:rPr lang="en-US" dirty="0" err="1"/>
              <a:t>odnosu</a:t>
            </a:r>
            <a:r>
              <a:rPr lang="en-US" dirty="0"/>
              <a:t> </a:t>
            </a:r>
            <a:r>
              <a:rPr lang="en-US" dirty="0" err="1"/>
              <a:t>na</a:t>
            </a:r>
            <a:r>
              <a:rPr lang="en-US" dirty="0"/>
              <a:t> 1990.</a:t>
            </a:r>
          </a:p>
          <a:p>
            <a:r>
              <a:rPr lang="en-US" dirty="0" err="1"/>
              <a:t>Među</a:t>
            </a:r>
            <a:r>
              <a:rPr lang="en-US" dirty="0"/>
              <a:t> </a:t>
            </a:r>
            <a:r>
              <a:rPr lang="en-US" dirty="0" err="1"/>
              <a:t>faktorima</a:t>
            </a:r>
            <a:r>
              <a:rPr lang="en-US" dirty="0"/>
              <a:t> </a:t>
            </a:r>
            <a:r>
              <a:rPr lang="en-US" dirty="0" err="1"/>
              <a:t>rizika</a:t>
            </a:r>
            <a:r>
              <a:rPr lang="en-US" dirty="0"/>
              <a:t> za HBB, </a:t>
            </a:r>
            <a:r>
              <a:rPr lang="en-US" dirty="0" err="1"/>
              <a:t>dijabetes</a:t>
            </a:r>
            <a:r>
              <a:rPr lang="en-US" dirty="0"/>
              <a:t>, </a:t>
            </a:r>
            <a:r>
              <a:rPr lang="en-US" dirty="0" err="1"/>
              <a:t>hipertenzija</a:t>
            </a:r>
            <a:r>
              <a:rPr lang="en-US" dirty="0"/>
              <a:t> </a:t>
            </a:r>
            <a:r>
              <a:rPr lang="en-US" dirty="0" err="1"/>
              <a:t>i</a:t>
            </a:r>
            <a:r>
              <a:rPr lang="en-US" dirty="0"/>
              <a:t> </a:t>
            </a:r>
            <a:r>
              <a:rPr lang="en-US" dirty="0" err="1"/>
              <a:t>glomerulonefritis</a:t>
            </a:r>
            <a:r>
              <a:rPr lang="en-US" dirty="0"/>
              <a:t> </a:t>
            </a:r>
            <a:r>
              <a:rPr lang="en-US" dirty="0" err="1"/>
              <a:t>su</a:t>
            </a:r>
            <a:r>
              <a:rPr lang="en-US" dirty="0"/>
              <a:t> </a:t>
            </a:r>
            <a:r>
              <a:rPr lang="en-US" dirty="0" err="1"/>
              <a:t>poznati</a:t>
            </a:r>
            <a:r>
              <a:rPr lang="en-US" dirty="0"/>
              <a:t> </a:t>
            </a:r>
            <a:r>
              <a:rPr lang="en-US" dirty="0" err="1"/>
              <a:t>kao</a:t>
            </a:r>
            <a:r>
              <a:rPr lang="en-US" dirty="0"/>
              <a:t> </a:t>
            </a:r>
            <a:r>
              <a:rPr lang="en-US" dirty="0" err="1"/>
              <a:t>najčešći</a:t>
            </a:r>
            <a:r>
              <a:rPr lang="en-US" dirty="0"/>
              <a:t> </a:t>
            </a:r>
            <a:r>
              <a:rPr lang="en-US" dirty="0" err="1"/>
              <a:t>uzroci</a:t>
            </a:r>
            <a:r>
              <a:rPr lang="en-US" dirty="0"/>
              <a:t>. </a:t>
            </a:r>
          </a:p>
        </p:txBody>
      </p:sp>
    </p:spTree>
    <p:extLst>
      <p:ext uri="{BB962C8B-B14F-4D97-AF65-F5344CB8AC3E}">
        <p14:creationId xmlns:p14="http://schemas.microsoft.com/office/powerpoint/2010/main" val="353075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r>
              <a:rPr lang="en-US" b="1" dirty="0" err="1"/>
              <a:t>Klimate</a:t>
            </a:r>
            <a:r>
              <a:rPr lang="en-US" b="1" dirty="0"/>
              <a:t> </a:t>
            </a:r>
            <a:r>
              <a:rPr lang="en-US" b="1" dirty="0" err="1"/>
              <a:t>promene</a:t>
            </a:r>
            <a:r>
              <a:rPr lang="en-US" b="1" dirty="0"/>
              <a:t> </a:t>
            </a:r>
            <a:r>
              <a:rPr lang="en-US" b="1" dirty="0" err="1"/>
              <a:t>i</a:t>
            </a:r>
            <a:r>
              <a:rPr lang="en-US" b="1" dirty="0"/>
              <a:t> </a:t>
            </a:r>
            <a:r>
              <a:rPr lang="en-US" b="1" dirty="0" err="1"/>
              <a:t>nefropatija</a:t>
            </a:r>
            <a:r>
              <a:rPr lang="en-US" b="1" dirty="0"/>
              <a:t> od </a:t>
            </a:r>
            <a:r>
              <a:rPr lang="en-US" b="1" dirty="0" err="1"/>
              <a:t>toplotnog</a:t>
            </a:r>
            <a:r>
              <a:rPr lang="en-US" b="1" dirty="0"/>
              <a:t> </a:t>
            </a:r>
            <a:r>
              <a:rPr lang="en-US" b="1" dirty="0" err="1"/>
              <a:t>stresa</a:t>
            </a:r>
            <a:endParaRPr lang="sr" b="1" dirty="0"/>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425964" y="808487"/>
            <a:ext cx="7623810" cy="5380590"/>
          </a:xfrm>
          <a:prstGeom prst="rect">
            <a:avLst/>
          </a:prstGeom>
        </p:spPr>
      </p:pic>
    </p:spTree>
    <p:extLst>
      <p:ext uri="{BB962C8B-B14F-4D97-AF65-F5344CB8AC3E}">
        <p14:creationId xmlns:p14="http://schemas.microsoft.com/office/powerpoint/2010/main" val="1577033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192505" y="552328"/>
            <a:ext cx="11806990" cy="5260540"/>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7334050" y="5963474"/>
            <a:ext cx="4857950" cy="307777"/>
          </a:xfrm>
          <a:prstGeom prst="rect">
            <a:avLst/>
          </a:prstGeom>
        </p:spPr>
        <p:txBody>
          <a:bodyPr wrap="square" rtlCol="0">
            <a:spAutoFit/>
          </a:bodyPr>
          <a:lstStyle/>
          <a:p>
            <a:pPr algn="r"/>
            <a:r>
              <a:rPr lang="en-US" sz="1000" dirty="0" err="1" smtClean="0"/>
              <a:t>doi</a:t>
            </a:r>
            <a:r>
              <a:rPr lang="en-US" sz="1000" dirty="0"/>
              <a:t>: 10.1080/23328940.2020.1826841</a:t>
            </a:r>
            <a:r>
              <a:rPr lang="en-US" sz="1400" dirty="0"/>
              <a:t>.</a:t>
            </a:r>
          </a:p>
        </p:txBody>
      </p:sp>
      <p:sp>
        <p:nvSpPr>
          <p:cNvPr id="3" name="Téglalap 2"/>
          <p:cNvSpPr/>
          <p:nvPr/>
        </p:nvSpPr>
        <p:spPr>
          <a:xfrm>
            <a:off x="192504" y="90663"/>
            <a:ext cx="11263621" cy="830997"/>
          </a:xfrm>
          <a:prstGeom prst="rect">
            <a:avLst/>
          </a:prstGeom>
        </p:spPr>
        <p:txBody>
          <a:bodyPr wrap="square">
            <a:spAutoFit/>
          </a:bodyPr>
          <a:lstStyle/>
          <a:p>
            <a:r>
              <a:rPr lang="hu-HU" sz="2400" b="1" dirty="0" err="1"/>
              <a:t>Fiziologija</a:t>
            </a:r>
            <a:r>
              <a:rPr lang="hu-HU" sz="2400" b="1" dirty="0"/>
              <a:t> i </a:t>
            </a:r>
            <a:r>
              <a:rPr lang="hu-HU" sz="2400" b="1" dirty="0" err="1"/>
              <a:t>patofiziologija</a:t>
            </a:r>
            <a:r>
              <a:rPr lang="hu-HU" sz="2400" b="1" dirty="0"/>
              <a:t> </a:t>
            </a:r>
            <a:r>
              <a:rPr lang="hu-HU" sz="2400" b="1" dirty="0" err="1"/>
              <a:t>bubrega</a:t>
            </a:r>
            <a:r>
              <a:rPr lang="hu-HU" sz="2400" b="1" dirty="0"/>
              <a:t> tokom </a:t>
            </a:r>
            <a:r>
              <a:rPr lang="hu-HU" sz="2400" b="1" dirty="0" err="1"/>
              <a:t>toplotnog</a:t>
            </a:r>
            <a:r>
              <a:rPr lang="hu-HU" sz="2400" b="1" dirty="0"/>
              <a:t> </a:t>
            </a:r>
            <a:r>
              <a:rPr lang="hu-HU" sz="2400" b="1" dirty="0" err="1"/>
              <a:t>stresa</a:t>
            </a:r>
            <a:r>
              <a:rPr lang="hu-HU" sz="2400" b="1" dirty="0"/>
              <a:t> i </a:t>
            </a:r>
            <a:r>
              <a:rPr lang="hu-HU" sz="2400" b="1" dirty="0" err="1"/>
              <a:t>njihova</a:t>
            </a:r>
            <a:r>
              <a:rPr lang="hu-HU" sz="2400" b="1" dirty="0"/>
              <a:t> </a:t>
            </a:r>
            <a:r>
              <a:rPr lang="hu-HU" sz="2400" b="1" dirty="0" err="1"/>
              <a:t>modifikacija</a:t>
            </a:r>
            <a:r>
              <a:rPr lang="hu-HU" sz="2400" b="1" dirty="0"/>
              <a:t> </a:t>
            </a:r>
            <a:r>
              <a:rPr lang="hu-HU" sz="2400" b="1" dirty="0" err="1"/>
              <a:t>usled</a:t>
            </a:r>
            <a:r>
              <a:rPr lang="hu-HU" sz="2400" b="1" dirty="0"/>
              <a:t> </a:t>
            </a:r>
            <a:r>
              <a:rPr lang="hu-HU" sz="2400" b="1" dirty="0" err="1"/>
              <a:t>fizičke</a:t>
            </a:r>
            <a:r>
              <a:rPr lang="hu-HU" sz="2400" b="1" dirty="0"/>
              <a:t> </a:t>
            </a:r>
            <a:r>
              <a:rPr lang="hu-HU" sz="2400" b="1" dirty="0" err="1"/>
              <a:t>aktivnosti</a:t>
            </a:r>
            <a:r>
              <a:rPr lang="hu-HU" sz="2400" b="1" dirty="0"/>
              <a:t>, </a:t>
            </a:r>
            <a:r>
              <a:rPr lang="hu-HU" sz="2400" b="1" dirty="0" err="1"/>
              <a:t>dehidratacije</a:t>
            </a:r>
            <a:r>
              <a:rPr lang="hu-HU" sz="2400" b="1" dirty="0"/>
              <a:t>, </a:t>
            </a:r>
            <a:r>
              <a:rPr lang="hu-HU" sz="2400" b="1" dirty="0" err="1"/>
              <a:t>aklimatizacije</a:t>
            </a:r>
            <a:r>
              <a:rPr lang="hu-HU" sz="2400" b="1" dirty="0"/>
              <a:t> na </a:t>
            </a:r>
            <a:r>
              <a:rPr lang="hu-HU" sz="2400" b="1" dirty="0" err="1"/>
              <a:t>toplotu</a:t>
            </a:r>
            <a:r>
              <a:rPr lang="hu-HU" sz="2400" b="1" dirty="0"/>
              <a:t> i </a:t>
            </a:r>
            <a:r>
              <a:rPr lang="hu-HU" sz="2400" b="1" dirty="0" err="1"/>
              <a:t>starenja</a:t>
            </a:r>
            <a:endParaRPr lang="de-DE" sz="2400" b="1" dirty="0"/>
          </a:p>
        </p:txBody>
      </p:sp>
    </p:spTree>
    <p:extLst>
      <p:ext uri="{BB962C8B-B14F-4D97-AF65-F5344CB8AC3E}">
        <p14:creationId xmlns:p14="http://schemas.microsoft.com/office/powerpoint/2010/main" val="2193298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1063" y="994602"/>
            <a:ext cx="5673142" cy="5305244"/>
          </a:xfrm>
        </p:spPr>
        <p:txBody>
          <a:bodyPr rtlCol="0">
            <a:normAutofit/>
          </a:bodyPr>
          <a:lstStyle/>
          <a:p>
            <a:pPr algn="just">
              <a:lnSpc>
                <a:spcPct val="130000"/>
              </a:lnSpc>
            </a:pPr>
            <a:r>
              <a:rPr lang="en-US" sz="2000" dirty="0" err="1"/>
              <a:t>Međuvladin</a:t>
            </a:r>
            <a:r>
              <a:rPr lang="en-US" sz="2000" dirty="0"/>
              <a:t> panel </a:t>
            </a:r>
            <a:r>
              <a:rPr lang="en-US" sz="2000" dirty="0" err="1"/>
              <a:t>za</a:t>
            </a:r>
            <a:r>
              <a:rPr lang="en-US" sz="2000" dirty="0"/>
              <a:t> </a:t>
            </a:r>
            <a:r>
              <a:rPr lang="en-US" sz="2000" dirty="0" err="1"/>
              <a:t>klimatske</a:t>
            </a:r>
            <a:r>
              <a:rPr lang="en-US" sz="2000" dirty="0"/>
              <a:t> </a:t>
            </a:r>
            <a:r>
              <a:rPr lang="en-US" sz="2000" dirty="0" err="1"/>
              <a:t>promene</a:t>
            </a:r>
            <a:r>
              <a:rPr lang="en-US" sz="2000" dirty="0"/>
              <a:t>, (</a:t>
            </a:r>
            <a:r>
              <a:rPr lang="en-US" sz="2000" dirty="0" err="1"/>
              <a:t>eng.</a:t>
            </a:r>
            <a:r>
              <a:rPr lang="en-US" sz="2000" dirty="0"/>
              <a:t> The Intergovernmental Panel on Climate Change - IPCC)  </a:t>
            </a:r>
            <a:r>
              <a:rPr lang="en-US" sz="2000" dirty="0" err="1"/>
              <a:t>zaključio</a:t>
            </a:r>
            <a:r>
              <a:rPr lang="en-US" sz="2000" dirty="0"/>
              <a:t> je da </a:t>
            </a:r>
            <a:r>
              <a:rPr lang="en-US" sz="2000" dirty="0" err="1"/>
              <a:t>svet</a:t>
            </a:r>
            <a:r>
              <a:rPr lang="en-US" sz="2000" dirty="0"/>
              <a:t> mora </a:t>
            </a:r>
            <a:r>
              <a:rPr lang="en-US" sz="2000" dirty="0" err="1"/>
              <a:t>ograničiti</a:t>
            </a:r>
            <a:r>
              <a:rPr lang="en-US" sz="2000" dirty="0"/>
              <a:t> </a:t>
            </a:r>
            <a:r>
              <a:rPr lang="en-US" sz="2000" dirty="0" err="1"/>
              <a:t>porast</a:t>
            </a:r>
            <a:r>
              <a:rPr lang="en-US" sz="2000" dirty="0"/>
              <a:t> temperature </a:t>
            </a:r>
            <a:r>
              <a:rPr lang="en-US" sz="2000" dirty="0" err="1"/>
              <a:t>na</a:t>
            </a:r>
            <a:r>
              <a:rPr lang="en-US" sz="2000" dirty="0"/>
              <a:t> 1,5°C, da bi </a:t>
            </a:r>
            <a:r>
              <a:rPr lang="en-US" sz="2000" dirty="0" err="1"/>
              <a:t>sprečio</a:t>
            </a:r>
            <a:r>
              <a:rPr lang="en-US" sz="2000" dirty="0"/>
              <a:t> </a:t>
            </a:r>
            <a:r>
              <a:rPr lang="en-US" sz="2000" dirty="0" err="1"/>
              <a:t>katastrofalne</a:t>
            </a:r>
            <a:r>
              <a:rPr lang="en-US" sz="2000" dirty="0"/>
              <a:t> </a:t>
            </a:r>
            <a:r>
              <a:rPr lang="en-US" sz="2000" dirty="0" err="1"/>
              <a:t>posledice</a:t>
            </a:r>
            <a:r>
              <a:rPr lang="en-US" sz="2000" dirty="0"/>
              <a:t> </a:t>
            </a:r>
            <a:r>
              <a:rPr lang="en-US" sz="2000" dirty="0" err="1"/>
              <a:t>po</a:t>
            </a:r>
            <a:r>
              <a:rPr lang="en-US" sz="2000" dirty="0"/>
              <a:t> </a:t>
            </a:r>
            <a:r>
              <a:rPr lang="en-US" sz="2000" dirty="0" err="1"/>
              <a:t>zdravlje</a:t>
            </a:r>
            <a:r>
              <a:rPr lang="en-US" sz="2000" dirty="0"/>
              <a:t> </a:t>
            </a:r>
            <a:r>
              <a:rPr lang="en-US" sz="2000" dirty="0" err="1"/>
              <a:t>i</a:t>
            </a:r>
            <a:r>
              <a:rPr lang="en-US" sz="2000" dirty="0"/>
              <a:t> </a:t>
            </a:r>
            <a:r>
              <a:rPr lang="en-US" sz="2000" dirty="0" err="1"/>
              <a:t>sprečio</a:t>
            </a:r>
            <a:r>
              <a:rPr lang="en-US" sz="2000" dirty="0"/>
              <a:t> </a:t>
            </a:r>
            <a:r>
              <a:rPr lang="en-US" sz="2000" dirty="0" err="1"/>
              <a:t>milione</a:t>
            </a:r>
            <a:r>
              <a:rPr lang="en-US" sz="2000" dirty="0"/>
              <a:t> </a:t>
            </a:r>
            <a:r>
              <a:rPr lang="en-US" sz="2000" dirty="0" err="1"/>
              <a:t>smrtnih</a:t>
            </a:r>
            <a:r>
              <a:rPr lang="en-US" sz="2000" dirty="0"/>
              <a:t> </a:t>
            </a:r>
            <a:r>
              <a:rPr lang="en-US" sz="2000" dirty="0" err="1"/>
              <a:t>slučajeva</a:t>
            </a:r>
            <a:r>
              <a:rPr lang="en-US" sz="2000" dirty="0"/>
              <a:t> </a:t>
            </a:r>
            <a:r>
              <a:rPr lang="en-US" sz="2000" dirty="0" err="1"/>
              <a:t>povezanih</a:t>
            </a:r>
            <a:r>
              <a:rPr lang="en-US" sz="2000" dirty="0"/>
              <a:t> </a:t>
            </a:r>
            <a:r>
              <a:rPr lang="en-US" sz="2000" dirty="0" err="1"/>
              <a:t>sa</a:t>
            </a:r>
            <a:r>
              <a:rPr lang="en-US" sz="2000" dirty="0"/>
              <a:t> </a:t>
            </a:r>
            <a:r>
              <a:rPr lang="en-US" sz="2000" dirty="0" err="1"/>
              <a:t>klimatskim</a:t>
            </a:r>
            <a:r>
              <a:rPr lang="en-US" sz="2000" dirty="0"/>
              <a:t> </a:t>
            </a:r>
            <a:r>
              <a:rPr lang="en-US" sz="2000" dirty="0" err="1"/>
              <a:t>promenama</a:t>
            </a:r>
            <a:r>
              <a:rPr lang="en-US" sz="2000" dirty="0"/>
              <a:t>. </a:t>
            </a:r>
            <a:endParaRPr lang="hu-HU" sz="2000" dirty="0" smtClean="0"/>
          </a:p>
          <a:p>
            <a:pPr algn="just">
              <a:lnSpc>
                <a:spcPct val="130000"/>
              </a:lnSpc>
            </a:pPr>
            <a:r>
              <a:rPr lang="en-US" sz="2000" dirty="0" err="1" smtClean="0"/>
              <a:t>Prošle</a:t>
            </a:r>
            <a:r>
              <a:rPr lang="en-US" sz="2000" dirty="0" smtClean="0"/>
              <a:t> </a:t>
            </a:r>
            <a:r>
              <a:rPr lang="en-US" sz="2000" dirty="0" err="1"/>
              <a:t>emisije</a:t>
            </a:r>
            <a:r>
              <a:rPr lang="en-US" sz="2000" dirty="0"/>
              <a:t> </a:t>
            </a:r>
            <a:r>
              <a:rPr lang="en-US" sz="2000" dirty="0" err="1"/>
              <a:t>su</a:t>
            </a:r>
            <a:r>
              <a:rPr lang="en-US" sz="2000" dirty="0"/>
              <a:t> </a:t>
            </a:r>
            <a:r>
              <a:rPr lang="en-US" sz="2000" dirty="0" err="1"/>
              <a:t>već</a:t>
            </a:r>
            <a:r>
              <a:rPr lang="en-US" sz="2000" dirty="0"/>
              <a:t> </a:t>
            </a:r>
            <a:r>
              <a:rPr lang="en-US" sz="2000" dirty="0" err="1"/>
              <a:t>dovele</a:t>
            </a:r>
            <a:r>
              <a:rPr lang="en-US" sz="2000" dirty="0"/>
              <a:t> do </a:t>
            </a:r>
            <a:r>
              <a:rPr lang="en-US" sz="2000" dirty="0" err="1"/>
              <a:t>određenog</a:t>
            </a:r>
            <a:r>
              <a:rPr lang="en-US" sz="2000" dirty="0"/>
              <a:t> </a:t>
            </a:r>
            <a:r>
              <a:rPr lang="en-US" sz="2000" dirty="0" err="1"/>
              <a:t>porasta</a:t>
            </a:r>
            <a:r>
              <a:rPr lang="en-US" sz="2000" dirty="0"/>
              <a:t> </a:t>
            </a:r>
            <a:r>
              <a:rPr lang="en-US" sz="2000" dirty="0" err="1"/>
              <a:t>nivoa</a:t>
            </a:r>
            <a:r>
              <a:rPr lang="en-US" sz="2000" dirty="0"/>
              <a:t> </a:t>
            </a:r>
            <a:r>
              <a:rPr lang="en-US" sz="2000" dirty="0" err="1"/>
              <a:t>globalne</a:t>
            </a:r>
            <a:r>
              <a:rPr lang="en-US" sz="2000" dirty="0"/>
              <a:t> temperature </a:t>
            </a:r>
            <a:r>
              <a:rPr lang="en-US" sz="2000" dirty="0" err="1"/>
              <a:t>i</a:t>
            </a:r>
            <a:r>
              <a:rPr lang="en-US" sz="2000" dirty="0"/>
              <a:t> </a:t>
            </a:r>
            <a:r>
              <a:rPr lang="en-US" sz="2000" dirty="0" err="1"/>
              <a:t>drugih</a:t>
            </a:r>
            <a:r>
              <a:rPr lang="en-US" sz="2000" dirty="0"/>
              <a:t> </a:t>
            </a:r>
            <a:r>
              <a:rPr lang="en-US" sz="2000" dirty="0" err="1"/>
              <a:t>neizbežnih</a:t>
            </a:r>
            <a:r>
              <a:rPr lang="en-US" sz="2000" dirty="0"/>
              <a:t> </a:t>
            </a:r>
            <a:r>
              <a:rPr lang="en-US" sz="2000" dirty="0" err="1"/>
              <a:t>promena</a:t>
            </a:r>
            <a:r>
              <a:rPr lang="en-US" sz="2000" dirty="0"/>
              <a:t> </a:t>
            </a:r>
            <a:r>
              <a:rPr lang="en-US" sz="2000" dirty="0" err="1"/>
              <a:t>klime</a:t>
            </a:r>
            <a:r>
              <a:rPr lang="en-US" sz="2000" dirty="0"/>
              <a:t>. </a:t>
            </a:r>
            <a:r>
              <a:rPr lang="en-US" sz="2000" dirty="0" err="1"/>
              <a:t>Međutim</a:t>
            </a:r>
            <a:r>
              <a:rPr lang="en-US" sz="2000" dirty="0"/>
              <a:t>, </a:t>
            </a:r>
            <a:r>
              <a:rPr lang="en-US" sz="2000" dirty="0" err="1"/>
              <a:t>globalno</a:t>
            </a:r>
            <a:r>
              <a:rPr lang="en-US" sz="2000" dirty="0"/>
              <a:t> </a:t>
            </a:r>
            <a:r>
              <a:rPr lang="en-US" sz="2000" dirty="0" err="1"/>
              <a:t>zagrevanje</a:t>
            </a:r>
            <a:r>
              <a:rPr lang="en-US" sz="2000" dirty="0"/>
              <a:t> od </a:t>
            </a:r>
            <a:r>
              <a:rPr lang="en-US" sz="2000" dirty="0" err="1"/>
              <a:t>čak</a:t>
            </a:r>
            <a:r>
              <a:rPr lang="en-US" sz="2000" dirty="0"/>
              <a:t> 1,5°C ne </a:t>
            </a:r>
            <a:r>
              <a:rPr lang="en-US" sz="2000" dirty="0" err="1"/>
              <a:t>smatra</a:t>
            </a:r>
            <a:r>
              <a:rPr lang="en-US" sz="2000" dirty="0"/>
              <a:t> se </a:t>
            </a:r>
            <a:r>
              <a:rPr lang="en-US" sz="2000" dirty="0" err="1"/>
              <a:t>bezbednim</a:t>
            </a:r>
            <a:r>
              <a:rPr lang="en-US" sz="2000" dirty="0"/>
              <a:t>; </a:t>
            </a:r>
            <a:r>
              <a:rPr lang="en-US" sz="2000" dirty="0" err="1"/>
              <a:t>svaki</a:t>
            </a:r>
            <a:r>
              <a:rPr lang="en-US" sz="2000" dirty="0"/>
              <a:t> </a:t>
            </a:r>
            <a:r>
              <a:rPr lang="en-US" sz="2000" dirty="0" err="1"/>
              <a:t>dodatni</a:t>
            </a:r>
            <a:r>
              <a:rPr lang="en-US" sz="2000" dirty="0"/>
              <a:t> </a:t>
            </a:r>
            <a:r>
              <a:rPr lang="en-US" sz="2000" dirty="0" err="1"/>
              <a:t>deseti</a:t>
            </a:r>
            <a:r>
              <a:rPr lang="en-US" sz="2000" dirty="0"/>
              <a:t> </a:t>
            </a:r>
            <a:r>
              <a:rPr lang="en-US" sz="2000" dirty="0" err="1"/>
              <a:t>deo</a:t>
            </a:r>
            <a:r>
              <a:rPr lang="en-US" sz="2000" dirty="0"/>
              <a:t> </a:t>
            </a:r>
            <a:r>
              <a:rPr lang="en-US" sz="2000" dirty="0" err="1"/>
              <a:t>stepena</a:t>
            </a:r>
            <a:r>
              <a:rPr lang="en-US" sz="2000" dirty="0"/>
              <a:t> </a:t>
            </a:r>
            <a:r>
              <a:rPr lang="en-US" sz="2000" dirty="0" err="1"/>
              <a:t>zagrevanja</a:t>
            </a:r>
            <a:r>
              <a:rPr lang="en-US" sz="2000" dirty="0"/>
              <a:t> </a:t>
            </a:r>
            <a:r>
              <a:rPr lang="en-US" sz="2000" dirty="0" err="1"/>
              <a:t>ozbiljno</a:t>
            </a:r>
            <a:r>
              <a:rPr lang="en-US" sz="2000" dirty="0"/>
              <a:t> </a:t>
            </a:r>
            <a:r>
              <a:rPr lang="en-US" sz="2000" dirty="0" err="1"/>
              <a:t>će</a:t>
            </a:r>
            <a:r>
              <a:rPr lang="en-US" sz="2000" dirty="0"/>
              <a:t> </a:t>
            </a:r>
            <a:r>
              <a:rPr lang="en-US" sz="2000" dirty="0" err="1"/>
              <a:t>uticati</a:t>
            </a:r>
            <a:r>
              <a:rPr lang="en-US" sz="2000" dirty="0"/>
              <a:t> </a:t>
            </a:r>
            <a:r>
              <a:rPr lang="en-US" sz="2000" dirty="0" err="1"/>
              <a:t>na</a:t>
            </a:r>
            <a:r>
              <a:rPr lang="en-US" sz="2000" dirty="0"/>
              <a:t> </a:t>
            </a:r>
            <a:r>
              <a:rPr lang="en-US" sz="2000" dirty="0" err="1"/>
              <a:t>živote</a:t>
            </a:r>
            <a:r>
              <a:rPr lang="en-US" sz="2000" dirty="0"/>
              <a:t> </a:t>
            </a:r>
            <a:r>
              <a:rPr lang="en-US" sz="2000" dirty="0" err="1"/>
              <a:t>i</a:t>
            </a:r>
            <a:r>
              <a:rPr lang="en-US" sz="2000" dirty="0"/>
              <a:t> </a:t>
            </a:r>
            <a:r>
              <a:rPr lang="en-US" sz="2000" dirty="0" err="1"/>
              <a:t>zdravlje</a:t>
            </a:r>
            <a:r>
              <a:rPr lang="en-US" sz="2000" dirty="0"/>
              <a:t> </a:t>
            </a:r>
            <a:r>
              <a:rPr lang="en-US" sz="2000" dirty="0" err="1"/>
              <a:t>ljudi</a:t>
            </a:r>
            <a:r>
              <a:rPr lang="en-US" sz="2000" dirty="0" smtClean="0"/>
              <a:t>.</a:t>
            </a:r>
            <a:endParaRPr lang="hu-HU" sz="2000" dirty="0" smtClean="0"/>
          </a:p>
        </p:txBody>
      </p:sp>
      <p:sp>
        <p:nvSpPr>
          <p:cNvPr id="5" name="Rectangle 4"/>
          <p:cNvSpPr/>
          <p:nvPr/>
        </p:nvSpPr>
        <p:spPr>
          <a:xfrm>
            <a:off x="147587" y="6101444"/>
            <a:ext cx="11104808" cy="256993"/>
          </a:xfrm>
          <a:prstGeom prst="rect">
            <a:avLst/>
          </a:prstGeom>
        </p:spPr>
        <p:txBody>
          <a:bodyPr wrap="square" rtlCol="0">
            <a:spAutoFit/>
          </a:bodyPr>
          <a:lstStyle/>
          <a:p>
            <a:pPr>
              <a:lnSpc>
                <a:spcPct val="107000"/>
              </a:lnSpc>
              <a:spcAft>
                <a:spcPts val="800"/>
              </a:spcAft>
            </a:pPr>
            <a:r>
              <a:rPr lang="en-US" sz="1000" dirty="0" smtClean="0">
                <a:latin typeface="Calibri" panose="020F0502020204030204" pitchFamily="34" charset="0"/>
                <a:ea typeface="Calibri" panose="020F0502020204030204" pitchFamily="34" charset="0"/>
                <a:cs typeface="Times New Roman" panose="02020603050405020304" pitchFamily="18" charset="0"/>
                <a:hlinkClick r:id="rId2"/>
              </a:rPr>
              <a:t>doi.org/10.4337/9781788974912.I.50</a:t>
            </a:r>
            <a:r>
              <a:rPr lang="sr" sz="1000" dirty="0" smtClean="0">
                <a:latin typeface="Calibri" panose="020F0502020204030204" pitchFamily="34" charset="0"/>
                <a:ea typeface="Calibri" panose="020F0502020204030204" pitchFamily="34" charset="0"/>
                <a:cs typeface="Times New Roman" panose="02020603050405020304" pitchFamily="18" charset="0"/>
              </a:rPr>
              <a:t> </a:t>
            </a:r>
            <a:endParaRPr lang="sr" sz="10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4" name="Csoportba foglalás 3"/>
          <p:cNvGrpSpPr/>
          <p:nvPr/>
        </p:nvGrpSpPr>
        <p:grpSpPr>
          <a:xfrm>
            <a:off x="5738447" y="334108"/>
            <a:ext cx="6453553" cy="2567353"/>
            <a:chOff x="5738447" y="334108"/>
            <a:chExt cx="6453553" cy="2567353"/>
          </a:xfrm>
        </p:grpSpPr>
        <p:pic>
          <p:nvPicPr>
            <p:cNvPr id="6" name="Picture 3"/>
            <p:cNvPicPr>
              <a:picLocks noChangeAspect="1"/>
            </p:cNvPicPr>
            <p:nvPr/>
          </p:nvPicPr>
          <p:blipFill rotWithShape="1">
            <a:blip r:embed="rId3"/>
            <a:srcRect l="12354" t="33527" r="13553" b="17566"/>
            <a:stretch/>
          </p:blipFill>
          <p:spPr>
            <a:xfrm>
              <a:off x="5738447" y="334108"/>
              <a:ext cx="6453553" cy="2567353"/>
            </a:xfrm>
            <a:prstGeom prst="rect">
              <a:avLst/>
            </a:prstGeom>
          </p:spPr>
        </p:pic>
        <p:sp>
          <p:nvSpPr>
            <p:cNvPr id="7" name="Téglalap 6"/>
            <p:cNvSpPr/>
            <p:nvPr/>
          </p:nvSpPr>
          <p:spPr>
            <a:xfrm>
              <a:off x="6066692" y="1380392"/>
              <a:ext cx="5767754" cy="46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églalap 1"/>
          <p:cNvSpPr/>
          <p:nvPr/>
        </p:nvSpPr>
        <p:spPr>
          <a:xfrm>
            <a:off x="6066692" y="3670539"/>
            <a:ext cx="5767754" cy="2252924"/>
          </a:xfrm>
          <a:prstGeom prst="rect">
            <a:avLst/>
          </a:prstGeom>
        </p:spPr>
        <p:txBody>
          <a:bodyPr wrap="square">
            <a:spAutoFit/>
          </a:bodyPr>
          <a:lstStyle/>
          <a:p>
            <a:pPr marL="285750" indent="-285750" algn="just">
              <a:lnSpc>
                <a:spcPct val="130000"/>
              </a:lnSpc>
              <a:buFont typeface="Arial" panose="020B0604020202020204" pitchFamily="34" charset="0"/>
              <a:buChar char="•"/>
            </a:pPr>
            <a:r>
              <a:rPr lang="hu-HU" dirty="0"/>
              <a:t>L</a:t>
            </a:r>
            <a:r>
              <a:rPr lang="en-US" dirty="0" err="1"/>
              <a:t>ako</a:t>
            </a:r>
            <a:r>
              <a:rPr lang="en-US" dirty="0"/>
              <a:t> </a:t>
            </a:r>
            <a:r>
              <a:rPr lang="en-US" dirty="0" err="1"/>
              <a:t>niko</a:t>
            </a:r>
            <a:r>
              <a:rPr lang="en-US" dirty="0"/>
              <a:t> </a:t>
            </a:r>
            <a:r>
              <a:rPr lang="en-US" dirty="0" err="1"/>
              <a:t>nije</a:t>
            </a:r>
            <a:r>
              <a:rPr lang="en-US" dirty="0"/>
              <a:t> </a:t>
            </a:r>
            <a:r>
              <a:rPr lang="en-US" dirty="0" err="1"/>
              <a:t>bezbedan</a:t>
            </a:r>
            <a:r>
              <a:rPr lang="en-US" dirty="0"/>
              <a:t> od </a:t>
            </a:r>
            <a:r>
              <a:rPr lang="en-US" dirty="0" err="1"/>
              <a:t>ovih</a:t>
            </a:r>
            <a:r>
              <a:rPr lang="en-US" dirty="0"/>
              <a:t> </a:t>
            </a:r>
            <a:r>
              <a:rPr lang="en-US" dirty="0" err="1"/>
              <a:t>rizika</a:t>
            </a:r>
            <a:r>
              <a:rPr lang="en-US" dirty="0"/>
              <a:t>, </a:t>
            </a:r>
            <a:r>
              <a:rPr lang="en-US" dirty="0" err="1"/>
              <a:t>ljudi</a:t>
            </a:r>
            <a:r>
              <a:rPr lang="en-US" dirty="0"/>
              <a:t> </a:t>
            </a:r>
            <a:r>
              <a:rPr lang="en-US" dirty="0" err="1"/>
              <a:t>čije</a:t>
            </a:r>
            <a:r>
              <a:rPr lang="en-US" dirty="0"/>
              <a:t> </a:t>
            </a:r>
            <a:r>
              <a:rPr lang="en-US" dirty="0" err="1"/>
              <a:t>zdravlje</a:t>
            </a:r>
            <a:r>
              <a:rPr lang="en-US" dirty="0"/>
              <a:t> je </a:t>
            </a:r>
            <a:r>
              <a:rPr lang="en-US" dirty="0" err="1"/>
              <a:t>klimatska</a:t>
            </a:r>
            <a:r>
              <a:rPr lang="en-US" dirty="0"/>
              <a:t> </a:t>
            </a:r>
            <a:r>
              <a:rPr lang="en-US" dirty="0" err="1"/>
              <a:t>kriza</a:t>
            </a:r>
            <a:r>
              <a:rPr lang="en-US" dirty="0"/>
              <a:t> </a:t>
            </a:r>
            <a:r>
              <a:rPr lang="en-US" dirty="0" err="1"/>
              <a:t>najpre</a:t>
            </a:r>
            <a:r>
              <a:rPr lang="en-US" dirty="0"/>
              <a:t> </a:t>
            </a:r>
            <a:r>
              <a:rPr lang="en-US" dirty="0" err="1"/>
              <a:t>i</a:t>
            </a:r>
            <a:r>
              <a:rPr lang="en-US" dirty="0"/>
              <a:t> </a:t>
            </a:r>
            <a:r>
              <a:rPr lang="en-US" dirty="0" err="1"/>
              <a:t>najteže</a:t>
            </a:r>
            <a:r>
              <a:rPr lang="en-US" dirty="0"/>
              <a:t> </a:t>
            </a:r>
            <a:r>
              <a:rPr lang="en-US" dirty="0" err="1"/>
              <a:t>pogodila</a:t>
            </a:r>
            <a:r>
              <a:rPr lang="en-US" dirty="0"/>
              <a:t> </a:t>
            </a:r>
            <a:r>
              <a:rPr lang="en-US" dirty="0" err="1"/>
              <a:t>su</a:t>
            </a:r>
            <a:r>
              <a:rPr lang="en-US" dirty="0"/>
              <a:t> </a:t>
            </a:r>
            <a:r>
              <a:rPr lang="en-US" dirty="0" err="1"/>
              <a:t>ljudi</a:t>
            </a:r>
            <a:r>
              <a:rPr lang="en-US" dirty="0"/>
              <a:t> </a:t>
            </a:r>
            <a:r>
              <a:rPr lang="en-US" dirty="0" err="1"/>
              <a:t>koji</a:t>
            </a:r>
            <a:r>
              <a:rPr lang="en-US" dirty="0"/>
              <a:t> </a:t>
            </a:r>
            <a:r>
              <a:rPr lang="en-US" dirty="0" err="1"/>
              <a:t>najmanje</a:t>
            </a:r>
            <a:r>
              <a:rPr lang="en-US" dirty="0"/>
              <a:t> </a:t>
            </a:r>
            <a:r>
              <a:rPr lang="en-US" dirty="0" err="1"/>
              <a:t>doprinose</a:t>
            </a:r>
            <a:r>
              <a:rPr lang="en-US" dirty="0"/>
              <a:t> </a:t>
            </a:r>
            <a:r>
              <a:rPr lang="en-US" dirty="0" err="1"/>
              <a:t>njenim</a:t>
            </a:r>
            <a:r>
              <a:rPr lang="en-US" dirty="0"/>
              <a:t> </a:t>
            </a:r>
            <a:r>
              <a:rPr lang="en-US" dirty="0" err="1"/>
              <a:t>uzrocima</a:t>
            </a:r>
            <a:r>
              <a:rPr lang="en-US" dirty="0"/>
              <a:t>, a </a:t>
            </a:r>
            <a:r>
              <a:rPr lang="en-US" dirty="0" err="1"/>
              <a:t>najmanje</a:t>
            </a:r>
            <a:r>
              <a:rPr lang="en-US" dirty="0"/>
              <a:t> </a:t>
            </a:r>
            <a:r>
              <a:rPr lang="en-US" dirty="0" err="1"/>
              <a:t>su</a:t>
            </a:r>
            <a:r>
              <a:rPr lang="en-US" dirty="0"/>
              <a:t> u </a:t>
            </a:r>
            <a:r>
              <a:rPr lang="en-US" dirty="0" err="1"/>
              <a:t>stanju</a:t>
            </a:r>
            <a:r>
              <a:rPr lang="en-US" dirty="0"/>
              <a:t> da </a:t>
            </a:r>
            <a:r>
              <a:rPr lang="en-US" dirty="0" err="1"/>
              <a:t>zaštite</a:t>
            </a:r>
            <a:r>
              <a:rPr lang="en-US" dirty="0"/>
              <a:t> </a:t>
            </a:r>
            <a:r>
              <a:rPr lang="en-US" dirty="0" err="1"/>
              <a:t>sebe</a:t>
            </a:r>
            <a:r>
              <a:rPr lang="en-US" dirty="0"/>
              <a:t> </a:t>
            </a:r>
            <a:r>
              <a:rPr lang="en-US" dirty="0" err="1"/>
              <a:t>i</a:t>
            </a:r>
            <a:r>
              <a:rPr lang="en-US" dirty="0"/>
              <a:t> </a:t>
            </a:r>
            <a:r>
              <a:rPr lang="en-US" dirty="0" err="1"/>
              <a:t>svoje</a:t>
            </a:r>
            <a:r>
              <a:rPr lang="en-US" dirty="0"/>
              <a:t> </a:t>
            </a:r>
            <a:r>
              <a:rPr lang="en-US" dirty="0" err="1"/>
              <a:t>porodice</a:t>
            </a:r>
            <a:r>
              <a:rPr lang="en-US" dirty="0"/>
              <a:t> od </a:t>
            </a:r>
            <a:r>
              <a:rPr lang="en-US" dirty="0" err="1"/>
              <a:t>nje</a:t>
            </a:r>
            <a:r>
              <a:rPr lang="en-US" dirty="0"/>
              <a:t> – </a:t>
            </a:r>
            <a:r>
              <a:rPr lang="en-US" dirty="0" err="1"/>
              <a:t>ljudi</a:t>
            </a:r>
            <a:r>
              <a:rPr lang="en-US" dirty="0"/>
              <a:t> u </a:t>
            </a:r>
            <a:r>
              <a:rPr lang="en-US" dirty="0" err="1"/>
              <a:t>zemljama</a:t>
            </a:r>
            <a:r>
              <a:rPr lang="en-US" dirty="0"/>
              <a:t> </a:t>
            </a:r>
            <a:r>
              <a:rPr lang="en-US" dirty="0" err="1"/>
              <a:t>sa</a:t>
            </a:r>
            <a:r>
              <a:rPr lang="en-US" dirty="0"/>
              <a:t> </a:t>
            </a:r>
            <a:r>
              <a:rPr lang="en-US" dirty="0" err="1"/>
              <a:t>niskim</a:t>
            </a:r>
            <a:r>
              <a:rPr lang="en-US" dirty="0"/>
              <a:t> </a:t>
            </a:r>
            <a:r>
              <a:rPr lang="en-US" dirty="0" err="1"/>
              <a:t>prihodom</a:t>
            </a:r>
            <a:r>
              <a:rPr lang="en-US" dirty="0"/>
              <a:t> </a:t>
            </a:r>
            <a:r>
              <a:rPr lang="en-US" dirty="0" err="1"/>
              <a:t>i</a:t>
            </a:r>
            <a:r>
              <a:rPr lang="en-US" dirty="0"/>
              <a:t> </a:t>
            </a:r>
            <a:r>
              <a:rPr lang="en-US" dirty="0" err="1"/>
              <a:t>zajednice</a:t>
            </a:r>
            <a:r>
              <a:rPr lang="en-US" dirty="0"/>
              <a:t> u </a:t>
            </a:r>
            <a:r>
              <a:rPr lang="en-US" dirty="0" err="1"/>
              <a:t>nepovoljnom</a:t>
            </a:r>
            <a:r>
              <a:rPr lang="en-US" dirty="0"/>
              <a:t> </a:t>
            </a:r>
            <a:r>
              <a:rPr lang="en-US" dirty="0" err="1"/>
              <a:t>položaju</a:t>
            </a:r>
            <a:r>
              <a:rPr lang="en-US" dirty="0"/>
              <a:t>.</a:t>
            </a:r>
          </a:p>
        </p:txBody>
      </p:sp>
      <p:sp>
        <p:nvSpPr>
          <p:cNvPr id="8" name="Téglalap 7"/>
          <p:cNvSpPr/>
          <p:nvPr/>
        </p:nvSpPr>
        <p:spPr>
          <a:xfrm>
            <a:off x="220327" y="225088"/>
            <a:ext cx="5518120" cy="584775"/>
          </a:xfrm>
          <a:prstGeom prst="rect">
            <a:avLst/>
          </a:prstGeom>
        </p:spPr>
        <p:txBody>
          <a:bodyPr wrap="square">
            <a:spAutoFit/>
          </a:bodyPr>
          <a:lstStyle/>
          <a:p>
            <a:r>
              <a:rPr lang="nb-NO" sz="3200" b="1" dirty="0"/>
              <a:t>Klimatske promene i zdravlje </a:t>
            </a:r>
            <a:endParaRPr lang="de-DE" sz="3200" dirty="0"/>
          </a:p>
        </p:txBody>
      </p:sp>
    </p:spTree>
    <p:extLst>
      <p:ext uri="{BB962C8B-B14F-4D97-AF65-F5344CB8AC3E}">
        <p14:creationId xmlns:p14="http://schemas.microsoft.com/office/powerpoint/2010/main" val="4034320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75575"/>
            <a:ext cx="11896826" cy="549635"/>
          </a:xfrm>
        </p:spPr>
        <p:txBody>
          <a:bodyPr rtlCol="0">
            <a:noAutofit/>
          </a:bodyPr>
          <a:lstStyle/>
          <a:p>
            <a:pPr rtl="0"/>
            <a:r>
              <a:rPr lang="en-US" sz="3200" b="1" dirty="0" err="1"/>
              <a:t>Razvoj</a:t>
            </a:r>
            <a:r>
              <a:rPr lang="en-US" sz="3200" b="1" dirty="0"/>
              <a:t> </a:t>
            </a:r>
            <a:r>
              <a:rPr lang="en-US" sz="3200" b="1" dirty="0" err="1"/>
              <a:t>hronične</a:t>
            </a:r>
            <a:r>
              <a:rPr lang="en-US" sz="3200" b="1" dirty="0"/>
              <a:t> </a:t>
            </a:r>
            <a:r>
              <a:rPr lang="en-US" sz="3200" b="1" dirty="0" err="1"/>
              <a:t>bolesti</a:t>
            </a:r>
            <a:r>
              <a:rPr lang="en-US" sz="3200" b="1" dirty="0"/>
              <a:t> </a:t>
            </a:r>
            <a:r>
              <a:rPr lang="en-US" sz="3200" b="1" dirty="0" err="1"/>
              <a:t>bubrega</a:t>
            </a:r>
            <a:r>
              <a:rPr lang="en-US" sz="3200" b="1" dirty="0"/>
              <a:t> </a:t>
            </a:r>
            <a:r>
              <a:rPr lang="en-US" sz="3200" b="1" dirty="0" err="1"/>
              <a:t>povezane</a:t>
            </a:r>
            <a:r>
              <a:rPr lang="en-US" sz="3200" b="1" dirty="0"/>
              <a:t> </a:t>
            </a:r>
            <a:r>
              <a:rPr lang="en-US" sz="3200" b="1" dirty="0" err="1"/>
              <a:t>sa</a:t>
            </a:r>
            <a:r>
              <a:rPr lang="en-US" sz="3200" b="1" dirty="0"/>
              <a:t> </a:t>
            </a:r>
            <a:r>
              <a:rPr lang="en-US" sz="3200" b="1" dirty="0" err="1"/>
              <a:t>toplotom</a:t>
            </a:r>
            <a:endParaRPr lang="hu-HU" sz="3200" b="1"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192505" y="6045654"/>
            <a:ext cx="9658861" cy="246221"/>
          </a:xfrm>
          <a:prstGeom prst="rect">
            <a:avLst/>
          </a:prstGeom>
          <a:noFill/>
        </p:spPr>
        <p:txBody>
          <a:bodyPr wrap="square" rtlCol="0">
            <a:spAutoFit/>
          </a:bodyPr>
          <a:lstStyle/>
          <a:p>
            <a:r>
              <a:rPr lang="en-US" sz="1000" dirty="0" smtClean="0"/>
              <a:t>PMID</a:t>
            </a:r>
            <a:r>
              <a:rPr lang="en-US" sz="1000" dirty="0"/>
              <a:t>: 28946962.</a:t>
            </a:r>
            <a:endParaRPr lang="sr-Cyrl-RS"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1028463" y="635239"/>
            <a:ext cx="9722268" cy="5410415"/>
          </a:xfrm>
          <a:prstGeom prst="rect">
            <a:avLst/>
          </a:prstGeom>
        </p:spPr>
      </p:pic>
    </p:spTree>
    <p:extLst>
      <p:ext uri="{BB962C8B-B14F-4D97-AF65-F5344CB8AC3E}">
        <p14:creationId xmlns:p14="http://schemas.microsoft.com/office/powerpoint/2010/main" val="19260177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693" t="1750"/>
          <a:stretch/>
        </p:blipFill>
        <p:spPr>
          <a:xfrm>
            <a:off x="5000884" y="26190"/>
            <a:ext cx="5816861" cy="6238339"/>
          </a:xfrm>
          <a:prstGeom prst="rect">
            <a:avLst/>
          </a:prstGeom>
        </p:spPr>
      </p:pic>
      <p:pic>
        <p:nvPicPr>
          <p:cNvPr id="6" name="Kép 5"/>
          <p:cNvPicPr>
            <a:picLocks noChangeAspect="1"/>
          </p:cNvPicPr>
          <p:nvPr/>
        </p:nvPicPr>
        <p:blipFill>
          <a:blip r:embed="rId3"/>
          <a:stretch>
            <a:fillRect/>
          </a:stretch>
        </p:blipFill>
        <p:spPr>
          <a:xfrm>
            <a:off x="93272" y="5907746"/>
            <a:ext cx="4418342" cy="356783"/>
          </a:xfrm>
          <a:prstGeom prst="rect">
            <a:avLst/>
          </a:prstGeom>
        </p:spPr>
      </p:pic>
      <p:grpSp>
        <p:nvGrpSpPr>
          <p:cNvPr id="3" name="Csoportba foglalás 2"/>
          <p:cNvGrpSpPr/>
          <p:nvPr/>
        </p:nvGrpSpPr>
        <p:grpSpPr>
          <a:xfrm>
            <a:off x="296316" y="1501307"/>
            <a:ext cx="4012253" cy="2509975"/>
            <a:chOff x="296316" y="1501307"/>
            <a:chExt cx="4012253" cy="2509975"/>
          </a:xfrm>
        </p:grpSpPr>
        <p:pic>
          <p:nvPicPr>
            <p:cNvPr id="7" name="Kép 6"/>
            <p:cNvPicPr>
              <a:picLocks noChangeAspect="1"/>
            </p:cNvPicPr>
            <p:nvPr/>
          </p:nvPicPr>
          <p:blipFill rotWithShape="1">
            <a:blip r:embed="rId2"/>
            <a:srcRect l="1693" t="1750" r="57299" b="74343"/>
            <a:stretch/>
          </p:blipFill>
          <p:spPr>
            <a:xfrm>
              <a:off x="296316" y="1501307"/>
              <a:ext cx="4012253" cy="2509975"/>
            </a:xfrm>
            <a:prstGeom prst="rect">
              <a:avLst/>
            </a:prstGeom>
          </p:spPr>
        </p:pic>
        <p:pic>
          <p:nvPicPr>
            <p:cNvPr id="2" name="Kép 1"/>
            <p:cNvPicPr>
              <a:picLocks noChangeAspect="1"/>
            </p:cNvPicPr>
            <p:nvPr/>
          </p:nvPicPr>
          <p:blipFill>
            <a:blip r:embed="rId4"/>
            <a:stretch>
              <a:fillRect/>
            </a:stretch>
          </p:blipFill>
          <p:spPr>
            <a:xfrm>
              <a:off x="855722" y="2130723"/>
              <a:ext cx="2922648" cy="1560397"/>
            </a:xfrm>
            <a:prstGeom prst="rect">
              <a:avLst/>
            </a:prstGeom>
          </p:spPr>
        </p:pic>
      </p:grpSp>
      <p:sp>
        <p:nvSpPr>
          <p:cNvPr id="5" name="Téglalap 4"/>
          <p:cNvSpPr/>
          <p:nvPr/>
        </p:nvSpPr>
        <p:spPr>
          <a:xfrm>
            <a:off x="816049" y="2130723"/>
            <a:ext cx="3001993" cy="1384995"/>
          </a:xfrm>
          <a:prstGeom prst="rect">
            <a:avLst/>
          </a:prstGeom>
        </p:spPr>
        <p:txBody>
          <a:bodyPr wrap="square">
            <a:spAutoFit/>
          </a:bodyPr>
          <a:lstStyle/>
          <a:p>
            <a:pPr algn="ctr"/>
            <a:r>
              <a:rPr lang="sv-SE" sz="2800" b="1" dirty="0"/>
              <a:t>Lekovi koji mogu imati interakciju sa toplotom</a:t>
            </a:r>
            <a:endParaRPr lang="de-DE" sz="2800" b="1" dirty="0"/>
          </a:p>
        </p:txBody>
      </p:sp>
    </p:spTree>
    <p:extLst>
      <p:ext uri="{BB962C8B-B14F-4D97-AF65-F5344CB8AC3E}">
        <p14:creationId xmlns:p14="http://schemas.microsoft.com/office/powerpoint/2010/main" val="3582424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Eko-anksioznost</a:t>
            </a:r>
            <a:endParaRPr lang="sr" b="1" dirty="0"/>
          </a:p>
        </p:txBody>
      </p:sp>
      <p:sp>
        <p:nvSpPr>
          <p:cNvPr id="3" name="Tartalom helye 2"/>
          <p:cNvSpPr>
            <a:spLocks noGrp="1"/>
          </p:cNvSpPr>
          <p:nvPr>
            <p:ph idx="1"/>
          </p:nvPr>
        </p:nvSpPr>
        <p:spPr>
          <a:xfrm>
            <a:off x="192506" y="934775"/>
            <a:ext cx="7786928" cy="5370897"/>
          </a:xfrm>
        </p:spPr>
        <p:txBody>
          <a:bodyPr rtlCol="0">
            <a:normAutofit fontScale="92500"/>
          </a:bodyPr>
          <a:lstStyle/>
          <a:p>
            <a:pPr>
              <a:lnSpc>
                <a:spcPct val="100000"/>
              </a:lnSpc>
            </a:pPr>
            <a:r>
              <a:rPr lang="en-US" sz="2000" dirty="0" err="1"/>
              <a:t>Ekološka</a:t>
            </a:r>
            <a:r>
              <a:rPr lang="en-US" sz="2000" dirty="0"/>
              <a:t> </a:t>
            </a:r>
            <a:r>
              <a:rPr lang="en-US" sz="2000" dirty="0" err="1"/>
              <a:t>anksioznost</a:t>
            </a:r>
            <a:r>
              <a:rPr lang="en-US" sz="2000" dirty="0"/>
              <a:t> je </a:t>
            </a:r>
            <a:r>
              <a:rPr lang="en-US" sz="2000" dirty="0" err="1"/>
              <a:t>stres</a:t>
            </a:r>
            <a:r>
              <a:rPr lang="en-US" sz="2000" dirty="0"/>
              <a:t> </a:t>
            </a:r>
            <a:r>
              <a:rPr lang="en-US" sz="2000" dirty="0" err="1"/>
              <a:t>izazvan</a:t>
            </a:r>
            <a:r>
              <a:rPr lang="en-US" sz="2000" dirty="0"/>
              <a:t> </a:t>
            </a:r>
            <a:r>
              <a:rPr lang="en-US" sz="2000" dirty="0" err="1"/>
              <a:t>klimatskim</a:t>
            </a:r>
            <a:r>
              <a:rPr lang="en-US" sz="2000" dirty="0"/>
              <a:t> </a:t>
            </a:r>
            <a:r>
              <a:rPr lang="en-US" sz="2000" dirty="0" err="1"/>
              <a:t>promenama</a:t>
            </a:r>
            <a:r>
              <a:rPr lang="en-US" sz="2000" dirty="0"/>
              <a:t> </a:t>
            </a:r>
            <a:r>
              <a:rPr lang="en-US" sz="2000" dirty="0" err="1"/>
              <a:t>gde</a:t>
            </a:r>
            <a:r>
              <a:rPr lang="en-US" sz="2000" dirty="0"/>
              <a:t> </a:t>
            </a:r>
            <a:r>
              <a:rPr lang="en-US" sz="2000" dirty="0" err="1"/>
              <a:t>ljudi</a:t>
            </a:r>
            <a:r>
              <a:rPr lang="en-US" sz="2000" dirty="0"/>
              <a:t> </a:t>
            </a:r>
            <a:r>
              <a:rPr lang="en-US" sz="2000" dirty="0" err="1"/>
              <a:t>postaju</a:t>
            </a:r>
            <a:r>
              <a:rPr lang="en-US" sz="2000" dirty="0"/>
              <a:t> </a:t>
            </a:r>
            <a:r>
              <a:rPr lang="en-US" sz="2000" dirty="0" err="1"/>
              <a:t>zabrinuti</a:t>
            </a:r>
            <a:r>
              <a:rPr lang="en-US" sz="2000" dirty="0"/>
              <a:t> </a:t>
            </a:r>
            <a:r>
              <a:rPr lang="en-US" sz="2000" dirty="0" err="1"/>
              <a:t>za</a:t>
            </a:r>
            <a:r>
              <a:rPr lang="en-US" sz="2000" dirty="0"/>
              <a:t> </a:t>
            </a:r>
            <a:r>
              <a:rPr lang="en-US" sz="2000" dirty="0" err="1"/>
              <a:t>svoju</a:t>
            </a:r>
            <a:r>
              <a:rPr lang="en-US" sz="2000" dirty="0"/>
              <a:t> </a:t>
            </a:r>
            <a:r>
              <a:rPr lang="en-US" sz="2000" dirty="0" err="1"/>
              <a:t>budućnost</a:t>
            </a:r>
            <a:r>
              <a:rPr lang="en-US" sz="2000" dirty="0"/>
              <a:t>. </a:t>
            </a:r>
          </a:p>
          <a:p>
            <a:pPr>
              <a:lnSpc>
                <a:spcPct val="100000"/>
              </a:lnSpc>
            </a:pPr>
            <a:r>
              <a:rPr lang="en-US" sz="2000" dirty="0" err="1"/>
              <a:t>Mnogi</a:t>
            </a:r>
            <a:r>
              <a:rPr lang="en-US" sz="2000" dirty="0"/>
              <a:t> </a:t>
            </a:r>
            <a:r>
              <a:rPr lang="en-US" sz="2000" dirty="0" err="1"/>
              <a:t>ljudi</a:t>
            </a:r>
            <a:r>
              <a:rPr lang="en-US" sz="2000" dirty="0"/>
              <a:t> </a:t>
            </a:r>
            <a:r>
              <a:rPr lang="en-US" sz="2000" dirty="0" err="1"/>
              <a:t>prijavljuju</a:t>
            </a:r>
            <a:r>
              <a:rPr lang="en-US" sz="2000" dirty="0"/>
              <a:t> </a:t>
            </a:r>
            <a:r>
              <a:rPr lang="en-US" sz="2000" dirty="0" err="1"/>
              <a:t>strah</a:t>
            </a:r>
            <a:r>
              <a:rPr lang="en-US" sz="2000" dirty="0"/>
              <a:t> </a:t>
            </a:r>
            <a:r>
              <a:rPr lang="en-US" sz="2000" dirty="0" err="1"/>
              <a:t>za</a:t>
            </a:r>
            <a:r>
              <a:rPr lang="en-US" sz="2000" dirty="0"/>
              <a:t> </a:t>
            </a:r>
            <a:r>
              <a:rPr lang="en-US" sz="2000" dirty="0" err="1"/>
              <a:t>sebe</a:t>
            </a:r>
            <a:r>
              <a:rPr lang="en-US" sz="2000" dirty="0"/>
              <a:t>, </a:t>
            </a:r>
            <a:r>
              <a:rPr lang="en-US" sz="2000" dirty="0" err="1"/>
              <a:t>svoju</a:t>
            </a:r>
            <a:r>
              <a:rPr lang="en-US" sz="2000" dirty="0"/>
              <a:t> </a:t>
            </a:r>
            <a:r>
              <a:rPr lang="en-US" sz="2000" dirty="0" err="1"/>
              <a:t>decu</a:t>
            </a:r>
            <a:r>
              <a:rPr lang="en-US" sz="2000" dirty="0"/>
              <a:t> </a:t>
            </a:r>
            <a:r>
              <a:rPr lang="en-US" sz="2000" dirty="0" err="1"/>
              <a:t>i</a:t>
            </a:r>
            <a:r>
              <a:rPr lang="en-US" sz="2000" dirty="0"/>
              <a:t> </a:t>
            </a:r>
            <a:r>
              <a:rPr lang="en-US" sz="2000" dirty="0" err="1"/>
              <a:t>buduće</a:t>
            </a:r>
            <a:r>
              <a:rPr lang="en-US" sz="2000" dirty="0"/>
              <a:t> </a:t>
            </a:r>
            <a:r>
              <a:rPr lang="en-US" sz="2000" dirty="0" err="1"/>
              <a:t>generacije</a:t>
            </a:r>
            <a:r>
              <a:rPr lang="en-US" sz="2000" dirty="0"/>
              <a:t> </a:t>
            </a:r>
            <a:r>
              <a:rPr lang="en-US" sz="2000" dirty="0" err="1"/>
              <a:t>sa</a:t>
            </a:r>
            <a:r>
              <a:rPr lang="en-US" sz="2000" dirty="0"/>
              <a:t> </a:t>
            </a:r>
            <a:r>
              <a:rPr lang="en-US" sz="2000" dirty="0" err="1"/>
              <a:t>dubokim</a:t>
            </a:r>
            <a:r>
              <a:rPr lang="en-US" sz="2000" dirty="0"/>
              <a:t> </a:t>
            </a:r>
            <a:r>
              <a:rPr lang="en-US" sz="2000" dirty="0" err="1"/>
              <a:t>osećanjem</a:t>
            </a:r>
            <a:r>
              <a:rPr lang="en-US" sz="2000" dirty="0"/>
              <a:t> </a:t>
            </a:r>
            <a:r>
              <a:rPr lang="en-US" sz="2000" dirty="0" err="1"/>
              <a:t>gubitka</a:t>
            </a:r>
            <a:r>
              <a:rPr lang="en-US" sz="2000" dirty="0"/>
              <a:t>, </a:t>
            </a:r>
            <a:r>
              <a:rPr lang="en-US" sz="2000" dirty="0" err="1"/>
              <a:t>beznađa</a:t>
            </a:r>
            <a:r>
              <a:rPr lang="en-US" sz="2000" dirty="0"/>
              <a:t> </a:t>
            </a:r>
            <a:r>
              <a:rPr lang="en-US" sz="2000" dirty="0" err="1"/>
              <a:t>i</a:t>
            </a:r>
            <a:r>
              <a:rPr lang="en-US" sz="2000" dirty="0"/>
              <a:t> </a:t>
            </a:r>
            <a:r>
              <a:rPr lang="en-US" sz="2000" dirty="0" err="1"/>
              <a:t>besa</a:t>
            </a:r>
            <a:r>
              <a:rPr lang="en-US" sz="2000" dirty="0"/>
              <a:t> </a:t>
            </a:r>
            <a:r>
              <a:rPr lang="en-US" sz="2000" dirty="0" err="1"/>
              <a:t>dok</a:t>
            </a:r>
            <a:r>
              <a:rPr lang="en-US" sz="2000" dirty="0"/>
              <a:t> </a:t>
            </a:r>
            <a:r>
              <a:rPr lang="en-US" sz="2000" dirty="0" err="1"/>
              <a:t>su</a:t>
            </a:r>
            <a:r>
              <a:rPr lang="en-US" sz="2000" dirty="0"/>
              <a:t> </a:t>
            </a:r>
            <a:r>
              <a:rPr lang="en-US" sz="2000" dirty="0" err="1"/>
              <a:t>svedoci</a:t>
            </a:r>
            <a:r>
              <a:rPr lang="en-US" sz="2000" dirty="0"/>
              <a:t> </a:t>
            </a:r>
            <a:r>
              <a:rPr lang="en-US" sz="2000" dirty="0" err="1"/>
              <a:t>posledica</a:t>
            </a:r>
            <a:r>
              <a:rPr lang="en-US" sz="2000" dirty="0"/>
              <a:t> </a:t>
            </a:r>
            <a:r>
              <a:rPr lang="en-US" sz="2000" dirty="0" err="1"/>
              <a:t>klimatskih</a:t>
            </a:r>
            <a:r>
              <a:rPr lang="en-US" sz="2000" dirty="0"/>
              <a:t> </a:t>
            </a:r>
            <a:r>
              <a:rPr lang="en-US" sz="2000" dirty="0" err="1"/>
              <a:t>promena</a:t>
            </a:r>
            <a:r>
              <a:rPr lang="en-US" sz="2000" dirty="0"/>
              <a:t>. </a:t>
            </a:r>
          </a:p>
          <a:p>
            <a:pPr>
              <a:lnSpc>
                <a:spcPct val="100000"/>
              </a:lnSpc>
            </a:pPr>
            <a:r>
              <a:rPr lang="en-US" sz="2000" dirty="0" err="1"/>
              <a:t>Postoje</a:t>
            </a:r>
            <a:r>
              <a:rPr lang="en-US" sz="2000" dirty="0"/>
              <a:t> </a:t>
            </a:r>
            <a:r>
              <a:rPr lang="en-US" sz="2000" dirty="0" err="1"/>
              <a:t>i</a:t>
            </a:r>
            <a:r>
              <a:rPr lang="en-US" sz="2000" dirty="0"/>
              <a:t> </a:t>
            </a:r>
            <a:r>
              <a:rPr lang="en-US" sz="2000" dirty="0" err="1"/>
              <a:t>drugi</a:t>
            </a:r>
            <a:r>
              <a:rPr lang="en-US" sz="2000" dirty="0"/>
              <a:t> termini </a:t>
            </a:r>
            <a:r>
              <a:rPr lang="en-US" sz="2000" dirty="0" err="1"/>
              <a:t>koji</a:t>
            </a:r>
            <a:r>
              <a:rPr lang="en-US" sz="2000" dirty="0"/>
              <a:t> se </a:t>
            </a:r>
            <a:r>
              <a:rPr lang="en-US" sz="2000" dirty="0" err="1"/>
              <a:t>koriste</a:t>
            </a:r>
            <a:r>
              <a:rPr lang="en-US" sz="2000" dirty="0"/>
              <a:t> </a:t>
            </a:r>
            <a:r>
              <a:rPr lang="en-US" sz="2000" dirty="0" err="1"/>
              <a:t>za</a:t>
            </a:r>
            <a:r>
              <a:rPr lang="en-US" sz="2000" dirty="0"/>
              <a:t> </a:t>
            </a:r>
            <a:r>
              <a:rPr lang="en-US" sz="2000" dirty="0" err="1"/>
              <a:t>razumevanje</a:t>
            </a:r>
            <a:r>
              <a:rPr lang="en-US" sz="2000" dirty="0"/>
              <a:t> </a:t>
            </a:r>
            <a:r>
              <a:rPr lang="en-US" sz="2000" dirty="0" err="1"/>
              <a:t>nevolja</a:t>
            </a:r>
            <a:r>
              <a:rPr lang="en-US" sz="2000" dirty="0"/>
              <a:t> </a:t>
            </a:r>
            <a:r>
              <a:rPr lang="en-US" sz="2000" dirty="0" err="1"/>
              <a:t>izazvanih</a:t>
            </a:r>
            <a:r>
              <a:rPr lang="en-US" sz="2000" dirty="0"/>
              <a:t> </a:t>
            </a:r>
            <a:r>
              <a:rPr lang="en-US" sz="2000" dirty="0" err="1"/>
              <a:t>životnom</a:t>
            </a:r>
            <a:r>
              <a:rPr lang="en-US" sz="2000" dirty="0"/>
              <a:t> </a:t>
            </a:r>
            <a:r>
              <a:rPr lang="en-US" sz="2000" dirty="0" err="1"/>
              <a:t>sredinom</a:t>
            </a:r>
            <a:r>
              <a:rPr lang="en-US" sz="2000" dirty="0"/>
              <a:t>.</a:t>
            </a:r>
          </a:p>
          <a:p>
            <a:pPr lvl="1">
              <a:lnSpc>
                <a:spcPct val="100000"/>
              </a:lnSpc>
            </a:pPr>
            <a:r>
              <a:rPr lang="en-US" sz="1800" b="1" dirty="0" err="1"/>
              <a:t>Ekološka</a:t>
            </a:r>
            <a:r>
              <a:rPr lang="en-US" sz="1800" b="1" dirty="0"/>
              <a:t> </a:t>
            </a:r>
            <a:r>
              <a:rPr lang="en-US" sz="1800" b="1" dirty="0" err="1"/>
              <a:t>tuga</a:t>
            </a:r>
            <a:r>
              <a:rPr lang="en-US" sz="1800" dirty="0"/>
              <a:t> </a:t>
            </a:r>
            <a:r>
              <a:rPr lang="en-US" sz="1800" dirty="0" err="1"/>
              <a:t>objašnjava</a:t>
            </a:r>
            <a:r>
              <a:rPr lang="en-US" sz="1800" dirty="0"/>
              <a:t> </a:t>
            </a:r>
            <a:r>
              <a:rPr lang="en-US" sz="1800" dirty="0" err="1"/>
              <a:t>osećaj</a:t>
            </a:r>
            <a:r>
              <a:rPr lang="en-US" sz="1800" dirty="0"/>
              <a:t> </a:t>
            </a:r>
            <a:r>
              <a:rPr lang="en-US" sz="1800" dirty="0" err="1"/>
              <a:t>tuge</a:t>
            </a:r>
            <a:r>
              <a:rPr lang="en-US" sz="1800" dirty="0"/>
              <a:t> </a:t>
            </a:r>
            <a:r>
              <a:rPr lang="en-US" sz="1800" dirty="0" err="1"/>
              <a:t>kao</a:t>
            </a:r>
            <a:r>
              <a:rPr lang="en-US" sz="1800" dirty="0"/>
              <a:t> </a:t>
            </a:r>
            <a:r>
              <a:rPr lang="en-US" sz="1800" dirty="0" err="1"/>
              <a:t>odgovor</a:t>
            </a:r>
            <a:r>
              <a:rPr lang="en-US" sz="1800" dirty="0"/>
              <a:t> </a:t>
            </a:r>
            <a:r>
              <a:rPr lang="en-US" sz="1800" dirty="0" err="1"/>
              <a:t>na</a:t>
            </a:r>
            <a:r>
              <a:rPr lang="en-US" sz="1800" dirty="0"/>
              <a:t> </a:t>
            </a:r>
            <a:r>
              <a:rPr lang="en-US" sz="1800" dirty="0" err="1"/>
              <a:t>doživljene</a:t>
            </a:r>
            <a:r>
              <a:rPr lang="en-US" sz="1800" dirty="0"/>
              <a:t> </a:t>
            </a:r>
            <a:r>
              <a:rPr lang="en-US" sz="1800" dirty="0" err="1"/>
              <a:t>ili</a:t>
            </a:r>
            <a:r>
              <a:rPr lang="en-US" sz="1800" dirty="0"/>
              <a:t> </a:t>
            </a:r>
            <a:r>
              <a:rPr lang="en-US" sz="1800" dirty="0" err="1"/>
              <a:t>očekivane</a:t>
            </a:r>
            <a:r>
              <a:rPr lang="en-US" sz="1800" dirty="0"/>
              <a:t> </a:t>
            </a:r>
            <a:r>
              <a:rPr lang="en-US" sz="1800" dirty="0" err="1"/>
              <a:t>gubitke</a:t>
            </a:r>
            <a:r>
              <a:rPr lang="en-US" sz="1800" dirty="0"/>
              <a:t> u </a:t>
            </a:r>
            <a:r>
              <a:rPr lang="en-US" sz="1800" dirty="0" err="1"/>
              <a:t>prirodnom</a:t>
            </a:r>
            <a:r>
              <a:rPr lang="en-US" sz="1800" dirty="0"/>
              <a:t> </a:t>
            </a:r>
            <a:r>
              <a:rPr lang="en-US" sz="1800" dirty="0" err="1"/>
              <a:t>svetu</a:t>
            </a:r>
            <a:endParaRPr lang="en-US" sz="1800" dirty="0"/>
          </a:p>
          <a:p>
            <a:pPr lvl="1">
              <a:lnSpc>
                <a:spcPct val="100000"/>
              </a:lnSpc>
            </a:pPr>
            <a:r>
              <a:rPr lang="en-US" sz="1800" b="1" dirty="0" err="1"/>
              <a:t>Solastalgija</a:t>
            </a:r>
            <a:r>
              <a:rPr lang="en-US" sz="1800" dirty="0"/>
              <a:t> se </a:t>
            </a:r>
            <a:r>
              <a:rPr lang="en-US" sz="1800" dirty="0" err="1"/>
              <a:t>definiše</a:t>
            </a:r>
            <a:r>
              <a:rPr lang="en-US" sz="1800" dirty="0"/>
              <a:t> </a:t>
            </a:r>
            <a:r>
              <a:rPr lang="en-US" sz="1800" dirty="0" err="1"/>
              <a:t>kao</a:t>
            </a:r>
            <a:r>
              <a:rPr lang="en-US" sz="1800" dirty="0"/>
              <a:t> </a:t>
            </a:r>
            <a:r>
              <a:rPr lang="en-US" sz="1800" dirty="0" err="1"/>
              <a:t>nevolja</a:t>
            </a:r>
            <a:r>
              <a:rPr lang="en-US" sz="1800" dirty="0"/>
              <a:t> </a:t>
            </a:r>
            <a:r>
              <a:rPr lang="en-US" sz="1800" dirty="0" err="1"/>
              <a:t>koju</a:t>
            </a:r>
            <a:r>
              <a:rPr lang="en-US" sz="1800" dirty="0"/>
              <a:t> </a:t>
            </a:r>
            <a:r>
              <a:rPr lang="en-US" sz="1800" dirty="0" err="1"/>
              <a:t>izazivaju</a:t>
            </a:r>
            <a:r>
              <a:rPr lang="en-US" sz="1800" dirty="0"/>
              <a:t> </a:t>
            </a:r>
            <a:r>
              <a:rPr lang="en-US" sz="1800" dirty="0" err="1"/>
              <a:t>promene</a:t>
            </a:r>
            <a:r>
              <a:rPr lang="en-US" sz="1800" dirty="0"/>
              <a:t> </a:t>
            </a:r>
            <a:r>
              <a:rPr lang="en-US" sz="1800" dirty="0" err="1"/>
              <a:t>životne</a:t>
            </a:r>
            <a:r>
              <a:rPr lang="en-US" sz="1800" dirty="0"/>
              <a:t> </a:t>
            </a:r>
            <a:r>
              <a:rPr lang="en-US" sz="1800" dirty="0" err="1"/>
              <a:t>sredine</a:t>
            </a:r>
            <a:r>
              <a:rPr lang="en-US" sz="1800" dirty="0"/>
              <a:t> </a:t>
            </a:r>
            <a:r>
              <a:rPr lang="en-US" sz="1800" dirty="0" err="1"/>
              <a:t>koje</a:t>
            </a:r>
            <a:r>
              <a:rPr lang="en-US" sz="1800" dirty="0"/>
              <a:t> </a:t>
            </a:r>
            <a:r>
              <a:rPr lang="en-US" sz="1800" dirty="0" err="1"/>
              <a:t>utiču</a:t>
            </a:r>
            <a:r>
              <a:rPr lang="en-US" sz="1800" dirty="0"/>
              <a:t> </a:t>
            </a:r>
            <a:r>
              <a:rPr lang="en-US" sz="1800" dirty="0" err="1"/>
              <a:t>na</a:t>
            </a:r>
            <a:r>
              <a:rPr lang="en-US" sz="1800" dirty="0"/>
              <a:t> </a:t>
            </a:r>
            <a:r>
              <a:rPr lang="en-US" sz="1800" dirty="0" err="1"/>
              <a:t>ljude</a:t>
            </a:r>
            <a:r>
              <a:rPr lang="en-US" sz="1800" dirty="0"/>
              <a:t> </a:t>
            </a:r>
            <a:r>
              <a:rPr lang="en-US" sz="1800" dirty="0" err="1"/>
              <a:t>dok</a:t>
            </a:r>
            <a:r>
              <a:rPr lang="en-US" sz="1800" dirty="0"/>
              <a:t> </a:t>
            </a:r>
            <a:r>
              <a:rPr lang="en-US" sz="1800" dirty="0" err="1"/>
              <a:t>su</a:t>
            </a:r>
            <a:r>
              <a:rPr lang="en-US" sz="1800" dirty="0"/>
              <a:t> </a:t>
            </a:r>
            <a:r>
              <a:rPr lang="en-US" sz="1800" dirty="0" err="1"/>
              <a:t>direktno</a:t>
            </a:r>
            <a:r>
              <a:rPr lang="en-US" sz="1800" dirty="0"/>
              <a:t> </a:t>
            </a:r>
            <a:r>
              <a:rPr lang="en-US" sz="1800" dirty="0" err="1"/>
              <a:t>povezani</a:t>
            </a:r>
            <a:r>
              <a:rPr lang="en-US" sz="1800" dirty="0"/>
              <a:t> </a:t>
            </a:r>
            <a:r>
              <a:rPr lang="en-US" sz="1800" dirty="0" err="1"/>
              <a:t>sa</a:t>
            </a:r>
            <a:r>
              <a:rPr lang="en-US" sz="1800" dirty="0"/>
              <a:t> </a:t>
            </a:r>
            <a:r>
              <a:rPr lang="en-US" sz="1800" dirty="0" err="1"/>
              <a:t>svojim</a:t>
            </a:r>
            <a:r>
              <a:rPr lang="en-US" sz="1800" dirty="0"/>
              <a:t> </a:t>
            </a:r>
            <a:r>
              <a:rPr lang="en-US" sz="1800" dirty="0" err="1"/>
              <a:t>okruženjem</a:t>
            </a:r>
            <a:r>
              <a:rPr lang="en-US" sz="1800" dirty="0"/>
              <a:t> </a:t>
            </a:r>
            <a:r>
              <a:rPr lang="en-US" sz="1800" dirty="0" err="1"/>
              <a:t>kod</a:t>
            </a:r>
            <a:r>
              <a:rPr lang="en-US" sz="1800" dirty="0"/>
              <a:t> </a:t>
            </a:r>
            <a:r>
              <a:rPr lang="en-US" sz="1800" dirty="0" err="1"/>
              <a:t>kuće</a:t>
            </a:r>
            <a:r>
              <a:rPr lang="en-US" sz="1800" dirty="0"/>
              <a:t>.</a:t>
            </a:r>
          </a:p>
          <a:p>
            <a:pPr lvl="1">
              <a:lnSpc>
                <a:spcPct val="100000"/>
              </a:lnSpc>
            </a:pPr>
            <a:r>
              <a:rPr lang="en-US" sz="1800" b="1" dirty="0" err="1"/>
              <a:t>Eko-strepnja</a:t>
            </a:r>
            <a:r>
              <a:rPr lang="en-US" sz="1800" dirty="0"/>
              <a:t> je </a:t>
            </a:r>
            <a:r>
              <a:rPr lang="en-US" sz="1800" dirty="0" err="1"/>
              <a:t>osećaj</a:t>
            </a:r>
            <a:r>
              <a:rPr lang="en-US" sz="1800" dirty="0"/>
              <a:t> </a:t>
            </a:r>
            <a:r>
              <a:rPr lang="en-US" sz="1800" dirty="0" err="1"/>
              <a:t>očaja</a:t>
            </a:r>
            <a:r>
              <a:rPr lang="en-US" sz="1800" dirty="0"/>
              <a:t> </a:t>
            </a:r>
            <a:r>
              <a:rPr lang="en-US" sz="1800" dirty="0" err="1"/>
              <a:t>zbog</a:t>
            </a:r>
            <a:r>
              <a:rPr lang="en-US" sz="1800" dirty="0"/>
              <a:t> </a:t>
            </a:r>
            <a:r>
              <a:rPr lang="en-US" sz="1800" dirty="0" err="1"/>
              <a:t>krhkog</a:t>
            </a:r>
            <a:r>
              <a:rPr lang="en-US" sz="1800" dirty="0"/>
              <a:t> </a:t>
            </a:r>
            <a:r>
              <a:rPr lang="en-US" sz="1800" dirty="0" err="1"/>
              <a:t>stanja</a:t>
            </a:r>
            <a:r>
              <a:rPr lang="en-US" sz="1800" dirty="0"/>
              <a:t> </a:t>
            </a:r>
            <a:r>
              <a:rPr lang="en-US" sz="1800" dirty="0" err="1"/>
              <a:t>planete</a:t>
            </a:r>
            <a:endParaRPr lang="en-US" sz="1800" dirty="0"/>
          </a:p>
          <a:p>
            <a:pPr lvl="1">
              <a:lnSpc>
                <a:spcPct val="100000"/>
              </a:lnSpc>
            </a:pPr>
            <a:r>
              <a:rPr lang="en-US" sz="1800" b="1" dirty="0" err="1"/>
              <a:t>Ekološki</a:t>
            </a:r>
            <a:r>
              <a:rPr lang="en-US" sz="1800" b="1" dirty="0"/>
              <a:t> </a:t>
            </a:r>
            <a:r>
              <a:rPr lang="en-US" sz="1800" b="1" dirty="0" err="1"/>
              <a:t>stres</a:t>
            </a:r>
            <a:r>
              <a:rPr lang="en-US" sz="1800" b="1" dirty="0"/>
              <a:t> </a:t>
            </a:r>
            <a:r>
              <a:rPr lang="en-US" sz="1800" dirty="0"/>
              <a:t>je </a:t>
            </a:r>
            <a:r>
              <a:rPr lang="en-US" sz="1800" dirty="0" err="1"/>
              <a:t>posledica</a:t>
            </a:r>
            <a:r>
              <a:rPr lang="en-US" sz="1800" dirty="0"/>
              <a:t> </a:t>
            </a:r>
            <a:r>
              <a:rPr lang="en-US" sz="1800" dirty="0" err="1"/>
              <a:t>životnog</a:t>
            </a:r>
            <a:r>
              <a:rPr lang="en-US" sz="1800" dirty="0"/>
              <a:t> </a:t>
            </a:r>
            <a:r>
              <a:rPr lang="en-US" sz="1800" dirty="0" err="1"/>
              <a:t>iskustva</a:t>
            </a:r>
            <a:r>
              <a:rPr lang="en-US" sz="1800" dirty="0"/>
              <a:t> </a:t>
            </a:r>
            <a:r>
              <a:rPr lang="en-US" sz="1800" dirty="0" err="1"/>
              <a:t>ljudi</a:t>
            </a:r>
            <a:r>
              <a:rPr lang="en-US" sz="1800" dirty="0"/>
              <a:t> o </a:t>
            </a:r>
            <a:r>
              <a:rPr lang="en-US" sz="1800" dirty="0" err="1"/>
              <a:t>pustošenju</a:t>
            </a:r>
            <a:r>
              <a:rPr lang="en-US" sz="1800" dirty="0"/>
              <a:t> </a:t>
            </a:r>
            <a:r>
              <a:rPr lang="en-US" sz="1800" dirty="0" err="1"/>
              <a:t>njihovog</a:t>
            </a:r>
            <a:r>
              <a:rPr lang="en-US" sz="1800" dirty="0"/>
              <a:t> </a:t>
            </a:r>
            <a:r>
              <a:rPr lang="en-US" sz="1800" dirty="0" err="1"/>
              <a:t>doma</a:t>
            </a:r>
            <a:r>
              <a:rPr lang="en-US" sz="1800" dirty="0"/>
              <a:t> </a:t>
            </a:r>
            <a:r>
              <a:rPr lang="en-US" sz="1800" dirty="0" err="1"/>
              <a:t>i</a:t>
            </a:r>
            <a:r>
              <a:rPr lang="en-US" sz="1800" dirty="0"/>
              <a:t> </a:t>
            </a:r>
            <a:r>
              <a:rPr lang="en-US" sz="1800" dirty="0" err="1"/>
              <a:t>okoline</a:t>
            </a:r>
            <a:endParaRPr lang="en-US" sz="1800" dirty="0"/>
          </a:p>
          <a:p>
            <a:pPr rtl="0">
              <a:lnSpc>
                <a:spcPct val="100000"/>
              </a:lnSpc>
            </a:pPr>
            <a:endParaRPr lang="hu-HU" sz="2000" dirty="0"/>
          </a:p>
        </p:txBody>
      </p:sp>
      <p:sp>
        <p:nvSpPr>
          <p:cNvPr id="4" name="Téglalap 3"/>
          <p:cNvSpPr/>
          <p:nvPr/>
        </p:nvSpPr>
        <p:spPr>
          <a:xfrm>
            <a:off x="0" y="6084155"/>
            <a:ext cx="12192000" cy="246221"/>
          </a:xfrm>
          <a:prstGeom prst="rect">
            <a:avLst/>
          </a:prstGeom>
        </p:spPr>
        <p:txBody>
          <a:bodyPr wrap="square" rtlCol="0">
            <a:spAutoFit/>
          </a:bodyPr>
          <a:lstStyle/>
          <a:p>
            <a:pPr algn="r"/>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doi.org/10.1016/j.joclim.2021.100047</a:t>
            </a:r>
            <a:endParaRPr lang="en-US"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7660257" y="932368"/>
            <a:ext cx="4364966" cy="4376274"/>
          </a:xfrm>
          <a:prstGeom prst="rect">
            <a:avLst/>
          </a:prstGeom>
        </p:spPr>
      </p:pic>
    </p:spTree>
    <p:extLst>
      <p:ext uri="{BB962C8B-B14F-4D97-AF65-F5344CB8AC3E}">
        <p14:creationId xmlns:p14="http://schemas.microsoft.com/office/powerpoint/2010/main" val="12738142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Emocije</a:t>
            </a:r>
            <a:r>
              <a:rPr lang="en-US" b="1" dirty="0"/>
              <a:t> </a:t>
            </a:r>
            <a:r>
              <a:rPr lang="en-US" b="1" dirty="0" err="1"/>
              <a:t>povezane</a:t>
            </a:r>
            <a:r>
              <a:rPr lang="en-US" b="1" dirty="0"/>
              <a:t> </a:t>
            </a:r>
            <a:r>
              <a:rPr lang="en-US" b="1" dirty="0" err="1"/>
              <a:t>sa</a:t>
            </a:r>
            <a:r>
              <a:rPr lang="en-US" b="1" dirty="0"/>
              <a:t> </a:t>
            </a:r>
            <a:r>
              <a:rPr lang="en-US" b="1" dirty="0" err="1"/>
              <a:t>eko-anksioznošću</a:t>
            </a:r>
            <a:endParaRPr lang="sr" b="1" dirty="0"/>
          </a:p>
        </p:txBody>
      </p:sp>
      <p:sp>
        <p:nvSpPr>
          <p:cNvPr id="3" name="Tartalom helye 2"/>
          <p:cNvSpPr>
            <a:spLocks noGrp="1"/>
          </p:cNvSpPr>
          <p:nvPr>
            <p:ph idx="1"/>
          </p:nvPr>
        </p:nvSpPr>
        <p:spPr>
          <a:xfrm>
            <a:off x="457200" y="830603"/>
            <a:ext cx="11587212" cy="5370897"/>
          </a:xfrm>
        </p:spPr>
        <p:txBody>
          <a:bodyPr rtlCol="0">
            <a:noAutofit/>
          </a:bodyPr>
          <a:lstStyle/>
          <a:p>
            <a:pPr>
              <a:lnSpc>
                <a:spcPct val="100000"/>
              </a:lnSpc>
            </a:pPr>
            <a:r>
              <a:rPr lang="en-US" sz="1900" dirty="0" err="1"/>
              <a:t>Emocije</a:t>
            </a:r>
            <a:r>
              <a:rPr lang="en-US" sz="1900" dirty="0"/>
              <a:t> </a:t>
            </a:r>
            <a:r>
              <a:rPr lang="en-US" sz="1900" dirty="0" err="1"/>
              <a:t>povezane</a:t>
            </a:r>
            <a:r>
              <a:rPr lang="en-US" sz="1900" dirty="0"/>
              <a:t> </a:t>
            </a:r>
            <a:r>
              <a:rPr lang="en-US" sz="1900" dirty="0" err="1"/>
              <a:t>sa</a:t>
            </a:r>
            <a:r>
              <a:rPr lang="en-US" sz="1900" dirty="0"/>
              <a:t> </a:t>
            </a:r>
            <a:r>
              <a:rPr lang="en-US" sz="1900" dirty="0" err="1"/>
              <a:t>eko-anksioznošću</a:t>
            </a:r>
            <a:r>
              <a:rPr lang="en-US" sz="1900" dirty="0"/>
              <a:t> u </a:t>
            </a:r>
            <a:r>
              <a:rPr lang="en-US" sz="1900" dirty="0" err="1"/>
              <a:t>vezi</a:t>
            </a:r>
            <a:r>
              <a:rPr lang="en-US" sz="1900" dirty="0"/>
              <a:t> </a:t>
            </a:r>
            <a:r>
              <a:rPr lang="en-US" sz="1900" dirty="0" err="1"/>
              <a:t>su</a:t>
            </a:r>
            <a:r>
              <a:rPr lang="en-US" sz="1900" dirty="0"/>
              <a:t> </a:t>
            </a:r>
            <a:r>
              <a:rPr lang="en-US" sz="1900" dirty="0" err="1"/>
              <a:t>sa</a:t>
            </a:r>
            <a:r>
              <a:rPr lang="en-US" sz="1900" dirty="0"/>
              <a:t> </a:t>
            </a:r>
            <a:r>
              <a:rPr lang="en-US" sz="1900" dirty="0" err="1"/>
              <a:t>opštom</a:t>
            </a:r>
            <a:r>
              <a:rPr lang="en-US" sz="1900" dirty="0"/>
              <a:t> </a:t>
            </a:r>
            <a:r>
              <a:rPr lang="en-US" sz="1900" dirty="0" err="1"/>
              <a:t>anksioznošću</a:t>
            </a:r>
            <a:r>
              <a:rPr lang="en-US" sz="1900" dirty="0"/>
              <a:t> – </a:t>
            </a:r>
            <a:r>
              <a:rPr lang="en-US" sz="1900" dirty="0" err="1"/>
              <a:t>negativnom</a:t>
            </a:r>
            <a:r>
              <a:rPr lang="en-US" sz="1900" dirty="0"/>
              <a:t> </a:t>
            </a:r>
            <a:r>
              <a:rPr lang="en-US" sz="1900" dirty="0" err="1"/>
              <a:t>emocionalnošću</a:t>
            </a:r>
            <a:r>
              <a:rPr lang="en-US" sz="1900" dirty="0"/>
              <a:t> </a:t>
            </a:r>
            <a:r>
              <a:rPr lang="en-US" sz="1900" dirty="0" err="1"/>
              <a:t>koju</a:t>
            </a:r>
            <a:r>
              <a:rPr lang="en-US" sz="1900" dirty="0"/>
              <a:t> </a:t>
            </a:r>
            <a:r>
              <a:rPr lang="en-US" sz="1900" dirty="0" err="1"/>
              <a:t>karakterišu</a:t>
            </a:r>
            <a:r>
              <a:rPr lang="en-US" sz="1900" dirty="0"/>
              <a:t> </a:t>
            </a:r>
            <a:r>
              <a:rPr lang="en-US" sz="1900" dirty="0" err="1"/>
              <a:t>fizički</a:t>
            </a:r>
            <a:r>
              <a:rPr lang="en-US" sz="1900" dirty="0"/>
              <a:t> </a:t>
            </a:r>
            <a:r>
              <a:rPr lang="en-US" sz="1900" dirty="0" err="1"/>
              <a:t>simptomi</a:t>
            </a:r>
            <a:r>
              <a:rPr lang="en-US" sz="1900" dirty="0"/>
              <a:t> </a:t>
            </a:r>
            <a:r>
              <a:rPr lang="en-US" sz="1900" dirty="0" err="1"/>
              <a:t>i</a:t>
            </a:r>
            <a:r>
              <a:rPr lang="en-US" sz="1900" dirty="0"/>
              <a:t> </a:t>
            </a:r>
            <a:r>
              <a:rPr lang="en-US" sz="1900" dirty="0" err="1"/>
              <a:t>strepnja</a:t>
            </a:r>
            <a:r>
              <a:rPr lang="en-US" sz="1900" dirty="0"/>
              <a:t> </a:t>
            </a:r>
            <a:r>
              <a:rPr lang="en-US" sz="1900" dirty="0" err="1"/>
              <a:t>orijentisana</a:t>
            </a:r>
            <a:r>
              <a:rPr lang="en-US" sz="1900" dirty="0"/>
              <a:t> </a:t>
            </a:r>
            <a:r>
              <a:rPr lang="en-US" sz="1900" dirty="0" err="1"/>
              <a:t>ka</a:t>
            </a:r>
            <a:r>
              <a:rPr lang="en-US" sz="1900" dirty="0"/>
              <a:t> </a:t>
            </a:r>
            <a:r>
              <a:rPr lang="en-US" sz="1900" dirty="0" err="1"/>
              <a:t>budućnosti</a:t>
            </a:r>
            <a:r>
              <a:rPr lang="en-US" sz="1900" dirty="0"/>
              <a:t> </a:t>
            </a:r>
            <a:r>
              <a:rPr lang="en-US" sz="1900" dirty="0" err="1"/>
              <a:t>gde</a:t>
            </a:r>
            <a:r>
              <a:rPr lang="en-US" sz="1900" dirty="0"/>
              <a:t> se </a:t>
            </a:r>
            <a:r>
              <a:rPr lang="en-US" sz="1900" dirty="0" err="1"/>
              <a:t>eko-anksioznost</a:t>
            </a:r>
            <a:r>
              <a:rPr lang="en-US" sz="1900" dirty="0"/>
              <a:t> </a:t>
            </a:r>
            <a:r>
              <a:rPr lang="en-US" sz="1900" dirty="0" err="1"/>
              <a:t>fokusira</a:t>
            </a:r>
            <a:r>
              <a:rPr lang="en-US" sz="1900" dirty="0"/>
              <a:t> </a:t>
            </a:r>
            <a:r>
              <a:rPr lang="en-US" sz="1900" dirty="0" err="1"/>
              <a:t>na</a:t>
            </a:r>
            <a:r>
              <a:rPr lang="en-US" sz="1900" dirty="0"/>
              <a:t> </a:t>
            </a:r>
            <a:r>
              <a:rPr lang="en-US" sz="1900" dirty="0" err="1"/>
              <a:t>zabrinutost</a:t>
            </a:r>
            <a:r>
              <a:rPr lang="en-US" sz="1900" dirty="0"/>
              <a:t> </a:t>
            </a:r>
            <a:r>
              <a:rPr lang="en-US" sz="1900" dirty="0" err="1"/>
              <a:t>za</a:t>
            </a:r>
            <a:r>
              <a:rPr lang="en-US" sz="1900" dirty="0"/>
              <a:t> </a:t>
            </a:r>
            <a:r>
              <a:rPr lang="en-US" sz="1900" dirty="0" err="1"/>
              <a:t>klimatske</a:t>
            </a:r>
            <a:r>
              <a:rPr lang="en-US" sz="1900" dirty="0"/>
              <a:t> </a:t>
            </a:r>
            <a:r>
              <a:rPr lang="en-US" sz="1900" dirty="0" err="1"/>
              <a:t>promene</a:t>
            </a:r>
            <a:r>
              <a:rPr lang="en-US" sz="1900" dirty="0"/>
              <a:t>. </a:t>
            </a:r>
          </a:p>
          <a:p>
            <a:pPr>
              <a:lnSpc>
                <a:spcPct val="100000"/>
              </a:lnSpc>
            </a:pPr>
            <a:r>
              <a:rPr lang="en-US" sz="1900" dirty="0" err="1"/>
              <a:t>Iako</a:t>
            </a:r>
            <a:r>
              <a:rPr lang="en-US" sz="1900" dirty="0"/>
              <a:t> </a:t>
            </a:r>
            <a:r>
              <a:rPr lang="en-US" sz="1900" dirty="0" err="1"/>
              <a:t>su</a:t>
            </a:r>
            <a:r>
              <a:rPr lang="en-US" sz="1900" dirty="0"/>
              <a:t> </a:t>
            </a:r>
            <a:r>
              <a:rPr lang="en-US" sz="1900" dirty="0" err="1"/>
              <a:t>negativne</a:t>
            </a:r>
            <a:r>
              <a:rPr lang="en-US" sz="1900" dirty="0"/>
              <a:t> </a:t>
            </a:r>
            <a:r>
              <a:rPr lang="en-US" sz="1900" dirty="0" err="1"/>
              <a:t>emocije</a:t>
            </a:r>
            <a:r>
              <a:rPr lang="en-US" sz="1900" dirty="0"/>
              <a:t> </a:t>
            </a:r>
            <a:r>
              <a:rPr lang="en-US" sz="1900" dirty="0" err="1"/>
              <a:t>često</a:t>
            </a:r>
            <a:r>
              <a:rPr lang="en-US" sz="1900" dirty="0"/>
              <a:t> </a:t>
            </a:r>
            <a:r>
              <a:rPr lang="en-US" sz="1900" dirty="0" err="1"/>
              <a:t>povezane</a:t>
            </a:r>
            <a:r>
              <a:rPr lang="en-US" sz="1900" dirty="0"/>
              <a:t> </a:t>
            </a:r>
            <a:r>
              <a:rPr lang="en-US" sz="1900" dirty="0" err="1"/>
              <a:t>sa</a:t>
            </a:r>
            <a:r>
              <a:rPr lang="en-US" sz="1900" dirty="0"/>
              <a:t> </a:t>
            </a:r>
            <a:r>
              <a:rPr lang="en-US" sz="1900" dirty="0" err="1"/>
              <a:t>eko-anksioznošću</a:t>
            </a:r>
            <a:r>
              <a:rPr lang="en-US" sz="1900" dirty="0"/>
              <a:t>, one </a:t>
            </a:r>
            <a:r>
              <a:rPr lang="en-US" sz="1900" dirty="0" err="1"/>
              <a:t>takođe</a:t>
            </a:r>
            <a:r>
              <a:rPr lang="en-US" sz="1900" dirty="0"/>
              <a:t> </a:t>
            </a:r>
            <a:r>
              <a:rPr lang="en-US" sz="1900" dirty="0" err="1"/>
              <a:t>mogu</a:t>
            </a:r>
            <a:r>
              <a:rPr lang="en-US" sz="1900" dirty="0"/>
              <a:t> </a:t>
            </a:r>
            <a:r>
              <a:rPr lang="en-US" sz="1900" dirty="0" err="1"/>
              <a:t>biti</a:t>
            </a:r>
            <a:r>
              <a:rPr lang="en-US" sz="1900" dirty="0"/>
              <a:t> </a:t>
            </a:r>
            <a:r>
              <a:rPr lang="en-US" sz="1900" dirty="0" err="1"/>
              <a:t>zdrava</a:t>
            </a:r>
            <a:r>
              <a:rPr lang="en-US" sz="1900" dirty="0"/>
              <a:t> </a:t>
            </a:r>
            <a:r>
              <a:rPr lang="en-US" sz="1900" dirty="0" err="1"/>
              <a:t>psihološka</a:t>
            </a:r>
            <a:r>
              <a:rPr lang="en-US" sz="1900" dirty="0"/>
              <a:t> </a:t>
            </a:r>
            <a:r>
              <a:rPr lang="en-US" sz="1900" dirty="0" err="1"/>
              <a:t>adaptacija</a:t>
            </a:r>
            <a:r>
              <a:rPr lang="en-US" sz="1900" dirty="0"/>
              <a:t> </a:t>
            </a:r>
            <a:r>
              <a:rPr lang="en-US" sz="1900" dirty="0" err="1"/>
              <a:t>i</a:t>
            </a:r>
            <a:r>
              <a:rPr lang="en-US" sz="1900" dirty="0"/>
              <a:t> </a:t>
            </a:r>
            <a:r>
              <a:rPr lang="en-US" sz="1900" dirty="0" err="1"/>
              <a:t>odgovor</a:t>
            </a:r>
            <a:r>
              <a:rPr lang="en-US" sz="1900" dirty="0"/>
              <a:t> </a:t>
            </a:r>
            <a:r>
              <a:rPr lang="en-US" sz="1900" dirty="0" err="1"/>
              <a:t>na</a:t>
            </a:r>
            <a:r>
              <a:rPr lang="en-US" sz="1900" dirty="0"/>
              <a:t> </a:t>
            </a:r>
            <a:r>
              <a:rPr lang="en-US" sz="1900" dirty="0" err="1"/>
              <a:t>pretnju</a:t>
            </a:r>
            <a:r>
              <a:rPr lang="en-US" sz="1900" dirty="0"/>
              <a:t>. </a:t>
            </a:r>
          </a:p>
          <a:p>
            <a:pPr>
              <a:lnSpc>
                <a:spcPct val="100000"/>
              </a:lnSpc>
              <a:spcAft>
                <a:spcPts val="0"/>
              </a:spcAft>
            </a:pPr>
            <a:r>
              <a:rPr lang="en-US" sz="1900" dirty="0" err="1"/>
              <a:t>Negativno</a:t>
            </a:r>
            <a:r>
              <a:rPr lang="en-US" sz="1900" dirty="0"/>
              <a:t> </a:t>
            </a:r>
            <a:r>
              <a:rPr lang="en-US" sz="1900" dirty="0" err="1"/>
              <a:t>fizičko</a:t>
            </a:r>
            <a:r>
              <a:rPr lang="en-US" sz="1900" dirty="0"/>
              <a:t> </a:t>
            </a:r>
            <a:r>
              <a:rPr lang="en-US" sz="1900" dirty="0" err="1"/>
              <a:t>ponašanje</a:t>
            </a:r>
            <a:r>
              <a:rPr lang="en-US" sz="1900" dirty="0"/>
              <a:t> </a:t>
            </a:r>
            <a:r>
              <a:rPr lang="en-US" sz="1900" dirty="0" err="1"/>
              <a:t>povezano</a:t>
            </a:r>
            <a:r>
              <a:rPr lang="en-US" sz="1900" dirty="0"/>
              <a:t> </a:t>
            </a:r>
            <a:r>
              <a:rPr lang="en-US" sz="1900" dirty="0" err="1"/>
              <a:t>sa</a:t>
            </a:r>
            <a:r>
              <a:rPr lang="en-US" sz="1900" dirty="0"/>
              <a:t> </a:t>
            </a:r>
            <a:r>
              <a:rPr lang="en-US" sz="1900" dirty="0" err="1"/>
              <a:t>klimatskim</a:t>
            </a:r>
            <a:r>
              <a:rPr lang="en-US" sz="1900" dirty="0"/>
              <a:t> </a:t>
            </a:r>
            <a:r>
              <a:rPr lang="en-US" sz="1900" dirty="0" err="1"/>
              <a:t>promenama</a:t>
            </a:r>
            <a:r>
              <a:rPr lang="en-US" sz="1900" dirty="0"/>
              <a:t>:</a:t>
            </a:r>
          </a:p>
          <a:p>
            <a:pPr lvl="1">
              <a:lnSpc>
                <a:spcPct val="100000"/>
              </a:lnSpc>
              <a:spcAft>
                <a:spcPts val="500"/>
              </a:spcAft>
            </a:pPr>
            <a:r>
              <a:rPr lang="en-US" sz="1700" dirty="0" err="1"/>
              <a:t>Biti</a:t>
            </a:r>
            <a:r>
              <a:rPr lang="en-US" sz="1700" dirty="0"/>
              <a:t> </a:t>
            </a:r>
            <a:r>
              <a:rPr lang="en-US" sz="1700" dirty="0" err="1"/>
              <a:t>fizički</a:t>
            </a:r>
            <a:r>
              <a:rPr lang="en-US" sz="1700" dirty="0"/>
              <a:t> </a:t>
            </a:r>
            <a:r>
              <a:rPr lang="en-US" sz="1700" dirty="0" err="1"/>
              <a:t>bolestan</a:t>
            </a:r>
            <a:endParaRPr lang="en-US" sz="1700" dirty="0"/>
          </a:p>
          <a:p>
            <a:pPr lvl="1">
              <a:lnSpc>
                <a:spcPct val="100000"/>
              </a:lnSpc>
              <a:spcBef>
                <a:spcPts val="0"/>
              </a:spcBef>
              <a:spcAft>
                <a:spcPts val="500"/>
              </a:spcAft>
            </a:pPr>
            <a:r>
              <a:rPr lang="en-US" sz="1700" dirty="0" err="1"/>
              <a:t>Doživljavanje</a:t>
            </a:r>
            <a:r>
              <a:rPr lang="en-US" sz="1700" dirty="0"/>
              <a:t> </a:t>
            </a:r>
            <a:r>
              <a:rPr lang="en-US" sz="1700" dirty="0" err="1"/>
              <a:t>napada</a:t>
            </a:r>
            <a:r>
              <a:rPr lang="en-US" sz="1700" dirty="0"/>
              <a:t> </a:t>
            </a:r>
            <a:r>
              <a:rPr lang="en-US" sz="1700" dirty="0" err="1"/>
              <a:t>panike</a:t>
            </a:r>
            <a:endParaRPr lang="en-US" sz="1700" dirty="0"/>
          </a:p>
          <a:p>
            <a:pPr lvl="1">
              <a:lnSpc>
                <a:spcPct val="100000"/>
              </a:lnSpc>
              <a:spcBef>
                <a:spcPts val="0"/>
              </a:spcBef>
              <a:spcAft>
                <a:spcPts val="500"/>
              </a:spcAft>
            </a:pPr>
            <a:r>
              <a:rPr lang="en-US" sz="1700" dirty="0" err="1"/>
              <a:t>Neželjene</a:t>
            </a:r>
            <a:r>
              <a:rPr lang="en-US" sz="1700" dirty="0"/>
              <a:t> </a:t>
            </a:r>
            <a:r>
              <a:rPr lang="en-US" sz="1700" dirty="0" err="1"/>
              <a:t>emocionalne</a:t>
            </a:r>
            <a:r>
              <a:rPr lang="en-US" sz="1700" dirty="0"/>
              <a:t> </a:t>
            </a:r>
            <a:r>
              <a:rPr lang="en-US" sz="1700" dirty="0" err="1"/>
              <a:t>reakcije</a:t>
            </a:r>
            <a:r>
              <a:rPr lang="en-US" sz="1700" dirty="0"/>
              <a:t> </a:t>
            </a:r>
            <a:r>
              <a:rPr lang="en-US" sz="1700" dirty="0" err="1"/>
              <a:t>kao</a:t>
            </a:r>
            <a:r>
              <a:rPr lang="en-US" sz="1700" dirty="0"/>
              <a:t> </a:t>
            </a:r>
            <a:r>
              <a:rPr lang="en-US" sz="1700" dirty="0" err="1"/>
              <a:t>što</a:t>
            </a:r>
            <a:r>
              <a:rPr lang="en-US" sz="1700" dirty="0"/>
              <a:t> </a:t>
            </a:r>
            <a:r>
              <a:rPr lang="en-US" sz="1700" dirty="0" err="1"/>
              <a:t>su</a:t>
            </a:r>
            <a:r>
              <a:rPr lang="en-US" sz="1700" dirty="0"/>
              <a:t> </a:t>
            </a:r>
            <a:r>
              <a:rPr lang="en-US" sz="1700" dirty="0" err="1"/>
              <a:t>razdražljivost</a:t>
            </a:r>
            <a:r>
              <a:rPr lang="en-US" sz="1700" dirty="0"/>
              <a:t>, </a:t>
            </a:r>
            <a:r>
              <a:rPr lang="en-US" sz="1700" dirty="0" err="1"/>
              <a:t>slabost</a:t>
            </a:r>
            <a:r>
              <a:rPr lang="en-US" sz="1700" dirty="0"/>
              <a:t>, </a:t>
            </a:r>
            <a:r>
              <a:rPr lang="en-US" sz="1700" dirty="0" err="1"/>
              <a:t>nesanica</a:t>
            </a:r>
            <a:r>
              <a:rPr lang="en-US" sz="1700" dirty="0"/>
              <a:t>, </a:t>
            </a:r>
            <a:r>
              <a:rPr lang="en-US" sz="1700" dirty="0" err="1"/>
              <a:t>tuga</a:t>
            </a:r>
            <a:r>
              <a:rPr lang="en-US" sz="1700" dirty="0"/>
              <a:t>, </a:t>
            </a:r>
            <a:r>
              <a:rPr lang="en-US" sz="1700" dirty="0" err="1"/>
              <a:t>depresija</a:t>
            </a:r>
            <a:r>
              <a:rPr lang="en-US" sz="1700" dirty="0"/>
              <a:t>, </a:t>
            </a:r>
            <a:r>
              <a:rPr lang="en-US" sz="1700" dirty="0" err="1"/>
              <a:t>ukočenost</a:t>
            </a:r>
            <a:r>
              <a:rPr lang="en-US" sz="1700" dirty="0"/>
              <a:t>, </a:t>
            </a:r>
            <a:r>
              <a:rPr lang="en-US" sz="1700" dirty="0" err="1"/>
              <a:t>bespomoćnost</a:t>
            </a:r>
            <a:r>
              <a:rPr lang="en-US" sz="1700" dirty="0"/>
              <a:t>, </a:t>
            </a:r>
            <a:r>
              <a:rPr lang="en-US" sz="1700" dirty="0" err="1"/>
              <a:t>beznađe</a:t>
            </a:r>
            <a:r>
              <a:rPr lang="en-US" sz="1700" dirty="0"/>
              <a:t>, </a:t>
            </a:r>
            <a:r>
              <a:rPr lang="en-US" sz="1700" dirty="0" err="1"/>
              <a:t>krivica</a:t>
            </a:r>
            <a:r>
              <a:rPr lang="en-US" sz="1700" dirty="0"/>
              <a:t>, </a:t>
            </a:r>
            <a:r>
              <a:rPr lang="en-US" sz="1700" dirty="0" err="1"/>
              <a:t>frustracija</a:t>
            </a:r>
            <a:r>
              <a:rPr lang="en-US" sz="1700" dirty="0"/>
              <a:t> </a:t>
            </a:r>
            <a:r>
              <a:rPr lang="en-US" sz="1700" dirty="0" err="1"/>
              <a:t>ili</a:t>
            </a:r>
            <a:r>
              <a:rPr lang="en-US" sz="1700" dirty="0"/>
              <a:t> </a:t>
            </a:r>
            <a:r>
              <a:rPr lang="en-US" sz="1700" dirty="0" err="1"/>
              <a:t>bes</a:t>
            </a:r>
            <a:endParaRPr lang="en-US" sz="1700" dirty="0"/>
          </a:p>
          <a:p>
            <a:pPr lvl="1">
              <a:lnSpc>
                <a:spcPct val="100000"/>
              </a:lnSpc>
              <a:spcBef>
                <a:spcPts val="0"/>
              </a:spcBef>
              <a:spcAft>
                <a:spcPts val="500"/>
              </a:spcAft>
            </a:pPr>
            <a:r>
              <a:rPr lang="en-US" sz="1700" dirty="0" err="1"/>
              <a:t>Osećaj</a:t>
            </a:r>
            <a:r>
              <a:rPr lang="en-US" sz="1700" dirty="0"/>
              <a:t> </a:t>
            </a:r>
            <a:r>
              <a:rPr lang="en-US" sz="1700" dirty="0" err="1"/>
              <a:t>straha</a:t>
            </a:r>
            <a:r>
              <a:rPr lang="en-US" sz="1700" dirty="0"/>
              <a:t> </a:t>
            </a:r>
            <a:r>
              <a:rPr lang="en-US" sz="1700" dirty="0" err="1"/>
              <a:t>ili</a:t>
            </a:r>
            <a:r>
              <a:rPr lang="en-US" sz="1700" dirty="0"/>
              <a:t> </a:t>
            </a:r>
            <a:r>
              <a:rPr lang="en-US" sz="1700" dirty="0" err="1"/>
              <a:t>nesigurnosti</a:t>
            </a:r>
            <a:endParaRPr lang="en-US" sz="1700" dirty="0"/>
          </a:p>
          <a:p>
            <a:pPr lvl="1">
              <a:lnSpc>
                <a:spcPct val="100000"/>
              </a:lnSpc>
              <a:spcBef>
                <a:spcPts val="0"/>
              </a:spcBef>
              <a:spcAft>
                <a:spcPts val="500"/>
              </a:spcAft>
            </a:pPr>
            <a:r>
              <a:rPr lang="en-US" sz="1700" dirty="0" err="1"/>
              <a:t>Biti</a:t>
            </a:r>
            <a:r>
              <a:rPr lang="en-US" sz="1700" dirty="0"/>
              <a:t> u </a:t>
            </a:r>
            <a:r>
              <a:rPr lang="en-US" sz="1700" dirty="0" err="1"/>
              <a:t>stanju</a:t>
            </a:r>
            <a:r>
              <a:rPr lang="en-US" sz="1700" dirty="0"/>
              <a:t> </a:t>
            </a:r>
            <a:r>
              <a:rPr lang="en-US" sz="1700" dirty="0" err="1"/>
              <a:t>paralize</a:t>
            </a:r>
            <a:r>
              <a:rPr lang="en-US" sz="1700" dirty="0"/>
              <a:t> </a:t>
            </a:r>
            <a:r>
              <a:rPr lang="en-US" sz="1700" dirty="0" err="1"/>
              <a:t>koja</a:t>
            </a:r>
            <a:r>
              <a:rPr lang="en-US" sz="1700" dirty="0"/>
              <a:t> se </a:t>
            </a:r>
            <a:r>
              <a:rPr lang="en-US" sz="1700" dirty="0" err="1"/>
              <a:t>manifestuje</a:t>
            </a:r>
            <a:r>
              <a:rPr lang="en-US" sz="1700" dirty="0"/>
              <a:t> </a:t>
            </a:r>
            <a:r>
              <a:rPr lang="en-US" sz="1700" dirty="0" err="1"/>
              <a:t>kao</a:t>
            </a:r>
            <a:r>
              <a:rPr lang="en-US" sz="1700" dirty="0"/>
              <a:t> </a:t>
            </a:r>
            <a:r>
              <a:rPr lang="en-US" sz="1700" dirty="0" err="1"/>
              <a:t>apatija</a:t>
            </a:r>
            <a:endParaRPr lang="en-US" sz="1700" dirty="0"/>
          </a:p>
          <a:p>
            <a:pPr>
              <a:lnSpc>
                <a:spcPct val="100000"/>
              </a:lnSpc>
              <a:spcAft>
                <a:spcPts val="0"/>
              </a:spcAft>
            </a:pPr>
            <a:r>
              <a:rPr lang="en-US" sz="1900" dirty="0" err="1"/>
              <a:t>Pozitivne</a:t>
            </a:r>
            <a:r>
              <a:rPr lang="en-US" sz="1900" dirty="0"/>
              <a:t> </a:t>
            </a:r>
            <a:r>
              <a:rPr lang="en-US" sz="1900" dirty="0" err="1"/>
              <a:t>emocije</a:t>
            </a:r>
            <a:r>
              <a:rPr lang="en-US" sz="1900" dirty="0"/>
              <a:t> </a:t>
            </a:r>
            <a:r>
              <a:rPr lang="en-US" sz="1900" dirty="0" err="1"/>
              <a:t>ili</a:t>
            </a:r>
            <a:r>
              <a:rPr lang="en-US" sz="1900" dirty="0"/>
              <a:t> </a:t>
            </a:r>
            <a:r>
              <a:rPr lang="en-US" sz="1900" dirty="0" err="1"/>
              <a:t>ponašanja</a:t>
            </a:r>
            <a:r>
              <a:rPr lang="en-US" sz="1900" dirty="0"/>
              <a:t>:</a:t>
            </a:r>
          </a:p>
          <a:p>
            <a:pPr lvl="1">
              <a:lnSpc>
                <a:spcPct val="100000"/>
              </a:lnSpc>
              <a:spcAft>
                <a:spcPts val="500"/>
              </a:spcAft>
            </a:pPr>
            <a:r>
              <a:rPr lang="en-US" sz="1700" dirty="0" err="1"/>
              <a:t>Osećanja</a:t>
            </a:r>
            <a:r>
              <a:rPr lang="en-US" sz="1700" dirty="0"/>
              <a:t> </a:t>
            </a:r>
            <a:r>
              <a:rPr lang="en-US" sz="1700" dirty="0" err="1"/>
              <a:t>nade</a:t>
            </a:r>
            <a:r>
              <a:rPr lang="en-US" sz="1700" dirty="0"/>
              <a:t>, </a:t>
            </a:r>
            <a:r>
              <a:rPr lang="en-US" sz="1700" dirty="0" err="1"/>
              <a:t>osnaživanja</a:t>
            </a:r>
            <a:r>
              <a:rPr lang="en-US" sz="1700" dirty="0"/>
              <a:t> </a:t>
            </a:r>
            <a:r>
              <a:rPr lang="en-US" sz="1700" dirty="0" err="1"/>
              <a:t>i</a:t>
            </a:r>
            <a:r>
              <a:rPr lang="en-US" sz="1700" dirty="0"/>
              <a:t> </a:t>
            </a:r>
            <a:r>
              <a:rPr lang="en-US" sz="1700" dirty="0" err="1"/>
              <a:t>povezanosti</a:t>
            </a:r>
            <a:r>
              <a:rPr lang="en-US" sz="1700" dirty="0"/>
              <a:t>, </a:t>
            </a:r>
            <a:r>
              <a:rPr lang="en-US" sz="1700" dirty="0" err="1"/>
              <a:t>posebno</a:t>
            </a:r>
            <a:r>
              <a:rPr lang="en-US" sz="1700" dirty="0"/>
              <a:t> </a:t>
            </a:r>
            <a:r>
              <a:rPr lang="en-US" sz="1700" dirty="0" err="1"/>
              <a:t>kada</a:t>
            </a:r>
            <a:r>
              <a:rPr lang="en-US" sz="1700" dirty="0"/>
              <a:t> </a:t>
            </a:r>
            <a:r>
              <a:rPr lang="en-US" sz="1700" dirty="0" err="1"/>
              <a:t>su</a:t>
            </a:r>
            <a:r>
              <a:rPr lang="en-US" sz="1700" dirty="0"/>
              <a:t> </a:t>
            </a:r>
            <a:r>
              <a:rPr lang="en-US" sz="1700" dirty="0" err="1"/>
              <a:t>povezani</a:t>
            </a:r>
            <a:r>
              <a:rPr lang="en-US" sz="1700" dirty="0"/>
              <a:t> </a:t>
            </a:r>
            <a:r>
              <a:rPr lang="en-US" sz="1700" dirty="0" err="1"/>
              <a:t>sa</a:t>
            </a:r>
            <a:r>
              <a:rPr lang="en-US" sz="1700" dirty="0"/>
              <a:t> </a:t>
            </a:r>
            <a:r>
              <a:rPr lang="en-US" sz="1700" dirty="0" err="1"/>
              <a:t>kolektivnim</a:t>
            </a:r>
            <a:r>
              <a:rPr lang="en-US" sz="1700" dirty="0"/>
              <a:t> </a:t>
            </a:r>
            <a:r>
              <a:rPr lang="en-US" sz="1700" dirty="0" err="1"/>
              <a:t>delovanjem</a:t>
            </a:r>
            <a:endParaRPr lang="en-US" sz="1700" dirty="0"/>
          </a:p>
          <a:p>
            <a:pPr lvl="1">
              <a:lnSpc>
                <a:spcPct val="100000"/>
              </a:lnSpc>
              <a:spcBef>
                <a:spcPts val="0"/>
              </a:spcBef>
              <a:spcAft>
                <a:spcPts val="500"/>
              </a:spcAft>
            </a:pPr>
            <a:r>
              <a:rPr lang="en-US" sz="1700" dirty="0"/>
              <a:t>Ova </a:t>
            </a:r>
            <a:r>
              <a:rPr lang="en-US" sz="1700" dirty="0" err="1"/>
              <a:t>osećanja</a:t>
            </a:r>
            <a:r>
              <a:rPr lang="en-US" sz="1700" dirty="0"/>
              <a:t> </a:t>
            </a:r>
            <a:r>
              <a:rPr lang="en-US" sz="1700" dirty="0" err="1"/>
              <a:t>takođe</a:t>
            </a:r>
            <a:r>
              <a:rPr lang="en-US" sz="1700" dirty="0"/>
              <a:t> </a:t>
            </a:r>
            <a:r>
              <a:rPr lang="en-US" sz="1700" dirty="0" err="1"/>
              <a:t>mogu</a:t>
            </a:r>
            <a:r>
              <a:rPr lang="en-US" sz="1700" dirty="0"/>
              <a:t> </a:t>
            </a:r>
            <a:r>
              <a:rPr lang="en-US" sz="1700" dirty="0" err="1"/>
              <a:t>biti</a:t>
            </a:r>
            <a:r>
              <a:rPr lang="en-US" sz="1700" dirty="0"/>
              <a:t> </a:t>
            </a:r>
            <a:r>
              <a:rPr lang="en-US" sz="1700" dirty="0" err="1"/>
              <a:t>izvor</a:t>
            </a:r>
            <a:r>
              <a:rPr lang="en-US" sz="1700" dirty="0"/>
              <a:t> </a:t>
            </a:r>
            <a:r>
              <a:rPr lang="en-US" sz="1700" dirty="0" err="1"/>
              <a:t>motivacije</a:t>
            </a:r>
            <a:r>
              <a:rPr lang="en-US" sz="1700" dirty="0"/>
              <a:t> </a:t>
            </a:r>
            <a:r>
              <a:rPr lang="en-US" sz="1700" dirty="0" err="1"/>
              <a:t>za</a:t>
            </a:r>
            <a:r>
              <a:rPr lang="en-US" sz="1700" dirty="0"/>
              <a:t> </a:t>
            </a:r>
            <a:r>
              <a:rPr lang="en-US" sz="1700" dirty="0" err="1"/>
              <a:t>aktivno</a:t>
            </a:r>
            <a:r>
              <a:rPr lang="en-US" sz="1700" dirty="0"/>
              <a:t> </a:t>
            </a:r>
            <a:r>
              <a:rPr lang="en-US" sz="1700" dirty="0" err="1"/>
              <a:t>angažovanje</a:t>
            </a:r>
            <a:r>
              <a:rPr lang="en-US" sz="1700" dirty="0"/>
              <a:t> </a:t>
            </a:r>
            <a:r>
              <a:rPr lang="en-US" sz="1700" dirty="0" err="1"/>
              <a:t>i</a:t>
            </a:r>
            <a:r>
              <a:rPr lang="en-US" sz="1700" dirty="0"/>
              <a:t> </a:t>
            </a:r>
            <a:r>
              <a:rPr lang="en-US" sz="1700" dirty="0" err="1"/>
              <a:t>fokusiranje</a:t>
            </a:r>
            <a:r>
              <a:rPr lang="en-US" sz="1700" dirty="0"/>
              <a:t> </a:t>
            </a:r>
            <a:r>
              <a:rPr lang="en-US" sz="1700" dirty="0" err="1"/>
              <a:t>na</a:t>
            </a:r>
            <a:r>
              <a:rPr lang="en-US" sz="1700" dirty="0"/>
              <a:t> </a:t>
            </a:r>
            <a:r>
              <a:rPr lang="en-US" sz="1700" dirty="0" err="1"/>
              <a:t>napore</a:t>
            </a:r>
            <a:r>
              <a:rPr lang="en-US" sz="1700" dirty="0"/>
              <a:t> </a:t>
            </a:r>
            <a:r>
              <a:rPr lang="en-US" sz="1700" dirty="0" err="1"/>
              <a:t>za</a:t>
            </a:r>
            <a:r>
              <a:rPr lang="en-US" sz="1700" dirty="0"/>
              <a:t> </a:t>
            </a:r>
            <a:r>
              <a:rPr lang="en-US" sz="1700" dirty="0" err="1"/>
              <a:t>ublažavanje</a:t>
            </a:r>
            <a:endParaRPr lang="en-US" sz="1700" dirty="0"/>
          </a:p>
        </p:txBody>
      </p:sp>
      <p:sp>
        <p:nvSpPr>
          <p:cNvPr id="5" name="Téglalap 3"/>
          <p:cNvSpPr/>
          <p:nvPr/>
        </p:nvSpPr>
        <p:spPr>
          <a:xfrm>
            <a:off x="0" y="6185627"/>
            <a:ext cx="12191999" cy="246221"/>
          </a:xfrm>
          <a:prstGeom prst="rect">
            <a:avLst/>
          </a:prstGeom>
        </p:spPr>
        <p:txBody>
          <a:bodyPr wrap="square" rtlCol="0">
            <a:spAutoFit/>
          </a:bodyPr>
          <a:lstStyle/>
          <a:p>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doi.org/10.1016/j.joclim.2021.100047</a:t>
            </a:r>
            <a:endParaRPr lang="sr" sz="1000" dirty="0">
              <a:solidFill>
                <a:schemeClr val="bg1">
                  <a:lumMod val="50000"/>
                </a:schemeClr>
              </a:solidFill>
            </a:endParaRPr>
          </a:p>
        </p:txBody>
      </p:sp>
    </p:spTree>
    <p:extLst>
      <p:ext uri="{BB962C8B-B14F-4D97-AF65-F5344CB8AC3E}">
        <p14:creationId xmlns:p14="http://schemas.microsoft.com/office/powerpoint/2010/main" val="32900101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37436"/>
          </a:xfrm>
        </p:spPr>
        <p:txBody>
          <a:bodyPr rtlCol="0">
            <a:normAutofit/>
          </a:bodyPr>
          <a:lstStyle/>
          <a:p>
            <a:r>
              <a:rPr lang="en-US" sz="3200" b="1" dirty="0"/>
              <a:t>Da li </a:t>
            </a:r>
            <a:r>
              <a:rPr lang="en-US" sz="3200" b="1" dirty="0" err="1"/>
              <a:t>postoji</a:t>
            </a:r>
            <a:r>
              <a:rPr lang="en-US" sz="3200" b="1" dirty="0"/>
              <a:t> </a:t>
            </a:r>
            <a:r>
              <a:rPr lang="en-US" sz="3200" b="1" dirty="0" err="1"/>
              <a:t>veza</a:t>
            </a:r>
            <a:r>
              <a:rPr lang="en-US" sz="3200" b="1" dirty="0"/>
              <a:t> </a:t>
            </a:r>
            <a:r>
              <a:rPr lang="en-US" sz="3200" b="1" dirty="0" err="1"/>
              <a:t>između</a:t>
            </a:r>
            <a:r>
              <a:rPr lang="en-US" sz="3200" b="1" dirty="0"/>
              <a:t> </a:t>
            </a:r>
            <a:r>
              <a:rPr lang="en-US" sz="3200" b="1" dirty="0" err="1"/>
              <a:t>toplog</a:t>
            </a:r>
            <a:r>
              <a:rPr lang="en-US" sz="3200" b="1" dirty="0"/>
              <a:t> </a:t>
            </a:r>
            <a:r>
              <a:rPr lang="en-US" sz="3200" b="1" dirty="0" err="1"/>
              <a:t>vremena</a:t>
            </a:r>
            <a:r>
              <a:rPr lang="en-US" sz="3200" b="1" dirty="0"/>
              <a:t> </a:t>
            </a:r>
            <a:r>
              <a:rPr lang="en-US" sz="3200" b="1" dirty="0" err="1"/>
              <a:t>i</a:t>
            </a:r>
            <a:r>
              <a:rPr lang="en-US" sz="3200" b="1" dirty="0"/>
              <a:t> </a:t>
            </a:r>
            <a:r>
              <a:rPr lang="en-US" sz="3200" b="1" dirty="0" err="1"/>
              <a:t>loših</a:t>
            </a:r>
            <a:r>
              <a:rPr lang="en-US" sz="3200" b="1" dirty="0"/>
              <a:t> </a:t>
            </a:r>
            <a:r>
              <a:rPr lang="en-US" sz="3200" b="1" dirty="0" err="1"/>
              <a:t>ishoda</a:t>
            </a:r>
            <a:r>
              <a:rPr lang="en-US" sz="3200" b="1" dirty="0"/>
              <a:t> </a:t>
            </a:r>
            <a:r>
              <a:rPr lang="en-US" sz="3200" b="1" dirty="0" err="1"/>
              <a:t>mentalnog</a:t>
            </a:r>
            <a:r>
              <a:rPr lang="en-US" sz="3200" b="1" dirty="0"/>
              <a:t> </a:t>
            </a:r>
            <a:r>
              <a:rPr lang="en-US" sz="3200" b="1" dirty="0" err="1"/>
              <a:t>zdravlja</a:t>
            </a:r>
            <a:r>
              <a:rPr lang="en-US" sz="3200" b="1" dirty="0"/>
              <a:t>? </a:t>
            </a:r>
            <a:r>
              <a:rPr lang="en-US" sz="3200" b="1" dirty="0" err="1"/>
              <a:t>Sistematski</a:t>
            </a:r>
            <a:r>
              <a:rPr lang="en-US" sz="3200" b="1" dirty="0"/>
              <a:t> </a:t>
            </a:r>
            <a:r>
              <a:rPr lang="en-US" sz="3200" b="1" dirty="0" err="1"/>
              <a:t>pregled</a:t>
            </a:r>
            <a:r>
              <a:rPr lang="en-US" sz="3200" b="1" dirty="0"/>
              <a:t> </a:t>
            </a:r>
            <a:r>
              <a:rPr lang="en-US" sz="3200" b="1" dirty="0" err="1"/>
              <a:t>i</a:t>
            </a:r>
            <a:r>
              <a:rPr lang="en-US" sz="3200" b="1" dirty="0"/>
              <a:t> meta-</a:t>
            </a:r>
            <a:r>
              <a:rPr lang="en-US" sz="3200" b="1" dirty="0" err="1"/>
              <a:t>analiza</a:t>
            </a:r>
            <a:endParaRPr lang="hu-HU" sz="3200" b="1" dirty="0"/>
          </a:p>
        </p:txBody>
      </p:sp>
      <p:sp>
        <p:nvSpPr>
          <p:cNvPr id="3" name="Tartalom helye 2"/>
          <p:cNvSpPr>
            <a:spLocks noGrp="1"/>
          </p:cNvSpPr>
          <p:nvPr>
            <p:ph idx="1"/>
          </p:nvPr>
        </p:nvSpPr>
        <p:spPr>
          <a:xfrm>
            <a:off x="348280" y="1518248"/>
            <a:ext cx="11741051" cy="4846327"/>
          </a:xfrm>
        </p:spPr>
        <p:txBody>
          <a:bodyPr rtlCol="0">
            <a:normAutofit/>
          </a:bodyPr>
          <a:lstStyle/>
          <a:p>
            <a:pPr>
              <a:lnSpc>
                <a:spcPct val="100000"/>
              </a:lnSpc>
            </a:pPr>
            <a:r>
              <a:rPr lang="en-US" dirty="0" err="1"/>
              <a:t>Što</a:t>
            </a:r>
            <a:r>
              <a:rPr lang="en-US" dirty="0"/>
              <a:t> se </a:t>
            </a:r>
            <a:r>
              <a:rPr lang="en-US" dirty="0" err="1"/>
              <a:t>tiče</a:t>
            </a:r>
            <a:r>
              <a:rPr lang="en-US" dirty="0"/>
              <a:t> </a:t>
            </a:r>
            <a:r>
              <a:rPr lang="en-US" dirty="0" err="1"/>
              <a:t>visokih</a:t>
            </a:r>
            <a:r>
              <a:rPr lang="en-US" dirty="0"/>
              <a:t> </a:t>
            </a:r>
            <a:r>
              <a:rPr lang="en-US" dirty="0" err="1"/>
              <a:t>temperatura</a:t>
            </a:r>
            <a:r>
              <a:rPr lang="en-US" dirty="0"/>
              <a:t>, </a:t>
            </a:r>
            <a:r>
              <a:rPr lang="en-US" dirty="0" err="1"/>
              <a:t>svaki</a:t>
            </a:r>
            <a:r>
              <a:rPr lang="en-US" dirty="0"/>
              <a:t> </a:t>
            </a:r>
            <a:r>
              <a:rPr lang="en-US" dirty="0" err="1"/>
              <a:t>porast</a:t>
            </a:r>
            <a:r>
              <a:rPr lang="en-US" dirty="0"/>
              <a:t> temperature </a:t>
            </a:r>
            <a:r>
              <a:rPr lang="en-US" dirty="0" err="1"/>
              <a:t>za</a:t>
            </a:r>
            <a:r>
              <a:rPr lang="en-US" dirty="0"/>
              <a:t> 1 °C </a:t>
            </a:r>
            <a:r>
              <a:rPr lang="en-US" dirty="0" err="1"/>
              <a:t>povezan</a:t>
            </a:r>
            <a:r>
              <a:rPr lang="en-US" dirty="0"/>
              <a:t> je </a:t>
            </a:r>
            <a:r>
              <a:rPr lang="en-US" dirty="0" err="1"/>
              <a:t>sa</a:t>
            </a:r>
            <a:r>
              <a:rPr lang="en-US" dirty="0"/>
              <a:t> </a:t>
            </a:r>
            <a:r>
              <a:rPr lang="en-US" dirty="0" err="1"/>
              <a:t>mentalnim</a:t>
            </a:r>
            <a:r>
              <a:rPr lang="en-US" dirty="0"/>
              <a:t> </a:t>
            </a:r>
            <a:r>
              <a:rPr lang="en-US" dirty="0" err="1"/>
              <a:t>zdravljem</a:t>
            </a:r>
            <a:endParaRPr lang="en-US" dirty="0"/>
          </a:p>
          <a:p>
            <a:pPr lvl="1">
              <a:lnSpc>
                <a:spcPct val="100000"/>
              </a:lnSpc>
            </a:pPr>
            <a:r>
              <a:rPr lang="en-US" sz="2000" dirty="0" err="1"/>
              <a:t>mortalitet</a:t>
            </a:r>
            <a:r>
              <a:rPr lang="en-US" sz="2000" dirty="0"/>
              <a:t> se </a:t>
            </a:r>
            <a:r>
              <a:rPr lang="en-US" sz="2000" dirty="0" err="1"/>
              <a:t>povećao</a:t>
            </a:r>
            <a:r>
              <a:rPr lang="en-US" sz="2000" dirty="0"/>
              <a:t> </a:t>
            </a:r>
            <a:r>
              <a:rPr lang="en-US" sz="2000" dirty="0" err="1"/>
              <a:t>uz</a:t>
            </a:r>
            <a:r>
              <a:rPr lang="en-US" sz="2000" dirty="0"/>
              <a:t> RR od 1,022 (95% CI: 1.015–1.029) </a:t>
            </a:r>
          </a:p>
          <a:p>
            <a:pPr lvl="1">
              <a:lnSpc>
                <a:spcPct val="100000"/>
              </a:lnSpc>
            </a:pPr>
            <a:r>
              <a:rPr lang="en-US" sz="2000" dirty="0" err="1"/>
              <a:t>morbiditet</a:t>
            </a:r>
            <a:r>
              <a:rPr lang="en-US" sz="2000" dirty="0"/>
              <a:t> je </a:t>
            </a:r>
            <a:r>
              <a:rPr lang="en-US" sz="2000" dirty="0" err="1"/>
              <a:t>povećan</a:t>
            </a:r>
            <a:r>
              <a:rPr lang="en-US" sz="2000" dirty="0"/>
              <a:t> </a:t>
            </a:r>
            <a:r>
              <a:rPr lang="en-US" sz="2000" dirty="0" err="1"/>
              <a:t>za</a:t>
            </a:r>
            <a:r>
              <a:rPr lang="en-US" sz="2000" dirty="0"/>
              <a:t> 1,009 (95% CI: 1.007–1.015)</a:t>
            </a:r>
          </a:p>
          <a:p>
            <a:r>
              <a:rPr lang="en-US" dirty="0" err="1"/>
              <a:t>Najveći</a:t>
            </a:r>
            <a:r>
              <a:rPr lang="en-US" dirty="0"/>
              <a:t> </a:t>
            </a:r>
            <a:r>
              <a:rPr lang="en-US" dirty="0" err="1"/>
              <a:t>rizik</a:t>
            </a:r>
            <a:r>
              <a:rPr lang="en-US" dirty="0"/>
              <a:t> od </a:t>
            </a:r>
            <a:r>
              <a:rPr lang="en-US" dirty="0" err="1"/>
              <a:t>smrtnosti</a:t>
            </a:r>
            <a:r>
              <a:rPr lang="en-US" dirty="0"/>
              <a:t> </a:t>
            </a:r>
            <a:r>
              <a:rPr lang="en-US" dirty="0" err="1"/>
              <a:t>pripisan</a:t>
            </a:r>
            <a:r>
              <a:rPr lang="en-US" dirty="0"/>
              <a:t> je </a:t>
            </a:r>
            <a:r>
              <a:rPr lang="en-US" dirty="0" err="1"/>
              <a:t>mentalnim</a:t>
            </a:r>
            <a:r>
              <a:rPr lang="en-US" dirty="0"/>
              <a:t> </a:t>
            </a:r>
            <a:r>
              <a:rPr lang="en-US" dirty="0" err="1"/>
              <a:t>poremećajima</a:t>
            </a:r>
            <a:r>
              <a:rPr lang="en-US" dirty="0"/>
              <a:t> </a:t>
            </a:r>
            <a:r>
              <a:rPr lang="en-US" dirty="0" err="1"/>
              <a:t>povezanim</a:t>
            </a:r>
            <a:r>
              <a:rPr lang="en-US" dirty="0"/>
              <a:t> </a:t>
            </a:r>
            <a:r>
              <a:rPr lang="en-US" dirty="0" err="1"/>
              <a:t>sa</a:t>
            </a:r>
            <a:r>
              <a:rPr lang="en-US" dirty="0"/>
              <a:t> </a:t>
            </a:r>
            <a:r>
              <a:rPr lang="en-US" dirty="0" err="1"/>
              <a:t>supstancama</a:t>
            </a:r>
            <a:r>
              <a:rPr lang="en-US" dirty="0"/>
              <a:t> (RR, 1,046; 95% CI: 0,991–1,101), </a:t>
            </a:r>
            <a:r>
              <a:rPr lang="en-US" dirty="0" err="1"/>
              <a:t>zatim</a:t>
            </a:r>
            <a:r>
              <a:rPr lang="en-US" dirty="0"/>
              <a:t> </a:t>
            </a:r>
            <a:r>
              <a:rPr lang="en-US" dirty="0" err="1"/>
              <a:t>organski</a:t>
            </a:r>
            <a:r>
              <a:rPr lang="en-US" dirty="0"/>
              <a:t> </a:t>
            </a:r>
            <a:r>
              <a:rPr lang="en-US" dirty="0" err="1"/>
              <a:t>mentalni</a:t>
            </a:r>
            <a:r>
              <a:rPr lang="en-US" dirty="0"/>
              <a:t> </a:t>
            </a:r>
            <a:r>
              <a:rPr lang="en-US" dirty="0" err="1"/>
              <a:t>poremećaji</a:t>
            </a:r>
            <a:r>
              <a:rPr lang="en-US" dirty="0"/>
              <a:t> (RR, 1,033; 95% CI: 1.020–1.046). </a:t>
            </a:r>
          </a:p>
          <a:p>
            <a:r>
              <a:rPr lang="en-US" dirty="0" err="1"/>
              <a:t>Porast</a:t>
            </a:r>
            <a:r>
              <a:rPr lang="en-US" dirty="0"/>
              <a:t> temperature od 1 °C je </a:t>
            </a:r>
            <a:r>
              <a:rPr lang="en-US" dirty="0" err="1"/>
              <a:t>takođe</a:t>
            </a:r>
            <a:r>
              <a:rPr lang="en-US" dirty="0"/>
              <a:t> </a:t>
            </a:r>
            <a:r>
              <a:rPr lang="en-US" dirty="0" err="1"/>
              <a:t>povezan</a:t>
            </a:r>
            <a:r>
              <a:rPr lang="en-US" dirty="0"/>
              <a:t> </a:t>
            </a:r>
            <a:r>
              <a:rPr lang="en-US" dirty="0" err="1"/>
              <a:t>sa</a:t>
            </a:r>
            <a:r>
              <a:rPr lang="en-US" dirty="0"/>
              <a:t> </a:t>
            </a:r>
            <a:r>
              <a:rPr lang="en-US" dirty="0" err="1"/>
              <a:t>značajnim</a:t>
            </a:r>
            <a:r>
              <a:rPr lang="en-US" dirty="0"/>
              <a:t> </a:t>
            </a:r>
            <a:r>
              <a:rPr lang="en-US" dirty="0" err="1"/>
              <a:t>povećanjem</a:t>
            </a:r>
            <a:r>
              <a:rPr lang="en-US" dirty="0"/>
              <a:t> </a:t>
            </a:r>
            <a:r>
              <a:rPr lang="en-US" dirty="0" err="1"/>
              <a:t>morbiditeta</a:t>
            </a:r>
            <a:r>
              <a:rPr lang="en-US" dirty="0"/>
              <a:t> </a:t>
            </a:r>
            <a:r>
              <a:rPr lang="en-US" dirty="0" err="1"/>
              <a:t>kao</a:t>
            </a:r>
            <a:r>
              <a:rPr lang="en-US" dirty="0"/>
              <a:t> </a:t>
            </a:r>
            <a:r>
              <a:rPr lang="en-US" dirty="0" err="1"/>
              <a:t>što</a:t>
            </a:r>
            <a:r>
              <a:rPr lang="en-US" dirty="0"/>
              <a:t> </a:t>
            </a:r>
            <a:r>
              <a:rPr lang="en-US" dirty="0" err="1"/>
              <a:t>su</a:t>
            </a:r>
            <a:r>
              <a:rPr lang="en-US" dirty="0"/>
              <a:t> </a:t>
            </a:r>
            <a:r>
              <a:rPr lang="en-US" dirty="0" err="1"/>
              <a:t>poremećaji</a:t>
            </a:r>
            <a:r>
              <a:rPr lang="en-US" dirty="0"/>
              <a:t> </a:t>
            </a:r>
            <a:r>
              <a:rPr lang="en-US" dirty="0" err="1"/>
              <a:t>raspoloženja</a:t>
            </a:r>
            <a:r>
              <a:rPr lang="en-US" dirty="0"/>
              <a:t>, </a:t>
            </a:r>
            <a:r>
              <a:rPr lang="en-US" dirty="0" err="1"/>
              <a:t>organski</a:t>
            </a:r>
            <a:r>
              <a:rPr lang="en-US" dirty="0"/>
              <a:t> </a:t>
            </a:r>
            <a:r>
              <a:rPr lang="en-US" dirty="0" err="1"/>
              <a:t>mentalni</a:t>
            </a:r>
            <a:r>
              <a:rPr lang="en-US" dirty="0"/>
              <a:t> </a:t>
            </a:r>
            <a:r>
              <a:rPr lang="en-US" dirty="0" err="1"/>
              <a:t>poremećaji</a:t>
            </a:r>
            <a:r>
              <a:rPr lang="en-US" dirty="0"/>
              <a:t>, </a:t>
            </a:r>
            <a:r>
              <a:rPr lang="en-US" dirty="0" err="1"/>
              <a:t>šizofrenija</a:t>
            </a:r>
            <a:r>
              <a:rPr lang="en-US" dirty="0"/>
              <a:t>, </a:t>
            </a:r>
            <a:r>
              <a:rPr lang="en-US" dirty="0" err="1"/>
              <a:t>neurotični</a:t>
            </a:r>
            <a:r>
              <a:rPr lang="en-US" dirty="0"/>
              <a:t> </a:t>
            </a:r>
            <a:r>
              <a:rPr lang="en-US" dirty="0" err="1"/>
              <a:t>i</a:t>
            </a:r>
            <a:r>
              <a:rPr lang="en-US" dirty="0"/>
              <a:t> </a:t>
            </a:r>
            <a:r>
              <a:rPr lang="en-US" dirty="0" err="1"/>
              <a:t>anksiozni</a:t>
            </a:r>
            <a:r>
              <a:rPr lang="en-US" dirty="0"/>
              <a:t> </a:t>
            </a:r>
            <a:r>
              <a:rPr lang="en-US" dirty="0" err="1"/>
              <a:t>poremećaji</a:t>
            </a:r>
            <a:r>
              <a:rPr lang="en-US" dirty="0"/>
              <a:t>. </a:t>
            </a:r>
          </a:p>
          <a:p>
            <a:r>
              <a:rPr lang="en-US" dirty="0" err="1"/>
              <a:t>Rezultati</a:t>
            </a:r>
            <a:r>
              <a:rPr lang="en-US" dirty="0"/>
              <a:t> </a:t>
            </a:r>
            <a:r>
              <a:rPr lang="en-US" dirty="0" err="1"/>
              <a:t>ukazuju</a:t>
            </a:r>
            <a:r>
              <a:rPr lang="en-US" dirty="0"/>
              <a:t> </a:t>
            </a:r>
            <a:r>
              <a:rPr lang="en-US" dirty="0" err="1"/>
              <a:t>na</a:t>
            </a:r>
            <a:r>
              <a:rPr lang="en-US" dirty="0"/>
              <a:t> </a:t>
            </a:r>
            <a:r>
              <a:rPr lang="en-US" dirty="0" err="1"/>
              <a:t>dokaze</a:t>
            </a:r>
            <a:r>
              <a:rPr lang="en-US" dirty="0"/>
              <a:t> </a:t>
            </a:r>
            <a:r>
              <a:rPr lang="en-US" dirty="0" err="1"/>
              <a:t>ranjivosti</a:t>
            </a:r>
            <a:r>
              <a:rPr lang="en-US" dirty="0"/>
              <a:t> </a:t>
            </a:r>
            <a:r>
              <a:rPr lang="en-US" dirty="0" err="1"/>
              <a:t>za</a:t>
            </a:r>
            <a:r>
              <a:rPr lang="en-US" dirty="0"/>
              <a:t> </a:t>
            </a:r>
            <a:r>
              <a:rPr lang="en-US" dirty="0" err="1"/>
              <a:t>populacije</a:t>
            </a:r>
            <a:r>
              <a:rPr lang="en-US" dirty="0"/>
              <a:t> </a:t>
            </a:r>
            <a:r>
              <a:rPr lang="en-US" dirty="0" err="1"/>
              <a:t>koje</a:t>
            </a:r>
            <a:r>
              <a:rPr lang="en-US" dirty="0"/>
              <a:t> </a:t>
            </a:r>
            <a:r>
              <a:rPr lang="en-US" dirty="0" err="1"/>
              <a:t>žive</a:t>
            </a:r>
            <a:r>
              <a:rPr lang="en-US" dirty="0"/>
              <a:t> u </a:t>
            </a:r>
            <a:r>
              <a:rPr lang="en-US" dirty="0" err="1"/>
              <a:t>tropskim</a:t>
            </a:r>
            <a:r>
              <a:rPr lang="en-US" dirty="0"/>
              <a:t> </a:t>
            </a:r>
            <a:r>
              <a:rPr lang="en-US" dirty="0" err="1"/>
              <a:t>i</a:t>
            </a:r>
            <a:r>
              <a:rPr lang="en-US" dirty="0"/>
              <a:t> </a:t>
            </a:r>
            <a:r>
              <a:rPr lang="en-US" dirty="0" err="1"/>
              <a:t>suptropskim</a:t>
            </a:r>
            <a:r>
              <a:rPr lang="en-US" dirty="0"/>
              <a:t> </a:t>
            </a:r>
            <a:r>
              <a:rPr lang="en-US" dirty="0" err="1"/>
              <a:t>klimatskim</a:t>
            </a:r>
            <a:r>
              <a:rPr lang="en-US" dirty="0"/>
              <a:t> </a:t>
            </a:r>
            <a:r>
              <a:rPr lang="en-US" dirty="0" err="1"/>
              <a:t>zonama</a:t>
            </a:r>
            <a:r>
              <a:rPr lang="en-US" dirty="0"/>
              <a:t>, </a:t>
            </a:r>
            <a:r>
              <a:rPr lang="en-US" dirty="0" err="1"/>
              <a:t>kao</a:t>
            </a:r>
            <a:r>
              <a:rPr lang="en-US" dirty="0"/>
              <a:t> </a:t>
            </a:r>
            <a:r>
              <a:rPr lang="en-US" dirty="0" err="1"/>
              <a:t>i</a:t>
            </a:r>
            <a:r>
              <a:rPr lang="en-US" dirty="0"/>
              <a:t> </a:t>
            </a:r>
            <a:r>
              <a:rPr lang="en-US" dirty="0" err="1"/>
              <a:t>za</a:t>
            </a:r>
            <a:r>
              <a:rPr lang="en-US" dirty="0"/>
              <a:t> </a:t>
            </a:r>
            <a:r>
              <a:rPr lang="en-US" dirty="0" err="1"/>
              <a:t>ljude</a:t>
            </a:r>
            <a:r>
              <a:rPr lang="en-US" dirty="0"/>
              <a:t> </a:t>
            </a:r>
            <a:r>
              <a:rPr lang="en-US" dirty="0" err="1"/>
              <a:t>starije</a:t>
            </a:r>
            <a:r>
              <a:rPr lang="en-US" dirty="0"/>
              <a:t> od 65 </a:t>
            </a:r>
            <a:r>
              <a:rPr lang="en-US" dirty="0" err="1"/>
              <a:t>godina</a:t>
            </a:r>
            <a:r>
              <a:rPr lang="en-US" dirty="0"/>
              <a:t>. </a:t>
            </a:r>
            <a:endParaRPr lang="hu-HU" dirty="0"/>
          </a:p>
        </p:txBody>
      </p:sp>
      <p:sp>
        <p:nvSpPr>
          <p:cNvPr id="4" name="Téglalap 3"/>
          <p:cNvSpPr/>
          <p:nvPr/>
        </p:nvSpPr>
        <p:spPr>
          <a:xfrm>
            <a:off x="85417" y="6118354"/>
            <a:ext cx="12106583" cy="246221"/>
          </a:xfrm>
          <a:prstGeom prst="rect">
            <a:avLst/>
          </a:prstGeom>
        </p:spPr>
        <p:txBody>
          <a:bodyPr wrap="square" rtlCol="0">
            <a:spAutoFit/>
          </a:bodyPr>
          <a:lstStyle/>
          <a:p>
            <a:pPr algn="r"/>
            <a:r>
              <a:rPr lang="en-US" sz="1000" dirty="0" smtClean="0">
                <a:solidFill>
                  <a:schemeClr val="bg1">
                    <a:lumMod val="50000"/>
                  </a:schemeClr>
                </a:solidFill>
                <a:hlinkClick r:id="rId2"/>
              </a:rPr>
              <a:t>https</a:t>
            </a:r>
            <a:r>
              <a:rPr lang="en-US" sz="1000" dirty="0">
                <a:solidFill>
                  <a:schemeClr val="bg1">
                    <a:lumMod val="50000"/>
                  </a:schemeClr>
                </a:solidFill>
                <a:hlinkClick r:id="rId2"/>
              </a:rPr>
              <a:t>://</a:t>
            </a:r>
            <a:r>
              <a:rPr lang="en-US" sz="1000" dirty="0" smtClean="0">
                <a:solidFill>
                  <a:schemeClr val="bg1">
                    <a:lumMod val="50000"/>
                  </a:schemeClr>
                </a:solidFill>
                <a:hlinkClick r:id="rId2"/>
              </a:rPr>
              <a:t>doi.org/10.1016/j.envint.2021.106533</a:t>
            </a:r>
            <a:endParaRPr lang="en-US" sz="1000" dirty="0">
              <a:solidFill>
                <a:schemeClr val="bg1">
                  <a:lumMod val="50000"/>
                </a:schemeClr>
              </a:solidFill>
            </a:endParaRPr>
          </a:p>
        </p:txBody>
      </p:sp>
    </p:spTree>
    <p:extLst>
      <p:ext uri="{BB962C8B-B14F-4D97-AF65-F5344CB8AC3E}">
        <p14:creationId xmlns:p14="http://schemas.microsoft.com/office/powerpoint/2010/main" val="9316760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Klimatske</a:t>
            </a:r>
            <a:r>
              <a:rPr lang="en-US" b="1" dirty="0"/>
              <a:t> </a:t>
            </a:r>
            <a:r>
              <a:rPr lang="en-US" b="1" dirty="0" err="1"/>
              <a:t>promene</a:t>
            </a:r>
            <a:r>
              <a:rPr lang="en-US" b="1" dirty="0"/>
              <a:t> </a:t>
            </a:r>
            <a:r>
              <a:rPr lang="en-US" b="1" dirty="0" err="1"/>
              <a:t>i</a:t>
            </a:r>
            <a:r>
              <a:rPr lang="en-US" b="1" dirty="0"/>
              <a:t> </a:t>
            </a:r>
            <a:r>
              <a:rPr lang="en-US" b="1" dirty="0" err="1"/>
              <a:t>zdravlje</a:t>
            </a:r>
            <a:r>
              <a:rPr lang="en-US" b="1" dirty="0"/>
              <a:t> </a:t>
            </a:r>
            <a:r>
              <a:rPr lang="en-US" b="1" dirty="0" err="1"/>
              <a:t>radnika</a:t>
            </a:r>
            <a:endParaRPr lang="hu-HU" b="1" dirty="0"/>
          </a:p>
        </p:txBody>
      </p:sp>
      <p:sp>
        <p:nvSpPr>
          <p:cNvPr id="3" name="Tartalom helye 2"/>
          <p:cNvSpPr>
            <a:spLocks noGrp="1"/>
          </p:cNvSpPr>
          <p:nvPr>
            <p:ph idx="1"/>
          </p:nvPr>
        </p:nvSpPr>
        <p:spPr>
          <a:xfrm>
            <a:off x="192504" y="840674"/>
            <a:ext cx="6289319" cy="5432922"/>
          </a:xfrm>
        </p:spPr>
        <p:txBody>
          <a:bodyPr rtlCol="0">
            <a:noAutofit/>
          </a:bodyPr>
          <a:lstStyle/>
          <a:p>
            <a:pPr>
              <a:lnSpc>
                <a:spcPct val="120000"/>
              </a:lnSpc>
            </a:pPr>
            <a:r>
              <a:rPr lang="en-US" sz="2000" b="1" i="1" dirty="0" err="1" smtClean="0"/>
              <a:t>Kvalitet</a:t>
            </a:r>
            <a:r>
              <a:rPr lang="en-US" sz="2000" b="1" i="1" dirty="0" smtClean="0"/>
              <a:t> </a:t>
            </a:r>
            <a:r>
              <a:rPr lang="en-US" sz="2000" b="1" i="1" dirty="0" err="1"/>
              <a:t>vazduha</a:t>
            </a:r>
            <a:endParaRPr lang="en-US" sz="2000" b="1" i="1" dirty="0"/>
          </a:p>
          <a:p>
            <a:pPr lvl="1">
              <a:lnSpc>
                <a:spcPct val="120000"/>
              </a:lnSpc>
              <a:spcBef>
                <a:spcPts val="0"/>
              </a:spcBef>
            </a:pPr>
            <a:r>
              <a:rPr lang="en-US" sz="1600" dirty="0" err="1"/>
              <a:t>Klimatske</a:t>
            </a:r>
            <a:r>
              <a:rPr lang="en-US" sz="1600" dirty="0"/>
              <a:t> </a:t>
            </a:r>
            <a:r>
              <a:rPr lang="en-US" sz="1600" dirty="0" err="1"/>
              <a:t>promene</a:t>
            </a:r>
            <a:r>
              <a:rPr lang="en-US" sz="1600" dirty="0"/>
              <a:t> </a:t>
            </a:r>
            <a:r>
              <a:rPr lang="en-US" sz="1600" dirty="0" err="1"/>
              <a:t>će</a:t>
            </a:r>
            <a:r>
              <a:rPr lang="en-US" sz="1600" dirty="0"/>
              <a:t> </a:t>
            </a:r>
            <a:r>
              <a:rPr lang="en-US" sz="1600" dirty="0" err="1"/>
              <a:t>uticati</a:t>
            </a:r>
            <a:r>
              <a:rPr lang="en-US" sz="1600" dirty="0"/>
              <a:t> </a:t>
            </a:r>
            <a:r>
              <a:rPr lang="en-US" sz="1600" dirty="0" err="1"/>
              <a:t>na</a:t>
            </a:r>
            <a:r>
              <a:rPr lang="en-US" sz="1600" dirty="0"/>
              <a:t> </a:t>
            </a:r>
            <a:r>
              <a:rPr lang="en-US" sz="1600" dirty="0" err="1"/>
              <a:t>kvalitet</a:t>
            </a:r>
            <a:r>
              <a:rPr lang="en-US" sz="1600" dirty="0"/>
              <a:t> </a:t>
            </a:r>
            <a:r>
              <a:rPr lang="en-US" sz="1600" dirty="0" err="1"/>
              <a:t>vazduha</a:t>
            </a:r>
            <a:r>
              <a:rPr lang="en-US" sz="1600" dirty="0"/>
              <a:t> – </a:t>
            </a:r>
            <a:r>
              <a:rPr lang="en-US" sz="1600" dirty="0" err="1"/>
              <a:t>očekuje</a:t>
            </a:r>
            <a:r>
              <a:rPr lang="en-US" sz="1600" dirty="0"/>
              <a:t> se </a:t>
            </a:r>
            <a:r>
              <a:rPr lang="en-US" sz="1600" dirty="0" err="1"/>
              <a:t>povećanje</a:t>
            </a:r>
            <a:r>
              <a:rPr lang="en-US" sz="1600" dirty="0"/>
              <a:t> </a:t>
            </a:r>
            <a:r>
              <a:rPr lang="en-US" sz="1600" dirty="0" err="1"/>
              <a:t>nekih</a:t>
            </a:r>
            <a:r>
              <a:rPr lang="en-US" sz="1600" dirty="0"/>
              <a:t> </a:t>
            </a:r>
            <a:r>
              <a:rPr lang="en-US" sz="1600" dirty="0" err="1"/>
              <a:t>zagađivača</a:t>
            </a:r>
            <a:r>
              <a:rPr lang="en-US" sz="1600" dirty="0"/>
              <a:t> </a:t>
            </a:r>
            <a:r>
              <a:rPr lang="en-US" sz="1600" dirty="0" err="1"/>
              <a:t>spoljašnjeg</a:t>
            </a:r>
            <a:r>
              <a:rPr lang="en-US" sz="1600" dirty="0"/>
              <a:t> </a:t>
            </a:r>
            <a:r>
              <a:rPr lang="en-US" sz="1600" dirty="0" err="1"/>
              <a:t>vazduha</a:t>
            </a:r>
            <a:r>
              <a:rPr lang="en-US" sz="1600" dirty="0"/>
              <a:t> (O3 </a:t>
            </a:r>
            <a:r>
              <a:rPr lang="en-US" sz="1600" dirty="0" err="1"/>
              <a:t>i</a:t>
            </a:r>
            <a:r>
              <a:rPr lang="en-US" sz="1600" dirty="0"/>
              <a:t> PM).</a:t>
            </a:r>
          </a:p>
          <a:p>
            <a:pPr lvl="1">
              <a:lnSpc>
                <a:spcPct val="120000"/>
              </a:lnSpc>
            </a:pPr>
            <a:r>
              <a:rPr lang="en-US" sz="1600" dirty="0" err="1"/>
              <a:t>Radnici</a:t>
            </a:r>
            <a:r>
              <a:rPr lang="en-US" sz="1600" dirty="0"/>
              <a:t> </a:t>
            </a:r>
            <a:r>
              <a:rPr lang="en-US" sz="1600" dirty="0" err="1"/>
              <a:t>na</a:t>
            </a:r>
            <a:r>
              <a:rPr lang="en-US" sz="1600" dirty="0"/>
              <a:t> </a:t>
            </a:r>
            <a:r>
              <a:rPr lang="en-US" sz="1600" dirty="0" err="1"/>
              <a:t>otvorenom</a:t>
            </a:r>
            <a:r>
              <a:rPr lang="en-US" sz="1600" dirty="0"/>
              <a:t>, </a:t>
            </a:r>
            <a:r>
              <a:rPr lang="en-US" sz="1600" dirty="0" err="1"/>
              <a:t>uključujući</a:t>
            </a:r>
            <a:r>
              <a:rPr lang="en-US" sz="1600" dirty="0"/>
              <a:t> </a:t>
            </a:r>
            <a:r>
              <a:rPr lang="en-US" sz="1600" dirty="0" err="1"/>
              <a:t>poljoprivredne</a:t>
            </a:r>
            <a:r>
              <a:rPr lang="en-US" sz="1600" dirty="0"/>
              <a:t> </a:t>
            </a:r>
            <a:r>
              <a:rPr lang="en-US" sz="1600" dirty="0" err="1"/>
              <a:t>radnike</a:t>
            </a:r>
            <a:r>
              <a:rPr lang="en-US" sz="1600" dirty="0"/>
              <a:t> </a:t>
            </a:r>
            <a:r>
              <a:rPr lang="en-US" sz="1600" dirty="0" err="1"/>
              <a:t>i</a:t>
            </a:r>
            <a:r>
              <a:rPr lang="en-US" sz="1600" dirty="0"/>
              <a:t> </a:t>
            </a:r>
            <a:r>
              <a:rPr lang="en-US" sz="1600" dirty="0" err="1"/>
              <a:t>radnike</a:t>
            </a:r>
            <a:r>
              <a:rPr lang="en-US" sz="1600" dirty="0"/>
              <a:t> </a:t>
            </a:r>
            <a:r>
              <a:rPr lang="en-US" sz="1600" dirty="0" err="1"/>
              <a:t>migrante</a:t>
            </a:r>
            <a:r>
              <a:rPr lang="en-US" sz="1600" dirty="0"/>
              <a:t>, </a:t>
            </a:r>
            <a:r>
              <a:rPr lang="en-US" sz="1600" dirty="0" err="1"/>
              <a:t>mogu</a:t>
            </a:r>
            <a:r>
              <a:rPr lang="en-US" sz="1600" dirty="0"/>
              <a:t> </a:t>
            </a:r>
            <a:r>
              <a:rPr lang="en-US" sz="1600" dirty="0" err="1"/>
              <a:t>biti</a:t>
            </a:r>
            <a:r>
              <a:rPr lang="en-US" sz="1600" dirty="0"/>
              <a:t> </a:t>
            </a:r>
            <a:r>
              <a:rPr lang="en-US" sz="1600" dirty="0" err="1"/>
              <a:t>više</a:t>
            </a:r>
            <a:r>
              <a:rPr lang="en-US" sz="1600" dirty="0"/>
              <a:t> </a:t>
            </a:r>
            <a:r>
              <a:rPr lang="en-US" sz="1600" dirty="0" err="1"/>
              <a:t>izloženi</a:t>
            </a:r>
            <a:r>
              <a:rPr lang="en-US" sz="1600" dirty="0"/>
              <a:t> </a:t>
            </a:r>
            <a:r>
              <a:rPr lang="en-US" sz="1600" dirty="0" err="1"/>
              <a:t>ovim</a:t>
            </a:r>
            <a:r>
              <a:rPr lang="en-US" sz="1600" dirty="0"/>
              <a:t> </a:t>
            </a:r>
            <a:r>
              <a:rPr lang="en-US" sz="1600" dirty="0" err="1"/>
              <a:t>zagađivačima</a:t>
            </a:r>
            <a:r>
              <a:rPr lang="en-US" sz="1600" dirty="0"/>
              <a:t>, </a:t>
            </a:r>
            <a:r>
              <a:rPr lang="en-US" sz="1600" dirty="0" err="1"/>
              <a:t>što</a:t>
            </a:r>
            <a:r>
              <a:rPr lang="en-US" sz="1600" dirty="0"/>
              <a:t> </a:t>
            </a:r>
            <a:r>
              <a:rPr lang="en-US" sz="1600" dirty="0" err="1"/>
              <a:t>može</a:t>
            </a:r>
            <a:r>
              <a:rPr lang="en-US" sz="1600" dirty="0"/>
              <a:t> </a:t>
            </a:r>
            <a:r>
              <a:rPr lang="en-US" sz="1600" dirty="0" err="1"/>
              <a:t>dovesti</a:t>
            </a:r>
            <a:r>
              <a:rPr lang="en-US" sz="1600" dirty="0"/>
              <a:t> do </a:t>
            </a:r>
            <a:r>
              <a:rPr lang="en-US" sz="1600" dirty="0" err="1"/>
              <a:t>respiratornih</a:t>
            </a:r>
            <a:r>
              <a:rPr lang="en-US" sz="1600" dirty="0"/>
              <a:t> </a:t>
            </a:r>
            <a:r>
              <a:rPr lang="en-US" sz="1600" dirty="0" err="1"/>
              <a:t>bolesti</a:t>
            </a:r>
            <a:r>
              <a:rPr lang="en-US" sz="1600" dirty="0"/>
              <a:t>, </a:t>
            </a:r>
            <a:r>
              <a:rPr lang="en-US" sz="1600" dirty="0" err="1"/>
              <a:t>uključujući</a:t>
            </a:r>
            <a:r>
              <a:rPr lang="en-US" sz="1600" dirty="0"/>
              <a:t> </a:t>
            </a:r>
            <a:r>
              <a:rPr lang="en-US" sz="1600" dirty="0" err="1"/>
              <a:t>astmu</a:t>
            </a:r>
            <a:r>
              <a:rPr lang="en-US" sz="1600" dirty="0"/>
              <a:t>.</a:t>
            </a:r>
          </a:p>
          <a:p>
            <a:pPr>
              <a:lnSpc>
                <a:spcPct val="120000"/>
              </a:lnSpc>
              <a:spcAft>
                <a:spcPts val="0"/>
              </a:spcAft>
            </a:pPr>
            <a:r>
              <a:rPr lang="en-US" sz="2000" b="1" i="1" dirty="0" err="1"/>
              <a:t>Polen</a:t>
            </a:r>
            <a:endParaRPr lang="en-US" sz="2000" b="1" i="1" dirty="0"/>
          </a:p>
          <a:p>
            <a:pPr lvl="1">
              <a:lnSpc>
                <a:spcPct val="120000"/>
              </a:lnSpc>
              <a:spcBef>
                <a:spcPts val="0"/>
              </a:spcBef>
            </a:pPr>
            <a:r>
              <a:rPr lang="en-US" sz="1600" dirty="0" err="1"/>
              <a:t>Ranije</a:t>
            </a:r>
            <a:r>
              <a:rPr lang="en-US" sz="1600" dirty="0"/>
              <a:t> </a:t>
            </a:r>
            <a:r>
              <a:rPr lang="en-US" sz="1600" dirty="0" err="1"/>
              <a:t>prolećno</a:t>
            </a:r>
            <a:r>
              <a:rPr lang="en-US" sz="1600" dirty="0"/>
              <a:t> </a:t>
            </a:r>
            <a:r>
              <a:rPr lang="en-US" sz="1600" dirty="0" err="1"/>
              <a:t>zagrevanje</a:t>
            </a:r>
            <a:r>
              <a:rPr lang="en-US" sz="1600" dirty="0"/>
              <a:t>, </a:t>
            </a:r>
            <a:r>
              <a:rPr lang="en-US" sz="1600" dirty="0" err="1"/>
              <a:t>promene</a:t>
            </a:r>
            <a:r>
              <a:rPr lang="en-US" sz="1600" dirty="0"/>
              <a:t> </a:t>
            </a:r>
            <a:r>
              <a:rPr lang="en-US" sz="1600" dirty="0" err="1"/>
              <a:t>padavina</a:t>
            </a:r>
            <a:r>
              <a:rPr lang="en-US" sz="1600" dirty="0"/>
              <a:t>, </a:t>
            </a:r>
            <a:r>
              <a:rPr lang="en-US" sz="1600" dirty="0" err="1"/>
              <a:t>porast</a:t>
            </a:r>
            <a:r>
              <a:rPr lang="en-US" sz="1600" dirty="0"/>
              <a:t> temperature </a:t>
            </a:r>
            <a:r>
              <a:rPr lang="en-US" sz="1600" dirty="0" err="1"/>
              <a:t>i</a:t>
            </a:r>
            <a:r>
              <a:rPr lang="en-US" sz="1600" dirty="0"/>
              <a:t> </a:t>
            </a:r>
            <a:r>
              <a:rPr lang="en-US" sz="1600" dirty="0" err="1"/>
              <a:t>koncentracije</a:t>
            </a:r>
            <a:r>
              <a:rPr lang="en-US" sz="1600" dirty="0"/>
              <a:t> </a:t>
            </a:r>
            <a:r>
              <a:rPr lang="en-US" sz="1600" dirty="0" err="1"/>
              <a:t>ugljen-dioksida</a:t>
            </a:r>
            <a:r>
              <a:rPr lang="en-US" sz="1600" dirty="0"/>
              <a:t> </a:t>
            </a:r>
            <a:r>
              <a:rPr lang="en-US" sz="1600" dirty="0" err="1"/>
              <a:t>mogu</a:t>
            </a:r>
            <a:r>
              <a:rPr lang="en-US" sz="1600" dirty="0"/>
              <a:t> </a:t>
            </a:r>
            <a:r>
              <a:rPr lang="en-US" sz="1600" dirty="0" err="1"/>
              <a:t>povećati</a:t>
            </a:r>
            <a:r>
              <a:rPr lang="en-US" sz="1600" dirty="0"/>
              <a:t> </a:t>
            </a:r>
            <a:r>
              <a:rPr lang="en-US" sz="1600" dirty="0" err="1"/>
              <a:t>dužinu</a:t>
            </a:r>
            <a:r>
              <a:rPr lang="en-US" sz="1600" dirty="0"/>
              <a:t> </a:t>
            </a:r>
            <a:r>
              <a:rPr lang="en-US" sz="1600" dirty="0" err="1"/>
              <a:t>i</a:t>
            </a:r>
            <a:r>
              <a:rPr lang="en-US" sz="1600" dirty="0"/>
              <a:t> </a:t>
            </a:r>
            <a:r>
              <a:rPr lang="en-US" sz="1600" dirty="0" err="1"/>
              <a:t>ozbiljnost</a:t>
            </a:r>
            <a:r>
              <a:rPr lang="en-US" sz="1600" dirty="0"/>
              <a:t> </a:t>
            </a:r>
            <a:r>
              <a:rPr lang="en-US" sz="1600" dirty="0" err="1"/>
              <a:t>sezone</a:t>
            </a:r>
            <a:r>
              <a:rPr lang="en-US" sz="1600" dirty="0"/>
              <a:t> </a:t>
            </a:r>
            <a:r>
              <a:rPr lang="en-US" sz="1600" dirty="0" err="1"/>
              <a:t>polena</a:t>
            </a:r>
            <a:r>
              <a:rPr lang="en-US" sz="1600" dirty="0"/>
              <a:t>.</a:t>
            </a:r>
          </a:p>
          <a:p>
            <a:pPr lvl="1">
              <a:lnSpc>
                <a:spcPct val="120000"/>
              </a:lnSpc>
            </a:pPr>
            <a:r>
              <a:rPr lang="en-US" sz="1600" dirty="0" err="1"/>
              <a:t>Radnici</a:t>
            </a:r>
            <a:r>
              <a:rPr lang="en-US" sz="1600" dirty="0"/>
              <a:t> </a:t>
            </a:r>
            <a:r>
              <a:rPr lang="en-US" sz="1600" dirty="0" err="1"/>
              <a:t>na</a:t>
            </a:r>
            <a:r>
              <a:rPr lang="en-US" sz="1600" dirty="0"/>
              <a:t> </a:t>
            </a:r>
            <a:r>
              <a:rPr lang="en-US" sz="1600" dirty="0" err="1"/>
              <a:t>otvorenom</a:t>
            </a:r>
            <a:r>
              <a:rPr lang="en-US" sz="1600" dirty="0"/>
              <a:t>, </a:t>
            </a:r>
            <a:r>
              <a:rPr lang="en-US" sz="1600" dirty="0" err="1"/>
              <a:t>kao</a:t>
            </a:r>
            <a:r>
              <a:rPr lang="en-US" sz="1600" dirty="0"/>
              <a:t> </a:t>
            </a:r>
            <a:r>
              <a:rPr lang="en-US" sz="1600" dirty="0" err="1"/>
              <a:t>što</a:t>
            </a:r>
            <a:r>
              <a:rPr lang="en-US" sz="1600" dirty="0"/>
              <a:t> </a:t>
            </a:r>
            <a:r>
              <a:rPr lang="en-US" sz="1600" dirty="0" err="1"/>
              <a:t>su</a:t>
            </a:r>
            <a:r>
              <a:rPr lang="en-US" sz="1600" dirty="0"/>
              <a:t> </a:t>
            </a:r>
            <a:r>
              <a:rPr lang="en-US" sz="1600" dirty="0" err="1"/>
              <a:t>farmeri</a:t>
            </a:r>
            <a:r>
              <a:rPr lang="en-US" sz="1600" dirty="0"/>
              <a:t>, </a:t>
            </a:r>
            <a:r>
              <a:rPr lang="en-US" sz="1600" dirty="0" err="1"/>
              <a:t>rančeri</a:t>
            </a:r>
            <a:r>
              <a:rPr lang="en-US" sz="1600" dirty="0"/>
              <a:t> </a:t>
            </a:r>
            <a:r>
              <a:rPr lang="en-US" sz="1600" dirty="0" err="1"/>
              <a:t>i</a:t>
            </a:r>
            <a:r>
              <a:rPr lang="en-US" sz="1600" dirty="0"/>
              <a:t> </a:t>
            </a:r>
            <a:r>
              <a:rPr lang="en-US" sz="1600" dirty="0" err="1"/>
              <a:t>drugi</a:t>
            </a:r>
            <a:r>
              <a:rPr lang="en-US" sz="1600" dirty="0"/>
              <a:t> </a:t>
            </a:r>
            <a:r>
              <a:rPr lang="en-US" sz="1600" dirty="0" err="1"/>
              <a:t>poljoprivredni</a:t>
            </a:r>
            <a:r>
              <a:rPr lang="en-US" sz="1600" dirty="0"/>
              <a:t> </a:t>
            </a:r>
            <a:r>
              <a:rPr lang="en-US" sz="1600" dirty="0" err="1"/>
              <a:t>radnici</a:t>
            </a:r>
            <a:r>
              <a:rPr lang="en-US" sz="1600" dirty="0"/>
              <a:t>, </a:t>
            </a:r>
            <a:r>
              <a:rPr lang="en-US" sz="1600" dirty="0" err="1"/>
              <a:t>mogu</a:t>
            </a:r>
            <a:r>
              <a:rPr lang="en-US" sz="1600" dirty="0"/>
              <a:t> se </a:t>
            </a:r>
            <a:r>
              <a:rPr lang="en-US" sz="1600" dirty="0" err="1"/>
              <a:t>suočiti</a:t>
            </a:r>
            <a:r>
              <a:rPr lang="en-US" sz="1600" dirty="0"/>
              <a:t> </a:t>
            </a:r>
            <a:r>
              <a:rPr lang="en-US" sz="1600" dirty="0" err="1"/>
              <a:t>sa</a:t>
            </a:r>
            <a:r>
              <a:rPr lang="en-US" sz="1600" dirty="0"/>
              <a:t> </a:t>
            </a:r>
            <a:r>
              <a:rPr lang="en-US" sz="1600" dirty="0" err="1"/>
              <a:t>većom</a:t>
            </a:r>
            <a:r>
              <a:rPr lang="en-US" sz="1600" dirty="0"/>
              <a:t> </a:t>
            </a:r>
            <a:r>
              <a:rPr lang="en-US" sz="1600" dirty="0" err="1"/>
              <a:t>izloženošću</a:t>
            </a:r>
            <a:r>
              <a:rPr lang="en-US" sz="1600" dirty="0"/>
              <a:t> </a:t>
            </a:r>
            <a:r>
              <a:rPr lang="en-US" sz="1600" dirty="0" err="1"/>
              <a:t>polenu</a:t>
            </a:r>
            <a:r>
              <a:rPr lang="en-US" sz="1600" dirty="0"/>
              <a:t> </a:t>
            </a:r>
            <a:r>
              <a:rPr lang="en-US" sz="1600" dirty="0" err="1"/>
              <a:t>i</a:t>
            </a:r>
            <a:r>
              <a:rPr lang="en-US" sz="1600" dirty="0"/>
              <a:t> </a:t>
            </a:r>
            <a:r>
              <a:rPr lang="en-US" sz="1600" dirty="0" err="1"/>
              <a:t>drugim</a:t>
            </a:r>
            <a:r>
              <a:rPr lang="en-US" sz="1600" dirty="0"/>
              <a:t> </a:t>
            </a:r>
            <a:r>
              <a:rPr lang="en-US" sz="1600" dirty="0" err="1"/>
              <a:t>alergenima</a:t>
            </a:r>
            <a:r>
              <a:rPr lang="en-US" sz="1600" dirty="0"/>
              <a:t> </a:t>
            </a:r>
            <a:r>
              <a:rPr lang="en-US" sz="1600" dirty="0" err="1"/>
              <a:t>koji</a:t>
            </a:r>
            <a:r>
              <a:rPr lang="en-US" sz="1600" dirty="0"/>
              <a:t> </a:t>
            </a:r>
            <a:r>
              <a:rPr lang="en-US" sz="1600" dirty="0" err="1"/>
              <a:t>izazivaju</a:t>
            </a:r>
            <a:r>
              <a:rPr lang="en-US" sz="1600" dirty="0"/>
              <a:t> </a:t>
            </a:r>
            <a:r>
              <a:rPr lang="en-US" sz="1600" dirty="0" err="1"/>
              <a:t>polensku</a:t>
            </a:r>
            <a:r>
              <a:rPr lang="en-US" sz="1600" dirty="0"/>
              <a:t> </a:t>
            </a:r>
            <a:r>
              <a:rPr lang="en-US" sz="1600" dirty="0" err="1"/>
              <a:t>groznicu</a:t>
            </a:r>
            <a:r>
              <a:rPr lang="en-US" sz="1600" dirty="0"/>
              <a:t> </a:t>
            </a:r>
            <a:r>
              <a:rPr lang="en-US" sz="1600" dirty="0" err="1"/>
              <a:t>ili</a:t>
            </a:r>
            <a:r>
              <a:rPr lang="en-US" sz="1600" dirty="0"/>
              <a:t> </a:t>
            </a:r>
            <a:r>
              <a:rPr lang="en-US" sz="1600" dirty="0" err="1"/>
              <a:t>astmu</a:t>
            </a:r>
            <a:r>
              <a:rPr lang="en-US" sz="1600" dirty="0"/>
              <a:t>.</a:t>
            </a:r>
          </a:p>
        </p:txBody>
      </p:sp>
      <p:sp>
        <p:nvSpPr>
          <p:cNvPr id="5" name="Tartalom helye 2"/>
          <p:cNvSpPr txBox="1">
            <a:spLocks/>
          </p:cNvSpPr>
          <p:nvPr/>
        </p:nvSpPr>
        <p:spPr>
          <a:xfrm>
            <a:off x="6491024" y="840674"/>
            <a:ext cx="5611983" cy="47702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sz="2000" b="1" i="1" dirty="0" err="1">
                <a:solidFill>
                  <a:schemeClr val="tx1"/>
                </a:solidFill>
              </a:rPr>
              <a:t>Šumski</a:t>
            </a:r>
            <a:r>
              <a:rPr lang="en-US" sz="2000" b="1" i="1" dirty="0">
                <a:solidFill>
                  <a:schemeClr val="tx1"/>
                </a:solidFill>
              </a:rPr>
              <a:t> </a:t>
            </a:r>
            <a:r>
              <a:rPr lang="en-US" sz="2000" b="1" i="1" dirty="0" err="1">
                <a:solidFill>
                  <a:schemeClr val="tx1"/>
                </a:solidFill>
              </a:rPr>
              <a:t>požari</a:t>
            </a:r>
            <a:endParaRPr lang="en-US" sz="2000" b="1" i="1" dirty="0">
              <a:solidFill>
                <a:schemeClr val="tx1"/>
              </a:solidFill>
            </a:endParaRPr>
          </a:p>
          <a:p>
            <a:pPr lvl="1">
              <a:lnSpc>
                <a:spcPct val="120000"/>
              </a:lnSpc>
              <a:spcBef>
                <a:spcPts val="0"/>
              </a:spcBef>
            </a:pPr>
            <a:r>
              <a:rPr lang="en-US" sz="1600" dirty="0" err="1">
                <a:solidFill>
                  <a:schemeClr val="tx1"/>
                </a:solidFill>
              </a:rPr>
              <a:t>Kako</a:t>
            </a:r>
            <a:r>
              <a:rPr lang="en-US" sz="1600" dirty="0">
                <a:solidFill>
                  <a:schemeClr val="tx1"/>
                </a:solidFill>
              </a:rPr>
              <a:t> se </a:t>
            </a:r>
            <a:r>
              <a:rPr lang="en-US" sz="1600" dirty="0" err="1">
                <a:solidFill>
                  <a:schemeClr val="tx1"/>
                </a:solidFill>
              </a:rPr>
              <a:t>klima</a:t>
            </a:r>
            <a:r>
              <a:rPr lang="en-US" sz="1600" dirty="0">
                <a:solidFill>
                  <a:schemeClr val="tx1"/>
                </a:solidFill>
              </a:rPr>
              <a:t> </a:t>
            </a:r>
            <a:r>
              <a:rPr lang="en-US" sz="1600" dirty="0" err="1">
                <a:solidFill>
                  <a:schemeClr val="tx1"/>
                </a:solidFill>
              </a:rPr>
              <a:t>menja</a:t>
            </a:r>
            <a:r>
              <a:rPr lang="en-US" sz="1600" dirty="0">
                <a:solidFill>
                  <a:schemeClr val="tx1"/>
                </a:solidFill>
              </a:rPr>
              <a:t>, </a:t>
            </a:r>
            <a:r>
              <a:rPr lang="en-US" sz="1600" dirty="0" err="1">
                <a:solidFill>
                  <a:schemeClr val="tx1"/>
                </a:solidFill>
              </a:rPr>
              <a:t>sve</a:t>
            </a:r>
            <a:r>
              <a:rPr lang="en-US" sz="1600" dirty="0">
                <a:solidFill>
                  <a:schemeClr val="tx1"/>
                </a:solidFill>
              </a:rPr>
              <a:t> </a:t>
            </a:r>
            <a:r>
              <a:rPr lang="en-US" sz="1600" dirty="0" err="1">
                <a:solidFill>
                  <a:schemeClr val="tx1"/>
                </a:solidFill>
              </a:rPr>
              <a:t>veća</a:t>
            </a:r>
            <a:r>
              <a:rPr lang="en-US" sz="1600" dirty="0">
                <a:solidFill>
                  <a:schemeClr val="tx1"/>
                </a:solidFill>
              </a:rPr>
              <a:t> </a:t>
            </a:r>
            <a:r>
              <a:rPr lang="en-US" sz="1600" dirty="0" err="1">
                <a:solidFill>
                  <a:schemeClr val="tx1"/>
                </a:solidFill>
              </a:rPr>
              <a:t>učestalost</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intenzitet</a:t>
            </a:r>
            <a:r>
              <a:rPr lang="en-US" sz="1600" dirty="0">
                <a:solidFill>
                  <a:schemeClr val="tx1"/>
                </a:solidFill>
              </a:rPr>
              <a:t> </a:t>
            </a:r>
            <a:r>
              <a:rPr lang="en-US" sz="1600" dirty="0" err="1">
                <a:solidFill>
                  <a:schemeClr val="tx1"/>
                </a:solidFill>
              </a:rPr>
              <a:t>šumskih</a:t>
            </a:r>
            <a:r>
              <a:rPr lang="en-US" sz="1600" dirty="0">
                <a:solidFill>
                  <a:schemeClr val="tx1"/>
                </a:solidFill>
              </a:rPr>
              <a:t> </a:t>
            </a:r>
            <a:r>
              <a:rPr lang="en-US" sz="1600" dirty="0" err="1">
                <a:solidFill>
                  <a:schemeClr val="tx1"/>
                </a:solidFill>
              </a:rPr>
              <a:t>požara</a:t>
            </a:r>
            <a:r>
              <a:rPr lang="en-US" sz="1600" dirty="0">
                <a:solidFill>
                  <a:schemeClr val="tx1"/>
                </a:solidFill>
              </a:rPr>
              <a:t> </a:t>
            </a:r>
            <a:r>
              <a:rPr lang="en-US" sz="1600" dirty="0" err="1">
                <a:solidFill>
                  <a:schemeClr val="tx1"/>
                </a:solidFill>
              </a:rPr>
              <a:t>dovešće</a:t>
            </a:r>
            <a:r>
              <a:rPr lang="en-US" sz="1600" dirty="0">
                <a:solidFill>
                  <a:schemeClr val="tx1"/>
                </a:solidFill>
              </a:rPr>
              <a:t> do </a:t>
            </a:r>
            <a:r>
              <a:rPr lang="en-US" sz="1600" dirty="0" err="1">
                <a:solidFill>
                  <a:schemeClr val="tx1"/>
                </a:solidFill>
              </a:rPr>
              <a:t>povećanog</a:t>
            </a:r>
            <a:r>
              <a:rPr lang="en-US" sz="1600" dirty="0">
                <a:solidFill>
                  <a:schemeClr val="tx1"/>
                </a:solidFill>
              </a:rPr>
              <a:t> </a:t>
            </a:r>
            <a:r>
              <a:rPr lang="en-US" sz="1600" dirty="0" err="1">
                <a:solidFill>
                  <a:schemeClr val="tx1"/>
                </a:solidFill>
              </a:rPr>
              <a:t>respiratornog</a:t>
            </a:r>
            <a:r>
              <a:rPr lang="en-US" sz="1600" dirty="0">
                <a:solidFill>
                  <a:schemeClr val="tx1"/>
                </a:solidFill>
              </a:rPr>
              <a:t> </a:t>
            </a:r>
            <a:r>
              <a:rPr lang="en-US" sz="1600" dirty="0" err="1">
                <a:solidFill>
                  <a:schemeClr val="tx1"/>
                </a:solidFill>
              </a:rPr>
              <a:t>zdravstvenog</a:t>
            </a:r>
            <a:r>
              <a:rPr lang="en-US" sz="1600" dirty="0">
                <a:solidFill>
                  <a:schemeClr val="tx1"/>
                </a:solidFill>
              </a:rPr>
              <a:t> </a:t>
            </a:r>
            <a:r>
              <a:rPr lang="en-US" sz="1600" dirty="0" err="1">
                <a:solidFill>
                  <a:schemeClr val="tx1"/>
                </a:solidFill>
              </a:rPr>
              <a:t>rizika</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vatrogasce</a:t>
            </a:r>
            <a:r>
              <a:rPr lang="en-US" sz="1600" dirty="0">
                <a:solidFill>
                  <a:schemeClr val="tx1"/>
                </a:solidFill>
              </a:rPr>
              <a:t> (</a:t>
            </a:r>
            <a:r>
              <a:rPr lang="en-US" sz="1600" dirty="0" err="1">
                <a:solidFill>
                  <a:schemeClr val="tx1"/>
                </a:solidFill>
              </a:rPr>
              <a:t>zapaljenje</a:t>
            </a:r>
            <a:r>
              <a:rPr lang="en-US" sz="1600" dirty="0">
                <a:solidFill>
                  <a:schemeClr val="tx1"/>
                </a:solidFill>
              </a:rPr>
              <a:t> </a:t>
            </a:r>
            <a:r>
              <a:rPr lang="en-US" sz="1600" dirty="0" err="1">
                <a:solidFill>
                  <a:schemeClr val="tx1"/>
                </a:solidFill>
              </a:rPr>
              <a:t>pluća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smanjena</a:t>
            </a:r>
            <a:r>
              <a:rPr lang="en-US" sz="1600" dirty="0">
                <a:solidFill>
                  <a:schemeClr val="tx1"/>
                </a:solidFill>
              </a:rPr>
              <a:t> </a:t>
            </a:r>
            <a:r>
              <a:rPr lang="en-US" sz="1600" dirty="0" err="1">
                <a:solidFill>
                  <a:schemeClr val="tx1"/>
                </a:solidFill>
              </a:rPr>
              <a:t>funkcija</a:t>
            </a:r>
            <a:r>
              <a:rPr lang="en-US" sz="1600" dirty="0">
                <a:solidFill>
                  <a:schemeClr val="tx1"/>
                </a:solidFill>
              </a:rPr>
              <a:t> </a:t>
            </a:r>
            <a:r>
              <a:rPr lang="en-US" sz="1600" dirty="0" err="1">
                <a:solidFill>
                  <a:schemeClr val="tx1"/>
                </a:solidFill>
              </a:rPr>
              <a:t>pluća</a:t>
            </a:r>
            <a:r>
              <a:rPr lang="en-US" sz="1600" dirty="0">
                <a:solidFill>
                  <a:schemeClr val="tx1"/>
                </a:solidFill>
              </a:rPr>
              <a:t>).</a:t>
            </a:r>
          </a:p>
          <a:p>
            <a:pPr>
              <a:lnSpc>
                <a:spcPct val="120000"/>
              </a:lnSpc>
            </a:pPr>
            <a:r>
              <a:rPr lang="en-US" sz="2000" b="1" i="1" dirty="0" err="1">
                <a:solidFill>
                  <a:schemeClr val="tx1"/>
                </a:solidFill>
              </a:rPr>
              <a:t>Unutrašnje</a:t>
            </a:r>
            <a:r>
              <a:rPr lang="en-US" sz="2000" b="1" i="1" dirty="0">
                <a:solidFill>
                  <a:schemeClr val="tx1"/>
                </a:solidFill>
              </a:rPr>
              <a:t> </a:t>
            </a:r>
            <a:r>
              <a:rPr lang="en-US" sz="2000" b="1" i="1" dirty="0" err="1">
                <a:solidFill>
                  <a:schemeClr val="tx1"/>
                </a:solidFill>
              </a:rPr>
              <a:t>sredine</a:t>
            </a:r>
            <a:endParaRPr lang="en-US" sz="2000" b="1" i="1" dirty="0">
              <a:solidFill>
                <a:schemeClr val="tx1"/>
              </a:solidFill>
            </a:endParaRPr>
          </a:p>
          <a:p>
            <a:pPr lvl="1">
              <a:lnSpc>
                <a:spcPct val="120000"/>
              </a:lnSpc>
              <a:spcBef>
                <a:spcPts val="0"/>
              </a:spcBef>
            </a:pPr>
            <a:r>
              <a:rPr lang="en-US" sz="1600" dirty="0" err="1">
                <a:solidFill>
                  <a:schemeClr val="tx1"/>
                </a:solidFill>
              </a:rPr>
              <a:t>Promene</a:t>
            </a:r>
            <a:r>
              <a:rPr lang="en-US" sz="1600" dirty="0">
                <a:solidFill>
                  <a:schemeClr val="tx1"/>
                </a:solidFill>
              </a:rPr>
              <a:t> u </a:t>
            </a:r>
            <a:r>
              <a:rPr lang="en-US" sz="1600" dirty="0" err="1">
                <a:solidFill>
                  <a:schemeClr val="tx1"/>
                </a:solidFill>
              </a:rPr>
              <a:t>klimi</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pogoršati</a:t>
            </a:r>
            <a:r>
              <a:rPr lang="en-US" sz="1600" dirty="0">
                <a:solidFill>
                  <a:schemeClr val="tx1"/>
                </a:solidFill>
              </a:rPr>
              <a:t> </a:t>
            </a:r>
            <a:r>
              <a:rPr lang="en-US" sz="1600" dirty="0" err="1">
                <a:solidFill>
                  <a:schemeClr val="tx1"/>
                </a:solidFill>
              </a:rPr>
              <a:t>alergene</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određene</a:t>
            </a:r>
            <a:r>
              <a:rPr lang="en-US" sz="1600" dirty="0">
                <a:solidFill>
                  <a:schemeClr val="tx1"/>
                </a:solidFill>
              </a:rPr>
              <a:t> </a:t>
            </a:r>
            <a:r>
              <a:rPr lang="en-US" sz="1600" dirty="0" err="1">
                <a:solidFill>
                  <a:schemeClr val="tx1"/>
                </a:solidFill>
              </a:rPr>
              <a:t>spoljne</a:t>
            </a:r>
            <a:r>
              <a:rPr lang="en-US" sz="1600" dirty="0">
                <a:solidFill>
                  <a:schemeClr val="tx1"/>
                </a:solidFill>
              </a:rPr>
              <a:t> </a:t>
            </a:r>
            <a:r>
              <a:rPr lang="en-US" sz="1600" dirty="0" err="1">
                <a:solidFill>
                  <a:schemeClr val="tx1"/>
                </a:solidFill>
              </a:rPr>
              <a:t>zagađivače</a:t>
            </a:r>
            <a:r>
              <a:rPr lang="en-US" sz="1600" dirty="0">
                <a:solidFill>
                  <a:schemeClr val="tx1"/>
                </a:solidFill>
              </a:rPr>
              <a:t>, </a:t>
            </a:r>
            <a:r>
              <a:rPr lang="en-US" sz="1600" dirty="0" err="1">
                <a:solidFill>
                  <a:schemeClr val="tx1"/>
                </a:solidFill>
              </a:rPr>
              <a:t>koji</a:t>
            </a:r>
            <a:r>
              <a:rPr lang="en-US" sz="1600" dirty="0">
                <a:solidFill>
                  <a:schemeClr val="tx1"/>
                </a:solidFill>
              </a:rPr>
              <a:t> se </a:t>
            </a:r>
            <a:r>
              <a:rPr lang="en-US" sz="1600" dirty="0" err="1">
                <a:solidFill>
                  <a:schemeClr val="tx1"/>
                </a:solidFill>
              </a:rPr>
              <a:t>onda</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naći</a:t>
            </a:r>
            <a:r>
              <a:rPr lang="en-US" sz="1600" dirty="0">
                <a:solidFill>
                  <a:schemeClr val="tx1"/>
                </a:solidFill>
              </a:rPr>
              <a:t> u </a:t>
            </a:r>
            <a:r>
              <a:rPr lang="en-US" sz="1600" dirty="0" err="1">
                <a:solidFill>
                  <a:schemeClr val="tx1"/>
                </a:solidFill>
              </a:rPr>
              <a:t>zatvorenom</a:t>
            </a:r>
            <a:r>
              <a:rPr lang="en-US" sz="1600" dirty="0">
                <a:solidFill>
                  <a:schemeClr val="tx1"/>
                </a:solidFill>
              </a:rPr>
              <a:t> </a:t>
            </a:r>
            <a:r>
              <a:rPr lang="en-US" sz="1600" dirty="0" err="1">
                <a:solidFill>
                  <a:schemeClr val="tx1"/>
                </a:solidFill>
              </a:rPr>
              <a:t>prostoru</a:t>
            </a:r>
            <a:r>
              <a:rPr lang="en-US" sz="1600" dirty="0">
                <a:solidFill>
                  <a:schemeClr val="tx1"/>
                </a:solidFill>
              </a:rPr>
              <a:t>.</a:t>
            </a:r>
          </a:p>
          <a:p>
            <a:pPr lvl="1">
              <a:lnSpc>
                <a:spcPct val="120000"/>
              </a:lnSpc>
            </a:pPr>
            <a:r>
              <a:rPr lang="en-US" sz="1600" dirty="0" err="1">
                <a:solidFill>
                  <a:schemeClr val="tx1"/>
                </a:solidFill>
              </a:rPr>
              <a:t>Klimatske</a:t>
            </a:r>
            <a:r>
              <a:rPr lang="en-US" sz="1600" dirty="0">
                <a:solidFill>
                  <a:schemeClr val="tx1"/>
                </a:solidFill>
              </a:rPr>
              <a:t> </a:t>
            </a:r>
            <a:r>
              <a:rPr lang="en-US" sz="1600" dirty="0" err="1">
                <a:solidFill>
                  <a:schemeClr val="tx1"/>
                </a:solidFill>
              </a:rPr>
              <a:t>promene</a:t>
            </a:r>
            <a:r>
              <a:rPr lang="en-US" sz="1600" dirty="0">
                <a:solidFill>
                  <a:schemeClr val="tx1"/>
                </a:solidFill>
              </a:rPr>
              <a:t> </a:t>
            </a:r>
            <a:r>
              <a:rPr lang="en-US" sz="1600" dirty="0" err="1">
                <a:solidFill>
                  <a:schemeClr val="tx1"/>
                </a:solidFill>
              </a:rPr>
              <a:t>takođe</a:t>
            </a:r>
            <a:r>
              <a:rPr lang="en-US" sz="1600" dirty="0">
                <a:solidFill>
                  <a:schemeClr val="tx1"/>
                </a:solidFill>
              </a:rPr>
              <a:t> </a:t>
            </a:r>
            <a:r>
              <a:rPr lang="en-US" sz="1600" dirty="0" err="1">
                <a:solidFill>
                  <a:schemeClr val="tx1"/>
                </a:solidFill>
              </a:rPr>
              <a:t>mogu</a:t>
            </a:r>
            <a:r>
              <a:rPr lang="en-US" sz="1600" dirty="0">
                <a:solidFill>
                  <a:schemeClr val="tx1"/>
                </a:solidFill>
              </a:rPr>
              <a:t> </a:t>
            </a:r>
            <a:r>
              <a:rPr lang="en-US" sz="1600" dirty="0" err="1">
                <a:solidFill>
                  <a:schemeClr val="tx1"/>
                </a:solidFill>
              </a:rPr>
              <a:t>povećati</a:t>
            </a:r>
            <a:r>
              <a:rPr lang="en-US" sz="1600" dirty="0">
                <a:solidFill>
                  <a:schemeClr val="tx1"/>
                </a:solidFill>
              </a:rPr>
              <a:t> </a:t>
            </a:r>
            <a:r>
              <a:rPr lang="en-US" sz="1600" dirty="0" err="1">
                <a:solidFill>
                  <a:schemeClr val="tx1"/>
                </a:solidFill>
              </a:rPr>
              <a:t>učestalost</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ozbiljnost</a:t>
            </a:r>
            <a:r>
              <a:rPr lang="en-US" sz="1600" dirty="0">
                <a:solidFill>
                  <a:schemeClr val="tx1"/>
                </a:solidFill>
              </a:rPr>
              <a:t> </a:t>
            </a:r>
            <a:r>
              <a:rPr lang="en-US" sz="1600" dirty="0" err="1">
                <a:solidFill>
                  <a:schemeClr val="tx1"/>
                </a:solidFill>
              </a:rPr>
              <a:t>nekih</a:t>
            </a:r>
            <a:r>
              <a:rPr lang="en-US" sz="1600" dirty="0">
                <a:solidFill>
                  <a:schemeClr val="tx1"/>
                </a:solidFill>
              </a:rPr>
              <a:t> </a:t>
            </a:r>
            <a:r>
              <a:rPr lang="en-US" sz="1600" dirty="0" err="1">
                <a:solidFill>
                  <a:schemeClr val="tx1"/>
                </a:solidFill>
              </a:rPr>
              <a:t>ekstremnih</a:t>
            </a:r>
            <a:r>
              <a:rPr lang="en-US" sz="1600" dirty="0">
                <a:solidFill>
                  <a:schemeClr val="tx1"/>
                </a:solidFill>
              </a:rPr>
              <a:t> </a:t>
            </a:r>
            <a:r>
              <a:rPr lang="en-US" sz="1600" dirty="0" err="1">
                <a:solidFill>
                  <a:schemeClr val="tx1"/>
                </a:solidFill>
              </a:rPr>
              <a:t>vremenskih</a:t>
            </a:r>
            <a:r>
              <a:rPr lang="en-US" sz="1600" dirty="0">
                <a:solidFill>
                  <a:schemeClr val="tx1"/>
                </a:solidFill>
              </a:rPr>
              <a:t> </a:t>
            </a:r>
            <a:r>
              <a:rPr lang="en-US" sz="1600" dirty="0" err="1">
                <a:solidFill>
                  <a:schemeClr val="tx1"/>
                </a:solidFill>
              </a:rPr>
              <a:t>događaja</a:t>
            </a:r>
            <a:r>
              <a:rPr lang="en-US" sz="1600" dirty="0">
                <a:solidFill>
                  <a:schemeClr val="tx1"/>
                </a:solidFill>
              </a:rPr>
              <a:t>, </a:t>
            </a:r>
            <a:r>
              <a:rPr lang="en-US" sz="1600" dirty="0" err="1">
                <a:solidFill>
                  <a:schemeClr val="tx1"/>
                </a:solidFill>
              </a:rPr>
              <a:t>uključujući</a:t>
            </a:r>
            <a:r>
              <a:rPr lang="en-US" sz="1600" dirty="0">
                <a:solidFill>
                  <a:schemeClr val="tx1"/>
                </a:solidFill>
              </a:rPr>
              <a:t> </a:t>
            </a:r>
            <a:r>
              <a:rPr lang="en-US" sz="1600" dirty="0" err="1">
                <a:solidFill>
                  <a:schemeClr val="tx1"/>
                </a:solidFill>
              </a:rPr>
              <a:t>obilne</a:t>
            </a:r>
            <a:r>
              <a:rPr lang="en-US" sz="1600" dirty="0">
                <a:solidFill>
                  <a:schemeClr val="tx1"/>
                </a:solidFill>
              </a:rPr>
              <a:t> </a:t>
            </a:r>
            <a:r>
              <a:rPr lang="en-US" sz="1600" dirty="0" err="1">
                <a:solidFill>
                  <a:schemeClr val="tx1"/>
                </a:solidFill>
              </a:rPr>
              <a:t>padavine</a:t>
            </a:r>
            <a:r>
              <a:rPr lang="en-US" sz="1600" dirty="0">
                <a:solidFill>
                  <a:schemeClr val="tx1"/>
                </a:solidFill>
              </a:rPr>
              <a:t>. </a:t>
            </a:r>
            <a:r>
              <a:rPr lang="en-US" sz="1600" dirty="0" err="1">
                <a:solidFill>
                  <a:schemeClr val="tx1"/>
                </a:solidFill>
              </a:rPr>
              <a:t>Više</a:t>
            </a:r>
            <a:r>
              <a:rPr lang="en-US" sz="1600" dirty="0">
                <a:solidFill>
                  <a:schemeClr val="tx1"/>
                </a:solidFill>
              </a:rPr>
              <a:t> </a:t>
            </a:r>
            <a:r>
              <a:rPr lang="en-US" sz="1600" dirty="0" err="1">
                <a:solidFill>
                  <a:schemeClr val="tx1"/>
                </a:solidFill>
              </a:rPr>
              <a:t>vlage</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vlage</a:t>
            </a:r>
            <a:r>
              <a:rPr lang="en-US" sz="1600" dirty="0">
                <a:solidFill>
                  <a:schemeClr val="tx1"/>
                </a:solidFill>
              </a:rPr>
              <a:t> </a:t>
            </a:r>
            <a:r>
              <a:rPr lang="en-US" sz="1600" dirty="0" err="1">
                <a:solidFill>
                  <a:schemeClr val="tx1"/>
                </a:solidFill>
              </a:rPr>
              <a:t>može</a:t>
            </a:r>
            <a:r>
              <a:rPr lang="en-US" sz="1600" dirty="0">
                <a:solidFill>
                  <a:schemeClr val="tx1"/>
                </a:solidFill>
              </a:rPr>
              <a:t> </a:t>
            </a:r>
            <a:r>
              <a:rPr lang="en-US" sz="1600" dirty="0" err="1">
                <a:solidFill>
                  <a:schemeClr val="tx1"/>
                </a:solidFill>
              </a:rPr>
              <a:t>dovesti</a:t>
            </a:r>
            <a:r>
              <a:rPr lang="en-US" sz="1600" dirty="0">
                <a:solidFill>
                  <a:schemeClr val="tx1"/>
                </a:solidFill>
              </a:rPr>
              <a:t> do </a:t>
            </a:r>
            <a:r>
              <a:rPr lang="en-US" sz="1600" dirty="0" err="1">
                <a:solidFill>
                  <a:schemeClr val="tx1"/>
                </a:solidFill>
              </a:rPr>
              <a:t>povećanja</a:t>
            </a:r>
            <a:r>
              <a:rPr lang="en-US" sz="1600" dirty="0">
                <a:solidFill>
                  <a:schemeClr val="tx1"/>
                </a:solidFill>
              </a:rPr>
              <a:t> </a:t>
            </a:r>
            <a:r>
              <a:rPr lang="en-US" sz="1600" dirty="0" err="1">
                <a:solidFill>
                  <a:schemeClr val="tx1"/>
                </a:solidFill>
              </a:rPr>
              <a:t>buđi</a:t>
            </a:r>
            <a:r>
              <a:rPr lang="en-US" sz="1600" dirty="0">
                <a:solidFill>
                  <a:schemeClr val="tx1"/>
                </a:solidFill>
              </a:rPr>
              <a:t>, </a:t>
            </a:r>
            <a:r>
              <a:rPr lang="en-US" sz="1600" dirty="0" err="1">
                <a:solidFill>
                  <a:schemeClr val="tx1"/>
                </a:solidFill>
              </a:rPr>
              <a:t>bakterija</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štetočina</a:t>
            </a:r>
            <a:r>
              <a:rPr lang="en-US" sz="1600" dirty="0">
                <a:solidFill>
                  <a:schemeClr val="tx1"/>
                </a:solidFill>
              </a:rPr>
              <a:t>, </a:t>
            </a:r>
            <a:r>
              <a:rPr lang="en-US" sz="1600" dirty="0" err="1">
                <a:solidFill>
                  <a:schemeClr val="tx1"/>
                </a:solidFill>
              </a:rPr>
              <a:t>što</a:t>
            </a:r>
            <a:r>
              <a:rPr lang="en-US" sz="1600" dirty="0">
                <a:solidFill>
                  <a:schemeClr val="tx1"/>
                </a:solidFill>
              </a:rPr>
              <a:t> </a:t>
            </a:r>
            <a:r>
              <a:rPr lang="en-US" sz="1600" dirty="0" err="1">
                <a:solidFill>
                  <a:schemeClr val="tx1"/>
                </a:solidFill>
              </a:rPr>
              <a:t>može</a:t>
            </a:r>
            <a:r>
              <a:rPr lang="en-US" sz="1600" dirty="0">
                <a:solidFill>
                  <a:schemeClr val="tx1"/>
                </a:solidFill>
              </a:rPr>
              <a:t> </a:t>
            </a:r>
            <a:r>
              <a:rPr lang="en-US" sz="1600" dirty="0" err="1">
                <a:solidFill>
                  <a:schemeClr val="tx1"/>
                </a:solidFill>
              </a:rPr>
              <a:t>pogoršati</a:t>
            </a:r>
            <a:r>
              <a:rPr lang="en-US" sz="1600" dirty="0">
                <a:solidFill>
                  <a:schemeClr val="tx1"/>
                </a:solidFill>
              </a:rPr>
              <a:t> </a:t>
            </a:r>
            <a:r>
              <a:rPr lang="en-US" sz="1600" dirty="0" err="1">
                <a:solidFill>
                  <a:schemeClr val="tx1"/>
                </a:solidFill>
              </a:rPr>
              <a:t>astmu</a:t>
            </a:r>
            <a:r>
              <a:rPr lang="en-US" sz="1600" dirty="0">
                <a:solidFill>
                  <a:schemeClr val="tx1"/>
                </a:solidFill>
              </a:rPr>
              <a:t> </a:t>
            </a:r>
            <a:r>
              <a:rPr lang="en-US" sz="1600" dirty="0" err="1">
                <a:solidFill>
                  <a:schemeClr val="tx1"/>
                </a:solidFill>
              </a:rPr>
              <a:t>i</a:t>
            </a:r>
            <a:r>
              <a:rPr lang="en-US" sz="1600" dirty="0">
                <a:solidFill>
                  <a:schemeClr val="tx1"/>
                </a:solidFill>
              </a:rPr>
              <a:t> </a:t>
            </a:r>
            <a:r>
              <a:rPr lang="en-US" sz="1600" dirty="0" err="1">
                <a:solidFill>
                  <a:schemeClr val="tx1"/>
                </a:solidFill>
              </a:rPr>
              <a:t>druge</a:t>
            </a:r>
            <a:r>
              <a:rPr lang="en-US" sz="1600" dirty="0">
                <a:solidFill>
                  <a:schemeClr val="tx1"/>
                </a:solidFill>
              </a:rPr>
              <a:t> </a:t>
            </a:r>
            <a:r>
              <a:rPr lang="en-US" sz="1600" dirty="0" err="1">
                <a:solidFill>
                  <a:schemeClr val="tx1"/>
                </a:solidFill>
              </a:rPr>
              <a:t>respiratorne</a:t>
            </a:r>
            <a:r>
              <a:rPr lang="en-US" sz="1600" dirty="0">
                <a:solidFill>
                  <a:schemeClr val="tx1"/>
                </a:solidFill>
              </a:rPr>
              <a:t> </a:t>
            </a:r>
            <a:r>
              <a:rPr lang="en-US" sz="1600" dirty="0" err="1">
                <a:solidFill>
                  <a:schemeClr val="tx1"/>
                </a:solidFill>
              </a:rPr>
              <a:t>efekte</a:t>
            </a:r>
            <a:r>
              <a:rPr lang="en-US" sz="1600" dirty="0">
                <a:solidFill>
                  <a:schemeClr val="tx1"/>
                </a:solidFill>
              </a:rPr>
              <a:t> </a:t>
            </a:r>
            <a:r>
              <a:rPr lang="en-US" sz="1600" dirty="0" err="1">
                <a:solidFill>
                  <a:schemeClr val="tx1"/>
                </a:solidFill>
              </a:rPr>
              <a:t>za</a:t>
            </a:r>
            <a:r>
              <a:rPr lang="en-US" sz="1600" dirty="0">
                <a:solidFill>
                  <a:schemeClr val="tx1"/>
                </a:solidFill>
              </a:rPr>
              <a:t> </a:t>
            </a:r>
            <a:r>
              <a:rPr lang="en-US" sz="1600" dirty="0" err="1">
                <a:solidFill>
                  <a:schemeClr val="tx1"/>
                </a:solidFill>
              </a:rPr>
              <a:t>radnike</a:t>
            </a:r>
            <a:r>
              <a:rPr lang="en-US" sz="1600" dirty="0">
                <a:solidFill>
                  <a:schemeClr val="tx1"/>
                </a:solidFill>
              </a:rPr>
              <a:t> u </a:t>
            </a:r>
            <a:r>
              <a:rPr lang="en-US" sz="1600" dirty="0" err="1">
                <a:solidFill>
                  <a:schemeClr val="tx1"/>
                </a:solidFill>
              </a:rPr>
              <a:t>zatvorenom</a:t>
            </a:r>
            <a:r>
              <a:rPr lang="en-US" sz="1600" dirty="0">
                <a:solidFill>
                  <a:schemeClr val="tx1"/>
                </a:solidFill>
              </a:rPr>
              <a:t> </a:t>
            </a:r>
            <a:r>
              <a:rPr lang="en-US" sz="1600" dirty="0" err="1">
                <a:solidFill>
                  <a:schemeClr val="tx1"/>
                </a:solidFill>
              </a:rPr>
              <a:t>prostoru</a:t>
            </a:r>
            <a:r>
              <a:rPr lang="en-US" sz="1600" dirty="0">
                <a:solidFill>
                  <a:schemeClr val="tx1"/>
                </a:solidFill>
              </a:rPr>
              <a:t> u </a:t>
            </a:r>
            <a:r>
              <a:rPr lang="en-US" sz="1600" dirty="0" err="1">
                <a:solidFill>
                  <a:schemeClr val="tx1"/>
                </a:solidFill>
              </a:rPr>
              <a:t>vlažnom</a:t>
            </a:r>
            <a:r>
              <a:rPr lang="en-US" sz="1600" dirty="0">
                <a:solidFill>
                  <a:schemeClr val="tx1"/>
                </a:solidFill>
              </a:rPr>
              <a:t> </a:t>
            </a:r>
            <a:r>
              <a:rPr lang="en-US" sz="1600" dirty="0" err="1">
                <a:solidFill>
                  <a:schemeClr val="tx1"/>
                </a:solidFill>
              </a:rPr>
              <a:t>okruženju</a:t>
            </a:r>
            <a:r>
              <a:rPr lang="en-US" sz="1600" dirty="0">
                <a:solidFill>
                  <a:schemeClr val="tx1"/>
                </a:solidFill>
              </a:rPr>
              <a:t>.</a:t>
            </a:r>
          </a:p>
        </p:txBody>
      </p:sp>
      <p:sp>
        <p:nvSpPr>
          <p:cNvPr id="6" name="Téglalap 3"/>
          <p:cNvSpPr/>
          <p:nvPr/>
        </p:nvSpPr>
        <p:spPr>
          <a:xfrm>
            <a:off x="5600215" y="5873486"/>
            <a:ext cx="6591785" cy="400110"/>
          </a:xfrm>
          <a:prstGeom prst="rect">
            <a:avLst/>
          </a:prstGeom>
        </p:spPr>
        <p:txBody>
          <a:bodyPr wrap="square" rtlCol="0">
            <a:spAutoFit/>
          </a:bodyPr>
          <a:lstStyle/>
          <a:p>
            <a:pPr algn="r"/>
            <a:r>
              <a:rPr lang="nb-NO" sz="1000" dirty="0">
                <a:solidFill>
                  <a:schemeClr val="bg1">
                    <a:lumMod val="50000"/>
                  </a:schemeClr>
                </a:solidFill>
              </a:rPr>
              <a:t>Izvor (pristupljeno 14.06.2023</a:t>
            </a:r>
            <a:r>
              <a:rPr lang="nb-NO" sz="1000" dirty="0" smtClean="0">
                <a:solidFill>
                  <a:schemeClr val="bg1">
                    <a:lumMod val="50000"/>
                  </a:schemeClr>
                </a:solidFill>
              </a:rPr>
              <a:t>):</a:t>
            </a:r>
            <a:r>
              <a:rPr lang="hu-HU" sz="1000" dirty="0" smtClean="0">
                <a:solidFill>
                  <a:schemeClr val="bg1">
                    <a:lumMod val="50000"/>
                  </a:schemeClr>
                </a:solidFill>
              </a:rPr>
              <a:t/>
            </a:r>
            <a:br>
              <a:rPr lang="hu-HU" sz="1000" dirty="0" smtClean="0">
                <a:solidFill>
                  <a:schemeClr val="bg1">
                    <a:lumMod val="50000"/>
                  </a:schemeClr>
                </a:solidFill>
              </a:rPr>
            </a:br>
            <a:r>
              <a:rPr lang="nb-NO" sz="1000" dirty="0" smtClean="0">
                <a:solidFill>
                  <a:schemeClr val="bg1">
                    <a:lumMod val="50000"/>
                  </a:schemeClr>
                </a:solidFill>
                <a:hlinkClick r:id="rId2"/>
              </a:rPr>
              <a:t>https</a:t>
            </a:r>
            <a:r>
              <a:rPr lang="nb-NO" sz="1000" dirty="0">
                <a:solidFill>
                  <a:schemeClr val="bg1">
                    <a:lumMod val="50000"/>
                  </a:schemeClr>
                </a:solidFill>
                <a:hlinkClick r:id="rId2"/>
              </a:rPr>
              <a:t>://</a:t>
            </a:r>
            <a:r>
              <a:rPr lang="nb-NO" sz="1000" dirty="0" smtClean="0">
                <a:solidFill>
                  <a:schemeClr val="bg1">
                    <a:lumMod val="50000"/>
                  </a:schemeClr>
                </a:solidFill>
                <a:hlinkClick r:id="rId2"/>
              </a:rPr>
              <a:t>www.epa.gov/climateimpacts/climate-change-and-health-workers</a:t>
            </a:r>
            <a:endParaRPr lang="nb-NO" sz="1400" dirty="0">
              <a:solidFill>
                <a:schemeClr val="bg1">
                  <a:lumMod val="50000"/>
                </a:schemeClr>
              </a:solidFill>
            </a:endParaRPr>
          </a:p>
        </p:txBody>
      </p:sp>
    </p:spTree>
    <p:extLst>
      <p:ext uri="{BB962C8B-B14F-4D97-AF65-F5344CB8AC3E}">
        <p14:creationId xmlns:p14="http://schemas.microsoft.com/office/powerpoint/2010/main" val="18833194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pl-PL" b="1" dirty="0"/>
              <a:t>Klimatske promene i bezbednost i zdravlje na radu</a:t>
            </a:r>
            <a:endParaRPr lang="hu-HU" b="1" dirty="0"/>
          </a:p>
        </p:txBody>
      </p:sp>
      <p:pic>
        <p:nvPicPr>
          <p:cNvPr id="4" name="Tartalom helye 3"/>
          <p:cNvPicPr>
            <a:picLocks noGrp="1" noChangeAspect="1"/>
          </p:cNvPicPr>
          <p:nvPr>
            <p:ph idx="1"/>
          </p:nvPr>
        </p:nvPicPr>
        <p:blipFill>
          <a:blip r:embed="rId2"/>
          <a:stretch>
            <a:fillRect/>
          </a:stretch>
        </p:blipFill>
        <p:spPr>
          <a:xfrm>
            <a:off x="4522239" y="702644"/>
            <a:ext cx="7751078" cy="5611892"/>
          </a:xfrm>
          <a:prstGeom prst="rect">
            <a:avLst/>
          </a:prstGeom>
        </p:spPr>
      </p:pic>
      <p:sp>
        <p:nvSpPr>
          <p:cNvPr id="5" name="Téglalap 4"/>
          <p:cNvSpPr/>
          <p:nvPr/>
        </p:nvSpPr>
        <p:spPr>
          <a:xfrm>
            <a:off x="448573" y="1501321"/>
            <a:ext cx="3545457" cy="2388346"/>
          </a:xfrm>
          <a:prstGeom prst="rect">
            <a:avLst/>
          </a:prstGeom>
        </p:spPr>
        <p:txBody>
          <a:bodyPr wrap="square" rtlCol="0">
            <a:spAutoFit/>
          </a:bodyPr>
          <a:lstStyle/>
          <a:p>
            <a:pPr>
              <a:lnSpc>
                <a:spcPct val="120000"/>
              </a:lnSpc>
            </a:pPr>
            <a:r>
              <a:rPr lang="en-US" sz="2200" dirty="0" err="1"/>
              <a:t>Konceptualni</a:t>
            </a:r>
            <a:r>
              <a:rPr lang="en-US" sz="2200" dirty="0"/>
              <a:t> </a:t>
            </a:r>
            <a:r>
              <a:rPr lang="en-US" sz="2200" dirty="0" err="1"/>
              <a:t>okvir</a:t>
            </a:r>
            <a:r>
              <a:rPr lang="en-US" sz="2200" dirty="0"/>
              <a:t> </a:t>
            </a:r>
            <a:r>
              <a:rPr lang="en-US" sz="2200" dirty="0" err="1"/>
              <a:t>odnosa</a:t>
            </a:r>
            <a:r>
              <a:rPr lang="en-US" sz="2200" dirty="0"/>
              <a:t> </a:t>
            </a:r>
            <a:r>
              <a:rPr lang="en-US" sz="2200" dirty="0" err="1"/>
              <a:t>klimatskih</a:t>
            </a:r>
            <a:r>
              <a:rPr lang="en-US" sz="2200" dirty="0"/>
              <a:t> </a:t>
            </a:r>
            <a:r>
              <a:rPr lang="en-US" sz="2200" dirty="0" err="1"/>
              <a:t>promena</a:t>
            </a:r>
            <a:r>
              <a:rPr lang="en-US" sz="2200" dirty="0"/>
              <a:t> </a:t>
            </a:r>
            <a:r>
              <a:rPr lang="en-US" sz="2200" dirty="0" err="1"/>
              <a:t>i</a:t>
            </a:r>
            <a:r>
              <a:rPr lang="en-US" sz="2200" dirty="0"/>
              <a:t> </a:t>
            </a:r>
            <a:r>
              <a:rPr lang="en-US" sz="2200" dirty="0" err="1"/>
              <a:t>bezbednosti</a:t>
            </a:r>
            <a:r>
              <a:rPr lang="en-US" sz="2200" dirty="0"/>
              <a:t> </a:t>
            </a:r>
            <a:r>
              <a:rPr lang="en-US" sz="2200" dirty="0" err="1"/>
              <a:t>i</a:t>
            </a:r>
            <a:r>
              <a:rPr lang="en-US" sz="2200" dirty="0"/>
              <a:t> </a:t>
            </a:r>
            <a:r>
              <a:rPr lang="en-US" sz="2200" dirty="0" err="1"/>
              <a:t>zdravlja</a:t>
            </a:r>
            <a:r>
              <a:rPr lang="en-US" sz="2200" dirty="0"/>
              <a:t> </a:t>
            </a:r>
            <a:r>
              <a:rPr lang="en-US" sz="2200" dirty="0" err="1"/>
              <a:t>na</a:t>
            </a:r>
            <a:r>
              <a:rPr lang="en-US" sz="2200" dirty="0"/>
              <a:t> </a:t>
            </a:r>
            <a:r>
              <a:rPr lang="en-US" sz="2200" dirty="0" err="1"/>
              <a:t>radu</a:t>
            </a:r>
            <a:endParaRPr lang="en-US" sz="2200" dirty="0"/>
          </a:p>
          <a:p>
            <a:endParaRPr lang="en-US" sz="2000" dirty="0">
              <a:solidFill>
                <a:schemeClr val="bg1">
                  <a:lumMod val="50000"/>
                </a:schemeClr>
              </a:solidFill>
            </a:endParaRPr>
          </a:p>
          <a:p>
            <a:r>
              <a:rPr lang="en-US" sz="1000" dirty="0" err="1">
                <a:solidFill>
                  <a:schemeClr val="bg1">
                    <a:lumMod val="50000"/>
                  </a:schemeClr>
                </a:solidFill>
              </a:rPr>
              <a:t>Izvor</a:t>
            </a:r>
            <a:r>
              <a:rPr lang="en-US" sz="1000" dirty="0">
                <a:solidFill>
                  <a:schemeClr val="bg1">
                    <a:lumMod val="50000"/>
                  </a:schemeClr>
                </a:solidFill>
              </a:rPr>
              <a:t>: </a:t>
            </a:r>
            <a:r>
              <a:rPr lang="en-US" sz="1000" dirty="0" err="1">
                <a:solidFill>
                  <a:schemeClr val="bg1">
                    <a:lumMod val="50000"/>
                  </a:schemeClr>
                </a:solidFill>
              </a:rPr>
              <a:t>Šulte</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Čun</a:t>
            </a:r>
            <a:r>
              <a:rPr lang="en-US" sz="1000" dirty="0">
                <a:solidFill>
                  <a:schemeClr val="bg1">
                    <a:lumMod val="50000"/>
                  </a:schemeClr>
                </a:solidFill>
              </a:rPr>
              <a:t>: </a:t>
            </a:r>
            <a:r>
              <a:rPr lang="en-US" sz="1000" dirty="0" err="1">
                <a:solidFill>
                  <a:schemeClr val="bg1">
                    <a:lumMod val="50000"/>
                  </a:schemeClr>
                </a:solidFill>
              </a:rPr>
              <a:t>Klimatske</a:t>
            </a:r>
            <a:r>
              <a:rPr lang="en-US" sz="1000" dirty="0">
                <a:solidFill>
                  <a:schemeClr val="bg1">
                    <a:lumMod val="50000"/>
                  </a:schemeClr>
                </a:solidFill>
              </a:rPr>
              <a:t> </a:t>
            </a:r>
            <a:r>
              <a:rPr lang="en-US" sz="1000" dirty="0" err="1">
                <a:solidFill>
                  <a:schemeClr val="bg1">
                    <a:lumMod val="50000"/>
                  </a:schemeClr>
                </a:solidFill>
              </a:rPr>
              <a:t>promene</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bezbednost</a:t>
            </a:r>
            <a:r>
              <a:rPr lang="en-US" sz="1000" dirty="0">
                <a:solidFill>
                  <a:schemeClr val="bg1">
                    <a:lumMod val="50000"/>
                  </a:schemeClr>
                </a:solidFill>
              </a:rPr>
              <a:t> </a:t>
            </a:r>
            <a:r>
              <a:rPr lang="en-US" sz="1000" dirty="0" err="1">
                <a:solidFill>
                  <a:schemeClr val="bg1">
                    <a:lumMod val="50000"/>
                  </a:schemeClr>
                </a:solidFill>
              </a:rPr>
              <a:t>i</a:t>
            </a:r>
            <a:r>
              <a:rPr lang="en-US" sz="1000" dirty="0">
                <a:solidFill>
                  <a:schemeClr val="bg1">
                    <a:lumMod val="50000"/>
                  </a:schemeClr>
                </a:solidFill>
              </a:rPr>
              <a:t> </a:t>
            </a:r>
            <a:r>
              <a:rPr lang="en-US" sz="1000" dirty="0" err="1">
                <a:solidFill>
                  <a:schemeClr val="bg1">
                    <a:lumMod val="50000"/>
                  </a:schemeClr>
                </a:solidFill>
              </a:rPr>
              <a:t>zdravlje</a:t>
            </a:r>
            <a:r>
              <a:rPr lang="en-US" sz="1000" dirty="0">
                <a:solidFill>
                  <a:schemeClr val="bg1">
                    <a:lumMod val="50000"/>
                  </a:schemeClr>
                </a:solidFill>
              </a:rPr>
              <a:t> </a:t>
            </a:r>
            <a:r>
              <a:rPr lang="en-US" sz="1000" dirty="0" err="1">
                <a:solidFill>
                  <a:schemeClr val="bg1">
                    <a:lumMod val="50000"/>
                  </a:schemeClr>
                </a:solidFill>
              </a:rPr>
              <a:t>na</a:t>
            </a:r>
            <a:r>
              <a:rPr lang="en-US" sz="1000" dirty="0">
                <a:solidFill>
                  <a:schemeClr val="bg1">
                    <a:lumMod val="50000"/>
                  </a:schemeClr>
                </a:solidFill>
              </a:rPr>
              <a:t> </a:t>
            </a:r>
            <a:r>
              <a:rPr lang="en-US" sz="1000" dirty="0" err="1">
                <a:solidFill>
                  <a:schemeClr val="bg1">
                    <a:lumMod val="50000"/>
                  </a:schemeClr>
                </a:solidFill>
              </a:rPr>
              <a:t>radu</a:t>
            </a:r>
            <a:r>
              <a:rPr lang="en-US" sz="1000" dirty="0">
                <a:solidFill>
                  <a:schemeClr val="bg1">
                    <a:lumMod val="50000"/>
                  </a:schemeClr>
                </a:solidFill>
              </a:rPr>
              <a:t>: </a:t>
            </a:r>
            <a:r>
              <a:rPr lang="en-US" sz="1000" dirty="0" err="1">
                <a:solidFill>
                  <a:schemeClr val="bg1">
                    <a:lumMod val="50000"/>
                  </a:schemeClr>
                </a:solidFill>
              </a:rPr>
              <a:t>Uspostavljanje</a:t>
            </a:r>
            <a:r>
              <a:rPr lang="en-US" sz="1000" dirty="0">
                <a:solidFill>
                  <a:schemeClr val="bg1">
                    <a:lumMod val="50000"/>
                  </a:schemeClr>
                </a:solidFill>
              </a:rPr>
              <a:t> </a:t>
            </a:r>
            <a:r>
              <a:rPr lang="en-US" sz="1000" dirty="0" err="1">
                <a:solidFill>
                  <a:schemeClr val="bg1">
                    <a:lumMod val="50000"/>
                  </a:schemeClr>
                </a:solidFill>
              </a:rPr>
              <a:t>preliminarnog</a:t>
            </a:r>
            <a:r>
              <a:rPr lang="en-US" sz="1000" dirty="0">
                <a:solidFill>
                  <a:schemeClr val="bg1">
                    <a:lumMod val="50000"/>
                  </a:schemeClr>
                </a:solidFill>
              </a:rPr>
              <a:t> </a:t>
            </a:r>
            <a:r>
              <a:rPr lang="en-US" sz="1000" dirty="0" err="1">
                <a:solidFill>
                  <a:schemeClr val="bg1">
                    <a:lumMod val="50000"/>
                  </a:schemeClr>
                </a:solidFill>
              </a:rPr>
              <a:t>okvira</a:t>
            </a:r>
            <a:r>
              <a:rPr lang="en-US" sz="1000" dirty="0">
                <a:solidFill>
                  <a:schemeClr val="bg1">
                    <a:lumMod val="50000"/>
                  </a:schemeClr>
                </a:solidFill>
              </a:rPr>
              <a:t>. J </a:t>
            </a:r>
            <a:r>
              <a:rPr lang="en-US" sz="1000" dirty="0" err="1">
                <a:solidFill>
                  <a:schemeClr val="bg1">
                    <a:lumMod val="50000"/>
                  </a:schemeClr>
                </a:solidFill>
              </a:rPr>
              <a:t>Occup</a:t>
            </a:r>
            <a:r>
              <a:rPr lang="en-US" sz="1000" dirty="0">
                <a:solidFill>
                  <a:schemeClr val="bg1">
                    <a:lumMod val="50000"/>
                  </a:schemeClr>
                </a:solidFill>
              </a:rPr>
              <a:t> Environ </a:t>
            </a:r>
            <a:r>
              <a:rPr lang="en-US" sz="1000" dirty="0" err="1">
                <a:solidFill>
                  <a:schemeClr val="bg1">
                    <a:lumMod val="50000"/>
                  </a:schemeClr>
                </a:solidFill>
              </a:rPr>
              <a:t>Hyg</a:t>
            </a:r>
            <a:r>
              <a:rPr lang="en-US" sz="1000" dirty="0">
                <a:solidFill>
                  <a:schemeClr val="bg1">
                    <a:lumMod val="50000"/>
                  </a:schemeClr>
                </a:solidFill>
              </a:rPr>
              <a:t> 2009. </a:t>
            </a:r>
            <a:r>
              <a:rPr lang="en-US" sz="1000" dirty="0">
                <a:solidFill>
                  <a:schemeClr val="bg1">
                    <a:lumMod val="50000"/>
                  </a:schemeClr>
                </a:solidFill>
                <a:hlinkClick r:id="rId3"/>
              </a:rPr>
              <a:t>https://</a:t>
            </a:r>
            <a:r>
              <a:rPr lang="en-US" sz="1000" dirty="0" smtClean="0">
                <a:solidFill>
                  <a:schemeClr val="bg1">
                    <a:lumMod val="50000"/>
                  </a:schemeClr>
                </a:solidFill>
                <a:hlinkClick r:id="rId3"/>
              </a:rPr>
              <a:t>doi.org/10.1080/15459620903066008</a:t>
            </a:r>
            <a:endParaRPr lang="sr-Latn-RS" sz="1000" dirty="0" smtClean="0">
              <a:solidFill>
                <a:schemeClr val="bg1">
                  <a:lumMod val="50000"/>
                </a:schemeClr>
              </a:solidFill>
            </a:endParaRPr>
          </a:p>
          <a:p>
            <a:endParaRPr lang="en-US" sz="2000" dirty="0">
              <a:solidFill>
                <a:schemeClr val="bg1">
                  <a:lumMod val="50000"/>
                </a:schemeClr>
              </a:solidFill>
            </a:endParaRPr>
          </a:p>
        </p:txBody>
      </p:sp>
    </p:spTree>
    <p:extLst>
      <p:ext uri="{BB962C8B-B14F-4D97-AF65-F5344CB8AC3E}">
        <p14:creationId xmlns:p14="http://schemas.microsoft.com/office/powerpoint/2010/main" val="34952081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latin typeface="Arial" panose="020B0604020202020204" pitchFamily="34" charset="0"/>
                <a:cs typeface="Arial" panose="020B0604020202020204" pitchFamily="34" charset="0"/>
              </a:rPr>
              <a:t>Požar</a:t>
            </a:r>
            <a:endParaRPr lang="de-DE" b="1" dirty="0">
              <a:latin typeface="Arial" panose="020B0604020202020204" pitchFamily="34" charset="0"/>
              <a:cs typeface="Arial" panose="020B0604020202020204" pitchFamily="34" charset="0"/>
            </a:endParaRPr>
          </a:p>
        </p:txBody>
      </p:sp>
      <p:sp>
        <p:nvSpPr>
          <p:cNvPr id="3" name="Tartalom helye 2"/>
          <p:cNvSpPr>
            <a:spLocks noGrp="1"/>
          </p:cNvSpPr>
          <p:nvPr>
            <p:ph idx="1"/>
          </p:nvPr>
        </p:nvSpPr>
        <p:spPr>
          <a:xfrm>
            <a:off x="370936" y="943276"/>
            <a:ext cx="6392174" cy="5313145"/>
          </a:xfrm>
        </p:spPr>
        <p:txBody>
          <a:bodyPr rtlCol="0">
            <a:normAutofit fontScale="92500"/>
          </a:bodyPr>
          <a:lstStyle/>
          <a:p>
            <a:pPr marL="0" indent="0" algn="just">
              <a:lnSpc>
                <a:spcPct val="130000"/>
              </a:lnSpc>
              <a:spcAft>
                <a:spcPts val="1000"/>
              </a:spcAft>
              <a:buNone/>
            </a:pPr>
            <a:r>
              <a:rPr lang="en-US" sz="2200" dirty="0" err="1">
                <a:cs typeface="Arial" panose="020B0604020202020204" pitchFamily="34" charset="0"/>
              </a:rPr>
              <a:t>Veličina</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učestalost</a:t>
            </a:r>
            <a:r>
              <a:rPr lang="en-US" sz="2200" dirty="0">
                <a:cs typeface="Arial" panose="020B0604020202020204" pitchFamily="34" charset="0"/>
              </a:rPr>
              <a:t> </a:t>
            </a:r>
            <a:r>
              <a:rPr lang="en-US" sz="2200" dirty="0" err="1">
                <a:cs typeface="Arial" panose="020B0604020202020204" pitchFamily="34" charset="0"/>
              </a:rPr>
              <a:t>šumskih</a:t>
            </a:r>
            <a:r>
              <a:rPr lang="en-US" sz="2200" dirty="0">
                <a:cs typeface="Arial" panose="020B0604020202020204" pitchFamily="34" charset="0"/>
              </a:rPr>
              <a:t> </a:t>
            </a:r>
            <a:r>
              <a:rPr lang="en-US" sz="2200" dirty="0" err="1">
                <a:cs typeface="Arial" panose="020B0604020202020204" pitchFamily="34" charset="0"/>
              </a:rPr>
              <a:t>požara</a:t>
            </a:r>
            <a:r>
              <a:rPr lang="en-US" sz="2200" dirty="0">
                <a:cs typeface="Arial" panose="020B0604020202020204" pitchFamily="34" charset="0"/>
              </a:rPr>
              <a:t> </a:t>
            </a:r>
            <a:r>
              <a:rPr lang="en-US" sz="2200" dirty="0" err="1">
                <a:cs typeface="Arial" panose="020B0604020202020204" pitchFamily="34" charset="0"/>
              </a:rPr>
              <a:t>rastu</a:t>
            </a:r>
            <a:r>
              <a:rPr lang="en-US" sz="2200" dirty="0">
                <a:cs typeface="Arial" panose="020B0604020202020204" pitchFamily="34" charset="0"/>
              </a:rPr>
              <a:t> </a:t>
            </a:r>
            <a:r>
              <a:rPr lang="en-US" sz="2200" dirty="0" err="1">
                <a:cs typeface="Arial" panose="020B0604020202020204" pitchFamily="34" charset="0"/>
              </a:rPr>
              <a:t>zbog</a:t>
            </a:r>
            <a:r>
              <a:rPr lang="en-US" sz="2200" dirty="0">
                <a:cs typeface="Arial" panose="020B0604020202020204" pitchFamily="34" charset="0"/>
              </a:rPr>
              <a:t> </a:t>
            </a:r>
            <a:r>
              <a:rPr lang="en-US" sz="2200" dirty="0" err="1">
                <a:cs typeface="Arial" panose="020B0604020202020204" pitchFamily="34" charset="0"/>
              </a:rPr>
              <a:t>klimatskih</a:t>
            </a:r>
            <a:r>
              <a:rPr lang="en-US" sz="2200" dirty="0">
                <a:cs typeface="Arial" panose="020B0604020202020204" pitchFamily="34" charset="0"/>
              </a:rPr>
              <a:t> </a:t>
            </a:r>
            <a:r>
              <a:rPr lang="en-US" sz="2200" dirty="0" err="1">
                <a:cs typeface="Arial" panose="020B0604020202020204" pitchFamily="34" charset="0"/>
              </a:rPr>
              <a:t>promena</a:t>
            </a:r>
            <a:r>
              <a:rPr lang="en-US" sz="2200" dirty="0">
                <a:cs typeface="Arial" panose="020B0604020202020204" pitchFamily="34" charset="0"/>
              </a:rPr>
              <a:t>. </a:t>
            </a:r>
          </a:p>
          <a:p>
            <a:pPr marL="0" indent="0" algn="just">
              <a:lnSpc>
                <a:spcPct val="130000"/>
              </a:lnSpc>
              <a:spcAft>
                <a:spcPts val="1000"/>
              </a:spcAft>
              <a:buNone/>
            </a:pPr>
            <a:r>
              <a:rPr lang="en-US" sz="2200" dirty="0" err="1">
                <a:cs typeface="Arial" panose="020B0604020202020204" pitchFamily="34" charset="0"/>
              </a:rPr>
              <a:t>Topliji</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sušniji</a:t>
            </a:r>
            <a:r>
              <a:rPr lang="en-US" sz="2200" dirty="0">
                <a:cs typeface="Arial" panose="020B0604020202020204" pitchFamily="34" charset="0"/>
              </a:rPr>
              <a:t> </a:t>
            </a:r>
            <a:r>
              <a:rPr lang="en-US" sz="2200" dirty="0" err="1">
                <a:cs typeface="Arial" panose="020B0604020202020204" pitchFamily="34" charset="0"/>
              </a:rPr>
              <a:t>uslovi</a:t>
            </a:r>
            <a:r>
              <a:rPr lang="en-US" sz="2200" dirty="0">
                <a:cs typeface="Arial" panose="020B0604020202020204" pitchFamily="34" charset="0"/>
              </a:rPr>
              <a:t> </a:t>
            </a:r>
            <a:r>
              <a:rPr lang="en-US" sz="2200" dirty="0" err="1">
                <a:cs typeface="Arial" panose="020B0604020202020204" pitchFamily="34" charset="0"/>
              </a:rPr>
              <a:t>isušuju</a:t>
            </a:r>
            <a:r>
              <a:rPr lang="en-US" sz="2200" dirty="0">
                <a:cs typeface="Arial" panose="020B0604020202020204" pitchFamily="34" charset="0"/>
              </a:rPr>
              <a:t> </a:t>
            </a:r>
            <a:r>
              <a:rPr lang="en-US" sz="2200" dirty="0" err="1">
                <a:cs typeface="Arial" panose="020B0604020202020204" pitchFamily="34" charset="0"/>
              </a:rPr>
              <a:t>ekosisteme</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povećavaju</a:t>
            </a:r>
            <a:r>
              <a:rPr lang="en-US" sz="2200" dirty="0">
                <a:cs typeface="Arial" panose="020B0604020202020204" pitchFamily="34" charset="0"/>
              </a:rPr>
              <a:t> </a:t>
            </a:r>
            <a:r>
              <a:rPr lang="en-US" sz="2200" dirty="0" err="1">
                <a:cs typeface="Arial" panose="020B0604020202020204" pitchFamily="34" charset="0"/>
              </a:rPr>
              <a:t>rizik</a:t>
            </a:r>
            <a:r>
              <a:rPr lang="en-US" sz="2200" dirty="0">
                <a:cs typeface="Arial" panose="020B0604020202020204" pitchFamily="34" charset="0"/>
              </a:rPr>
              <a:t> od </a:t>
            </a:r>
            <a:r>
              <a:rPr lang="en-US" sz="2200" dirty="0" err="1">
                <a:cs typeface="Arial" panose="020B0604020202020204" pitchFamily="34" charset="0"/>
              </a:rPr>
              <a:t>šumskih</a:t>
            </a:r>
            <a:r>
              <a:rPr lang="en-US" sz="2200" dirty="0">
                <a:cs typeface="Arial" panose="020B0604020202020204" pitchFamily="34" charset="0"/>
              </a:rPr>
              <a:t> </a:t>
            </a:r>
            <a:r>
              <a:rPr lang="en-US" sz="2200" dirty="0" err="1">
                <a:cs typeface="Arial" panose="020B0604020202020204" pitchFamily="34" charset="0"/>
              </a:rPr>
              <a:t>požara</a:t>
            </a:r>
            <a:r>
              <a:rPr lang="en-US" sz="2200" dirty="0">
                <a:cs typeface="Arial" panose="020B0604020202020204" pitchFamily="34" charset="0"/>
              </a:rPr>
              <a:t>. </a:t>
            </a:r>
            <a:r>
              <a:rPr lang="en-US" sz="2200" dirty="0" err="1">
                <a:cs typeface="Arial" panose="020B0604020202020204" pitchFamily="34" charset="0"/>
              </a:rPr>
              <a:t>Šumski</a:t>
            </a:r>
            <a:r>
              <a:rPr lang="en-US" sz="2200" dirty="0">
                <a:cs typeface="Arial" panose="020B0604020202020204" pitchFamily="34" charset="0"/>
              </a:rPr>
              <a:t> </a:t>
            </a:r>
            <a:r>
              <a:rPr lang="en-US" sz="2200" dirty="0" err="1">
                <a:cs typeface="Arial" panose="020B0604020202020204" pitchFamily="34" charset="0"/>
              </a:rPr>
              <a:t>požari</a:t>
            </a:r>
            <a:r>
              <a:rPr lang="en-US" sz="2200" dirty="0">
                <a:cs typeface="Arial" panose="020B0604020202020204" pitchFamily="34" charset="0"/>
              </a:rPr>
              <a:t> </a:t>
            </a:r>
            <a:r>
              <a:rPr lang="en-US" sz="2200" dirty="0" err="1">
                <a:cs typeface="Arial" panose="020B0604020202020204" pitchFamily="34" charset="0"/>
              </a:rPr>
              <a:t>takođe</a:t>
            </a:r>
            <a:r>
              <a:rPr lang="en-US" sz="2200" dirty="0">
                <a:cs typeface="Arial" panose="020B0604020202020204" pitchFamily="34" charset="0"/>
              </a:rPr>
              <a:t> </a:t>
            </a:r>
            <a:r>
              <a:rPr lang="en-US" sz="2200" dirty="0" err="1">
                <a:cs typeface="Arial" panose="020B0604020202020204" pitchFamily="34" charset="0"/>
              </a:rPr>
              <a:t>istovremeno</a:t>
            </a:r>
            <a:r>
              <a:rPr lang="en-US" sz="2200" dirty="0">
                <a:cs typeface="Arial" panose="020B0604020202020204" pitchFamily="34" charset="0"/>
              </a:rPr>
              <a:t> </a:t>
            </a:r>
            <a:r>
              <a:rPr lang="en-US" sz="2200" dirty="0" err="1">
                <a:cs typeface="Arial" panose="020B0604020202020204" pitchFamily="34" charset="0"/>
              </a:rPr>
              <a:t>utiču</a:t>
            </a:r>
            <a:r>
              <a:rPr lang="en-US" sz="2200" dirty="0">
                <a:cs typeface="Arial" panose="020B0604020202020204" pitchFamily="34" charset="0"/>
              </a:rPr>
              <a:t> </a:t>
            </a:r>
            <a:r>
              <a:rPr lang="en-US" sz="2200" dirty="0" err="1">
                <a:cs typeface="Arial" panose="020B0604020202020204" pitchFamily="34" charset="0"/>
              </a:rPr>
              <a:t>na</a:t>
            </a:r>
            <a:r>
              <a:rPr lang="en-US" sz="2200" dirty="0">
                <a:cs typeface="Arial" panose="020B0604020202020204" pitchFamily="34" charset="0"/>
              </a:rPr>
              <a:t> </a:t>
            </a:r>
            <a:r>
              <a:rPr lang="en-US" sz="2200" dirty="0" err="1">
                <a:cs typeface="Arial" panose="020B0604020202020204" pitchFamily="34" charset="0"/>
              </a:rPr>
              <a:t>vremenske</a:t>
            </a:r>
            <a:r>
              <a:rPr lang="en-US" sz="2200" dirty="0">
                <a:cs typeface="Arial" panose="020B0604020202020204" pitchFamily="34" charset="0"/>
              </a:rPr>
              <a:t> </a:t>
            </a:r>
            <a:r>
              <a:rPr lang="en-US" sz="2200" dirty="0" err="1">
                <a:cs typeface="Arial" panose="020B0604020202020204" pitchFamily="34" charset="0"/>
              </a:rPr>
              <a:t>prilike</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klimu</a:t>
            </a:r>
            <a:r>
              <a:rPr lang="en-US" sz="2200" dirty="0">
                <a:cs typeface="Arial" panose="020B0604020202020204" pitchFamily="34" charset="0"/>
              </a:rPr>
              <a:t> </a:t>
            </a:r>
            <a:r>
              <a:rPr lang="en-US" sz="2200" dirty="0" err="1">
                <a:cs typeface="Arial" panose="020B0604020202020204" pitchFamily="34" charset="0"/>
              </a:rPr>
              <a:t>ispuštajući</a:t>
            </a:r>
            <a:r>
              <a:rPr lang="en-US" sz="2200" dirty="0">
                <a:cs typeface="Arial" panose="020B0604020202020204" pitchFamily="34" charset="0"/>
              </a:rPr>
              <a:t> </a:t>
            </a:r>
            <a:r>
              <a:rPr lang="en-US" sz="2200" dirty="0" err="1">
                <a:cs typeface="Arial" panose="020B0604020202020204" pitchFamily="34" charset="0"/>
              </a:rPr>
              <a:t>velike</a:t>
            </a:r>
            <a:r>
              <a:rPr lang="en-US" sz="2200" dirty="0">
                <a:cs typeface="Arial" panose="020B0604020202020204" pitchFamily="34" charset="0"/>
              </a:rPr>
              <a:t> </a:t>
            </a:r>
            <a:r>
              <a:rPr lang="en-US" sz="2200" dirty="0" err="1">
                <a:cs typeface="Arial" panose="020B0604020202020204" pitchFamily="34" charset="0"/>
              </a:rPr>
              <a:t>količine</a:t>
            </a:r>
            <a:r>
              <a:rPr lang="en-US" sz="2200" dirty="0">
                <a:cs typeface="Arial" panose="020B0604020202020204" pitchFamily="34" charset="0"/>
              </a:rPr>
              <a:t> </a:t>
            </a:r>
            <a:r>
              <a:rPr lang="en-US" sz="2200" dirty="0" err="1">
                <a:cs typeface="Arial" panose="020B0604020202020204" pitchFamily="34" charset="0"/>
              </a:rPr>
              <a:t>ugljen-dioksida</a:t>
            </a:r>
            <a:r>
              <a:rPr lang="en-US" sz="2200" dirty="0">
                <a:cs typeface="Arial" panose="020B0604020202020204" pitchFamily="34" charset="0"/>
              </a:rPr>
              <a:t>, </a:t>
            </a:r>
            <a:r>
              <a:rPr lang="en-US" sz="2200" dirty="0" err="1">
                <a:cs typeface="Arial" panose="020B0604020202020204" pitchFamily="34" charset="0"/>
              </a:rPr>
              <a:t>ugljen-monoksida</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finih</a:t>
            </a:r>
            <a:r>
              <a:rPr lang="en-US" sz="2200" dirty="0">
                <a:cs typeface="Arial" panose="020B0604020202020204" pitchFamily="34" charset="0"/>
              </a:rPr>
              <a:t> </a:t>
            </a:r>
            <a:r>
              <a:rPr lang="en-US" sz="2200" dirty="0" err="1">
                <a:cs typeface="Arial" panose="020B0604020202020204" pitchFamily="34" charset="0"/>
              </a:rPr>
              <a:t>čestica</a:t>
            </a:r>
            <a:r>
              <a:rPr lang="en-US" sz="2200" dirty="0">
                <a:cs typeface="Arial" panose="020B0604020202020204" pitchFamily="34" charset="0"/>
              </a:rPr>
              <a:t> u </a:t>
            </a:r>
            <a:r>
              <a:rPr lang="en-US" sz="2200" dirty="0" err="1">
                <a:cs typeface="Arial" panose="020B0604020202020204" pitchFamily="34" charset="0"/>
              </a:rPr>
              <a:t>atmosferu</a:t>
            </a:r>
            <a:r>
              <a:rPr lang="en-US" sz="2200" dirty="0">
                <a:cs typeface="Arial" panose="020B0604020202020204" pitchFamily="34" charset="0"/>
              </a:rPr>
              <a:t>. </a:t>
            </a:r>
          </a:p>
          <a:p>
            <a:pPr marL="0" indent="0" algn="just">
              <a:lnSpc>
                <a:spcPct val="130000"/>
              </a:lnSpc>
              <a:spcAft>
                <a:spcPts val="0"/>
              </a:spcAft>
              <a:buNone/>
            </a:pPr>
            <a:r>
              <a:rPr lang="en-US" sz="2200" dirty="0" err="1">
                <a:cs typeface="Arial" panose="020B0604020202020204" pitchFamily="34" charset="0"/>
              </a:rPr>
              <a:t>Požar</a:t>
            </a:r>
            <a:r>
              <a:rPr lang="en-US" sz="2200" dirty="0">
                <a:cs typeface="Arial" panose="020B0604020202020204" pitchFamily="34" charset="0"/>
              </a:rPr>
              <a:t> </a:t>
            </a:r>
            <a:r>
              <a:rPr lang="en-US" sz="2200" dirty="0" err="1">
                <a:cs typeface="Arial" panose="020B0604020202020204" pitchFamily="34" charset="0"/>
              </a:rPr>
              <a:t>može</a:t>
            </a:r>
            <a:r>
              <a:rPr lang="en-US" sz="2200" dirty="0">
                <a:cs typeface="Arial" panose="020B0604020202020204" pitchFamily="34" charset="0"/>
              </a:rPr>
              <a:t> </a:t>
            </a:r>
            <a:r>
              <a:rPr lang="en-US" sz="2200" dirty="0" err="1">
                <a:cs typeface="Arial" panose="020B0604020202020204" pitchFamily="34" charset="0"/>
              </a:rPr>
              <a:t>izazvati</a:t>
            </a:r>
            <a:r>
              <a:rPr lang="en-US" sz="2200" dirty="0">
                <a:cs typeface="Arial" panose="020B0604020202020204" pitchFamily="34" charset="0"/>
              </a:rPr>
              <a:t> </a:t>
            </a:r>
            <a:r>
              <a:rPr lang="en-US" sz="2200" dirty="0" err="1">
                <a:cs typeface="Arial" panose="020B0604020202020204" pitchFamily="34" charset="0"/>
              </a:rPr>
              <a:t>niz</a:t>
            </a:r>
            <a:r>
              <a:rPr lang="en-US" sz="2200" dirty="0">
                <a:cs typeface="Arial" panose="020B0604020202020204" pitchFamily="34" charset="0"/>
              </a:rPr>
              <a:t> </a:t>
            </a:r>
            <a:r>
              <a:rPr lang="en-US" sz="2200" dirty="0" err="1">
                <a:cs typeface="Arial" panose="020B0604020202020204" pitchFamily="34" charset="0"/>
              </a:rPr>
              <a:t>zdravstvenih</a:t>
            </a:r>
            <a:r>
              <a:rPr lang="en-US" sz="2200" dirty="0">
                <a:cs typeface="Arial" panose="020B0604020202020204" pitchFamily="34" charset="0"/>
              </a:rPr>
              <a:t> </a:t>
            </a:r>
            <a:r>
              <a:rPr lang="en-US" sz="2200" dirty="0" err="1">
                <a:cs typeface="Arial" panose="020B0604020202020204" pitchFamily="34" charset="0"/>
              </a:rPr>
              <a:t>problema</a:t>
            </a:r>
            <a:r>
              <a:rPr lang="en-US" sz="2200" dirty="0">
                <a:cs typeface="Arial" panose="020B0604020202020204" pitchFamily="34" charset="0"/>
              </a:rPr>
              <a:t>, </a:t>
            </a:r>
            <a:r>
              <a:rPr lang="en-US" sz="2200" dirty="0" err="1">
                <a:cs typeface="Arial" panose="020B0604020202020204" pitchFamily="34" charset="0"/>
              </a:rPr>
              <a:t>uključujući</a:t>
            </a:r>
            <a:r>
              <a:rPr lang="en-US" sz="2200" dirty="0">
                <a:cs typeface="Arial" panose="020B0604020202020204" pitchFamily="34" charset="0"/>
              </a:rPr>
              <a:t> </a:t>
            </a:r>
          </a:p>
          <a:p>
            <a:pPr algn="just">
              <a:lnSpc>
                <a:spcPct val="130000"/>
              </a:lnSpc>
              <a:spcBef>
                <a:spcPts val="500"/>
              </a:spcBef>
            </a:pPr>
            <a:r>
              <a:rPr lang="en-US" sz="2200" dirty="0" err="1">
                <a:cs typeface="Arial" panose="020B0604020202020204" pitchFamily="34" charset="0"/>
              </a:rPr>
              <a:t>opekotine</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druge</a:t>
            </a:r>
            <a:r>
              <a:rPr lang="en-US" sz="2200" dirty="0">
                <a:cs typeface="Arial" panose="020B0604020202020204" pitchFamily="34" charset="0"/>
              </a:rPr>
              <a:t> </a:t>
            </a:r>
            <a:r>
              <a:rPr lang="en-US" sz="2200" dirty="0" err="1">
                <a:cs typeface="Arial" panose="020B0604020202020204" pitchFamily="34" charset="0"/>
              </a:rPr>
              <a:t>povrede</a:t>
            </a:r>
            <a:r>
              <a:rPr lang="en-US" sz="2200" dirty="0">
                <a:cs typeface="Arial" panose="020B0604020202020204" pitchFamily="34" charset="0"/>
              </a:rPr>
              <a:t>;</a:t>
            </a:r>
          </a:p>
          <a:p>
            <a:pPr algn="just">
              <a:lnSpc>
                <a:spcPct val="130000"/>
              </a:lnSpc>
              <a:spcBef>
                <a:spcPts val="0"/>
              </a:spcBef>
            </a:pPr>
            <a:r>
              <a:rPr lang="en-US" sz="2200" dirty="0" err="1">
                <a:cs typeface="Arial" panose="020B0604020202020204" pitchFamily="34" charset="0"/>
              </a:rPr>
              <a:t>štetne</a:t>
            </a:r>
            <a:r>
              <a:rPr lang="en-US" sz="2200" dirty="0">
                <a:cs typeface="Arial" panose="020B0604020202020204" pitchFamily="34" charset="0"/>
              </a:rPr>
              <a:t> </a:t>
            </a:r>
            <a:r>
              <a:rPr lang="en-US" sz="2200" dirty="0" err="1">
                <a:cs typeface="Arial" panose="020B0604020202020204" pitchFamily="34" charset="0"/>
              </a:rPr>
              <a:t>uticaje</a:t>
            </a:r>
            <a:r>
              <a:rPr lang="en-US" sz="2200" dirty="0">
                <a:cs typeface="Arial" panose="020B0604020202020204" pitchFamily="34" charset="0"/>
              </a:rPr>
              <a:t> </a:t>
            </a:r>
            <a:r>
              <a:rPr lang="en-US" sz="2200" dirty="0" err="1">
                <a:cs typeface="Arial" panose="020B0604020202020204" pitchFamily="34" charset="0"/>
              </a:rPr>
              <a:t>na</a:t>
            </a:r>
            <a:r>
              <a:rPr lang="en-US" sz="2200" dirty="0">
                <a:cs typeface="Arial" panose="020B0604020202020204" pitchFamily="34" charset="0"/>
              </a:rPr>
              <a:t> </a:t>
            </a:r>
            <a:r>
              <a:rPr lang="en-US" sz="2200" dirty="0" err="1">
                <a:cs typeface="Arial" panose="020B0604020202020204" pitchFamily="34" charset="0"/>
              </a:rPr>
              <a:t>mentalno</a:t>
            </a:r>
            <a:r>
              <a:rPr lang="en-US" sz="2200" dirty="0">
                <a:cs typeface="Arial" panose="020B0604020202020204" pitchFamily="34" charset="0"/>
              </a:rPr>
              <a:t> </a:t>
            </a:r>
            <a:r>
              <a:rPr lang="en-US" sz="2200" dirty="0" err="1">
                <a:cs typeface="Arial" panose="020B0604020202020204" pitchFamily="34" charset="0"/>
              </a:rPr>
              <a:t>zdravlje</a:t>
            </a:r>
            <a:r>
              <a:rPr lang="en-US" sz="2200" dirty="0">
                <a:cs typeface="Arial" panose="020B0604020202020204" pitchFamily="34" charset="0"/>
              </a:rPr>
              <a:t> </a:t>
            </a:r>
            <a:r>
              <a:rPr lang="en-US" sz="2200" dirty="0" err="1">
                <a:cs typeface="Arial" panose="020B0604020202020204" pitchFamily="34" charset="0"/>
              </a:rPr>
              <a:t>i</a:t>
            </a:r>
            <a:r>
              <a:rPr lang="en-US" sz="2200" dirty="0">
                <a:cs typeface="Arial" panose="020B0604020202020204" pitchFamily="34" charset="0"/>
              </a:rPr>
              <a:t> </a:t>
            </a:r>
            <a:r>
              <a:rPr lang="en-US" sz="2200" dirty="0" err="1">
                <a:cs typeface="Arial" panose="020B0604020202020204" pitchFamily="34" charset="0"/>
              </a:rPr>
              <a:t>psihosocijalno</a:t>
            </a:r>
            <a:r>
              <a:rPr lang="en-US" sz="2200" dirty="0">
                <a:cs typeface="Arial" panose="020B0604020202020204" pitchFamily="34" charset="0"/>
              </a:rPr>
              <a:t> </a:t>
            </a:r>
            <a:r>
              <a:rPr lang="en-US" sz="2200" dirty="0" err="1">
                <a:cs typeface="Arial" panose="020B0604020202020204" pitchFamily="34" charset="0"/>
              </a:rPr>
              <a:t>blagostanje</a:t>
            </a:r>
            <a:r>
              <a:rPr lang="en-US" sz="2200" dirty="0">
                <a:cs typeface="Arial" panose="020B0604020202020204" pitchFamily="34" charset="0"/>
              </a:rPr>
              <a:t>;</a:t>
            </a:r>
          </a:p>
          <a:p>
            <a:pPr algn="just">
              <a:lnSpc>
                <a:spcPct val="130000"/>
              </a:lnSpc>
              <a:spcBef>
                <a:spcPts val="0"/>
              </a:spcBef>
            </a:pPr>
            <a:r>
              <a:rPr lang="en-US" sz="2200" dirty="0" err="1">
                <a:cs typeface="Arial" panose="020B0604020202020204" pitchFamily="34" charset="0"/>
              </a:rPr>
              <a:t>zagađenje</a:t>
            </a:r>
            <a:r>
              <a:rPr lang="en-US" sz="2200" dirty="0">
                <a:cs typeface="Arial" panose="020B0604020202020204" pitchFamily="34" charset="0"/>
              </a:rPr>
              <a:t> </a:t>
            </a:r>
            <a:r>
              <a:rPr lang="en-US" sz="2200" dirty="0" err="1">
                <a:cs typeface="Arial" panose="020B0604020202020204" pitchFamily="34" charset="0"/>
              </a:rPr>
              <a:t>dimom</a:t>
            </a:r>
            <a:r>
              <a:rPr lang="en-US" sz="2200" dirty="0">
                <a:cs typeface="Arial" panose="020B0604020202020204" pitchFamily="34" charset="0"/>
              </a:rPr>
              <a:t>.</a:t>
            </a:r>
          </a:p>
        </p:txBody>
      </p:sp>
      <p:pic>
        <p:nvPicPr>
          <p:cNvPr id="3074" name="Picture 2" descr="wildfires climate change environment global warming nature natural disaster greenhouse gas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132" y="75375"/>
            <a:ext cx="5205452" cy="5233349"/>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078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églalap 1"/>
          <p:cNvSpPr/>
          <p:nvPr/>
        </p:nvSpPr>
        <p:spPr>
          <a:xfrm>
            <a:off x="625642" y="2351245"/>
            <a:ext cx="10905423" cy="3847419"/>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sp>
        <p:nvSpPr>
          <p:cNvPr id="4" name="Cím 1"/>
          <p:cNvSpPr>
            <a:spLocks noGrp="1"/>
          </p:cNvSpPr>
          <p:nvPr>
            <p:ph type="title"/>
          </p:nvPr>
        </p:nvSpPr>
        <p:spPr>
          <a:xfrm>
            <a:off x="192505" y="153009"/>
            <a:ext cx="11896826" cy="549635"/>
          </a:xfrm>
        </p:spPr>
        <p:txBody>
          <a:bodyPr rtlCol="0">
            <a:normAutofit/>
          </a:bodyPr>
          <a:lstStyle/>
          <a:p>
            <a:r>
              <a:rPr lang="en-US" sz="3000" b="1" dirty="0" err="1">
                <a:latin typeface="+mn-lt"/>
                <a:cs typeface="Arial" panose="020B0604020202020204" pitchFamily="34" charset="0"/>
              </a:rPr>
              <a:t>Opasnosti</a:t>
            </a:r>
            <a:r>
              <a:rPr lang="en-US" sz="3000" b="1" dirty="0">
                <a:latin typeface="+mn-lt"/>
                <a:cs typeface="Arial" panose="020B0604020202020204" pitchFamily="34" charset="0"/>
              </a:rPr>
              <a:t> </a:t>
            </a:r>
            <a:r>
              <a:rPr lang="en-US" sz="3000" b="1" dirty="0" err="1">
                <a:latin typeface="+mn-lt"/>
                <a:cs typeface="Arial" panose="020B0604020202020204" pitchFamily="34" charset="0"/>
              </a:rPr>
              <a:t>po</a:t>
            </a:r>
            <a:r>
              <a:rPr lang="en-US" sz="3000" b="1" dirty="0">
                <a:latin typeface="+mn-lt"/>
                <a:cs typeface="Arial" panose="020B0604020202020204" pitchFamily="34" charset="0"/>
              </a:rPr>
              <a:t> </a:t>
            </a:r>
            <a:r>
              <a:rPr lang="en-US" sz="3000" b="1" dirty="0" err="1">
                <a:latin typeface="+mn-lt"/>
                <a:cs typeface="Arial" panose="020B0604020202020204" pitchFamily="34" charset="0"/>
              </a:rPr>
              <a:t>zdravlje</a:t>
            </a:r>
            <a:r>
              <a:rPr lang="en-US" sz="3000" b="1" dirty="0">
                <a:latin typeface="+mn-lt"/>
                <a:cs typeface="Arial" panose="020B0604020202020204" pitchFamily="34" charset="0"/>
              </a:rPr>
              <a:t> od </a:t>
            </a:r>
            <a:r>
              <a:rPr lang="en-US" sz="3000" b="1" dirty="0" err="1">
                <a:latin typeface="+mn-lt"/>
                <a:cs typeface="Arial" panose="020B0604020202020204" pitchFamily="34" charset="0"/>
              </a:rPr>
              <a:t>šumskog</a:t>
            </a:r>
            <a:r>
              <a:rPr lang="en-US" sz="3000" b="1" dirty="0">
                <a:latin typeface="+mn-lt"/>
                <a:cs typeface="Arial" panose="020B0604020202020204" pitchFamily="34" charset="0"/>
              </a:rPr>
              <a:t> </a:t>
            </a:r>
            <a:r>
              <a:rPr lang="en-US" sz="3000" b="1" dirty="0" err="1">
                <a:latin typeface="+mn-lt"/>
                <a:cs typeface="Arial" panose="020B0604020202020204" pitchFamily="34" charset="0"/>
              </a:rPr>
              <a:t>požara</a:t>
            </a:r>
            <a:r>
              <a:rPr lang="en-US" sz="3000" b="1" dirty="0">
                <a:latin typeface="+mn-lt"/>
                <a:cs typeface="Arial" panose="020B0604020202020204" pitchFamily="34" charset="0"/>
              </a:rPr>
              <a:t> – </a:t>
            </a:r>
            <a:r>
              <a:rPr lang="en-US" sz="3000" b="1" dirty="0" err="1">
                <a:latin typeface="+mn-lt"/>
                <a:cs typeface="Arial" panose="020B0604020202020204" pitchFamily="34" charset="0"/>
              </a:rPr>
              <a:t>zagađenje</a:t>
            </a:r>
            <a:r>
              <a:rPr lang="en-US" sz="3000" b="1" dirty="0">
                <a:latin typeface="+mn-lt"/>
                <a:cs typeface="Arial" panose="020B0604020202020204" pitchFamily="34" charset="0"/>
              </a:rPr>
              <a:t> </a:t>
            </a:r>
            <a:r>
              <a:rPr lang="en-US" sz="3000" b="1" dirty="0" err="1">
                <a:latin typeface="+mn-lt"/>
                <a:cs typeface="Arial" panose="020B0604020202020204" pitchFamily="34" charset="0"/>
              </a:rPr>
              <a:t>dimom</a:t>
            </a:r>
            <a:endParaRPr lang="de-DE" sz="3000" b="1" dirty="0">
              <a:latin typeface="+mn-lt"/>
              <a:cs typeface="Arial" panose="020B0604020202020204" pitchFamily="34" charset="0"/>
            </a:endParaRPr>
          </a:p>
        </p:txBody>
      </p:sp>
      <p:sp>
        <p:nvSpPr>
          <p:cNvPr id="5" name="Téglalap 4"/>
          <p:cNvSpPr/>
          <p:nvPr/>
        </p:nvSpPr>
        <p:spPr>
          <a:xfrm>
            <a:off x="-74960" y="6197950"/>
            <a:ext cx="3717684" cy="215444"/>
          </a:xfrm>
          <a:prstGeom prst="rect">
            <a:avLst/>
          </a:prstGeom>
        </p:spPr>
        <p:txBody>
          <a:bodyPr wrap="none" rtlCol="0">
            <a:spAutoFit/>
          </a:bodyPr>
          <a:lstStyle/>
          <a:p>
            <a:pPr lvl="0"/>
            <a:r>
              <a:rPr lang="de-DE" sz="800" dirty="0">
                <a:solidFill>
                  <a:srgbClr val="505050"/>
                </a:solidFill>
                <a:latin typeface="Arial" panose="020B0604020202020204" pitchFamily="34" charset="0"/>
                <a:ea typeface="Times New Roman" panose="02020603050405020304" pitchFamily="18" charset="0"/>
              </a:rPr>
              <a:t>Chen et al. 2021 The Lancet </a:t>
            </a:r>
            <a:r>
              <a:rPr lang="hu-HU" sz="800" dirty="0">
                <a:solidFill>
                  <a:prstClr val="black"/>
                </a:solidFill>
                <a:latin typeface="Arial" panose="020B0604020202020204" pitchFamily="34" charset="0"/>
                <a:ea typeface="Calibri" panose="020F0502020204030204" pitchFamily="34" charset="0"/>
                <a:hlinkClick r:id="rId2"/>
              </a:rPr>
              <a:t>https://doi.org/10.1016/S2542-5196(21)00200-X</a:t>
            </a:r>
            <a:endParaRPr lang="de-DE" dirty="0">
              <a:solidFill>
                <a:prstClr val="black"/>
              </a:solidFill>
            </a:endParaRPr>
          </a:p>
        </p:txBody>
      </p:sp>
      <p:pic>
        <p:nvPicPr>
          <p:cNvPr id="4098" name="Picture 2" descr="https://www.thelancet.com/cms/attachment/beb7782a-1b61-4f9b-9cc5-e7e432b15a98/gr3.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0518" y="2794553"/>
            <a:ext cx="10128155" cy="3278977"/>
          </a:xfrm>
          <a:prstGeom prst="rect">
            <a:avLst/>
          </a:prstGeom>
          <a:noFill/>
          <a:extLst>
            <a:ext uri="{909E8E84-426E-40DD-AFC4-6F175D3DCCD1}">
              <a14:hiddenFill xmlns:a14="http://schemas.microsoft.com/office/drawing/2010/main">
                <a:solidFill>
                  <a:srgbClr val="FFFFFF"/>
                </a:solidFill>
              </a14:hiddenFill>
            </a:ext>
          </a:extLst>
        </p:spPr>
      </p:pic>
      <p:sp>
        <p:nvSpPr>
          <p:cNvPr id="7" name="Tartalom helye 2"/>
          <p:cNvSpPr txBox="1">
            <a:spLocks/>
          </p:cNvSpPr>
          <p:nvPr/>
        </p:nvSpPr>
        <p:spPr>
          <a:xfrm>
            <a:off x="192505" y="1000664"/>
            <a:ext cx="11704320" cy="49825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en-US" sz="2000" dirty="0" err="1">
                <a:solidFill>
                  <a:schemeClr val="tx1"/>
                </a:solidFill>
                <a:cs typeface="Arial" panose="020B0604020202020204" pitchFamily="34" charset="0"/>
              </a:rPr>
              <a:t>Čen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njegove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kolege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analizirali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podatke</a:t>
            </a:r>
            <a:r>
              <a:rPr lang="en-US" sz="2000" dirty="0">
                <a:solidFill>
                  <a:schemeClr val="tx1"/>
                </a:solidFill>
                <a:cs typeface="Arial" panose="020B0604020202020204" pitchFamily="34" charset="0"/>
              </a:rPr>
              <a:t> o </a:t>
            </a:r>
            <a:r>
              <a:rPr lang="en-US" sz="2000" dirty="0" err="1">
                <a:solidFill>
                  <a:schemeClr val="tx1"/>
                </a:solidFill>
                <a:cs typeface="Arial" panose="020B0604020202020204" pitchFamily="34" charset="0"/>
              </a:rPr>
              <a:t>smrtnosti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za</a:t>
            </a:r>
            <a:r>
              <a:rPr lang="en-US" sz="2000" dirty="0">
                <a:solidFill>
                  <a:schemeClr val="tx1"/>
                </a:solidFill>
                <a:cs typeface="Arial" panose="020B0604020202020204" pitchFamily="34" charset="0"/>
              </a:rPr>
              <a:t> 750 </a:t>
            </a:r>
            <a:r>
              <a:rPr lang="en-US" sz="2000" dirty="0" err="1">
                <a:solidFill>
                  <a:schemeClr val="tx1"/>
                </a:solidFill>
                <a:cs typeface="Arial" panose="020B0604020202020204" pitchFamily="34" charset="0"/>
              </a:rPr>
              <a:t>gradova</a:t>
            </a:r>
            <a:r>
              <a:rPr lang="en-US" sz="2000" dirty="0">
                <a:solidFill>
                  <a:schemeClr val="tx1"/>
                </a:solidFill>
                <a:cs typeface="Arial" panose="020B0604020202020204" pitchFamily="34" charset="0"/>
              </a:rPr>
              <a:t> u 43 </a:t>
            </a:r>
            <a:r>
              <a:rPr lang="en-US" sz="2000" dirty="0" err="1">
                <a:solidFill>
                  <a:schemeClr val="tx1"/>
                </a:solidFill>
                <a:cs typeface="Arial" panose="020B0604020202020204" pitchFamily="34" charset="0"/>
              </a:rPr>
              <a:t>zemlje</a:t>
            </a:r>
            <a:r>
              <a:rPr lang="en-US" sz="2000" dirty="0">
                <a:solidFill>
                  <a:schemeClr val="tx1"/>
                </a:solidFill>
                <a:cs typeface="Arial" panose="020B0604020202020204" pitchFamily="34" charset="0"/>
              </a:rPr>
              <a:t> 2021. </a:t>
            </a:r>
            <a:r>
              <a:rPr lang="en-US" sz="2000" dirty="0" err="1">
                <a:solidFill>
                  <a:schemeClr val="tx1"/>
                </a:solidFill>
                <a:cs typeface="Arial" panose="020B0604020202020204" pitchFamily="34" charset="0"/>
              </a:rPr>
              <a:t>godine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otkrili</a:t>
            </a:r>
            <a:r>
              <a:rPr lang="en-US" sz="2000" dirty="0">
                <a:solidFill>
                  <a:schemeClr val="tx1"/>
                </a:solidFill>
                <a:cs typeface="Arial" panose="020B0604020202020204" pitchFamily="34" charset="0"/>
              </a:rPr>
              <a:t> da </a:t>
            </a:r>
            <a:r>
              <a:rPr lang="en-US" sz="2000" dirty="0" err="1">
                <a:solidFill>
                  <a:schemeClr val="tx1"/>
                </a:solidFill>
                <a:cs typeface="Arial" panose="020B0604020202020204" pitchFamily="34" charset="0"/>
              </a:rPr>
              <a:t>zagađenje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dimom</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šumskih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požara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povećava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a:t>
            </a:r>
            <a:r>
              <a:rPr lang="en-US" sz="2000" dirty="0">
                <a:solidFill>
                  <a:schemeClr val="tx1"/>
                </a:solidFill>
                <a:cs typeface="Arial" panose="020B0604020202020204" pitchFamily="34" charset="0"/>
              </a:rPr>
              <a:t> od </a:t>
            </a:r>
            <a:r>
              <a:rPr lang="en-US" sz="2000" dirty="0" err="1">
                <a:solidFill>
                  <a:schemeClr val="tx1"/>
                </a:solidFill>
                <a:cs typeface="Arial" panose="020B0604020202020204" pitchFamily="34" charset="0"/>
              </a:rPr>
              <a:t>svih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uzroka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kardiovaskularnu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respiratornu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Dakle</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izloženost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požaru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dimu</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može</a:t>
            </a:r>
            <a:r>
              <a:rPr lang="en-US" sz="2000" dirty="0">
                <a:solidFill>
                  <a:schemeClr val="tx1"/>
                </a:solidFill>
                <a:cs typeface="Arial" panose="020B0604020202020204" pitchFamily="34" charset="0"/>
              </a:rPr>
              <a:t> se </a:t>
            </a:r>
            <a:r>
              <a:rPr lang="en-US" sz="2000" dirty="0" err="1">
                <a:solidFill>
                  <a:schemeClr val="tx1"/>
                </a:solidFill>
                <a:cs typeface="Arial" panose="020B0604020202020204" pitchFamily="34" charset="0"/>
              </a:rPr>
              <a:t>tumačiti</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kao</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složen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faktor</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smrtnosti</a:t>
            </a:r>
            <a:r>
              <a:rPr lang="en-US" sz="2000" dirty="0">
                <a:solidFill>
                  <a:schemeClr val="tx1"/>
                </a:solidFill>
                <a:cs typeface="Arial" panose="020B0604020202020204" pitchFamily="34" charset="0"/>
              </a:rPr>
              <a:t>.</a:t>
            </a:r>
          </a:p>
        </p:txBody>
      </p:sp>
      <p:sp>
        <p:nvSpPr>
          <p:cNvPr id="6" name="Téglalap 5"/>
          <p:cNvSpPr/>
          <p:nvPr/>
        </p:nvSpPr>
        <p:spPr>
          <a:xfrm>
            <a:off x="787047" y="2351245"/>
            <a:ext cx="10617906" cy="461665"/>
          </a:xfrm>
          <a:prstGeom prst="rect">
            <a:avLst/>
          </a:prstGeom>
        </p:spPr>
        <p:txBody>
          <a:bodyPr wrap="square" rtlCol="0">
            <a:spAutoFit/>
          </a:bodyPr>
          <a:lstStyle/>
          <a:p>
            <a:r>
              <a:rPr lang="en-US" sz="1200" b="1" dirty="0" err="1">
                <a:solidFill>
                  <a:srgbClr val="505050"/>
                </a:solidFill>
                <a:latin typeface="Source Sans Pro"/>
              </a:rPr>
              <a:t>Objedinjeni</a:t>
            </a:r>
            <a:r>
              <a:rPr lang="en-US" sz="1200" b="1" dirty="0">
                <a:solidFill>
                  <a:srgbClr val="505050"/>
                </a:solidFill>
                <a:latin typeface="Source Sans Pro"/>
              </a:rPr>
              <a:t> </a:t>
            </a:r>
            <a:r>
              <a:rPr lang="en-US" sz="1200" b="1" dirty="0" err="1">
                <a:solidFill>
                  <a:srgbClr val="505050"/>
                </a:solidFill>
                <a:latin typeface="Source Sans Pro"/>
              </a:rPr>
              <a:t>odnos</a:t>
            </a:r>
            <a:r>
              <a:rPr lang="en-US" sz="1200" b="1" dirty="0">
                <a:solidFill>
                  <a:srgbClr val="505050"/>
                </a:solidFill>
                <a:latin typeface="Source Sans Pro"/>
              </a:rPr>
              <a:t> </a:t>
            </a:r>
            <a:r>
              <a:rPr lang="en-US" sz="1200" b="1" dirty="0" err="1">
                <a:solidFill>
                  <a:srgbClr val="505050"/>
                </a:solidFill>
                <a:latin typeface="Source Sans Pro"/>
              </a:rPr>
              <a:t>koncentracija</a:t>
            </a:r>
            <a:r>
              <a:rPr lang="en-US" sz="1200" b="1" dirty="0">
                <a:solidFill>
                  <a:srgbClr val="505050"/>
                </a:solidFill>
                <a:latin typeface="Source Sans Pro"/>
              </a:rPr>
              <a:t> </a:t>
            </a:r>
            <a:r>
              <a:rPr lang="en-US" sz="1200" b="1" dirty="0" err="1">
                <a:solidFill>
                  <a:srgbClr val="505050"/>
                </a:solidFill>
                <a:latin typeface="Source Sans Pro"/>
              </a:rPr>
              <a:t>između</a:t>
            </a:r>
            <a:r>
              <a:rPr lang="en-US" sz="1200" b="1" dirty="0">
                <a:solidFill>
                  <a:srgbClr val="505050"/>
                </a:solidFill>
                <a:latin typeface="Source Sans Pro"/>
              </a:rPr>
              <a:t> </a:t>
            </a:r>
            <a:r>
              <a:rPr lang="en-US" sz="1200" b="1" dirty="0" err="1">
                <a:solidFill>
                  <a:srgbClr val="505050"/>
                </a:solidFill>
                <a:latin typeface="Source Sans Pro"/>
              </a:rPr>
              <a:t>mortaliteta</a:t>
            </a:r>
            <a:r>
              <a:rPr lang="en-US" sz="1200" b="1" dirty="0">
                <a:solidFill>
                  <a:srgbClr val="505050"/>
                </a:solidFill>
                <a:latin typeface="Source Sans Pro"/>
              </a:rPr>
              <a:t> i </a:t>
            </a:r>
            <a:r>
              <a:rPr lang="en-US" sz="1200" b="1" dirty="0" err="1">
                <a:solidFill>
                  <a:srgbClr val="505050"/>
                </a:solidFill>
                <a:latin typeface="Source Sans Pro"/>
              </a:rPr>
              <a:t>trodnevnog</a:t>
            </a:r>
            <a:r>
              <a:rPr lang="en-US" sz="1200" b="1" dirty="0">
                <a:solidFill>
                  <a:srgbClr val="505050"/>
                </a:solidFill>
                <a:latin typeface="Source Sans Pro"/>
              </a:rPr>
              <a:t> </a:t>
            </a:r>
            <a:r>
              <a:rPr lang="en-US" sz="1200" b="1" dirty="0" err="1">
                <a:solidFill>
                  <a:srgbClr val="505050"/>
                </a:solidFill>
                <a:latin typeface="Source Sans Pro"/>
              </a:rPr>
              <a:t>pokretnog</a:t>
            </a:r>
            <a:r>
              <a:rPr lang="en-US" sz="1200" b="1" dirty="0">
                <a:solidFill>
                  <a:srgbClr val="505050"/>
                </a:solidFill>
                <a:latin typeface="Source Sans Pro"/>
              </a:rPr>
              <a:t> </a:t>
            </a:r>
            <a:r>
              <a:rPr lang="en-US" sz="1200" b="1" dirty="0" err="1">
                <a:solidFill>
                  <a:srgbClr val="505050"/>
                </a:solidFill>
                <a:latin typeface="Source Sans Pro"/>
              </a:rPr>
              <a:t>proseka</a:t>
            </a:r>
            <a:r>
              <a:rPr lang="en-US" sz="1200" b="1" dirty="0">
                <a:solidFill>
                  <a:srgbClr val="505050"/>
                </a:solidFill>
                <a:latin typeface="Source Sans Pro"/>
              </a:rPr>
              <a:t> </a:t>
            </a:r>
            <a:r>
              <a:rPr lang="en-US" sz="1200" b="1" dirty="0" smtClean="0">
                <a:solidFill>
                  <a:srgbClr val="505050"/>
                </a:solidFill>
                <a:latin typeface="Source Sans Pro"/>
              </a:rPr>
              <a:t>PM</a:t>
            </a:r>
            <a:r>
              <a:rPr lang="de-DE" sz="1200" baseline="-25000" dirty="0">
                <a:latin typeface="Arial" panose="020B0604020202020204" pitchFamily="34" charset="0"/>
                <a:cs typeface="Arial" panose="020B0604020202020204" pitchFamily="34" charset="0"/>
              </a:rPr>
              <a:t>2.5</a:t>
            </a:r>
            <a:r>
              <a:rPr lang="en-US" sz="1200" b="1" dirty="0" smtClean="0">
                <a:solidFill>
                  <a:srgbClr val="505050"/>
                </a:solidFill>
                <a:latin typeface="Source Sans Pro"/>
              </a:rPr>
              <a:t> </a:t>
            </a:r>
            <a:r>
              <a:rPr lang="en-US" sz="1200" b="1" dirty="0">
                <a:solidFill>
                  <a:srgbClr val="505050"/>
                </a:solidFill>
                <a:latin typeface="Source Sans Pro"/>
              </a:rPr>
              <a:t>u </a:t>
            </a:r>
            <a:r>
              <a:rPr lang="en-US" sz="1200" b="1" dirty="0" err="1">
                <a:solidFill>
                  <a:srgbClr val="505050"/>
                </a:solidFill>
                <a:latin typeface="Source Sans Pro"/>
              </a:rPr>
              <a:t>vezi</a:t>
            </a:r>
            <a:r>
              <a:rPr lang="en-US" sz="1200" b="1" dirty="0">
                <a:solidFill>
                  <a:srgbClr val="505050"/>
                </a:solidFill>
                <a:latin typeface="Source Sans Pro"/>
              </a:rPr>
              <a:t> </a:t>
            </a:r>
            <a:r>
              <a:rPr lang="en-US" sz="1200" b="1" dirty="0" err="1">
                <a:solidFill>
                  <a:srgbClr val="505050"/>
                </a:solidFill>
                <a:latin typeface="Source Sans Pro"/>
              </a:rPr>
              <a:t>sa</a:t>
            </a:r>
            <a:r>
              <a:rPr lang="en-US" sz="1200" b="1" dirty="0">
                <a:solidFill>
                  <a:srgbClr val="505050"/>
                </a:solidFill>
                <a:latin typeface="Source Sans Pro"/>
              </a:rPr>
              <a:t> </a:t>
            </a:r>
            <a:r>
              <a:rPr lang="en-US" sz="1200" b="1" dirty="0" err="1">
                <a:solidFill>
                  <a:srgbClr val="505050"/>
                </a:solidFill>
                <a:latin typeface="Source Sans Pro"/>
              </a:rPr>
              <a:t>šumskim</a:t>
            </a:r>
            <a:r>
              <a:rPr lang="en-US" sz="1200" b="1" dirty="0">
                <a:solidFill>
                  <a:srgbClr val="505050"/>
                </a:solidFill>
                <a:latin typeface="Source Sans Pro"/>
              </a:rPr>
              <a:t> </a:t>
            </a:r>
            <a:r>
              <a:rPr lang="en-US" sz="1200" b="1" dirty="0" err="1">
                <a:solidFill>
                  <a:srgbClr val="505050"/>
                </a:solidFill>
                <a:latin typeface="Source Sans Pro"/>
              </a:rPr>
              <a:t>požarima</a:t>
            </a:r>
            <a:r>
              <a:rPr lang="en-US" sz="1200" b="1" dirty="0">
                <a:solidFill>
                  <a:srgbClr val="505050"/>
                </a:solidFill>
                <a:latin typeface="Source Sans Pro"/>
              </a:rPr>
              <a:t> </a:t>
            </a:r>
            <a:r>
              <a:rPr lang="en-US" sz="1200" b="1" dirty="0" err="1">
                <a:solidFill>
                  <a:srgbClr val="505050"/>
                </a:solidFill>
                <a:latin typeface="Source Sans Pro"/>
              </a:rPr>
              <a:t>tokom</a:t>
            </a:r>
            <a:r>
              <a:rPr lang="en-US" sz="1200" b="1" dirty="0">
                <a:solidFill>
                  <a:srgbClr val="505050"/>
                </a:solidFill>
                <a:latin typeface="Source Sans Pro"/>
              </a:rPr>
              <a:t> </a:t>
            </a:r>
            <a:r>
              <a:rPr lang="en-US" sz="1200" b="1" dirty="0" err="1">
                <a:solidFill>
                  <a:srgbClr val="505050"/>
                </a:solidFill>
                <a:latin typeface="Source Sans Pro"/>
              </a:rPr>
              <a:t>kašnjenja</a:t>
            </a:r>
            <a:r>
              <a:rPr lang="en-US" sz="1200" b="1" dirty="0">
                <a:solidFill>
                  <a:srgbClr val="505050"/>
                </a:solidFill>
                <a:latin typeface="Source Sans Pro"/>
              </a:rPr>
              <a:t> 0–2 dana</a:t>
            </a:r>
          </a:p>
        </p:txBody>
      </p:sp>
    </p:spTree>
    <p:extLst>
      <p:ext uri="{BB962C8B-B14F-4D97-AF65-F5344CB8AC3E}">
        <p14:creationId xmlns:p14="http://schemas.microsoft.com/office/powerpoint/2010/main" val="38793298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latin typeface="+mn-lt"/>
                <a:cs typeface="Arial" panose="020B0604020202020204" pitchFamily="34" charset="0"/>
              </a:rPr>
              <a:t>Bujične</a:t>
            </a:r>
            <a:r>
              <a:rPr lang="en-US" b="1" dirty="0" smtClean="0">
                <a:latin typeface="+mn-lt"/>
                <a:cs typeface="Arial" panose="020B0604020202020204" pitchFamily="34" charset="0"/>
              </a:rPr>
              <a:t> </a:t>
            </a:r>
            <a:r>
              <a:rPr lang="en-US" b="1" dirty="0" err="1">
                <a:latin typeface="+mn-lt"/>
                <a:cs typeface="Arial" panose="020B0604020202020204" pitchFamily="34" charset="0"/>
              </a:rPr>
              <a:t>poplave</a:t>
            </a:r>
            <a:r>
              <a:rPr lang="en-US" b="1" dirty="0">
                <a:latin typeface="+mn-lt"/>
                <a:cs typeface="Arial" panose="020B0604020202020204" pitchFamily="34" charset="0"/>
              </a:rPr>
              <a:t> – </a:t>
            </a:r>
            <a:r>
              <a:rPr lang="en-US" b="1" dirty="0" err="1">
                <a:latin typeface="+mn-lt"/>
                <a:cs typeface="Arial" panose="020B0604020202020204" pitchFamily="34" charset="0"/>
              </a:rPr>
              <a:t>zdravstveni</a:t>
            </a:r>
            <a:r>
              <a:rPr lang="en-US" b="1" dirty="0">
                <a:latin typeface="+mn-lt"/>
                <a:cs typeface="Arial" panose="020B0604020202020204" pitchFamily="34" charset="0"/>
              </a:rPr>
              <a:t> </a:t>
            </a:r>
            <a:r>
              <a:rPr lang="en-US" b="1" dirty="0" err="1">
                <a:latin typeface="+mn-lt"/>
                <a:cs typeface="Arial" panose="020B0604020202020204" pitchFamily="34" charset="0"/>
              </a:rPr>
              <a:t>rizici</a:t>
            </a:r>
            <a:endParaRPr lang="de-DE" b="1" dirty="0">
              <a:latin typeface="+mn-lt"/>
              <a:cs typeface="Arial" panose="020B0604020202020204" pitchFamily="34" charset="0"/>
            </a:endParaRPr>
          </a:p>
        </p:txBody>
      </p:sp>
      <p:sp>
        <p:nvSpPr>
          <p:cNvPr id="3" name="Tartalom helye 2"/>
          <p:cNvSpPr>
            <a:spLocks noGrp="1"/>
          </p:cNvSpPr>
          <p:nvPr>
            <p:ph idx="1"/>
          </p:nvPr>
        </p:nvSpPr>
        <p:spPr>
          <a:xfrm>
            <a:off x="192506" y="896522"/>
            <a:ext cx="6429848" cy="5241074"/>
          </a:xfrm>
        </p:spPr>
        <p:txBody>
          <a:bodyPr rtlCol="0">
            <a:noAutofit/>
          </a:bodyPr>
          <a:lstStyle/>
          <a:p>
            <a:pPr algn="just"/>
            <a:r>
              <a:rPr lang="en-US" sz="1800" dirty="0" err="1">
                <a:cs typeface="Arial" panose="020B0604020202020204" pitchFamily="34" charset="0"/>
              </a:rPr>
              <a:t>Bujične</a:t>
            </a:r>
            <a:r>
              <a:rPr lang="en-US" sz="1800" dirty="0">
                <a:cs typeface="Arial" panose="020B0604020202020204" pitchFamily="34" charset="0"/>
              </a:rPr>
              <a:t> </a:t>
            </a:r>
            <a:r>
              <a:rPr lang="en-US" sz="1800" dirty="0" err="1">
                <a:cs typeface="Arial" panose="020B0604020202020204" pitchFamily="34" charset="0"/>
              </a:rPr>
              <a:t>poplave</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rezultat</a:t>
            </a:r>
            <a:r>
              <a:rPr lang="en-US" sz="1800" dirty="0">
                <a:cs typeface="Arial" panose="020B0604020202020204" pitchFamily="34" charset="0"/>
              </a:rPr>
              <a:t> </a:t>
            </a:r>
            <a:r>
              <a:rPr lang="en-US" sz="1800" dirty="0" err="1">
                <a:cs typeface="Arial" panose="020B0604020202020204" pitchFamily="34" charset="0"/>
              </a:rPr>
              <a:t>relativno</a:t>
            </a:r>
            <a:r>
              <a:rPr lang="en-US" sz="1800" dirty="0">
                <a:cs typeface="Arial" panose="020B0604020202020204" pitchFamily="34" charset="0"/>
              </a:rPr>
              <a:t> </a:t>
            </a:r>
            <a:r>
              <a:rPr lang="en-US" sz="1800" dirty="0" err="1">
                <a:cs typeface="Arial" panose="020B0604020202020204" pitchFamily="34" charset="0"/>
              </a:rPr>
              <a:t>kratkih</a:t>
            </a:r>
            <a:r>
              <a:rPr lang="en-US" sz="1800" dirty="0">
                <a:cs typeface="Arial" panose="020B0604020202020204" pitchFamily="34" charset="0"/>
              </a:rPr>
              <a:t>, </a:t>
            </a:r>
            <a:r>
              <a:rPr lang="en-US" sz="1800" dirty="0" err="1">
                <a:cs typeface="Arial" panose="020B0604020202020204" pitchFamily="34" charset="0"/>
              </a:rPr>
              <a:t>intenzivnih</a:t>
            </a:r>
            <a:r>
              <a:rPr lang="en-US" sz="1800" dirty="0">
                <a:cs typeface="Arial" panose="020B0604020202020204" pitchFamily="34" charset="0"/>
              </a:rPr>
              <a:t> </a:t>
            </a:r>
            <a:r>
              <a:rPr lang="en-US" sz="1800" dirty="0" err="1">
                <a:cs typeface="Arial" panose="020B0604020202020204" pitchFamily="34" charset="0"/>
              </a:rPr>
              <a:t>naleta</a:t>
            </a:r>
            <a:r>
              <a:rPr lang="en-US" sz="1800" dirty="0">
                <a:cs typeface="Arial" panose="020B0604020202020204" pitchFamily="34" charset="0"/>
              </a:rPr>
              <a:t> </a:t>
            </a:r>
            <a:r>
              <a:rPr lang="en-US" sz="1800" dirty="0" err="1">
                <a:cs typeface="Arial" panose="020B0604020202020204" pitchFamily="34" charset="0"/>
              </a:rPr>
              <a:t>padavina</a:t>
            </a:r>
            <a:r>
              <a:rPr lang="en-US" sz="1800" dirty="0">
                <a:cs typeface="Arial" panose="020B0604020202020204" pitchFamily="34" charset="0"/>
              </a:rPr>
              <a:t>, </a:t>
            </a:r>
            <a:r>
              <a:rPr lang="en-US" sz="1800" dirty="0" err="1">
                <a:cs typeface="Arial" panose="020B0604020202020204" pitchFamily="34" charset="0"/>
              </a:rPr>
              <a:t>često</a:t>
            </a:r>
            <a:r>
              <a:rPr lang="en-US" sz="1800" dirty="0">
                <a:cs typeface="Arial" panose="020B0604020202020204" pitchFamily="34" charset="0"/>
              </a:rPr>
              <a:t> </a:t>
            </a:r>
            <a:r>
              <a:rPr lang="en-US" sz="1800" dirty="0" err="1">
                <a:cs typeface="Arial" panose="020B0604020202020204" pitchFamily="34" charset="0"/>
              </a:rPr>
              <a:t>usled</a:t>
            </a:r>
            <a:r>
              <a:rPr lang="en-US" sz="1800" dirty="0">
                <a:cs typeface="Arial" panose="020B0604020202020204" pitchFamily="34" charset="0"/>
              </a:rPr>
              <a:t> </a:t>
            </a:r>
            <a:r>
              <a:rPr lang="en-US" sz="1800" dirty="0" err="1">
                <a:cs typeface="Arial" panose="020B0604020202020204" pitchFamily="34" charset="0"/>
              </a:rPr>
              <a:t>jakih</a:t>
            </a:r>
            <a:r>
              <a:rPr lang="en-US" sz="1800" dirty="0">
                <a:cs typeface="Arial" panose="020B0604020202020204" pitchFamily="34" charset="0"/>
              </a:rPr>
              <a:t> </a:t>
            </a:r>
            <a:r>
              <a:rPr lang="en-US" sz="1800" dirty="0" err="1">
                <a:cs typeface="Arial" panose="020B0604020202020204" pitchFamily="34" charset="0"/>
              </a:rPr>
              <a:t>oluja</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grmljavinom</a:t>
            </a:r>
            <a:r>
              <a:rPr lang="en-US" sz="1800" dirty="0">
                <a:cs typeface="Arial" panose="020B0604020202020204" pitchFamily="34" charset="0"/>
              </a:rPr>
              <a:t>. </a:t>
            </a:r>
            <a:r>
              <a:rPr lang="en-US" sz="1800" dirty="0" err="1">
                <a:cs typeface="Arial" panose="020B0604020202020204" pitchFamily="34" charset="0"/>
              </a:rPr>
              <a:t>Mogu</a:t>
            </a:r>
            <a:r>
              <a:rPr lang="en-US" sz="1800" dirty="0">
                <a:cs typeface="Arial" panose="020B0604020202020204" pitchFamily="34" charset="0"/>
              </a:rPr>
              <a:t> se </a:t>
            </a:r>
            <a:r>
              <a:rPr lang="en-US" sz="1800" dirty="0" err="1">
                <a:cs typeface="Arial" panose="020B0604020202020204" pitchFamily="34" charset="0"/>
              </a:rPr>
              <a:t>pojaviti</a:t>
            </a:r>
            <a:r>
              <a:rPr lang="en-US" sz="1800" dirty="0">
                <a:cs typeface="Arial" panose="020B0604020202020204" pitchFamily="34" charset="0"/>
              </a:rPr>
              <a:t> u </a:t>
            </a:r>
            <a:r>
              <a:rPr lang="en-US" sz="1800" dirty="0" err="1">
                <a:cs typeface="Arial" panose="020B0604020202020204" pitchFamily="34" charset="0"/>
              </a:rPr>
              <a:t>skoro</a:t>
            </a:r>
            <a:r>
              <a:rPr lang="en-US" sz="1800" dirty="0">
                <a:cs typeface="Arial" panose="020B0604020202020204" pitchFamily="34" charset="0"/>
              </a:rPr>
              <a:t> </a:t>
            </a:r>
            <a:r>
              <a:rPr lang="en-US" sz="1800" dirty="0" err="1">
                <a:cs typeface="Arial" panose="020B0604020202020204" pitchFamily="34" charset="0"/>
              </a:rPr>
              <a:t>svim</a:t>
            </a:r>
            <a:r>
              <a:rPr lang="en-US" sz="1800" dirty="0">
                <a:cs typeface="Arial" panose="020B0604020202020204" pitchFamily="34" charset="0"/>
              </a:rPr>
              <a:t> </a:t>
            </a:r>
            <a:r>
              <a:rPr lang="en-US" sz="1800" dirty="0" err="1">
                <a:cs typeface="Arial" panose="020B0604020202020204" pitchFamily="34" charset="0"/>
              </a:rPr>
              <a:t>delovima</a:t>
            </a:r>
            <a:r>
              <a:rPr lang="en-US" sz="1800" dirty="0">
                <a:cs typeface="Arial" panose="020B0604020202020204" pitchFamily="34" charset="0"/>
              </a:rPr>
              <a:t> </a:t>
            </a:r>
            <a:r>
              <a:rPr lang="en-US" sz="1800" dirty="0" err="1">
                <a:cs typeface="Arial" panose="020B0604020202020204" pitchFamily="34" charset="0"/>
              </a:rPr>
              <a:t>sveta</a:t>
            </a:r>
            <a:r>
              <a:rPr lang="en-US" sz="1800" dirty="0">
                <a:cs typeface="Arial" panose="020B0604020202020204" pitchFamily="34" charset="0"/>
              </a:rPr>
              <a:t>.</a:t>
            </a:r>
          </a:p>
          <a:p>
            <a:pPr algn="just">
              <a:lnSpc>
                <a:spcPct val="120000"/>
              </a:lnSpc>
              <a:spcBef>
                <a:spcPts val="0"/>
              </a:spcBef>
            </a:pPr>
            <a:r>
              <a:rPr lang="en-US" sz="1800" dirty="0" err="1" smtClean="0">
                <a:cs typeface="Arial" panose="020B0604020202020204" pitchFamily="34" charset="0"/>
              </a:rPr>
              <a:t>Nekoliko</a:t>
            </a:r>
            <a:r>
              <a:rPr lang="en-US" sz="1800" dirty="0" smtClean="0">
                <a:cs typeface="Arial" panose="020B0604020202020204" pitchFamily="34" charset="0"/>
              </a:rPr>
              <a:t> </a:t>
            </a:r>
            <a:r>
              <a:rPr lang="en-US" sz="1800" dirty="0" err="1">
                <a:cs typeface="Arial" panose="020B0604020202020204" pitchFamily="34" charset="0"/>
              </a:rPr>
              <a:t>zaraznih</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koje</a:t>
            </a:r>
            <a:r>
              <a:rPr lang="en-US" sz="1800" dirty="0">
                <a:cs typeface="Arial" panose="020B0604020202020204" pitchFamily="34" charset="0"/>
              </a:rPr>
              <a:t> se </a:t>
            </a:r>
            <a:r>
              <a:rPr lang="en-US" sz="1800" dirty="0" err="1">
                <a:cs typeface="Arial" panose="020B0604020202020204" pitchFamily="34" charset="0"/>
              </a:rPr>
              <a:t>prenose</a:t>
            </a:r>
            <a:r>
              <a:rPr lang="en-US" sz="1800" dirty="0">
                <a:cs typeface="Arial" panose="020B0604020202020204" pitchFamily="34" charset="0"/>
              </a:rPr>
              <a:t> </a:t>
            </a:r>
            <a:r>
              <a:rPr lang="en-US" sz="1800" dirty="0" err="1">
                <a:cs typeface="Arial" panose="020B0604020202020204" pitchFamily="34" charset="0"/>
              </a:rPr>
              <a:t>vodom</a:t>
            </a:r>
            <a:r>
              <a:rPr lang="en-US" sz="1800" dirty="0">
                <a:cs typeface="Arial" panose="020B0604020202020204" pitchFamily="34" charset="0"/>
              </a:rPr>
              <a:t>, </a:t>
            </a:r>
            <a:r>
              <a:rPr lang="en-US" sz="1800" dirty="0" err="1">
                <a:cs typeface="Arial" panose="020B0604020202020204" pitchFamily="34" charset="0"/>
              </a:rPr>
              <a:t>fekalno-oralne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gastrointestinalne</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a:t>
            </a:r>
            <a:r>
              <a:rPr lang="en-US" sz="1800" dirty="0" err="1">
                <a:cs typeface="Arial" panose="020B0604020202020204" pitchFamily="34" charset="0"/>
              </a:rPr>
              <a:t>mogu</a:t>
            </a:r>
            <a:r>
              <a:rPr lang="en-US" sz="1800" dirty="0">
                <a:cs typeface="Arial" panose="020B0604020202020204" pitchFamily="34" charset="0"/>
              </a:rPr>
              <a:t> se </a:t>
            </a:r>
            <a:r>
              <a:rPr lang="en-US" sz="1800" dirty="0" err="1">
                <a:cs typeface="Arial" panose="020B0604020202020204" pitchFamily="34" charset="0"/>
              </a:rPr>
              <a:t>širiti</a:t>
            </a:r>
            <a:r>
              <a:rPr lang="en-US" sz="1800" dirty="0">
                <a:cs typeface="Arial" panose="020B0604020202020204" pitchFamily="34" charset="0"/>
              </a:rPr>
              <a:t> </a:t>
            </a:r>
            <a:r>
              <a:rPr lang="en-US" sz="1800" dirty="0" err="1">
                <a:cs typeface="Arial" panose="020B0604020202020204" pitchFamily="34" charset="0"/>
              </a:rPr>
              <a:t>kontaktom</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površinama</a:t>
            </a:r>
            <a:r>
              <a:rPr lang="en-US" sz="1800" dirty="0">
                <a:cs typeface="Arial" panose="020B0604020202020204" pitchFamily="34" charset="0"/>
              </a:rPr>
              <a:t> </a:t>
            </a:r>
            <a:r>
              <a:rPr lang="en-US" sz="1800" dirty="0" err="1">
                <a:cs typeface="Arial" panose="020B0604020202020204" pitchFamily="34" charset="0"/>
              </a:rPr>
              <a:t>kontaminiranim</a:t>
            </a:r>
            <a:r>
              <a:rPr lang="en-US" sz="1800" dirty="0">
                <a:cs typeface="Arial" panose="020B0604020202020204" pitchFamily="34" charset="0"/>
              </a:rPr>
              <a:t> </a:t>
            </a:r>
            <a:r>
              <a:rPr lang="en-US" sz="1800" dirty="0" err="1">
                <a:cs typeface="Arial" panose="020B0604020202020204" pitchFamily="34" charset="0"/>
              </a:rPr>
              <a:t>poplavnim</a:t>
            </a:r>
            <a:r>
              <a:rPr lang="en-US" sz="1800" dirty="0">
                <a:cs typeface="Arial" panose="020B0604020202020204" pitchFamily="34" charset="0"/>
              </a:rPr>
              <a:t> </a:t>
            </a:r>
            <a:r>
              <a:rPr lang="en-US" sz="1800" dirty="0" err="1">
                <a:cs typeface="Arial" panose="020B0604020202020204" pitchFamily="34" charset="0"/>
              </a:rPr>
              <a:t>vodama</a:t>
            </a:r>
            <a:r>
              <a:rPr lang="en-US" sz="1800" dirty="0">
                <a:cs typeface="Arial" panose="020B0604020202020204" pitchFamily="34" charset="0"/>
              </a:rPr>
              <a:t>. </a:t>
            </a:r>
            <a:r>
              <a:rPr lang="en-US" sz="1800" dirty="0" err="1">
                <a:cs typeface="Arial" panose="020B0604020202020204" pitchFamily="34" charset="0"/>
              </a:rPr>
              <a:t>Verovatnoća</a:t>
            </a:r>
            <a:r>
              <a:rPr lang="en-US" sz="1800" dirty="0">
                <a:cs typeface="Arial" panose="020B0604020202020204" pitchFamily="34" charset="0"/>
              </a:rPr>
              <a:t> </a:t>
            </a:r>
            <a:r>
              <a:rPr lang="en-US" sz="1800" dirty="0" err="1">
                <a:cs typeface="Arial" panose="020B0604020202020204" pitchFamily="34" charset="0"/>
              </a:rPr>
              <a:t>bolesti</a:t>
            </a:r>
            <a:r>
              <a:rPr lang="en-US" sz="1800" dirty="0">
                <a:cs typeface="Arial" panose="020B0604020202020204" pitchFamily="34" charset="0"/>
              </a:rPr>
              <a:t> se </a:t>
            </a:r>
            <a:r>
              <a:rPr lang="en-US" sz="1800" dirty="0" err="1">
                <a:cs typeface="Arial" panose="020B0604020202020204" pitchFamily="34" charset="0"/>
              </a:rPr>
              <a:t>povećava</a:t>
            </a:r>
            <a:r>
              <a:rPr lang="en-US" sz="1800" dirty="0">
                <a:cs typeface="Arial" panose="020B0604020202020204" pitchFamily="34" charset="0"/>
              </a:rPr>
              <a:t> </a:t>
            </a:r>
            <a:r>
              <a:rPr lang="en-US" sz="1800" dirty="0" err="1">
                <a:cs typeface="Arial" panose="020B0604020202020204" pitchFamily="34" charset="0"/>
              </a:rPr>
              <a:t>kada</a:t>
            </a:r>
            <a:r>
              <a:rPr lang="en-US" sz="1800" dirty="0">
                <a:cs typeface="Arial" panose="020B0604020202020204" pitchFamily="34" charset="0"/>
              </a:rPr>
              <a:t> </a:t>
            </a:r>
            <a:r>
              <a:rPr lang="en-US" sz="1800" dirty="0" err="1">
                <a:cs typeface="Arial" panose="020B0604020202020204" pitchFamily="34" charset="0"/>
              </a:rPr>
              <a:t>poplavna</a:t>
            </a:r>
            <a:r>
              <a:rPr lang="en-US" sz="1800" dirty="0">
                <a:cs typeface="Arial" panose="020B0604020202020204" pitchFamily="34" charset="0"/>
              </a:rPr>
              <a:t> </a:t>
            </a:r>
            <a:r>
              <a:rPr lang="en-US" sz="1800" dirty="0" err="1">
                <a:cs typeface="Arial" panose="020B0604020202020204" pitchFamily="34" charset="0"/>
              </a:rPr>
              <a:t>voda</a:t>
            </a:r>
            <a:r>
              <a:rPr lang="en-US" sz="1800" dirty="0">
                <a:cs typeface="Arial" panose="020B0604020202020204" pitchFamily="34" charset="0"/>
              </a:rPr>
              <a:t> </a:t>
            </a:r>
            <a:r>
              <a:rPr lang="en-US" sz="1800" dirty="0" err="1">
                <a:cs typeface="Arial" panose="020B0604020202020204" pitchFamily="34" charset="0"/>
              </a:rPr>
              <a:t>sadrži</a:t>
            </a:r>
            <a:r>
              <a:rPr lang="en-US" sz="1800" dirty="0">
                <a:cs typeface="Arial" panose="020B0604020202020204" pitchFamily="34" charset="0"/>
              </a:rPr>
              <a:t> </a:t>
            </a:r>
            <a:r>
              <a:rPr lang="en-US" sz="1800" dirty="0" err="1">
                <a:cs typeface="Arial" panose="020B0604020202020204" pitchFamily="34" charset="0"/>
              </a:rPr>
              <a:t>fekalne</a:t>
            </a:r>
            <a:r>
              <a:rPr lang="en-US" sz="1800" dirty="0">
                <a:cs typeface="Arial" panose="020B0604020202020204" pitchFamily="34" charset="0"/>
              </a:rPr>
              <a:t> </a:t>
            </a:r>
            <a:r>
              <a:rPr lang="en-US" sz="1800" dirty="0" err="1">
                <a:cs typeface="Arial" panose="020B0604020202020204" pitchFamily="34" charset="0"/>
              </a:rPr>
              <a:t>materijale</a:t>
            </a:r>
            <a:r>
              <a:rPr lang="en-US" sz="1800" dirty="0">
                <a:cs typeface="Arial" panose="020B0604020202020204" pitchFamily="34" charset="0"/>
              </a:rPr>
              <a:t> </a:t>
            </a:r>
            <a:r>
              <a:rPr lang="en-US" sz="1800" dirty="0" err="1">
                <a:cs typeface="Arial" panose="020B0604020202020204" pitchFamily="34" charset="0"/>
              </a:rPr>
              <a:t>iz</a:t>
            </a:r>
            <a:r>
              <a:rPr lang="en-US" sz="1800" dirty="0">
                <a:cs typeface="Arial" panose="020B0604020202020204" pitchFamily="34" charset="0"/>
              </a:rPr>
              <a:t> </a:t>
            </a:r>
            <a:r>
              <a:rPr lang="en-US" sz="1800" dirty="0" err="1">
                <a:cs typeface="Arial" panose="020B0604020202020204" pitchFamily="34" charset="0"/>
              </a:rPr>
              <a:t>kanalizacionih</a:t>
            </a:r>
            <a:r>
              <a:rPr lang="en-US" sz="1800" dirty="0">
                <a:cs typeface="Arial" panose="020B0604020202020204" pitchFamily="34" charset="0"/>
              </a:rPr>
              <a:t> </a:t>
            </a:r>
            <a:r>
              <a:rPr lang="en-US" sz="1800" dirty="0" err="1">
                <a:cs typeface="Arial" panose="020B0604020202020204" pitchFamily="34" charset="0"/>
              </a:rPr>
              <a:t>sistema</a:t>
            </a:r>
            <a:r>
              <a:rPr lang="en-US" sz="1800" dirty="0">
                <a:cs typeface="Arial" panose="020B0604020202020204" pitchFamily="34" charset="0"/>
              </a:rPr>
              <a:t>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a:t>
            </a:r>
            <a:r>
              <a:rPr lang="en-US" sz="1800" dirty="0" err="1">
                <a:cs typeface="Arial" panose="020B0604020202020204" pitchFamily="34" charset="0"/>
              </a:rPr>
              <a:t>preliveni</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sadrže</a:t>
            </a:r>
            <a:r>
              <a:rPr lang="en-US" sz="1800" dirty="0">
                <a:cs typeface="Arial" panose="020B0604020202020204" pitchFamily="34" charset="0"/>
              </a:rPr>
              <a:t> </a:t>
            </a:r>
            <a:r>
              <a:rPr lang="en-US" sz="1800" dirty="0" err="1">
                <a:cs typeface="Arial" panose="020B0604020202020204" pitchFamily="34" charset="0"/>
              </a:rPr>
              <a:t>poljoprivredni</a:t>
            </a:r>
            <a:r>
              <a:rPr lang="en-US" sz="1800" dirty="0">
                <a:cs typeface="Arial" panose="020B0604020202020204" pitchFamily="34" charset="0"/>
              </a:rPr>
              <a:t> </a:t>
            </a:r>
            <a:r>
              <a:rPr lang="en-US" sz="1800" dirty="0" err="1">
                <a:cs typeface="Arial" panose="020B0604020202020204" pitchFamily="34" charset="0"/>
              </a:rPr>
              <a:t>ili</a:t>
            </a:r>
            <a:r>
              <a:rPr lang="en-US" sz="1800" dirty="0">
                <a:cs typeface="Arial" panose="020B0604020202020204" pitchFamily="34" charset="0"/>
              </a:rPr>
              <a:t> </a:t>
            </a:r>
            <a:r>
              <a:rPr lang="en-US" sz="1800" dirty="0" err="1">
                <a:cs typeface="Arial" panose="020B0604020202020204" pitchFamily="34" charset="0"/>
              </a:rPr>
              <a:t>industrijski</a:t>
            </a:r>
            <a:r>
              <a:rPr lang="en-US" sz="1800" dirty="0">
                <a:cs typeface="Arial" panose="020B0604020202020204" pitchFamily="34" charset="0"/>
              </a:rPr>
              <a:t> </a:t>
            </a:r>
            <a:r>
              <a:rPr lang="en-US" sz="1800" dirty="0" err="1">
                <a:cs typeface="Arial" panose="020B0604020202020204" pitchFamily="34" charset="0"/>
              </a:rPr>
              <a:t>otpad</a:t>
            </a:r>
            <a:r>
              <a:rPr lang="en-US" sz="1800" dirty="0">
                <a:cs typeface="Arial" panose="020B0604020202020204" pitchFamily="34" charset="0"/>
              </a:rPr>
              <a:t>.</a:t>
            </a:r>
          </a:p>
          <a:p>
            <a:pPr algn="just">
              <a:lnSpc>
                <a:spcPct val="120000"/>
              </a:lnSpc>
              <a:spcBef>
                <a:spcPts val="0"/>
              </a:spcBef>
            </a:pPr>
            <a:r>
              <a:rPr lang="en-US" sz="1800" dirty="0">
                <a:cs typeface="Arial" panose="020B0604020202020204" pitchFamily="34" charset="0"/>
              </a:rPr>
              <a:t>U </a:t>
            </a:r>
            <a:r>
              <a:rPr lang="en-US" sz="1800" dirty="0" err="1">
                <a:cs typeface="Arial" panose="020B0604020202020204" pitchFamily="34" charset="0"/>
              </a:rPr>
              <a:t>urbanim</a:t>
            </a:r>
            <a:r>
              <a:rPr lang="en-US" sz="1800" dirty="0">
                <a:cs typeface="Arial" panose="020B0604020202020204" pitchFamily="34" charset="0"/>
              </a:rPr>
              <a:t> </a:t>
            </a:r>
            <a:r>
              <a:rPr lang="en-US" sz="1800" dirty="0" err="1">
                <a:cs typeface="Arial" panose="020B0604020202020204" pitchFamily="34" charset="0"/>
              </a:rPr>
              <a:t>sredinama</a:t>
            </a:r>
            <a:r>
              <a:rPr lang="en-US" sz="1800" dirty="0">
                <a:cs typeface="Arial" panose="020B0604020202020204" pitchFamily="34" charset="0"/>
              </a:rPr>
              <a:t>, </a:t>
            </a:r>
            <a:r>
              <a:rPr lang="en-US" sz="1800" dirty="0" err="1">
                <a:cs typeface="Arial" panose="020B0604020202020204" pitchFamily="34" charset="0"/>
              </a:rPr>
              <a:t>poplavne</a:t>
            </a:r>
            <a:r>
              <a:rPr lang="en-US" sz="1800" dirty="0">
                <a:cs typeface="Arial" panose="020B0604020202020204" pitchFamily="34" charset="0"/>
              </a:rPr>
              <a:t> </a:t>
            </a:r>
            <a:r>
              <a:rPr lang="en-US" sz="1800" dirty="0" err="1">
                <a:cs typeface="Arial" panose="020B0604020202020204" pitchFamily="34" charset="0"/>
              </a:rPr>
              <a:t>vode</a:t>
            </a:r>
            <a:r>
              <a:rPr lang="en-US" sz="1800" dirty="0">
                <a:cs typeface="Arial" panose="020B0604020202020204" pitchFamily="34" charset="0"/>
              </a:rPr>
              <a:t> </a:t>
            </a:r>
            <a:r>
              <a:rPr lang="en-US" sz="1800" dirty="0" err="1">
                <a:cs typeface="Arial" panose="020B0604020202020204" pitchFamily="34" charset="0"/>
              </a:rPr>
              <a:t>sakupljaju</a:t>
            </a:r>
            <a:r>
              <a:rPr lang="en-US" sz="1800" dirty="0">
                <a:cs typeface="Arial" panose="020B0604020202020204" pitchFamily="34" charset="0"/>
              </a:rPr>
              <a:t> </a:t>
            </a:r>
            <a:r>
              <a:rPr lang="en-US" sz="1800" dirty="0" err="1">
                <a:cs typeface="Arial" panose="020B0604020202020204" pitchFamily="34" charset="0"/>
              </a:rPr>
              <a:t>potencijalno</a:t>
            </a:r>
            <a:r>
              <a:rPr lang="en-US" sz="1800" dirty="0">
                <a:cs typeface="Arial" panose="020B0604020202020204" pitchFamily="34" charset="0"/>
              </a:rPr>
              <a:t> </a:t>
            </a:r>
            <a:r>
              <a:rPr lang="en-US" sz="1800" dirty="0" err="1">
                <a:cs typeface="Arial" panose="020B0604020202020204" pitchFamily="34" charset="0"/>
              </a:rPr>
              <a:t>štetne</a:t>
            </a:r>
            <a:r>
              <a:rPr lang="en-US" sz="1800" dirty="0">
                <a:cs typeface="Arial" panose="020B0604020202020204" pitchFamily="34" charset="0"/>
              </a:rPr>
              <a:t> </a:t>
            </a:r>
            <a:r>
              <a:rPr lang="en-US" sz="1800" dirty="0" err="1">
                <a:cs typeface="Arial" panose="020B0604020202020204" pitchFamily="34" charset="0"/>
              </a:rPr>
              <a:t>materije</a:t>
            </a:r>
            <a:r>
              <a:rPr lang="en-US" sz="1800" dirty="0">
                <a:cs typeface="Arial" panose="020B0604020202020204" pitchFamily="34" charset="0"/>
              </a:rPr>
              <a:t> </a:t>
            </a:r>
            <a:r>
              <a:rPr lang="en-US" sz="1800" dirty="0" err="1">
                <a:cs typeface="Arial" panose="020B0604020202020204" pitchFamily="34" charset="0"/>
              </a:rPr>
              <a:t>sa</a:t>
            </a:r>
            <a:r>
              <a:rPr lang="en-US" sz="1800" dirty="0">
                <a:cs typeface="Arial" panose="020B0604020202020204" pitchFamily="34" charset="0"/>
              </a:rPr>
              <a:t> </a:t>
            </a:r>
            <a:r>
              <a:rPr lang="en-US" sz="1800" dirty="0" err="1">
                <a:cs typeface="Arial" panose="020B0604020202020204" pitchFamily="34" charset="0"/>
              </a:rPr>
              <a:t>puteva</a:t>
            </a:r>
            <a:r>
              <a:rPr lang="en-US" sz="1800" dirty="0">
                <a:cs typeface="Arial" panose="020B0604020202020204" pitchFamily="34" charset="0"/>
              </a:rPr>
              <a:t>, </a:t>
            </a:r>
            <a:r>
              <a:rPr lang="en-US" sz="1800" dirty="0" err="1">
                <a:cs typeface="Arial" panose="020B0604020202020204" pitchFamily="34" charset="0"/>
              </a:rPr>
              <a:t>fabrika</a:t>
            </a:r>
            <a:r>
              <a:rPr lang="en-US" sz="1800" dirty="0">
                <a:cs typeface="Arial" panose="020B0604020202020204" pitchFamily="34" charset="0"/>
              </a:rPr>
              <a:t>, </a:t>
            </a:r>
            <a:r>
              <a:rPr lang="en-US" sz="1800" dirty="0" err="1">
                <a:cs typeface="Arial" panose="020B0604020202020204" pitchFamily="34" charset="0"/>
              </a:rPr>
              <a:t>oluka</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odvoda</a:t>
            </a:r>
            <a:r>
              <a:rPr lang="en-US" sz="1800" dirty="0">
                <a:cs typeface="Arial" panose="020B0604020202020204" pitchFamily="34" charset="0"/>
              </a:rPr>
              <a:t>, </a:t>
            </a:r>
            <a:r>
              <a:rPr lang="en-US" sz="1800" dirty="0" err="1">
                <a:cs typeface="Arial" panose="020B0604020202020204" pitchFamily="34" charset="0"/>
              </a:rPr>
              <a:t>uključujući</a:t>
            </a:r>
            <a:r>
              <a:rPr lang="en-US" sz="1800" dirty="0">
                <a:cs typeface="Arial" panose="020B0604020202020204" pitchFamily="34" charset="0"/>
              </a:rPr>
              <a:t> </a:t>
            </a:r>
            <a:r>
              <a:rPr lang="en-US" sz="1800" dirty="0" err="1">
                <a:cs typeface="Arial" panose="020B0604020202020204" pitchFamily="34" charset="0"/>
              </a:rPr>
              <a:t>naftu</a:t>
            </a:r>
            <a:r>
              <a:rPr lang="en-US" sz="1800" dirty="0">
                <a:cs typeface="Arial" panose="020B0604020202020204" pitchFamily="34" charset="0"/>
              </a:rPr>
              <a:t>, </a:t>
            </a:r>
            <a:r>
              <a:rPr lang="en-US" sz="1800" dirty="0" err="1">
                <a:cs typeface="Arial" panose="020B0604020202020204" pitchFamily="34" charset="0"/>
              </a:rPr>
              <a:t>kućnu</a:t>
            </a:r>
            <a:r>
              <a:rPr lang="en-US" sz="1800" dirty="0">
                <a:cs typeface="Arial" panose="020B0604020202020204" pitchFamily="34" charset="0"/>
              </a:rPr>
              <a:t> </a:t>
            </a:r>
            <a:r>
              <a:rPr lang="en-US" sz="1800" dirty="0" err="1">
                <a:cs typeface="Arial" panose="020B0604020202020204" pitchFamily="34" charset="0"/>
              </a:rPr>
              <a:t>hemiju</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prenosi</a:t>
            </a:r>
            <a:r>
              <a:rPr lang="en-US" sz="1800" dirty="0">
                <a:cs typeface="Arial" panose="020B0604020202020204" pitchFamily="34" charset="0"/>
              </a:rPr>
              <a:t> </a:t>
            </a:r>
            <a:r>
              <a:rPr lang="en-US" sz="1800" dirty="0" err="1">
                <a:cs typeface="Arial" panose="020B0604020202020204" pitchFamily="34" charset="0"/>
              </a:rPr>
              <a:t>ih</a:t>
            </a:r>
            <a:r>
              <a:rPr lang="en-US" sz="1800" dirty="0">
                <a:cs typeface="Arial" panose="020B0604020202020204" pitchFamily="34" charset="0"/>
              </a:rPr>
              <a:t> </a:t>
            </a:r>
            <a:r>
              <a:rPr lang="en-US" sz="1800" dirty="0" err="1">
                <a:cs typeface="Arial" panose="020B0604020202020204" pitchFamily="34" charset="0"/>
              </a:rPr>
              <a:t>na</a:t>
            </a:r>
            <a:r>
              <a:rPr lang="en-US" sz="1800" dirty="0">
                <a:cs typeface="Arial" panose="020B0604020202020204" pitchFamily="34" charset="0"/>
              </a:rPr>
              <a:t> </a:t>
            </a:r>
            <a:r>
              <a:rPr lang="en-US" sz="1800" dirty="0" err="1">
                <a:cs typeface="Arial" panose="020B0604020202020204" pitchFamily="34" charset="0"/>
              </a:rPr>
              <a:t>ulice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gradske</a:t>
            </a:r>
            <a:r>
              <a:rPr lang="en-US" sz="1800" dirty="0">
                <a:cs typeface="Arial" panose="020B0604020202020204" pitchFamily="34" charset="0"/>
              </a:rPr>
              <a:t> </a:t>
            </a:r>
            <a:r>
              <a:rPr lang="en-US" sz="1800" dirty="0" err="1">
                <a:cs typeface="Arial" panose="020B0604020202020204" pitchFamily="34" charset="0"/>
              </a:rPr>
              <a:t>vodotoke</a:t>
            </a:r>
            <a:r>
              <a:rPr lang="en-US" sz="1800" dirty="0">
                <a:cs typeface="Arial" panose="020B0604020202020204" pitchFamily="34" charset="0"/>
              </a:rPr>
              <a:t>. Ova </a:t>
            </a:r>
            <a:r>
              <a:rPr lang="en-US" sz="1800" dirty="0" err="1">
                <a:cs typeface="Arial" panose="020B0604020202020204" pitchFamily="34" charset="0"/>
              </a:rPr>
              <a:t>voda</a:t>
            </a:r>
            <a:r>
              <a:rPr lang="en-US" sz="1800" dirty="0">
                <a:cs typeface="Arial" panose="020B0604020202020204" pitchFamily="34" charset="0"/>
              </a:rPr>
              <a:t> </a:t>
            </a:r>
            <a:r>
              <a:rPr lang="en-US" sz="1800" dirty="0" err="1">
                <a:cs typeface="Arial" panose="020B0604020202020204" pitchFamily="34" charset="0"/>
              </a:rPr>
              <a:t>predstavlja</a:t>
            </a:r>
            <a:r>
              <a:rPr lang="en-US" sz="1800" dirty="0">
                <a:cs typeface="Arial" panose="020B0604020202020204" pitchFamily="34" charset="0"/>
              </a:rPr>
              <a:t> </a:t>
            </a:r>
            <a:r>
              <a:rPr lang="en-US" sz="1800" dirty="0" err="1">
                <a:cs typeface="Arial" panose="020B0604020202020204" pitchFamily="34" charset="0"/>
              </a:rPr>
              <a:t>rizik</a:t>
            </a:r>
            <a:r>
              <a:rPr lang="en-US" sz="1800" dirty="0">
                <a:cs typeface="Arial" panose="020B0604020202020204" pitchFamily="34" charset="0"/>
              </a:rPr>
              <a:t> </a:t>
            </a:r>
            <a:r>
              <a:rPr lang="en-US" sz="1800" dirty="0" err="1">
                <a:cs typeface="Arial" panose="020B0604020202020204" pitchFamily="34" charset="0"/>
              </a:rPr>
              <a:t>po</a:t>
            </a:r>
            <a:r>
              <a:rPr lang="en-US" sz="1800" dirty="0">
                <a:cs typeface="Arial" panose="020B0604020202020204" pitchFamily="34" charset="0"/>
              </a:rPr>
              <a:t> </a:t>
            </a:r>
            <a:r>
              <a:rPr lang="en-US" sz="1800" dirty="0" err="1">
                <a:cs typeface="Arial" panose="020B0604020202020204" pitchFamily="34" charset="0"/>
              </a:rPr>
              <a:t>ljudsko</a:t>
            </a:r>
            <a:r>
              <a:rPr lang="en-US" sz="1800" dirty="0">
                <a:cs typeface="Arial" panose="020B0604020202020204" pitchFamily="34" charset="0"/>
              </a:rPr>
              <a:t> </a:t>
            </a:r>
            <a:r>
              <a:rPr lang="en-US" sz="1800" dirty="0" err="1">
                <a:cs typeface="Arial" panose="020B0604020202020204" pitchFamily="34" charset="0"/>
              </a:rPr>
              <a:t>zdravlje</a:t>
            </a:r>
            <a:r>
              <a:rPr lang="en-US" sz="1800" dirty="0">
                <a:cs typeface="Arial" panose="020B0604020202020204" pitchFamily="34" charset="0"/>
              </a:rPr>
              <a:t> </a:t>
            </a:r>
            <a:r>
              <a:rPr lang="en-US" sz="1800" dirty="0" err="1">
                <a:cs typeface="Arial" panose="020B0604020202020204" pitchFamily="34" charset="0"/>
              </a:rPr>
              <a:t>jer</a:t>
            </a:r>
            <a:r>
              <a:rPr lang="en-US" sz="1800" dirty="0">
                <a:cs typeface="Arial" panose="020B0604020202020204" pitchFamily="34" charset="0"/>
              </a:rPr>
              <a:t> </a:t>
            </a:r>
            <a:r>
              <a:rPr lang="en-US" sz="1800" dirty="0" err="1">
                <a:cs typeface="Arial" panose="020B0604020202020204" pitchFamily="34" charset="0"/>
              </a:rPr>
              <a:t>može</a:t>
            </a:r>
            <a:r>
              <a:rPr lang="en-US" sz="1800" dirty="0">
                <a:cs typeface="Arial" panose="020B0604020202020204" pitchFamily="34" charset="0"/>
              </a:rPr>
              <a:t> da </a:t>
            </a:r>
            <a:r>
              <a:rPr lang="en-US" sz="1800" dirty="0" err="1">
                <a:cs typeface="Arial" panose="020B0604020202020204" pitchFamily="34" charset="0"/>
              </a:rPr>
              <a:t>sadrži</a:t>
            </a:r>
            <a:r>
              <a:rPr lang="en-US" sz="1800" dirty="0">
                <a:cs typeface="Arial" panose="020B0604020202020204" pitchFamily="34" charset="0"/>
              </a:rPr>
              <a:t> </a:t>
            </a:r>
            <a:r>
              <a:rPr lang="en-US" sz="1800" dirty="0" err="1">
                <a:cs typeface="Arial" panose="020B0604020202020204" pitchFamily="34" charset="0"/>
              </a:rPr>
              <a:t>toksine</a:t>
            </a:r>
            <a:r>
              <a:rPr lang="en-US" sz="1800" dirty="0">
                <a:cs typeface="Arial" panose="020B0604020202020204" pitchFamily="34" charset="0"/>
              </a:rPr>
              <a:t> </a:t>
            </a:r>
            <a:r>
              <a:rPr lang="en-US" sz="1800" dirty="0" err="1">
                <a:cs typeface="Arial" panose="020B0604020202020204" pitchFamily="34" charset="0"/>
              </a:rPr>
              <a:t>i</a:t>
            </a:r>
            <a:r>
              <a:rPr lang="en-US" sz="1800" dirty="0">
                <a:cs typeface="Arial" panose="020B0604020202020204" pitchFamily="34" charset="0"/>
              </a:rPr>
              <a:t> </a:t>
            </a:r>
            <a:r>
              <a:rPr lang="en-US" sz="1800" dirty="0" err="1">
                <a:cs typeface="Arial" panose="020B0604020202020204" pitchFamily="34" charset="0"/>
              </a:rPr>
              <a:t>patogene</a:t>
            </a:r>
            <a:r>
              <a:rPr lang="en-US" sz="1800" dirty="0">
                <a:cs typeface="Arial" panose="020B0604020202020204" pitchFamily="34" charset="0"/>
              </a:rPr>
              <a:t> </a:t>
            </a:r>
            <a:r>
              <a:rPr lang="en-US" sz="1800" dirty="0" err="1">
                <a:cs typeface="Arial" panose="020B0604020202020204" pitchFamily="34" charset="0"/>
              </a:rPr>
              <a:t>kao</a:t>
            </a:r>
            <a:r>
              <a:rPr lang="en-US" sz="1800" dirty="0">
                <a:cs typeface="Arial" panose="020B0604020202020204" pitchFamily="34" charset="0"/>
              </a:rPr>
              <a:t> </a:t>
            </a:r>
            <a:r>
              <a:rPr lang="en-US" sz="1800" dirty="0" err="1">
                <a:cs typeface="Arial" panose="020B0604020202020204" pitchFamily="34" charset="0"/>
              </a:rPr>
              <a:t>što</a:t>
            </a:r>
            <a:r>
              <a:rPr lang="en-US" sz="1800" dirty="0">
                <a:cs typeface="Arial" panose="020B0604020202020204" pitchFamily="34" charset="0"/>
              </a:rPr>
              <a:t> </a:t>
            </a:r>
            <a:r>
              <a:rPr lang="en-US" sz="1800" dirty="0" err="1">
                <a:cs typeface="Arial" panose="020B0604020202020204" pitchFamily="34" charset="0"/>
              </a:rPr>
              <a:t>su</a:t>
            </a:r>
            <a:r>
              <a:rPr lang="en-US" sz="1800" dirty="0">
                <a:cs typeface="Arial" panose="020B0604020202020204" pitchFamily="34" charset="0"/>
              </a:rPr>
              <a:t> E. coli </a:t>
            </a:r>
            <a:r>
              <a:rPr lang="en-US" sz="1800" dirty="0" err="1">
                <a:cs typeface="Arial" panose="020B0604020202020204" pitchFamily="34" charset="0"/>
              </a:rPr>
              <a:t>i</a:t>
            </a:r>
            <a:r>
              <a:rPr lang="en-US" sz="1800" dirty="0">
                <a:cs typeface="Arial" panose="020B0604020202020204" pitchFamily="34" charset="0"/>
              </a:rPr>
              <a:t> virus </a:t>
            </a:r>
            <a:r>
              <a:rPr lang="en-US" sz="1800" dirty="0" err="1">
                <a:cs typeface="Arial" panose="020B0604020202020204" pitchFamily="34" charset="0"/>
              </a:rPr>
              <a:t>koji</a:t>
            </a:r>
            <a:r>
              <a:rPr lang="en-US" sz="1800" dirty="0">
                <a:cs typeface="Arial" panose="020B0604020202020204" pitchFamily="34" charset="0"/>
              </a:rPr>
              <a:t> </a:t>
            </a:r>
            <a:r>
              <a:rPr lang="en-US" sz="1800" dirty="0" err="1">
                <a:cs typeface="Arial" panose="020B0604020202020204" pitchFamily="34" charset="0"/>
              </a:rPr>
              <a:t>izaziva</a:t>
            </a:r>
            <a:r>
              <a:rPr lang="en-US" sz="1800" dirty="0">
                <a:cs typeface="Arial" panose="020B0604020202020204" pitchFamily="34" charset="0"/>
              </a:rPr>
              <a:t> hepatitis A.</a:t>
            </a:r>
          </a:p>
        </p:txBody>
      </p:sp>
      <p:sp>
        <p:nvSpPr>
          <p:cNvPr id="6" name="Téglalap 5"/>
          <p:cNvSpPr/>
          <p:nvPr/>
        </p:nvSpPr>
        <p:spPr>
          <a:xfrm>
            <a:off x="6737230" y="4436336"/>
            <a:ext cx="5115465" cy="1144929"/>
          </a:xfrm>
          <a:prstGeom prst="rect">
            <a:avLst/>
          </a:prstGeom>
        </p:spPr>
        <p:txBody>
          <a:bodyPr wrap="square" rtlCol="0">
            <a:spAutoFit/>
          </a:bodyPr>
          <a:lstStyle/>
          <a:p>
            <a:pPr marL="342900" indent="-342900" algn="just">
              <a:lnSpc>
                <a:spcPct val="120000"/>
              </a:lnSpc>
              <a:spcBef>
                <a:spcPts val="2500"/>
              </a:spcBef>
              <a:buFont typeface="Arial" panose="020B0604020202020204" pitchFamily="34" charset="0"/>
              <a:buChar char="•"/>
            </a:pPr>
            <a:r>
              <a:rPr lang="en-US" sz="1900" dirty="0" err="1">
                <a:cs typeface="Arial" panose="020B0604020202020204" pitchFamily="34" charset="0"/>
              </a:rPr>
              <a:t>Takođe</a:t>
            </a:r>
            <a:r>
              <a:rPr lang="en-US" sz="1900" dirty="0">
                <a:cs typeface="Arial" panose="020B0604020202020204" pitchFamily="34" charset="0"/>
              </a:rPr>
              <a:t> </a:t>
            </a:r>
            <a:r>
              <a:rPr lang="en-US" sz="1900" dirty="0" err="1">
                <a:cs typeface="Arial" panose="020B0604020202020204" pitchFamily="34" charset="0"/>
              </a:rPr>
              <a:t>postoji</a:t>
            </a:r>
            <a:r>
              <a:rPr lang="en-US" sz="1900" dirty="0">
                <a:cs typeface="Arial" panose="020B0604020202020204" pitchFamily="34" charset="0"/>
              </a:rPr>
              <a:t> </a:t>
            </a:r>
            <a:r>
              <a:rPr lang="en-US" sz="1900" dirty="0" err="1">
                <a:cs typeface="Arial" panose="020B0604020202020204" pitchFamily="34" charset="0"/>
              </a:rPr>
              <a:t>povećan</a:t>
            </a:r>
            <a:r>
              <a:rPr lang="en-US" sz="1900" dirty="0">
                <a:cs typeface="Arial" panose="020B0604020202020204" pitchFamily="34" charset="0"/>
              </a:rPr>
              <a:t> </a:t>
            </a:r>
            <a:r>
              <a:rPr lang="en-US" sz="1900" dirty="0" err="1">
                <a:cs typeface="Arial" panose="020B0604020202020204" pitchFamily="34" charset="0"/>
              </a:rPr>
              <a:t>rizik</a:t>
            </a:r>
            <a:r>
              <a:rPr lang="en-US" sz="1900" dirty="0">
                <a:cs typeface="Arial" panose="020B0604020202020204" pitchFamily="34" charset="0"/>
              </a:rPr>
              <a:t> od </a:t>
            </a:r>
            <a:r>
              <a:rPr lang="en-US" sz="1900" dirty="0" err="1">
                <a:cs typeface="Arial" panose="020B0604020202020204" pitchFamily="34" charset="0"/>
              </a:rPr>
              <a:t>infekcija</a:t>
            </a:r>
            <a:r>
              <a:rPr lang="en-US" sz="1900" dirty="0">
                <a:cs typeface="Arial" panose="020B0604020202020204" pitchFamily="34" charset="0"/>
              </a:rPr>
              <a:t> rana, </a:t>
            </a:r>
            <a:r>
              <a:rPr lang="en-US" sz="1900" dirty="0" err="1">
                <a:cs typeface="Arial" panose="020B0604020202020204" pitchFamily="34" charset="0"/>
              </a:rPr>
              <a:t>dermatitisa</a:t>
            </a:r>
            <a:r>
              <a:rPr lang="en-US" sz="1900" dirty="0">
                <a:cs typeface="Arial" panose="020B0604020202020204" pitchFamily="34" charset="0"/>
              </a:rPr>
              <a:t>, </a:t>
            </a:r>
            <a:r>
              <a:rPr lang="en-US" sz="1900" dirty="0" err="1">
                <a:cs typeface="Arial" panose="020B0604020202020204" pitchFamily="34" charset="0"/>
              </a:rPr>
              <a:t>konjuktivitisa</a:t>
            </a:r>
            <a:r>
              <a:rPr lang="en-US" sz="1900" dirty="0">
                <a:cs typeface="Arial" panose="020B0604020202020204" pitchFamily="34" charset="0"/>
              </a:rPr>
              <a:t> </a:t>
            </a:r>
            <a:r>
              <a:rPr lang="en-US" sz="1900" dirty="0" err="1">
                <a:cs typeface="Arial" panose="020B0604020202020204" pitchFamily="34" charset="0"/>
              </a:rPr>
              <a:t>i</a:t>
            </a:r>
            <a:r>
              <a:rPr lang="en-US" sz="1900" dirty="0">
                <a:cs typeface="Arial" panose="020B0604020202020204" pitchFamily="34" charset="0"/>
              </a:rPr>
              <a:t> </a:t>
            </a:r>
            <a:r>
              <a:rPr lang="en-US" sz="1900" dirty="0" err="1">
                <a:cs typeface="Arial" panose="020B0604020202020204" pitchFamily="34" charset="0"/>
              </a:rPr>
              <a:t>infekcija</a:t>
            </a:r>
            <a:r>
              <a:rPr lang="en-US" sz="1900" dirty="0">
                <a:cs typeface="Arial" panose="020B0604020202020204" pitchFamily="34" charset="0"/>
              </a:rPr>
              <a:t> </a:t>
            </a:r>
            <a:r>
              <a:rPr lang="en-US" sz="1900" dirty="0" err="1">
                <a:cs typeface="Arial" panose="020B0604020202020204" pitchFamily="34" charset="0"/>
              </a:rPr>
              <a:t>uha</a:t>
            </a:r>
            <a:r>
              <a:rPr lang="en-US" sz="1900" dirty="0">
                <a:cs typeface="Arial" panose="020B0604020202020204" pitchFamily="34" charset="0"/>
              </a:rPr>
              <a:t>, </a:t>
            </a:r>
            <a:r>
              <a:rPr lang="en-US" sz="1900" dirty="0" err="1">
                <a:cs typeface="Arial" panose="020B0604020202020204" pitchFamily="34" charset="0"/>
              </a:rPr>
              <a:t>nosa</a:t>
            </a:r>
            <a:r>
              <a:rPr lang="en-US" sz="1900" dirty="0">
                <a:cs typeface="Arial" panose="020B0604020202020204" pitchFamily="34" charset="0"/>
              </a:rPr>
              <a:t> </a:t>
            </a:r>
            <a:r>
              <a:rPr lang="en-US" sz="1900" dirty="0" err="1">
                <a:cs typeface="Arial" panose="020B0604020202020204" pitchFamily="34" charset="0"/>
              </a:rPr>
              <a:t>i</a:t>
            </a:r>
            <a:r>
              <a:rPr lang="en-US" sz="1900" dirty="0">
                <a:cs typeface="Arial" panose="020B0604020202020204" pitchFamily="34" charset="0"/>
              </a:rPr>
              <a:t> </a:t>
            </a:r>
            <a:r>
              <a:rPr lang="en-US" sz="1900" dirty="0" err="1">
                <a:cs typeface="Arial" panose="020B0604020202020204" pitchFamily="34" charset="0"/>
              </a:rPr>
              <a:t>grla</a:t>
            </a:r>
            <a:r>
              <a:rPr lang="en-US" sz="1900" dirty="0">
                <a:cs typeface="Arial" panose="020B0604020202020204" pitchFamily="34" charset="0"/>
              </a:rPr>
              <a:t> </a:t>
            </a:r>
            <a:r>
              <a:rPr lang="en-US" sz="1900" dirty="0" err="1">
                <a:cs typeface="Arial" panose="020B0604020202020204" pitchFamily="34" charset="0"/>
              </a:rPr>
              <a:t>iz</a:t>
            </a:r>
            <a:r>
              <a:rPr lang="en-US" sz="1900" dirty="0">
                <a:cs typeface="Arial" panose="020B0604020202020204" pitchFamily="34" charset="0"/>
              </a:rPr>
              <a:t> </a:t>
            </a:r>
            <a:r>
              <a:rPr lang="en-US" sz="1900" dirty="0" err="1">
                <a:cs typeface="Arial" panose="020B0604020202020204" pitchFamily="34" charset="0"/>
              </a:rPr>
              <a:t>zagađenih</a:t>
            </a:r>
            <a:r>
              <a:rPr lang="en-US" sz="1900" dirty="0">
                <a:cs typeface="Arial" panose="020B0604020202020204" pitchFamily="34" charset="0"/>
              </a:rPr>
              <a:t> </a:t>
            </a:r>
            <a:r>
              <a:rPr lang="en-US" sz="1900" dirty="0" err="1">
                <a:cs typeface="Arial" panose="020B0604020202020204" pitchFamily="34" charset="0"/>
              </a:rPr>
              <a:t>voda</a:t>
            </a:r>
            <a:r>
              <a:rPr lang="sr" sz="1900" dirty="0" smtClean="0">
                <a:cs typeface="Arial" panose="020B0604020202020204" pitchFamily="34" charset="0"/>
              </a:rPr>
              <a:t>.</a:t>
            </a:r>
            <a:endParaRPr lang="de-DE" sz="1900" dirty="0"/>
          </a:p>
        </p:txBody>
      </p:sp>
      <p:pic>
        <p:nvPicPr>
          <p:cNvPr id="7" name="Kép 6"/>
          <p:cNvPicPr>
            <a:picLocks noChangeAspect="1"/>
          </p:cNvPicPr>
          <p:nvPr/>
        </p:nvPicPr>
        <p:blipFill rotWithShape="1">
          <a:blip r:embed="rId3"/>
          <a:srcRect l="14728" t="4403" r="5852" b="-386"/>
          <a:stretch/>
        </p:blipFill>
        <p:spPr>
          <a:xfrm>
            <a:off x="6737230" y="1039187"/>
            <a:ext cx="5396006" cy="2996807"/>
          </a:xfrm>
          <a:prstGeom prst="rect">
            <a:avLst/>
          </a:prstGeom>
        </p:spPr>
      </p:pic>
      <p:sp>
        <p:nvSpPr>
          <p:cNvPr id="8" name="Szövegdoboz 7"/>
          <p:cNvSpPr txBox="1"/>
          <p:nvPr/>
        </p:nvSpPr>
        <p:spPr>
          <a:xfrm>
            <a:off x="6737230" y="3983870"/>
            <a:ext cx="2270005" cy="207749"/>
          </a:xfrm>
          <a:prstGeom prst="rect">
            <a:avLst/>
          </a:prstGeom>
          <a:noFill/>
        </p:spPr>
        <p:txBody>
          <a:bodyPr wrap="square" rtlCol="0">
            <a:spAutoFit/>
          </a:bodyPr>
          <a:lstStyle/>
          <a:p>
            <a:r>
              <a:rPr lang="hu-HU" sz="750" dirty="0" smtClean="0">
                <a:solidFill>
                  <a:schemeClr val="bg1">
                    <a:lumMod val="50000"/>
                  </a:schemeClr>
                </a:solidFill>
              </a:rPr>
              <a:t>www.youtube.com/watch?v=mBoN8PoNq10</a:t>
            </a:r>
            <a:endParaRPr lang="hu-HU" sz="750" dirty="0">
              <a:solidFill>
                <a:schemeClr val="bg1">
                  <a:lumMod val="50000"/>
                </a:schemeClr>
              </a:solidFill>
            </a:endParaRPr>
          </a:p>
        </p:txBody>
      </p:sp>
    </p:spTree>
    <p:extLst>
      <p:ext uri="{BB962C8B-B14F-4D97-AF65-F5344CB8AC3E}">
        <p14:creationId xmlns:p14="http://schemas.microsoft.com/office/powerpoint/2010/main" val="2291435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39946" y="1311215"/>
            <a:ext cx="11386869" cy="4955676"/>
          </a:xfrm>
        </p:spPr>
        <p:txBody>
          <a:bodyPr vert="horz" lIns="91440" tIns="45720" rIns="91440" bIns="45720" rtlCol="0" anchor="t">
            <a:normAutofit fontScale="92500"/>
          </a:bodyPr>
          <a:lstStyle/>
          <a:p>
            <a:pPr algn="just"/>
            <a:r>
              <a:rPr lang="en-US" dirty="0" err="1"/>
              <a:t>Klimatske</a:t>
            </a:r>
            <a:r>
              <a:rPr lang="en-US" dirty="0"/>
              <a:t> </a:t>
            </a:r>
            <a:r>
              <a:rPr lang="en-US" dirty="0" err="1"/>
              <a:t>promene</a:t>
            </a:r>
            <a:r>
              <a:rPr lang="en-US" dirty="0"/>
              <a:t> </a:t>
            </a:r>
            <a:r>
              <a:rPr lang="en-US" dirty="0" err="1"/>
              <a:t>utiču</a:t>
            </a:r>
            <a:r>
              <a:rPr lang="en-US" dirty="0"/>
              <a:t> </a:t>
            </a:r>
            <a:r>
              <a:rPr lang="en-US" dirty="0" err="1"/>
              <a:t>na</a:t>
            </a:r>
            <a:r>
              <a:rPr lang="en-US" dirty="0"/>
              <a:t> </a:t>
            </a:r>
            <a:r>
              <a:rPr lang="en-US" dirty="0" err="1"/>
              <a:t>zdravlje</a:t>
            </a:r>
            <a:r>
              <a:rPr lang="en-US" dirty="0"/>
              <a:t> </a:t>
            </a:r>
            <a:r>
              <a:rPr lang="en-US" dirty="0" err="1"/>
              <a:t>i</a:t>
            </a:r>
            <a:r>
              <a:rPr lang="en-US" dirty="0"/>
              <a:t> </a:t>
            </a:r>
            <a:r>
              <a:rPr lang="en-US" dirty="0" err="1"/>
              <a:t>direktno</a:t>
            </a:r>
            <a:r>
              <a:rPr lang="en-US" dirty="0"/>
              <a:t> </a:t>
            </a:r>
            <a:r>
              <a:rPr lang="en-US" dirty="0" err="1"/>
              <a:t>i</a:t>
            </a:r>
            <a:r>
              <a:rPr lang="en-US" dirty="0"/>
              <a:t> </a:t>
            </a:r>
            <a:r>
              <a:rPr lang="en-US" dirty="0" err="1"/>
              <a:t>indirektno</a:t>
            </a:r>
            <a:r>
              <a:rPr lang="en-US" dirty="0"/>
              <a:t> </a:t>
            </a:r>
            <a:r>
              <a:rPr lang="en-US" dirty="0" err="1"/>
              <a:t>i</a:t>
            </a:r>
            <a:r>
              <a:rPr lang="en-US" dirty="0"/>
              <a:t> </a:t>
            </a:r>
            <a:r>
              <a:rPr lang="en-US" dirty="0" err="1"/>
              <a:t>veoma</a:t>
            </a:r>
            <a:r>
              <a:rPr lang="en-US" dirty="0"/>
              <a:t> </a:t>
            </a:r>
            <a:r>
              <a:rPr lang="en-US" dirty="0" err="1"/>
              <a:t>su</a:t>
            </a:r>
            <a:r>
              <a:rPr lang="en-US" dirty="0"/>
              <a:t> </a:t>
            </a:r>
            <a:r>
              <a:rPr lang="en-US" dirty="0" err="1"/>
              <a:t>ispoljene</a:t>
            </a:r>
            <a:r>
              <a:rPr lang="en-US" dirty="0"/>
              <a:t> u </a:t>
            </a:r>
            <a:r>
              <a:rPr lang="en-US" dirty="0" err="1"/>
              <a:t>ekološkim</a:t>
            </a:r>
            <a:r>
              <a:rPr lang="en-US" dirty="0"/>
              <a:t>, </a:t>
            </a:r>
            <a:r>
              <a:rPr lang="en-US" dirty="0" err="1" smtClean="0"/>
              <a:t>društvenim</a:t>
            </a:r>
            <a:r>
              <a:rPr lang="hu-HU" dirty="0" smtClean="0"/>
              <a:t/>
            </a:r>
            <a:br>
              <a:rPr lang="hu-HU" dirty="0" smtClean="0"/>
            </a:br>
            <a:r>
              <a:rPr lang="en-US" dirty="0" err="1" smtClean="0"/>
              <a:t>i</a:t>
            </a:r>
            <a:r>
              <a:rPr lang="en-US" dirty="0" smtClean="0"/>
              <a:t>  </a:t>
            </a:r>
            <a:r>
              <a:rPr lang="en-US" dirty="0" err="1"/>
              <a:t>determinantama</a:t>
            </a:r>
            <a:r>
              <a:rPr lang="en-US" dirty="0"/>
              <a:t> </a:t>
            </a:r>
            <a:r>
              <a:rPr lang="en-US" dirty="0" err="1"/>
              <a:t>javnog</a:t>
            </a:r>
            <a:r>
              <a:rPr lang="en-US" dirty="0"/>
              <a:t> </a:t>
            </a:r>
            <a:r>
              <a:rPr lang="en-US" dirty="0" err="1"/>
              <a:t>zdravlja</a:t>
            </a:r>
            <a:r>
              <a:rPr lang="en-US" dirty="0"/>
              <a:t>.</a:t>
            </a:r>
          </a:p>
          <a:p>
            <a:pPr algn="just"/>
            <a:r>
              <a:rPr lang="en-US" dirty="0"/>
              <a:t>One </a:t>
            </a:r>
            <a:r>
              <a:rPr lang="en-US" dirty="0" err="1"/>
              <a:t>ugrožavaju</a:t>
            </a:r>
            <a:r>
              <a:rPr lang="en-US" dirty="0"/>
              <a:t> </a:t>
            </a:r>
            <a:r>
              <a:rPr lang="en-US" dirty="0" err="1"/>
              <a:t>osnovne</a:t>
            </a:r>
            <a:r>
              <a:rPr lang="en-US" dirty="0"/>
              <a:t> postulate </a:t>
            </a:r>
            <a:r>
              <a:rPr lang="en-US" dirty="0" err="1"/>
              <a:t>dobrog</a:t>
            </a:r>
            <a:r>
              <a:rPr lang="en-US" dirty="0"/>
              <a:t> </a:t>
            </a:r>
            <a:r>
              <a:rPr lang="en-US" dirty="0" err="1"/>
              <a:t>zdravlja</a:t>
            </a:r>
            <a:r>
              <a:rPr lang="en-US" dirty="0"/>
              <a:t> – </a:t>
            </a:r>
            <a:r>
              <a:rPr lang="en-US" dirty="0" err="1"/>
              <a:t>čist</a:t>
            </a:r>
            <a:r>
              <a:rPr lang="en-US" dirty="0"/>
              <a:t> </a:t>
            </a:r>
            <a:r>
              <a:rPr lang="en-US" dirty="0" err="1"/>
              <a:t>vazduh</a:t>
            </a:r>
            <a:r>
              <a:rPr lang="en-US" dirty="0"/>
              <a:t>, </a:t>
            </a:r>
            <a:r>
              <a:rPr lang="en-US" dirty="0" err="1"/>
              <a:t>bezbednu</a:t>
            </a:r>
            <a:r>
              <a:rPr lang="en-US" dirty="0"/>
              <a:t> </a:t>
            </a:r>
            <a:r>
              <a:rPr lang="en-US" dirty="0" err="1"/>
              <a:t>vodu</a:t>
            </a:r>
            <a:r>
              <a:rPr lang="en-US" dirty="0"/>
              <a:t> </a:t>
            </a:r>
            <a:r>
              <a:rPr lang="en-US" dirty="0" err="1"/>
              <a:t>za</a:t>
            </a:r>
            <a:r>
              <a:rPr lang="en-US" dirty="0"/>
              <a:t> </a:t>
            </a:r>
            <a:r>
              <a:rPr lang="en-US" dirty="0" err="1"/>
              <a:t>piće</a:t>
            </a:r>
            <a:r>
              <a:rPr lang="en-US" dirty="0"/>
              <a:t>, </a:t>
            </a:r>
            <a:r>
              <a:rPr lang="en-US" dirty="0" err="1"/>
              <a:t>snabdevanje</a:t>
            </a:r>
            <a:r>
              <a:rPr lang="en-US" dirty="0"/>
              <a:t> </a:t>
            </a:r>
            <a:r>
              <a:rPr lang="en-US" dirty="0" err="1"/>
              <a:t>hranom</a:t>
            </a:r>
            <a:r>
              <a:rPr lang="en-US" dirty="0"/>
              <a:t> </a:t>
            </a:r>
            <a:r>
              <a:rPr lang="en-US" dirty="0" err="1"/>
              <a:t>i</a:t>
            </a:r>
            <a:r>
              <a:rPr lang="en-US" dirty="0"/>
              <a:t> </a:t>
            </a:r>
            <a:r>
              <a:rPr lang="en-US" dirty="0" err="1"/>
              <a:t>sigurno</a:t>
            </a:r>
            <a:r>
              <a:rPr lang="en-US" dirty="0"/>
              <a:t> </a:t>
            </a:r>
            <a:r>
              <a:rPr lang="en-US" dirty="0" err="1"/>
              <a:t>sklonište</a:t>
            </a:r>
            <a:r>
              <a:rPr lang="en-US" dirty="0"/>
              <a:t> – </a:t>
            </a:r>
            <a:r>
              <a:rPr lang="en-US" dirty="0" err="1"/>
              <a:t>i</a:t>
            </a:r>
            <a:r>
              <a:rPr lang="en-US" dirty="0"/>
              <a:t> </a:t>
            </a:r>
            <a:r>
              <a:rPr lang="en-US" dirty="0" err="1"/>
              <a:t>imaju</a:t>
            </a:r>
            <a:r>
              <a:rPr lang="en-US" dirty="0"/>
              <a:t> </a:t>
            </a:r>
            <a:r>
              <a:rPr lang="en-US" dirty="0" err="1"/>
              <a:t>potencijal</a:t>
            </a:r>
            <a:r>
              <a:rPr lang="en-US" dirty="0"/>
              <a:t> da </a:t>
            </a:r>
            <a:r>
              <a:rPr lang="en-US" dirty="0" err="1"/>
              <a:t>podriju</a:t>
            </a:r>
            <a:r>
              <a:rPr lang="en-US" dirty="0"/>
              <a:t> </a:t>
            </a:r>
            <a:r>
              <a:rPr lang="en-US" dirty="0" err="1"/>
              <a:t>decenije</a:t>
            </a:r>
            <a:r>
              <a:rPr lang="en-US" dirty="0"/>
              <a:t> </a:t>
            </a:r>
            <a:r>
              <a:rPr lang="en-US" dirty="0" err="1"/>
              <a:t>napretka</a:t>
            </a:r>
            <a:r>
              <a:rPr lang="en-US" dirty="0"/>
              <a:t> u </a:t>
            </a:r>
            <a:r>
              <a:rPr lang="en-US" dirty="0" err="1"/>
              <a:t>globalnom</a:t>
            </a:r>
            <a:r>
              <a:rPr lang="en-US" dirty="0"/>
              <a:t> </a:t>
            </a:r>
            <a:r>
              <a:rPr lang="en-US" dirty="0" err="1"/>
              <a:t>zdravlju</a:t>
            </a:r>
            <a:r>
              <a:rPr lang="en-US" dirty="0"/>
              <a:t>.</a:t>
            </a:r>
          </a:p>
          <a:p>
            <a:pPr algn="just"/>
            <a:r>
              <a:rPr lang="en-US" dirty="0" err="1"/>
              <a:t>Očekuje</a:t>
            </a:r>
            <a:r>
              <a:rPr lang="en-US" dirty="0"/>
              <a:t> se da </a:t>
            </a:r>
            <a:r>
              <a:rPr lang="en-US" dirty="0" err="1"/>
              <a:t>će</a:t>
            </a:r>
            <a:r>
              <a:rPr lang="en-US" dirty="0"/>
              <a:t> </a:t>
            </a:r>
            <a:r>
              <a:rPr lang="en-US" dirty="0" err="1"/>
              <a:t>između</a:t>
            </a:r>
            <a:r>
              <a:rPr lang="en-US" dirty="0"/>
              <a:t> 2030. </a:t>
            </a:r>
            <a:r>
              <a:rPr lang="en-US" dirty="0" err="1"/>
              <a:t>i</a:t>
            </a:r>
            <a:r>
              <a:rPr lang="en-US" dirty="0"/>
              <a:t> 2050. </a:t>
            </a:r>
            <a:r>
              <a:rPr lang="en-US" dirty="0" err="1"/>
              <a:t>klimatske</a:t>
            </a:r>
            <a:r>
              <a:rPr lang="en-US" dirty="0"/>
              <a:t> </a:t>
            </a:r>
            <a:r>
              <a:rPr lang="en-US" dirty="0" err="1"/>
              <a:t>promene</a:t>
            </a:r>
            <a:r>
              <a:rPr lang="en-US" dirty="0"/>
              <a:t> </a:t>
            </a:r>
            <a:r>
              <a:rPr lang="en-US" dirty="0" err="1"/>
              <a:t>izazvati</a:t>
            </a:r>
            <a:r>
              <a:rPr lang="en-US" dirty="0"/>
              <a:t> </a:t>
            </a:r>
            <a:r>
              <a:rPr lang="en-US" dirty="0" err="1"/>
              <a:t>oko</a:t>
            </a:r>
            <a:r>
              <a:rPr lang="en-US" dirty="0"/>
              <a:t> 250 000 </a:t>
            </a:r>
            <a:r>
              <a:rPr lang="en-US" dirty="0" err="1"/>
              <a:t>dodatnih</a:t>
            </a:r>
            <a:r>
              <a:rPr lang="en-US" dirty="0"/>
              <a:t> </a:t>
            </a:r>
            <a:r>
              <a:rPr lang="en-US" dirty="0" err="1"/>
              <a:t>smrtnih</a:t>
            </a:r>
            <a:r>
              <a:rPr lang="en-US" dirty="0"/>
              <a:t> </a:t>
            </a:r>
            <a:r>
              <a:rPr lang="en-US" dirty="0" err="1"/>
              <a:t>slučajeva</a:t>
            </a:r>
            <a:r>
              <a:rPr lang="en-US" dirty="0"/>
              <a:t> </a:t>
            </a:r>
            <a:r>
              <a:rPr lang="en-US" dirty="0" err="1"/>
              <a:t>godišnje</a:t>
            </a:r>
            <a:r>
              <a:rPr lang="en-US" dirty="0"/>
              <a:t>, od </a:t>
            </a:r>
            <a:r>
              <a:rPr lang="en-US" dirty="0" err="1"/>
              <a:t>neuhranjenosti</a:t>
            </a:r>
            <a:r>
              <a:rPr lang="en-US" dirty="0"/>
              <a:t>, </a:t>
            </a:r>
            <a:r>
              <a:rPr lang="en-US" dirty="0" err="1"/>
              <a:t>malarije</a:t>
            </a:r>
            <a:r>
              <a:rPr lang="en-US" dirty="0"/>
              <a:t>, </a:t>
            </a:r>
            <a:r>
              <a:rPr lang="en-US" dirty="0" err="1"/>
              <a:t>dijareje</a:t>
            </a:r>
            <a:r>
              <a:rPr lang="en-US" dirty="0"/>
              <a:t> </a:t>
            </a:r>
            <a:r>
              <a:rPr lang="en-US" dirty="0" err="1"/>
              <a:t>i</a:t>
            </a:r>
            <a:r>
              <a:rPr lang="en-US" dirty="0"/>
              <a:t> </a:t>
            </a:r>
            <a:r>
              <a:rPr lang="en-US" dirty="0" err="1"/>
              <a:t>toplotnog</a:t>
            </a:r>
            <a:r>
              <a:rPr lang="en-US" dirty="0"/>
              <a:t> </a:t>
            </a:r>
            <a:r>
              <a:rPr lang="en-US" dirty="0" err="1"/>
              <a:t>stresa</a:t>
            </a:r>
            <a:r>
              <a:rPr lang="en-US" dirty="0"/>
              <a:t>.</a:t>
            </a:r>
          </a:p>
          <a:p>
            <a:pPr algn="just"/>
            <a:r>
              <a:rPr lang="en-US" dirty="0" err="1"/>
              <a:t>Oblasti</a:t>
            </a:r>
            <a:r>
              <a:rPr lang="en-US" dirty="0"/>
              <a:t> </a:t>
            </a:r>
            <a:r>
              <a:rPr lang="en-US" dirty="0" err="1"/>
              <a:t>sa</a:t>
            </a:r>
            <a:r>
              <a:rPr lang="en-US" dirty="0"/>
              <a:t> </a:t>
            </a:r>
            <a:r>
              <a:rPr lang="en-US" dirty="0" err="1"/>
              <a:t>slabom</a:t>
            </a:r>
            <a:r>
              <a:rPr lang="en-US" dirty="0"/>
              <a:t> </a:t>
            </a:r>
            <a:r>
              <a:rPr lang="en-US" dirty="0" err="1"/>
              <a:t>zdravstvenom</a:t>
            </a:r>
            <a:r>
              <a:rPr lang="en-US" dirty="0"/>
              <a:t> </a:t>
            </a:r>
            <a:r>
              <a:rPr lang="en-US" dirty="0" err="1"/>
              <a:t>infrastrukturom</a:t>
            </a:r>
            <a:r>
              <a:rPr lang="en-US" dirty="0"/>
              <a:t> – </a:t>
            </a:r>
            <a:r>
              <a:rPr lang="en-US" dirty="0" err="1"/>
              <a:t>uglavnom</a:t>
            </a:r>
            <a:r>
              <a:rPr lang="en-US" dirty="0"/>
              <a:t> u </a:t>
            </a:r>
            <a:r>
              <a:rPr lang="en-US" dirty="0" err="1"/>
              <a:t>zemljama</a:t>
            </a:r>
            <a:r>
              <a:rPr lang="en-US" dirty="0"/>
              <a:t> u </a:t>
            </a:r>
            <a:r>
              <a:rPr lang="en-US" dirty="0" err="1"/>
              <a:t>razvoju</a:t>
            </a:r>
            <a:r>
              <a:rPr lang="en-US" dirty="0"/>
              <a:t> – </a:t>
            </a:r>
            <a:r>
              <a:rPr lang="en-US" dirty="0" err="1"/>
              <a:t>biće</a:t>
            </a:r>
            <a:r>
              <a:rPr lang="en-US" dirty="0"/>
              <a:t> </a:t>
            </a:r>
            <a:r>
              <a:rPr lang="en-US" dirty="0" err="1"/>
              <a:t>najmanje</a:t>
            </a:r>
            <a:r>
              <a:rPr lang="en-US" dirty="0"/>
              <a:t> </a:t>
            </a:r>
            <a:r>
              <a:rPr lang="en-US" dirty="0" err="1"/>
              <a:t>sposobne</a:t>
            </a:r>
            <a:r>
              <a:rPr lang="en-US" dirty="0"/>
              <a:t> da se nose bez </a:t>
            </a:r>
            <a:r>
              <a:rPr lang="en-US" dirty="0" err="1"/>
              <a:t>pomoći</a:t>
            </a:r>
            <a:r>
              <a:rPr lang="en-US" dirty="0"/>
              <a:t> da se </a:t>
            </a:r>
            <a:r>
              <a:rPr lang="en-US" dirty="0" err="1"/>
              <a:t>pripreme</a:t>
            </a:r>
            <a:r>
              <a:rPr lang="en-US" dirty="0"/>
              <a:t> </a:t>
            </a:r>
            <a:r>
              <a:rPr lang="en-US" dirty="0" err="1"/>
              <a:t>i</a:t>
            </a:r>
            <a:r>
              <a:rPr lang="en-US" dirty="0"/>
              <a:t> </a:t>
            </a:r>
            <a:r>
              <a:rPr lang="en-US" dirty="0" err="1"/>
              <a:t>odgovore</a:t>
            </a:r>
            <a:r>
              <a:rPr lang="en-US" dirty="0"/>
              <a:t> </a:t>
            </a:r>
            <a:r>
              <a:rPr lang="en-US" dirty="0" err="1"/>
              <a:t>na</a:t>
            </a:r>
            <a:r>
              <a:rPr lang="en-US" dirty="0"/>
              <a:t> </a:t>
            </a:r>
            <a:r>
              <a:rPr lang="en-US" dirty="0" err="1"/>
              <a:t>izazove</a:t>
            </a:r>
            <a:r>
              <a:rPr lang="en-US" dirty="0"/>
              <a:t>.</a:t>
            </a:r>
          </a:p>
          <a:p>
            <a:pPr algn="just"/>
            <a:r>
              <a:rPr lang="en-US" dirty="0" err="1"/>
              <a:t>Smanjenje</a:t>
            </a:r>
            <a:r>
              <a:rPr lang="en-US" dirty="0"/>
              <a:t> </a:t>
            </a:r>
            <a:r>
              <a:rPr lang="en-US" dirty="0" err="1"/>
              <a:t>emisije</a:t>
            </a:r>
            <a:r>
              <a:rPr lang="en-US" dirty="0"/>
              <a:t> </a:t>
            </a:r>
            <a:r>
              <a:rPr lang="en-US" dirty="0" err="1"/>
              <a:t>gasova</a:t>
            </a:r>
            <a:r>
              <a:rPr lang="en-US" dirty="0"/>
              <a:t> </a:t>
            </a:r>
            <a:r>
              <a:rPr lang="en-US" dirty="0" err="1"/>
              <a:t>sa</a:t>
            </a:r>
            <a:r>
              <a:rPr lang="en-US" dirty="0"/>
              <a:t> </a:t>
            </a:r>
            <a:r>
              <a:rPr lang="en-US" dirty="0" err="1"/>
              <a:t>efektom</a:t>
            </a:r>
            <a:r>
              <a:rPr lang="en-US" dirty="0"/>
              <a:t> </a:t>
            </a:r>
            <a:r>
              <a:rPr lang="en-US" dirty="0" err="1"/>
              <a:t>staklene</a:t>
            </a:r>
            <a:r>
              <a:rPr lang="en-US" dirty="0"/>
              <a:t> </a:t>
            </a:r>
            <a:r>
              <a:rPr lang="en-US" dirty="0" err="1"/>
              <a:t>bašte</a:t>
            </a:r>
            <a:r>
              <a:rPr lang="en-US" dirty="0"/>
              <a:t> </a:t>
            </a:r>
            <a:r>
              <a:rPr lang="en-US" dirty="0" err="1"/>
              <a:t>kroz</a:t>
            </a:r>
            <a:r>
              <a:rPr lang="en-US" dirty="0"/>
              <a:t> </a:t>
            </a:r>
            <a:r>
              <a:rPr lang="en-US" dirty="0" err="1"/>
              <a:t>bolji</a:t>
            </a:r>
            <a:r>
              <a:rPr lang="en-US" dirty="0"/>
              <a:t> </a:t>
            </a:r>
            <a:r>
              <a:rPr lang="en-US" dirty="0" err="1"/>
              <a:t>izbor</a:t>
            </a:r>
            <a:r>
              <a:rPr lang="en-US" dirty="0"/>
              <a:t> </a:t>
            </a:r>
            <a:r>
              <a:rPr lang="en-US" dirty="0" err="1"/>
              <a:t>transporta</a:t>
            </a:r>
            <a:r>
              <a:rPr lang="en-US" dirty="0"/>
              <a:t>, </a:t>
            </a:r>
            <a:r>
              <a:rPr lang="en-US" dirty="0" err="1"/>
              <a:t>hrane</a:t>
            </a:r>
            <a:r>
              <a:rPr lang="en-US" dirty="0"/>
              <a:t> </a:t>
            </a:r>
            <a:r>
              <a:rPr lang="en-US" dirty="0" err="1"/>
              <a:t>i</a:t>
            </a:r>
            <a:r>
              <a:rPr lang="en-US" dirty="0"/>
              <a:t> </a:t>
            </a:r>
            <a:r>
              <a:rPr lang="en-US" dirty="0" err="1"/>
              <a:t>energije</a:t>
            </a:r>
            <a:r>
              <a:rPr lang="en-US" dirty="0"/>
              <a:t> </a:t>
            </a:r>
            <a:r>
              <a:rPr lang="en-US" dirty="0" err="1"/>
              <a:t>može</a:t>
            </a:r>
            <a:r>
              <a:rPr lang="en-US" dirty="0"/>
              <a:t> </a:t>
            </a:r>
            <a:r>
              <a:rPr lang="en-US" dirty="0" err="1"/>
              <a:t>dovesti</a:t>
            </a:r>
            <a:r>
              <a:rPr lang="en-US" dirty="0"/>
              <a:t> do </a:t>
            </a:r>
            <a:r>
              <a:rPr lang="en-US" dirty="0" err="1"/>
              <a:t>poboljšanja</a:t>
            </a:r>
            <a:r>
              <a:rPr lang="en-US" dirty="0"/>
              <a:t> </a:t>
            </a:r>
            <a:r>
              <a:rPr lang="en-US" dirty="0" err="1"/>
              <a:t>zdravlja</a:t>
            </a:r>
            <a:r>
              <a:rPr lang="en-US" dirty="0"/>
              <a:t>, </a:t>
            </a:r>
            <a:r>
              <a:rPr lang="en-US" dirty="0" err="1"/>
              <a:t>posebno</a:t>
            </a:r>
            <a:r>
              <a:rPr lang="en-US" dirty="0"/>
              <a:t> </a:t>
            </a:r>
            <a:r>
              <a:rPr lang="en-US" dirty="0" err="1"/>
              <a:t>kroz</a:t>
            </a:r>
            <a:r>
              <a:rPr lang="en-US" dirty="0"/>
              <a:t> </a:t>
            </a:r>
            <a:r>
              <a:rPr lang="en-US" dirty="0" err="1"/>
              <a:t>smanjenje</a:t>
            </a:r>
            <a:r>
              <a:rPr lang="en-US" dirty="0"/>
              <a:t> </a:t>
            </a:r>
            <a:r>
              <a:rPr lang="en-US" dirty="0" err="1"/>
              <a:t>zagađenja</a:t>
            </a:r>
            <a:r>
              <a:rPr lang="en-US" dirty="0"/>
              <a:t> </a:t>
            </a:r>
            <a:r>
              <a:rPr lang="en-US" dirty="0" err="1"/>
              <a:t>vazduha</a:t>
            </a:r>
            <a:r>
              <a:rPr lang="en-US" dirty="0"/>
              <a:t>.</a:t>
            </a:r>
          </a:p>
          <a:p>
            <a:pPr marL="0" indent="0">
              <a:buNone/>
            </a:pPr>
            <a:r>
              <a:rPr lang="sr" sz="1200" dirty="0" smtClean="0">
                <a:hlinkClick r:id="rId2"/>
              </a:rPr>
              <a:t>https</a:t>
            </a:r>
            <a:r>
              <a:rPr lang="sr" sz="1200" dirty="0">
                <a:hlinkClick r:id="rId2"/>
              </a:rPr>
              <a:t>://</a:t>
            </a:r>
            <a:r>
              <a:rPr lang="sr" sz="1200" dirty="0" smtClean="0">
                <a:hlinkClick r:id="rId2"/>
              </a:rPr>
              <a:t>www.who.int/teams/environment-climate-change-and-health</a:t>
            </a:r>
            <a:endParaRPr lang="hu-HU" dirty="0"/>
          </a:p>
        </p:txBody>
      </p:sp>
      <p:sp>
        <p:nvSpPr>
          <p:cNvPr id="4" name="Téglalap 3"/>
          <p:cNvSpPr/>
          <p:nvPr/>
        </p:nvSpPr>
        <p:spPr>
          <a:xfrm>
            <a:off x="220327" y="225088"/>
            <a:ext cx="5518120" cy="584775"/>
          </a:xfrm>
          <a:prstGeom prst="rect">
            <a:avLst/>
          </a:prstGeom>
        </p:spPr>
        <p:txBody>
          <a:bodyPr wrap="square">
            <a:spAutoFit/>
          </a:bodyPr>
          <a:lstStyle/>
          <a:p>
            <a:r>
              <a:rPr lang="nb-NO" sz="3200" b="1" dirty="0"/>
              <a:t>Klimatske promene i zdravlje </a:t>
            </a:r>
            <a:endParaRPr lang="de-DE" sz="3200" dirty="0"/>
          </a:p>
        </p:txBody>
      </p:sp>
    </p:spTree>
    <p:extLst>
      <p:ext uri="{BB962C8B-B14F-4D97-AF65-F5344CB8AC3E}">
        <p14:creationId xmlns:p14="http://schemas.microsoft.com/office/powerpoint/2010/main" val="1751988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08227" y="498949"/>
            <a:ext cx="11896825" cy="5476696"/>
          </a:xfrm>
        </p:spPr>
        <p:txBody>
          <a:bodyPr rtlCol="0"/>
          <a:lstStyle/>
          <a:p>
            <a:pPr marL="0" indent="0" algn="ctr">
              <a:buNone/>
            </a:pPr>
            <a:r>
              <a:rPr lang="en-US" sz="3600" b="1" dirty="0" err="1"/>
              <a:t>Hvala</a:t>
            </a:r>
            <a:r>
              <a:rPr lang="en-US" sz="3600" b="1" dirty="0"/>
              <a:t> </a:t>
            </a:r>
            <a:r>
              <a:rPr lang="en-US" sz="3600" b="1" dirty="0" err="1"/>
              <a:t>na</a:t>
            </a:r>
            <a:r>
              <a:rPr lang="en-US" sz="3600" b="1" dirty="0"/>
              <a:t> </a:t>
            </a:r>
            <a:r>
              <a:rPr lang="en-US" sz="3600" b="1" dirty="0" err="1"/>
              <a:t>pažnji</a:t>
            </a:r>
            <a:r>
              <a:rPr lang="en-US" sz="3600" b="1" dirty="0"/>
              <a:t>!</a:t>
            </a:r>
          </a:p>
          <a:p>
            <a:pPr marL="0" indent="0" algn="ctr">
              <a:buNone/>
            </a:pPr>
            <a:r>
              <a:rPr lang="en-US" sz="2000" dirty="0" err="1" smtClean="0"/>
              <a:t>Ovu</a:t>
            </a:r>
            <a:r>
              <a:rPr lang="en-US" sz="2000" dirty="0" smtClean="0"/>
              <a:t> </a:t>
            </a:r>
            <a:r>
              <a:rPr lang="en-US" sz="2000" dirty="0" err="1"/>
              <a:t>prezentaciju</a:t>
            </a:r>
            <a:r>
              <a:rPr lang="en-US" sz="2000" dirty="0"/>
              <a:t> je </a:t>
            </a:r>
            <a:r>
              <a:rPr lang="en-US" sz="2000" dirty="0" err="1"/>
              <a:t>razvio</a:t>
            </a:r>
            <a:r>
              <a:rPr lang="en-US" sz="2000" dirty="0"/>
              <a:t> </a:t>
            </a:r>
            <a:r>
              <a:rPr lang="en-US" sz="2000" dirty="0" err="1"/>
              <a:t>projekat</a:t>
            </a:r>
            <a:r>
              <a:rPr lang="en-US" sz="2000" dirty="0"/>
              <a:t> CLIMATEMED, </a:t>
            </a:r>
            <a:r>
              <a:rPr lang="en-US" sz="2000" dirty="0" err="1"/>
              <a:t>podržan</a:t>
            </a:r>
            <a:r>
              <a:rPr lang="en-US" sz="2000" dirty="0"/>
              <a:t> od </a:t>
            </a:r>
            <a:r>
              <a:rPr lang="en-US" sz="2000" dirty="0" err="1"/>
              <a:t>strane</a:t>
            </a:r>
            <a:r>
              <a:rPr lang="en-US" sz="2000" dirty="0"/>
              <a:t> Erasmus+ </a:t>
            </a:r>
            <a:r>
              <a:rPr lang="en-US" sz="2000" dirty="0" err="1"/>
              <a:t>programa</a:t>
            </a:r>
            <a:r>
              <a:rPr lang="en-US" sz="2000" dirty="0"/>
              <a:t> EU. </a:t>
            </a:r>
          </a:p>
          <a:p>
            <a:pPr marL="0" indent="0" rtl="0">
              <a:buNone/>
            </a:pPr>
            <a:endParaRPr lang="sr" sz="2000" dirty="0"/>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0" name="Szövegdoboz 9"/>
          <p:cNvSpPr txBox="1"/>
          <p:nvPr/>
        </p:nvSpPr>
        <p:spPr>
          <a:xfrm>
            <a:off x="878978" y="5380125"/>
            <a:ext cx="1019792" cy="646331"/>
          </a:xfrm>
          <a:prstGeom prst="rect">
            <a:avLst/>
          </a:prstGeom>
          <a:noFill/>
        </p:spPr>
        <p:txBody>
          <a:bodyPr wrap="square" rtlCol="0">
            <a:spAutoFit/>
          </a:bodyPr>
          <a:lstStyle/>
          <a:p>
            <a:pPr rtl="0">
              <a:lnSpc>
                <a:spcPct val="120000"/>
              </a:lnSpc>
            </a:pP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Университатеа де Медицина, Фармацие, Стинте и </a:t>
            </a:r>
            <a:r>
              <a:rPr lang="sr" sz="600" dirty="0" smtClean="0">
                <a:solidFill>
                  <a:schemeClr val="tx1">
                    <a:lumMod val="65000"/>
                    <a:lumOff val="35000"/>
                  </a:schemeClr>
                </a:solidFill>
                <a:latin typeface="Times New Roman" panose="02020603050405020304" pitchFamily="18" charset="0"/>
                <a:cs typeface="Times New Roman" panose="02020603050405020304" pitchFamily="18" charset="0"/>
              </a:rPr>
              <a:t>Техологие </a:t>
            </a:r>
            <a:r>
              <a:rPr lang="sr" sz="600" dirty="0">
                <a:solidFill>
                  <a:schemeClr val="tx1">
                    <a:lumMod val="65000"/>
                    <a:lumOff val="35000"/>
                  </a:schemeClr>
                </a:solidFill>
                <a:latin typeface="Times New Roman" panose="02020603050405020304" pitchFamily="18" charset="0"/>
                <a:cs typeface="Times New Roman" panose="02020603050405020304" pitchFamily="18" charset="0"/>
              </a:rPr>
              <a:t>Георге Емил Паладе дин Тиргу Мурес</a:t>
            </a:r>
            <a:endParaRPr lang="hu-HU" sz="600" dirty="0">
              <a:latin typeface="Times New Roman" panose="02020603050405020304" pitchFamily="18" charset="0"/>
              <a:cs typeface="Times New Roman" panose="02020603050405020304" pitchFamily="18" charset="0"/>
            </a:endParaRPr>
          </a:p>
        </p:txBody>
      </p:sp>
      <p:sp>
        <p:nvSpPr>
          <p:cNvPr id="11" name="Téglalap 10"/>
          <p:cNvSpPr/>
          <p:nvPr/>
        </p:nvSpPr>
        <p:spPr>
          <a:xfrm>
            <a:off x="1930437" y="2781361"/>
            <a:ext cx="901046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Medicinski </a:t>
            </a:r>
            <a:r>
              <a:rPr lang="en-US" dirty="0" err="1">
                <a:solidFill>
                  <a:schemeClr val="tx1"/>
                </a:solidFill>
              </a:rPr>
              <a:t>fakultet</a:t>
            </a:r>
            <a:r>
              <a:rPr lang="en-US" dirty="0">
                <a:solidFill>
                  <a:schemeClr val="tx1"/>
                </a:solidFill>
              </a:rPr>
              <a:t> </a:t>
            </a:r>
            <a:r>
              <a:rPr lang="en-US" dirty="0" err="1">
                <a:solidFill>
                  <a:schemeClr val="tx1"/>
                </a:solidFill>
              </a:rPr>
              <a:t>Univerziteta</a:t>
            </a:r>
            <a:r>
              <a:rPr lang="en-US" dirty="0">
                <a:solidFill>
                  <a:schemeClr val="tx1"/>
                </a:solidFill>
              </a:rPr>
              <a:t> u </a:t>
            </a:r>
            <a:r>
              <a:rPr lang="en-US" dirty="0" err="1" smtClean="0">
                <a:solidFill>
                  <a:schemeClr val="tx1"/>
                </a:solidFill>
              </a:rPr>
              <a:t>Pečuju</a:t>
            </a:r>
            <a:r>
              <a:rPr lang="hu-HU" dirty="0" smtClean="0">
                <a:solidFill>
                  <a:schemeClr val="tx1"/>
                </a:solidFill>
              </a:rPr>
              <a:t>,</a:t>
            </a:r>
            <a:br>
              <a:rPr lang="hu-HU" dirty="0" smtClean="0">
                <a:solidFill>
                  <a:schemeClr val="tx1"/>
                </a:solidFill>
              </a:rPr>
            </a:br>
            <a:r>
              <a:rPr lang="hu-HU" dirty="0" err="1" smtClean="0">
                <a:solidFill>
                  <a:schemeClr val="tx1"/>
                </a:solidFill>
              </a:rPr>
              <a:t>Institut</a:t>
            </a:r>
            <a:r>
              <a:rPr lang="hu-HU" dirty="0" smtClean="0">
                <a:solidFill>
                  <a:schemeClr val="tx1"/>
                </a:solidFill>
              </a:rPr>
              <a:t> </a:t>
            </a:r>
            <a:r>
              <a:rPr lang="hu-HU" dirty="0" err="1">
                <a:solidFill>
                  <a:schemeClr val="tx1"/>
                </a:solidFill>
              </a:rPr>
              <a:t>za</a:t>
            </a:r>
            <a:r>
              <a:rPr lang="hu-HU" dirty="0">
                <a:solidFill>
                  <a:schemeClr val="tx1"/>
                </a:solidFill>
              </a:rPr>
              <a:t> </a:t>
            </a:r>
            <a:r>
              <a:rPr lang="hu-HU" dirty="0" err="1">
                <a:solidFill>
                  <a:schemeClr val="tx1"/>
                </a:solidFill>
              </a:rPr>
              <a:t>medicinsko</a:t>
            </a:r>
            <a:r>
              <a:rPr lang="hu-HU" dirty="0">
                <a:solidFill>
                  <a:schemeClr val="tx1"/>
                </a:solidFill>
              </a:rPr>
              <a:t> </a:t>
            </a:r>
            <a:r>
              <a:rPr lang="hu-HU" dirty="0" err="1">
                <a:solidFill>
                  <a:schemeClr val="tx1"/>
                </a:solidFill>
              </a:rPr>
              <a:t>javno</a:t>
            </a:r>
            <a:r>
              <a:rPr lang="hu-HU" dirty="0">
                <a:solidFill>
                  <a:schemeClr val="tx1"/>
                </a:solidFill>
              </a:rPr>
              <a:t> </a:t>
            </a:r>
            <a:r>
              <a:rPr lang="hu-HU" dirty="0" err="1" smtClean="0">
                <a:solidFill>
                  <a:schemeClr val="tx1"/>
                </a:solidFill>
              </a:rPr>
              <a:t>zdravstvo</a:t>
            </a:r>
            <a:r>
              <a:rPr lang="hu-HU" dirty="0" smtClean="0">
                <a:solidFill>
                  <a:schemeClr val="tx1"/>
                </a:solidFill>
              </a:rPr>
              <a:t> </a:t>
            </a:r>
            <a:r>
              <a:rPr lang="en-US" dirty="0" smtClean="0">
                <a:solidFill>
                  <a:schemeClr val="tx1"/>
                </a:solidFill>
              </a:rPr>
              <a:t>– </a:t>
            </a:r>
            <a:r>
              <a:rPr lang="en-US" dirty="0" err="1">
                <a:solidFill>
                  <a:schemeClr val="tx1"/>
                </a:solidFill>
              </a:rPr>
              <a:t>Pečuj</a:t>
            </a:r>
            <a:r>
              <a:rPr lang="en-US" dirty="0">
                <a:solidFill>
                  <a:schemeClr val="tx1"/>
                </a:solidFill>
              </a:rPr>
              <a:t>, </a:t>
            </a:r>
            <a:r>
              <a:rPr lang="en-US" dirty="0" err="1">
                <a:solidFill>
                  <a:schemeClr val="tx1"/>
                </a:solidFill>
              </a:rPr>
              <a:t>Mađarska</a:t>
            </a:r>
            <a:r>
              <a:rPr lang="en-US" dirty="0">
                <a:solidFill>
                  <a:schemeClr val="tx1"/>
                </a:solidFill>
              </a:rPr>
              <a:t> </a:t>
            </a:r>
          </a:p>
        </p:txBody>
      </p:sp>
      <p:sp>
        <p:nvSpPr>
          <p:cNvPr id="12" name="Téglalap 11"/>
          <p:cNvSpPr/>
          <p:nvPr/>
        </p:nvSpPr>
        <p:spPr>
          <a:xfrm>
            <a:off x="1930437" y="3448249"/>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err="1">
                <a:solidFill>
                  <a:schemeClr val="tx1"/>
                </a:solidFill>
              </a:rPr>
              <a:t>Centar</a:t>
            </a:r>
            <a:r>
              <a:rPr lang="en-US" dirty="0">
                <a:solidFill>
                  <a:schemeClr val="tx1"/>
                </a:solidFill>
              </a:rPr>
              <a:t> </a:t>
            </a:r>
            <a:r>
              <a:rPr lang="en-US" dirty="0" err="1">
                <a:solidFill>
                  <a:schemeClr val="tx1"/>
                </a:solidFill>
              </a:rPr>
              <a:t>za</a:t>
            </a:r>
            <a:r>
              <a:rPr lang="en-US" dirty="0">
                <a:solidFill>
                  <a:schemeClr val="tx1"/>
                </a:solidFill>
              </a:rPr>
              <a:t> </a:t>
            </a:r>
            <a:r>
              <a:rPr lang="en-US" dirty="0" err="1">
                <a:solidFill>
                  <a:schemeClr val="tx1"/>
                </a:solidFill>
              </a:rPr>
              <a:t>zdravlje</a:t>
            </a:r>
            <a:r>
              <a:rPr lang="en-US" dirty="0">
                <a:solidFill>
                  <a:schemeClr val="tx1"/>
                </a:solidFill>
              </a:rPr>
              <a:t>, </a:t>
            </a:r>
            <a:r>
              <a:rPr lang="en-US" dirty="0" err="1">
                <a:solidFill>
                  <a:schemeClr val="tx1"/>
                </a:solidFill>
              </a:rPr>
              <a:t>vežbanje</a:t>
            </a:r>
            <a:r>
              <a:rPr lang="en-US" dirty="0">
                <a:solidFill>
                  <a:schemeClr val="tx1"/>
                </a:solidFill>
              </a:rPr>
              <a:t> </a:t>
            </a:r>
            <a:r>
              <a:rPr lang="en-US" dirty="0" err="1">
                <a:solidFill>
                  <a:schemeClr val="tx1"/>
                </a:solidFill>
              </a:rPr>
              <a:t>i</a:t>
            </a:r>
            <a:r>
              <a:rPr lang="en-US" dirty="0">
                <a:solidFill>
                  <a:schemeClr val="tx1"/>
                </a:solidFill>
              </a:rPr>
              <a:t> </a:t>
            </a:r>
            <a:r>
              <a:rPr lang="en-US" dirty="0" err="1">
                <a:solidFill>
                  <a:schemeClr val="tx1"/>
                </a:solidFill>
              </a:rPr>
              <a:t>sportske</a:t>
            </a:r>
            <a:r>
              <a:rPr lang="en-US" dirty="0">
                <a:solidFill>
                  <a:schemeClr val="tx1"/>
                </a:solidFill>
              </a:rPr>
              <a:t> </a:t>
            </a:r>
            <a:r>
              <a:rPr lang="en-US" dirty="0" err="1">
                <a:solidFill>
                  <a:schemeClr val="tx1"/>
                </a:solidFill>
              </a:rPr>
              <a:t>nauke</a:t>
            </a:r>
            <a:r>
              <a:rPr lang="en-US" dirty="0">
                <a:solidFill>
                  <a:schemeClr val="tx1"/>
                </a:solidFill>
              </a:rPr>
              <a:t> – Beograd, </a:t>
            </a:r>
            <a:r>
              <a:rPr lang="en-US" dirty="0" err="1">
                <a:solidFill>
                  <a:schemeClr val="tx1"/>
                </a:solidFill>
              </a:rPr>
              <a:t>Srbija</a:t>
            </a:r>
            <a:r>
              <a:rPr lang="en-US" dirty="0">
                <a:solidFill>
                  <a:schemeClr val="tx1"/>
                </a:solidFill>
              </a:rPr>
              <a:t> </a:t>
            </a:r>
            <a:endParaRPr lang="sr" dirty="0">
              <a:solidFill>
                <a:schemeClr val="tx1"/>
              </a:solidFill>
            </a:endParaRPr>
          </a:p>
        </p:txBody>
      </p:sp>
      <p:sp>
        <p:nvSpPr>
          <p:cNvPr id="13" name="Téglalap 12"/>
          <p:cNvSpPr/>
          <p:nvPr/>
        </p:nvSpPr>
        <p:spPr>
          <a:xfrm>
            <a:off x="1930438" y="4115137"/>
            <a:ext cx="877654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l-PL" dirty="0">
                <a:solidFill>
                  <a:schemeClr val="tx1"/>
                </a:solidFill>
              </a:rPr>
              <a:t>Nacionalni centar za javno zdravlje i farmaceutsku regulativu</a:t>
            </a:r>
            <a:r>
              <a:rPr lang="en-US" dirty="0" smtClean="0">
                <a:solidFill>
                  <a:schemeClr val="tx1"/>
                </a:solidFill>
              </a:rPr>
              <a:t> </a:t>
            </a:r>
            <a:r>
              <a:rPr lang="en-US" dirty="0">
                <a:solidFill>
                  <a:schemeClr val="tx1"/>
                </a:solidFill>
              </a:rPr>
              <a:t>– </a:t>
            </a:r>
            <a:r>
              <a:rPr lang="en-US" dirty="0" err="1">
                <a:solidFill>
                  <a:schemeClr val="tx1"/>
                </a:solidFill>
              </a:rPr>
              <a:t>Budimpešta</a:t>
            </a:r>
            <a:r>
              <a:rPr lang="en-US" dirty="0">
                <a:solidFill>
                  <a:schemeClr val="tx1"/>
                </a:solidFill>
              </a:rPr>
              <a:t>, </a:t>
            </a:r>
            <a:r>
              <a:rPr lang="en-US" dirty="0" err="1">
                <a:solidFill>
                  <a:schemeClr val="tx1"/>
                </a:solidFill>
              </a:rPr>
              <a:t>Mađarska</a:t>
            </a:r>
            <a:r>
              <a:rPr lang="en-US" dirty="0">
                <a:solidFill>
                  <a:schemeClr val="tx1"/>
                </a:solidFill>
              </a:rPr>
              <a:t> </a:t>
            </a:r>
            <a:endParaRPr lang="sr" dirty="0">
              <a:solidFill>
                <a:schemeClr val="tx1"/>
              </a:solidFill>
            </a:endParaRPr>
          </a:p>
        </p:txBody>
      </p:sp>
      <p:sp>
        <p:nvSpPr>
          <p:cNvPr id="14" name="Téglalap 13"/>
          <p:cNvSpPr/>
          <p:nvPr/>
        </p:nvSpPr>
        <p:spPr>
          <a:xfrm>
            <a:off x="1898770" y="475647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Univerzitetski </a:t>
            </a:r>
            <a:r>
              <a:rPr lang="en-US" dirty="0" err="1">
                <a:solidFill>
                  <a:schemeClr val="tx1"/>
                </a:solidFill>
              </a:rPr>
              <a:t>koledž</a:t>
            </a:r>
            <a:r>
              <a:rPr lang="en-US" dirty="0">
                <a:solidFill>
                  <a:schemeClr val="tx1"/>
                </a:solidFill>
              </a:rPr>
              <a:t> </a:t>
            </a:r>
            <a:r>
              <a:rPr lang="en-US" dirty="0" err="1">
                <a:solidFill>
                  <a:schemeClr val="tx1"/>
                </a:solidFill>
              </a:rPr>
              <a:t>Kork</a:t>
            </a:r>
            <a:r>
              <a:rPr lang="en-US" dirty="0">
                <a:solidFill>
                  <a:schemeClr val="tx1"/>
                </a:solidFill>
              </a:rPr>
              <a:t> – Nacionalni </a:t>
            </a:r>
            <a:r>
              <a:rPr lang="en-US" dirty="0" err="1">
                <a:solidFill>
                  <a:schemeClr val="tx1"/>
                </a:solidFill>
              </a:rPr>
              <a:t>univerzitet</a:t>
            </a:r>
            <a:r>
              <a:rPr lang="en-US" dirty="0">
                <a:solidFill>
                  <a:schemeClr val="tx1"/>
                </a:solidFill>
              </a:rPr>
              <a:t> </a:t>
            </a:r>
            <a:r>
              <a:rPr lang="en-US" dirty="0" err="1">
                <a:solidFill>
                  <a:schemeClr val="tx1"/>
                </a:solidFill>
              </a:rPr>
              <a:t>Irske</a:t>
            </a:r>
            <a:r>
              <a:rPr lang="en-US" dirty="0">
                <a:solidFill>
                  <a:schemeClr val="tx1"/>
                </a:solidFill>
              </a:rPr>
              <a:t> – </a:t>
            </a:r>
            <a:r>
              <a:rPr lang="en-US" dirty="0" err="1">
                <a:solidFill>
                  <a:schemeClr val="tx1"/>
                </a:solidFill>
              </a:rPr>
              <a:t>Kork</a:t>
            </a:r>
            <a:r>
              <a:rPr lang="en-US" dirty="0">
                <a:solidFill>
                  <a:schemeClr val="tx1"/>
                </a:solidFill>
              </a:rPr>
              <a:t>, </a:t>
            </a:r>
            <a:r>
              <a:rPr lang="en-US" dirty="0" err="1">
                <a:solidFill>
                  <a:schemeClr val="tx1"/>
                </a:solidFill>
              </a:rPr>
              <a:t>Irska</a:t>
            </a:r>
            <a:r>
              <a:rPr lang="en-US" dirty="0">
                <a:solidFill>
                  <a:schemeClr val="tx1"/>
                </a:solidFill>
              </a:rPr>
              <a:t>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cs typeface="Times New Roman" panose="02020603050405020304" pitchFamily="18" charset="0"/>
              </a:rPr>
              <a:t>Univerzitet </a:t>
            </a:r>
            <a:r>
              <a:rPr lang="en-US" dirty="0" err="1">
                <a:solidFill>
                  <a:schemeClr val="tx1"/>
                </a:solidFill>
                <a:cs typeface="Times New Roman" panose="02020603050405020304" pitchFamily="18" charset="0"/>
              </a:rPr>
              <a:t>za</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medicinu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farmaciju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nauku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i</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tehnologiju</a:t>
            </a:r>
            <a:r>
              <a:rPr lang="en-US" dirty="0">
                <a:solidFill>
                  <a:schemeClr val="tx1"/>
                </a:solidFill>
                <a:cs typeface="Times New Roman" panose="02020603050405020304" pitchFamily="18" charset="0"/>
              </a:rPr>
              <a:t> Georg</a:t>
            </a:r>
          </a:p>
          <a:p>
            <a:r>
              <a:rPr lang="en-US" dirty="0">
                <a:solidFill>
                  <a:schemeClr val="tx1"/>
                </a:solidFill>
                <a:cs typeface="Times New Roman" panose="02020603050405020304" pitchFamily="18" charset="0"/>
              </a:rPr>
              <a:t>Emil Palade u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Murešu</a:t>
            </a:r>
            <a:r>
              <a:rPr lang="en-US" dirty="0">
                <a:solidFill>
                  <a:schemeClr val="tx1"/>
                </a:solidFill>
                <a:cs typeface="Times New Roman" panose="02020603050405020304" pitchFamily="18" charset="0"/>
              </a:rPr>
              <a:t> – </a:t>
            </a:r>
            <a:r>
              <a:rPr lang="en-US" dirty="0" err="1">
                <a:solidFill>
                  <a:schemeClr val="tx1"/>
                </a:solidFill>
                <a:cs typeface="Times New Roman" panose="02020603050405020304" pitchFamily="18" charset="0"/>
              </a:rPr>
              <a:t>Targu</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Mureš</a:t>
            </a:r>
            <a:r>
              <a:rPr lang="en-US" dirty="0">
                <a:solidFill>
                  <a:schemeClr val="tx1"/>
                </a:solidFill>
                <a:cs typeface="Times New Roman" panose="02020603050405020304" pitchFamily="18" charset="0"/>
              </a:rPr>
              <a:t>, </a:t>
            </a:r>
            <a:r>
              <a:rPr lang="en-US" dirty="0" err="1">
                <a:solidFill>
                  <a:schemeClr val="tx1"/>
                </a:solidFill>
                <a:cs typeface="Times New Roman" panose="02020603050405020304" pitchFamily="18" charset="0"/>
              </a:rPr>
              <a:t>Rumunija</a:t>
            </a:r>
            <a:endParaRPr lang="en-US" dirty="0">
              <a:solidFill>
                <a:schemeClr val="tx1"/>
              </a:solidFill>
              <a:cs typeface="Times New Roman" panose="02020603050405020304" pitchFamily="18" charset="0"/>
            </a:endParaRP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391677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dirty="0" err="1"/>
              <a:t>Ugljenični</a:t>
            </a:r>
            <a:r>
              <a:rPr lang="en-US" dirty="0"/>
              <a:t> </a:t>
            </a:r>
            <a:r>
              <a:rPr lang="en-US" dirty="0" err="1"/>
              <a:t>otisci</a:t>
            </a:r>
            <a:r>
              <a:rPr lang="en-US" dirty="0"/>
              <a:t> </a:t>
            </a:r>
            <a:r>
              <a:rPr lang="en-US" dirty="0" err="1"/>
              <a:t>zdravstvenih</a:t>
            </a:r>
            <a:r>
              <a:rPr lang="en-US" dirty="0"/>
              <a:t> </a:t>
            </a:r>
            <a:r>
              <a:rPr lang="en-US" dirty="0" err="1"/>
              <a:t>sistema</a:t>
            </a:r>
            <a:endParaRPr lang="sr" dirty="0"/>
          </a:p>
        </p:txBody>
      </p:sp>
      <p:sp>
        <p:nvSpPr>
          <p:cNvPr id="3" name="Tartalom helye 2"/>
          <p:cNvSpPr>
            <a:spLocks noGrp="1"/>
          </p:cNvSpPr>
          <p:nvPr>
            <p:ph idx="1"/>
          </p:nvPr>
        </p:nvSpPr>
        <p:spPr>
          <a:xfrm>
            <a:off x="491706" y="1656272"/>
            <a:ext cx="11231591" cy="4617268"/>
          </a:xfrm>
        </p:spPr>
        <p:txBody>
          <a:bodyPr rtlCol="0">
            <a:normAutofit/>
          </a:bodyPr>
          <a:lstStyle/>
          <a:p>
            <a:pPr algn="just">
              <a:lnSpc>
                <a:spcPct val="120000"/>
              </a:lnSpc>
            </a:pPr>
            <a:r>
              <a:rPr lang="en-US" dirty="0" err="1"/>
              <a:t>Globalni</a:t>
            </a:r>
            <a:r>
              <a:rPr lang="en-US" dirty="0"/>
              <a:t> </a:t>
            </a:r>
            <a:r>
              <a:rPr lang="en-US" dirty="0" err="1"/>
              <a:t>zdravstveni</a:t>
            </a:r>
            <a:r>
              <a:rPr lang="en-US" dirty="0"/>
              <a:t> </a:t>
            </a:r>
            <a:r>
              <a:rPr lang="en-US" dirty="0" err="1"/>
              <a:t>sektor</a:t>
            </a:r>
            <a:r>
              <a:rPr lang="en-US" dirty="0"/>
              <a:t> </a:t>
            </a:r>
            <a:r>
              <a:rPr lang="en-US" dirty="0" err="1"/>
              <a:t>imao</a:t>
            </a:r>
            <a:r>
              <a:rPr lang="en-US" dirty="0"/>
              <a:t> je </a:t>
            </a:r>
            <a:r>
              <a:rPr lang="en-US" dirty="0" err="1"/>
              <a:t>ugljenični</a:t>
            </a:r>
            <a:r>
              <a:rPr lang="en-US" dirty="0"/>
              <a:t> </a:t>
            </a:r>
            <a:r>
              <a:rPr lang="en-US" dirty="0" err="1"/>
              <a:t>otisak</a:t>
            </a:r>
            <a:r>
              <a:rPr lang="en-US" dirty="0"/>
              <a:t> </a:t>
            </a:r>
            <a:r>
              <a:rPr lang="en-US" dirty="0" smtClean="0"/>
              <a:t>od 2,0 </a:t>
            </a:r>
            <a:r>
              <a:rPr lang="en-US" dirty="0"/>
              <a:t>2.0GtCO</a:t>
            </a:r>
            <a:r>
              <a:rPr lang="en-US" baseline="-25000" dirty="0"/>
              <a:t>2</a:t>
            </a:r>
            <a:r>
              <a:rPr lang="en-US" dirty="0"/>
              <a:t>e u 2014. </a:t>
            </a:r>
            <a:r>
              <a:rPr lang="en-US" dirty="0" err="1"/>
              <a:t>godini</a:t>
            </a:r>
            <a:r>
              <a:rPr lang="en-US" dirty="0"/>
              <a:t>, </a:t>
            </a:r>
            <a:r>
              <a:rPr lang="en-US" dirty="0" err="1"/>
              <a:t>što</a:t>
            </a:r>
            <a:r>
              <a:rPr lang="en-US" dirty="0"/>
              <a:t> je </a:t>
            </a:r>
            <a:r>
              <a:rPr lang="en-US" dirty="0" err="1"/>
              <a:t>ekvivalentno</a:t>
            </a:r>
            <a:r>
              <a:rPr lang="en-US" dirty="0"/>
              <a:t> 4,4% </a:t>
            </a:r>
            <a:r>
              <a:rPr lang="en-US" dirty="0" err="1"/>
              <a:t>globalnih</a:t>
            </a:r>
            <a:r>
              <a:rPr lang="en-US" dirty="0"/>
              <a:t> </a:t>
            </a:r>
            <a:r>
              <a:rPr lang="en-US" dirty="0" err="1"/>
              <a:t>neto</a:t>
            </a:r>
            <a:r>
              <a:rPr lang="en-US" dirty="0"/>
              <a:t> </a:t>
            </a:r>
            <a:r>
              <a:rPr lang="en-US" dirty="0" err="1"/>
              <a:t>emisija</a:t>
            </a:r>
            <a:r>
              <a:rPr lang="en-US" dirty="0"/>
              <a:t>. </a:t>
            </a:r>
          </a:p>
          <a:p>
            <a:pPr algn="just">
              <a:lnSpc>
                <a:spcPct val="120000"/>
              </a:lnSpc>
            </a:pPr>
            <a:r>
              <a:rPr lang="en-US" dirty="0" err="1"/>
              <a:t>Ugljenični</a:t>
            </a:r>
            <a:r>
              <a:rPr lang="en-US" dirty="0"/>
              <a:t> </a:t>
            </a:r>
            <a:r>
              <a:rPr lang="en-US" dirty="0" err="1"/>
              <a:t>otisak</a:t>
            </a:r>
            <a:r>
              <a:rPr lang="en-US" dirty="0"/>
              <a:t> je </a:t>
            </a:r>
            <a:r>
              <a:rPr lang="en-US" dirty="0" err="1"/>
              <a:t>ukupna</a:t>
            </a:r>
            <a:r>
              <a:rPr lang="en-US" dirty="0"/>
              <a:t> </a:t>
            </a:r>
            <a:r>
              <a:rPr lang="en-US" dirty="0" err="1"/>
              <a:t>količina</a:t>
            </a:r>
            <a:r>
              <a:rPr lang="en-US" dirty="0"/>
              <a:t> </a:t>
            </a:r>
            <a:r>
              <a:rPr lang="en-US" dirty="0" err="1"/>
              <a:t>gasova</a:t>
            </a:r>
            <a:r>
              <a:rPr lang="en-US" dirty="0"/>
              <a:t> </a:t>
            </a:r>
            <a:r>
              <a:rPr lang="en-US" dirty="0" err="1"/>
              <a:t>sa</a:t>
            </a:r>
            <a:r>
              <a:rPr lang="en-US" dirty="0"/>
              <a:t> </a:t>
            </a:r>
            <a:r>
              <a:rPr lang="en-US" dirty="0" err="1"/>
              <a:t>efektom</a:t>
            </a:r>
            <a:r>
              <a:rPr lang="en-US" dirty="0"/>
              <a:t> </a:t>
            </a:r>
            <a:r>
              <a:rPr lang="en-US" dirty="0" err="1"/>
              <a:t>staklene</a:t>
            </a:r>
            <a:r>
              <a:rPr lang="en-US" dirty="0"/>
              <a:t> </a:t>
            </a:r>
            <a:r>
              <a:rPr lang="en-US" dirty="0" err="1"/>
              <a:t>bašte</a:t>
            </a:r>
            <a:r>
              <a:rPr lang="en-US" dirty="0"/>
              <a:t> (GHG) </a:t>
            </a:r>
            <a:r>
              <a:rPr lang="en-US" dirty="0" err="1"/>
              <a:t>koji</a:t>
            </a:r>
            <a:r>
              <a:rPr lang="en-US" dirty="0"/>
              <a:t> </a:t>
            </a:r>
            <a:r>
              <a:rPr lang="en-US" dirty="0" err="1"/>
              <a:t>nastaju</a:t>
            </a:r>
            <a:r>
              <a:rPr lang="en-US" dirty="0"/>
              <a:t> u </a:t>
            </a:r>
            <a:r>
              <a:rPr lang="en-US" dirty="0" err="1"/>
              <a:t>određenoj</a:t>
            </a:r>
            <a:r>
              <a:rPr lang="en-US" dirty="0"/>
              <a:t> </a:t>
            </a:r>
            <a:r>
              <a:rPr lang="en-US" dirty="0" err="1"/>
              <a:t>delatnosti</a:t>
            </a:r>
            <a:r>
              <a:rPr lang="en-US" dirty="0"/>
              <a:t> (</a:t>
            </a:r>
            <a:r>
              <a:rPr lang="en-US" dirty="0" err="1"/>
              <a:t>npr</a:t>
            </a:r>
            <a:r>
              <a:rPr lang="en-US" dirty="0"/>
              <a:t>. </a:t>
            </a:r>
            <a:r>
              <a:rPr lang="en-US" dirty="0" err="1"/>
              <a:t>proizvodnja</a:t>
            </a:r>
            <a:r>
              <a:rPr lang="en-US" dirty="0"/>
              <a:t>, </a:t>
            </a:r>
            <a:r>
              <a:rPr lang="en-US" dirty="0" err="1"/>
              <a:t>prerada</a:t>
            </a:r>
            <a:r>
              <a:rPr lang="en-US" dirty="0"/>
              <a:t> </a:t>
            </a:r>
            <a:r>
              <a:rPr lang="en-US" dirty="0" err="1"/>
              <a:t>i</a:t>
            </a:r>
            <a:r>
              <a:rPr lang="en-US" dirty="0"/>
              <a:t> </a:t>
            </a:r>
            <a:r>
              <a:rPr lang="en-US" dirty="0" err="1"/>
              <a:t>maloprodaja</a:t>
            </a:r>
            <a:r>
              <a:rPr lang="en-US" dirty="0"/>
              <a:t> robe </a:t>
            </a:r>
            <a:r>
              <a:rPr lang="en-US" dirty="0" err="1"/>
              <a:t>široke</a:t>
            </a:r>
            <a:r>
              <a:rPr lang="en-US" dirty="0"/>
              <a:t> </a:t>
            </a:r>
            <a:r>
              <a:rPr lang="en-US" dirty="0" err="1"/>
              <a:t>potrošnje</a:t>
            </a:r>
            <a:r>
              <a:rPr lang="en-US" dirty="0"/>
              <a:t> </a:t>
            </a:r>
            <a:r>
              <a:rPr lang="en-US" dirty="0" err="1"/>
              <a:t>i</a:t>
            </a:r>
            <a:r>
              <a:rPr lang="en-US" dirty="0"/>
              <a:t> </a:t>
            </a:r>
            <a:r>
              <a:rPr lang="en-US" dirty="0" err="1"/>
              <a:t>pružanje</a:t>
            </a:r>
            <a:r>
              <a:rPr lang="en-US" dirty="0"/>
              <a:t> </a:t>
            </a:r>
            <a:r>
              <a:rPr lang="en-US" dirty="0" err="1"/>
              <a:t>usluga</a:t>
            </a:r>
            <a:r>
              <a:rPr lang="en-US" dirty="0"/>
              <a:t>).</a:t>
            </a:r>
          </a:p>
          <a:p>
            <a:pPr algn="just">
              <a:lnSpc>
                <a:spcPct val="120000"/>
              </a:lnSpc>
            </a:pPr>
            <a:r>
              <a:rPr lang="en-US" dirty="0" err="1"/>
              <a:t>Ugljenični</a:t>
            </a:r>
            <a:r>
              <a:rPr lang="en-US" dirty="0"/>
              <a:t> </a:t>
            </a:r>
            <a:r>
              <a:rPr lang="en-US" dirty="0" err="1"/>
              <a:t>otisak</a:t>
            </a:r>
            <a:r>
              <a:rPr lang="en-US" dirty="0"/>
              <a:t> </a:t>
            </a:r>
            <a:r>
              <a:rPr lang="en-US" dirty="0" err="1"/>
              <a:t>uzima</a:t>
            </a:r>
            <a:r>
              <a:rPr lang="en-US" dirty="0"/>
              <a:t> u </a:t>
            </a:r>
            <a:r>
              <a:rPr lang="en-US" dirty="0" err="1"/>
              <a:t>obzir</a:t>
            </a:r>
            <a:r>
              <a:rPr lang="en-US" dirty="0"/>
              <a:t> ne </a:t>
            </a:r>
            <a:r>
              <a:rPr lang="en-US" dirty="0" err="1"/>
              <a:t>samo</a:t>
            </a:r>
            <a:r>
              <a:rPr lang="en-US" dirty="0"/>
              <a:t> </a:t>
            </a:r>
            <a:r>
              <a:rPr lang="en-US" dirty="0" err="1"/>
              <a:t>direktne</a:t>
            </a:r>
            <a:r>
              <a:rPr lang="en-US" dirty="0"/>
              <a:t> </a:t>
            </a:r>
            <a:r>
              <a:rPr lang="en-US" dirty="0" err="1"/>
              <a:t>emisije</a:t>
            </a:r>
            <a:r>
              <a:rPr lang="en-US" dirty="0"/>
              <a:t> (</a:t>
            </a:r>
            <a:r>
              <a:rPr lang="en-US" dirty="0" err="1"/>
              <a:t>Obim</a:t>
            </a:r>
            <a:r>
              <a:rPr lang="en-US" dirty="0"/>
              <a:t> 1) </a:t>
            </a:r>
            <a:r>
              <a:rPr lang="en-US" dirty="0" err="1"/>
              <a:t>već</a:t>
            </a:r>
            <a:r>
              <a:rPr lang="en-US" dirty="0"/>
              <a:t> </a:t>
            </a:r>
            <a:r>
              <a:rPr lang="en-US" dirty="0" err="1"/>
              <a:t>i</a:t>
            </a:r>
            <a:r>
              <a:rPr lang="en-US" dirty="0"/>
              <a:t> </a:t>
            </a:r>
            <a:r>
              <a:rPr lang="en-US" dirty="0" err="1"/>
              <a:t>indirektne</a:t>
            </a:r>
            <a:r>
              <a:rPr lang="en-US" dirty="0"/>
              <a:t> </a:t>
            </a:r>
            <a:r>
              <a:rPr lang="en-US" dirty="0" err="1"/>
              <a:t>emisije</a:t>
            </a:r>
            <a:r>
              <a:rPr lang="en-US" dirty="0"/>
              <a:t> (</a:t>
            </a:r>
            <a:r>
              <a:rPr lang="en-US" dirty="0" err="1"/>
              <a:t>Obim</a:t>
            </a:r>
            <a:r>
              <a:rPr lang="en-US" dirty="0"/>
              <a:t> 2 </a:t>
            </a:r>
            <a:r>
              <a:rPr lang="en-US" dirty="0" err="1"/>
              <a:t>i</a:t>
            </a:r>
            <a:r>
              <a:rPr lang="en-US" dirty="0"/>
              <a:t> </a:t>
            </a:r>
            <a:r>
              <a:rPr lang="en-US" dirty="0" err="1"/>
              <a:t>Obim</a:t>
            </a:r>
            <a:r>
              <a:rPr lang="en-US" dirty="0"/>
              <a:t> 3) </a:t>
            </a:r>
            <a:r>
              <a:rPr lang="en-US" dirty="0" err="1"/>
              <a:t>povezane</a:t>
            </a:r>
            <a:r>
              <a:rPr lang="en-US" dirty="0"/>
              <a:t> </a:t>
            </a:r>
            <a:r>
              <a:rPr lang="en-US" dirty="0" err="1"/>
              <a:t>sa</a:t>
            </a:r>
            <a:r>
              <a:rPr lang="en-US" dirty="0"/>
              <a:t> </a:t>
            </a:r>
            <a:r>
              <a:rPr lang="en-US" dirty="0" err="1"/>
              <a:t>celokupnim</a:t>
            </a:r>
            <a:r>
              <a:rPr lang="en-US" dirty="0"/>
              <a:t> </a:t>
            </a:r>
            <a:r>
              <a:rPr lang="en-US" dirty="0" err="1"/>
              <a:t>životnim</a:t>
            </a:r>
            <a:r>
              <a:rPr lang="en-US" dirty="0"/>
              <a:t> </a:t>
            </a:r>
            <a:r>
              <a:rPr lang="en-US" dirty="0" err="1"/>
              <a:t>ciklusom</a:t>
            </a:r>
            <a:r>
              <a:rPr lang="en-US" dirty="0"/>
              <a:t> </a:t>
            </a:r>
            <a:r>
              <a:rPr lang="en-US" dirty="0" err="1"/>
              <a:t>proizvoda</a:t>
            </a:r>
            <a:r>
              <a:rPr lang="en-US" dirty="0"/>
              <a:t>, </a:t>
            </a:r>
            <a:r>
              <a:rPr lang="en-US" dirty="0" err="1"/>
              <a:t>usluga</a:t>
            </a:r>
            <a:r>
              <a:rPr lang="en-US" dirty="0"/>
              <a:t> </a:t>
            </a:r>
            <a:r>
              <a:rPr lang="en-US" dirty="0" err="1"/>
              <a:t>i</a:t>
            </a:r>
            <a:r>
              <a:rPr lang="en-US" dirty="0"/>
              <a:t> </a:t>
            </a:r>
            <a:r>
              <a:rPr lang="en-US" dirty="0" err="1"/>
              <a:t>aktivnosti</a:t>
            </a:r>
            <a:r>
              <a:rPr lang="en-US" dirty="0"/>
              <a:t>.</a:t>
            </a:r>
          </a:p>
          <a:p>
            <a:pPr algn="just">
              <a:lnSpc>
                <a:spcPct val="120000"/>
              </a:lnSpc>
            </a:pPr>
            <a:r>
              <a:rPr lang="en-US" dirty="0"/>
              <a:t>Ona </a:t>
            </a:r>
            <a:r>
              <a:rPr lang="en-US" dirty="0" err="1"/>
              <a:t>služi</a:t>
            </a:r>
            <a:r>
              <a:rPr lang="en-US" dirty="0"/>
              <a:t> </a:t>
            </a:r>
            <a:r>
              <a:rPr lang="en-US" dirty="0" err="1"/>
              <a:t>kao</a:t>
            </a:r>
            <a:r>
              <a:rPr lang="en-US" dirty="0"/>
              <a:t> </a:t>
            </a:r>
            <a:r>
              <a:rPr lang="en-US" dirty="0" err="1"/>
              <a:t>osnova</a:t>
            </a:r>
            <a:r>
              <a:rPr lang="en-US" dirty="0"/>
              <a:t> </a:t>
            </a:r>
            <a:r>
              <a:rPr lang="en-US" dirty="0" err="1"/>
              <a:t>za</a:t>
            </a:r>
            <a:r>
              <a:rPr lang="en-US" dirty="0"/>
              <a:t> </a:t>
            </a:r>
            <a:r>
              <a:rPr lang="en-US" dirty="0" err="1"/>
              <a:t>donošenje</a:t>
            </a:r>
            <a:r>
              <a:rPr lang="en-US" dirty="0"/>
              <a:t> </a:t>
            </a:r>
            <a:r>
              <a:rPr lang="en-US" dirty="0" err="1"/>
              <a:t>informisanih</a:t>
            </a:r>
            <a:r>
              <a:rPr lang="en-US" dirty="0"/>
              <a:t> </a:t>
            </a:r>
            <a:r>
              <a:rPr lang="en-US" dirty="0" err="1"/>
              <a:t>odluka</a:t>
            </a:r>
            <a:r>
              <a:rPr lang="en-US" dirty="0"/>
              <a:t> </a:t>
            </a:r>
            <a:r>
              <a:rPr lang="en-US" dirty="0" err="1"/>
              <a:t>za</a:t>
            </a:r>
            <a:r>
              <a:rPr lang="en-US" dirty="0"/>
              <a:t> </a:t>
            </a:r>
            <a:r>
              <a:rPr lang="en-US" dirty="0" err="1"/>
              <a:t>ublažavanje</a:t>
            </a:r>
            <a:r>
              <a:rPr lang="en-US" dirty="0"/>
              <a:t> </a:t>
            </a:r>
            <a:r>
              <a:rPr lang="en-US" dirty="0" err="1"/>
              <a:t>klimatskih</a:t>
            </a:r>
            <a:r>
              <a:rPr lang="en-US" dirty="0"/>
              <a:t> </a:t>
            </a:r>
            <a:r>
              <a:rPr lang="en-US" dirty="0" err="1"/>
              <a:t>promena</a:t>
            </a:r>
            <a:r>
              <a:rPr lang="en-US" dirty="0"/>
              <a:t>.</a:t>
            </a:r>
          </a:p>
          <a:p>
            <a:pPr marL="0" indent="0" rtl="0">
              <a:buNone/>
            </a:pPr>
            <a:endParaRPr lang="hu-HU" dirty="0"/>
          </a:p>
          <a:p>
            <a:pPr marL="0" indent="0" rtl="0">
              <a:buNone/>
            </a:pPr>
            <a:endParaRPr lang="hu-HU" dirty="0"/>
          </a:p>
          <a:p>
            <a:pPr rtl="0"/>
            <a:endParaRPr lang="hu-HU" dirty="0"/>
          </a:p>
        </p:txBody>
      </p:sp>
    </p:spTree>
    <p:extLst>
      <p:ext uri="{BB962C8B-B14F-4D97-AF65-F5344CB8AC3E}">
        <p14:creationId xmlns:p14="http://schemas.microsoft.com/office/powerpoint/2010/main" val="610129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4189714" cy="1762055"/>
          </a:xfrm>
        </p:spPr>
        <p:txBody>
          <a:bodyPr rtlCol="0">
            <a:normAutofit/>
          </a:bodyPr>
          <a:lstStyle/>
          <a:p>
            <a:r>
              <a:rPr lang="en-US" dirty="0"/>
              <a:t>GHG </a:t>
            </a:r>
            <a:r>
              <a:rPr lang="en-US" dirty="0" err="1"/>
              <a:t>izvori</a:t>
            </a:r>
            <a:r>
              <a:rPr lang="en-US" dirty="0"/>
              <a:t/>
            </a:r>
            <a:br>
              <a:rPr lang="en-US" dirty="0"/>
            </a:br>
            <a:r>
              <a:rPr lang="en-US" dirty="0" err="1"/>
              <a:t>i</a:t>
            </a:r>
            <a:r>
              <a:rPr lang="en-US" dirty="0"/>
              <a:t> </a:t>
            </a:r>
            <a:r>
              <a:rPr lang="en-US" dirty="0" err="1"/>
              <a:t>aktivnosti</a:t>
            </a:r>
            <a:endParaRPr lang="de-DE" dirty="0"/>
          </a:p>
        </p:txBody>
      </p:sp>
      <p:grpSp>
        <p:nvGrpSpPr>
          <p:cNvPr id="6" name="Csoportba foglalás 5"/>
          <p:cNvGrpSpPr/>
          <p:nvPr/>
        </p:nvGrpSpPr>
        <p:grpSpPr>
          <a:xfrm>
            <a:off x="2924174" y="71984"/>
            <a:ext cx="9147904" cy="6221133"/>
            <a:chOff x="2924174" y="71984"/>
            <a:chExt cx="9147904" cy="6221133"/>
          </a:xfrm>
        </p:grpSpPr>
        <p:sp>
          <p:nvSpPr>
            <p:cNvPr id="5" name="Téglalap 4"/>
            <p:cNvSpPr/>
            <p:nvPr/>
          </p:nvSpPr>
          <p:spPr>
            <a:xfrm>
              <a:off x="2924174" y="6128885"/>
              <a:ext cx="9147903" cy="164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a:p>
          </p:txBody>
        </p:sp>
        <p:pic>
          <p:nvPicPr>
            <p:cNvPr id="4" name="Kép 3"/>
            <p:cNvPicPr>
              <a:picLocks noChangeAspect="1"/>
            </p:cNvPicPr>
            <p:nvPr/>
          </p:nvPicPr>
          <p:blipFill rotWithShape="1">
            <a:blip r:embed="rId2"/>
            <a:srcRect l="3713" r="1940"/>
            <a:stretch/>
          </p:blipFill>
          <p:spPr>
            <a:xfrm>
              <a:off x="2924175" y="71984"/>
              <a:ext cx="9147903" cy="6071325"/>
            </a:xfrm>
            <a:prstGeom prst="rect">
              <a:avLst/>
            </a:prstGeom>
            <a:ln>
              <a:noFill/>
            </a:ln>
          </p:spPr>
        </p:pic>
      </p:grpSp>
      <p:sp>
        <p:nvSpPr>
          <p:cNvPr id="3" name="Téglalap 2"/>
          <p:cNvSpPr/>
          <p:nvPr/>
        </p:nvSpPr>
        <p:spPr>
          <a:xfrm>
            <a:off x="2843152" y="6097009"/>
            <a:ext cx="1531188" cy="215444"/>
          </a:xfrm>
          <a:prstGeom prst="rect">
            <a:avLst/>
          </a:prstGeom>
        </p:spPr>
        <p:txBody>
          <a:bodyPr wrap="none" rtlCol="0">
            <a:spAutoFit/>
          </a:bodyPr>
          <a:lstStyle/>
          <a:p>
            <a:pPr rtl="0"/>
            <a:r>
              <a:rPr lang="sr" sz="800">
                <a:solidFill>
                  <a:schemeClr val="bg1">
                    <a:lumMod val="50000"/>
                  </a:schemeClr>
                </a:solidFill>
              </a:rPr>
              <a:t>Извор: ISBN 978-1-56973-772-9</a:t>
            </a:r>
          </a:p>
        </p:txBody>
      </p:sp>
    </p:spTree>
    <p:extLst>
      <p:ext uri="{BB962C8B-B14F-4D97-AF65-F5344CB8AC3E}">
        <p14:creationId xmlns:p14="http://schemas.microsoft.com/office/powerpoint/2010/main" val="2140575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10"/>
            <a:ext cx="3792354" cy="1102050"/>
          </a:xfrm>
        </p:spPr>
        <p:txBody>
          <a:bodyPr rtlCol="0">
            <a:normAutofit fontScale="90000"/>
          </a:bodyPr>
          <a:lstStyle/>
          <a:p>
            <a:r>
              <a:rPr lang="en-US" dirty="0" err="1"/>
              <a:t>Ugljenični</a:t>
            </a:r>
            <a:r>
              <a:rPr lang="en-US" dirty="0"/>
              <a:t> </a:t>
            </a:r>
            <a:r>
              <a:rPr lang="en-US" dirty="0" err="1"/>
              <a:t>otisci</a:t>
            </a:r>
            <a:r>
              <a:rPr lang="en-US" dirty="0"/>
              <a:t> </a:t>
            </a:r>
            <a:r>
              <a:rPr lang="en-US" dirty="0" err="1"/>
              <a:t>zdravstvenih</a:t>
            </a:r>
            <a:r>
              <a:rPr lang="en-US" dirty="0"/>
              <a:t> </a:t>
            </a:r>
            <a:r>
              <a:rPr lang="en-US" dirty="0" err="1"/>
              <a:t>sistema</a:t>
            </a:r>
            <a:endParaRPr lang="de-DE" dirty="0"/>
          </a:p>
        </p:txBody>
      </p:sp>
      <p:sp>
        <p:nvSpPr>
          <p:cNvPr id="3" name="Tartalom helye 2"/>
          <p:cNvSpPr>
            <a:spLocks noGrp="1"/>
          </p:cNvSpPr>
          <p:nvPr>
            <p:ph idx="1"/>
          </p:nvPr>
        </p:nvSpPr>
        <p:spPr>
          <a:xfrm>
            <a:off x="-19250" y="6217919"/>
            <a:ext cx="3801979" cy="184005"/>
          </a:xfrm>
        </p:spPr>
        <p:txBody>
          <a:bodyPr rtlCol="0">
            <a:normAutofit fontScale="25000" lnSpcReduction="20000"/>
          </a:bodyPr>
          <a:lstStyle/>
          <a:p>
            <a:pPr marL="0" indent="0" rtl="0">
              <a:buNone/>
            </a:pPr>
            <a:r>
              <a:rPr lang="sr" dirty="0" smtClean="0"/>
              <a:t>Извор: хттпс://дои.орг/10.1088/1748-9326/аб19е1</a:t>
            </a:r>
            <a:endParaRPr lang="sr" dirty="0"/>
          </a:p>
        </p:txBody>
      </p:sp>
      <p:pic>
        <p:nvPicPr>
          <p:cNvPr id="4" name="Kép 3"/>
          <p:cNvPicPr>
            <a:picLocks noChangeAspect="1"/>
          </p:cNvPicPr>
          <p:nvPr/>
        </p:nvPicPr>
        <p:blipFill>
          <a:blip r:embed="rId2"/>
          <a:stretch>
            <a:fillRect/>
          </a:stretch>
        </p:blipFill>
        <p:spPr>
          <a:xfrm>
            <a:off x="4411318" y="183586"/>
            <a:ext cx="7701253" cy="6019994"/>
          </a:xfrm>
          <a:prstGeom prst="rect">
            <a:avLst/>
          </a:prstGeom>
          <a:ln w="6350">
            <a:solidFill>
              <a:schemeClr val="bg1">
                <a:lumMod val="50000"/>
              </a:schemeClr>
            </a:solidFill>
          </a:ln>
        </p:spPr>
      </p:pic>
      <p:sp>
        <p:nvSpPr>
          <p:cNvPr id="6" name="Téglalap 5"/>
          <p:cNvSpPr/>
          <p:nvPr/>
        </p:nvSpPr>
        <p:spPr>
          <a:xfrm>
            <a:off x="80682" y="2707345"/>
            <a:ext cx="4320987" cy="2123658"/>
          </a:xfrm>
          <a:prstGeom prst="rect">
            <a:avLst/>
          </a:prstGeom>
        </p:spPr>
        <p:txBody>
          <a:bodyPr wrap="square" rtlCol="0">
            <a:spAutoFit/>
          </a:bodyPr>
          <a:lstStyle/>
          <a:p>
            <a:pPr algn="just">
              <a:lnSpc>
                <a:spcPct val="120000"/>
              </a:lnSpc>
              <a:spcBef>
                <a:spcPts val="2000"/>
              </a:spcBef>
            </a:pPr>
            <a:r>
              <a:rPr lang="en-US" sz="2200" dirty="0" err="1"/>
              <a:t>Izračunavanje</a:t>
            </a:r>
            <a:r>
              <a:rPr lang="en-US" sz="2200" dirty="0"/>
              <a:t> </a:t>
            </a:r>
            <a:r>
              <a:rPr lang="en-US" sz="2200" dirty="0" err="1"/>
              <a:t>ugljeničnog</a:t>
            </a:r>
            <a:r>
              <a:rPr lang="en-US" sz="2200" dirty="0"/>
              <a:t> </a:t>
            </a:r>
            <a:r>
              <a:rPr lang="en-US" sz="2200" dirty="0" err="1"/>
              <a:t>otiska</a:t>
            </a:r>
            <a:r>
              <a:rPr lang="en-US" sz="2200" dirty="0"/>
              <a:t> </a:t>
            </a:r>
            <a:r>
              <a:rPr lang="en-US" sz="2200" dirty="0" err="1"/>
              <a:t>omogućava</a:t>
            </a:r>
            <a:r>
              <a:rPr lang="en-US" sz="2200" dirty="0"/>
              <a:t> </a:t>
            </a:r>
            <a:r>
              <a:rPr lang="en-US" sz="2200" dirty="0" err="1"/>
              <a:t>organizacijama</a:t>
            </a:r>
            <a:r>
              <a:rPr lang="en-US" sz="2200" dirty="0"/>
              <a:t> da </a:t>
            </a:r>
            <a:r>
              <a:rPr lang="en-US" sz="2200" dirty="0" err="1"/>
              <a:t>razumeju</a:t>
            </a:r>
            <a:r>
              <a:rPr lang="en-US" sz="2200" dirty="0"/>
              <a:t> </a:t>
            </a:r>
            <a:r>
              <a:rPr lang="en-US" sz="2200" dirty="0" err="1"/>
              <a:t>uticaj</a:t>
            </a:r>
            <a:r>
              <a:rPr lang="en-US" sz="2200" dirty="0"/>
              <a:t> </a:t>
            </a:r>
            <a:r>
              <a:rPr lang="en-US" sz="2200" dirty="0" err="1"/>
              <a:t>svojih</a:t>
            </a:r>
            <a:r>
              <a:rPr lang="en-US" sz="2200" dirty="0"/>
              <a:t> </a:t>
            </a:r>
            <a:r>
              <a:rPr lang="en-US" sz="2200" dirty="0" err="1"/>
              <a:t>aktivnosti</a:t>
            </a:r>
            <a:r>
              <a:rPr lang="en-US" sz="2200" dirty="0"/>
              <a:t> </a:t>
            </a:r>
            <a:r>
              <a:rPr lang="en-US" sz="2200" dirty="0" err="1"/>
              <a:t>na</a:t>
            </a:r>
            <a:r>
              <a:rPr lang="en-US" sz="2200" dirty="0"/>
              <a:t> </a:t>
            </a:r>
            <a:r>
              <a:rPr lang="en-US" sz="2200" dirty="0" err="1"/>
              <a:t>životnu</a:t>
            </a:r>
            <a:r>
              <a:rPr lang="en-US" sz="2200" dirty="0"/>
              <a:t> </a:t>
            </a:r>
            <a:r>
              <a:rPr lang="en-US" sz="2200" dirty="0" err="1"/>
              <a:t>sredinu</a:t>
            </a:r>
            <a:r>
              <a:rPr lang="en-US" sz="2200" dirty="0"/>
              <a:t> </a:t>
            </a:r>
            <a:r>
              <a:rPr lang="en-US" sz="2200" dirty="0" err="1"/>
              <a:t>i</a:t>
            </a:r>
            <a:r>
              <a:rPr lang="en-US" sz="2200" dirty="0"/>
              <a:t> </a:t>
            </a:r>
            <a:r>
              <a:rPr lang="en-US" sz="2200" dirty="0" err="1"/>
              <a:t>identifikuju</a:t>
            </a:r>
            <a:r>
              <a:rPr lang="en-US" sz="2200" dirty="0"/>
              <a:t> </a:t>
            </a:r>
            <a:r>
              <a:rPr lang="en-US" sz="2200" dirty="0" err="1"/>
              <a:t>oblasti</a:t>
            </a:r>
            <a:r>
              <a:rPr lang="en-US" sz="2200" dirty="0"/>
              <a:t> </a:t>
            </a:r>
            <a:r>
              <a:rPr lang="en-US" sz="2200" dirty="0" err="1"/>
              <a:t>za</a:t>
            </a:r>
            <a:r>
              <a:rPr lang="en-US" sz="2200" dirty="0"/>
              <a:t> </a:t>
            </a:r>
            <a:r>
              <a:rPr lang="en-US" sz="2200" dirty="0" err="1"/>
              <a:t>smanjenje</a:t>
            </a:r>
            <a:r>
              <a:rPr lang="en-US" sz="2200" dirty="0"/>
              <a:t> </a:t>
            </a:r>
            <a:r>
              <a:rPr lang="en-US" sz="2200" dirty="0" err="1"/>
              <a:t>emisija</a:t>
            </a:r>
            <a:r>
              <a:rPr lang="en-US" sz="2200" dirty="0"/>
              <a:t>. </a:t>
            </a:r>
          </a:p>
        </p:txBody>
      </p:sp>
    </p:spTree>
    <p:extLst>
      <p:ext uri="{BB962C8B-B14F-4D97-AF65-F5344CB8AC3E}">
        <p14:creationId xmlns:p14="http://schemas.microsoft.com/office/powerpoint/2010/main" val="791032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5979886"/>
            <a:ext cx="11896825" cy="525236"/>
          </a:xfrm>
        </p:spPr>
        <p:txBody>
          <a:bodyPr vert="horz" lIns="91440" tIns="45720" rIns="91440" bIns="45720" rtlCol="0" anchor="t">
            <a:normAutofit/>
          </a:bodyPr>
          <a:lstStyle/>
          <a:p>
            <a:pPr marL="0" indent="0" algn="ctr">
              <a:buNone/>
            </a:pPr>
            <a:r>
              <a:rPr lang="en-US" sz="1100" dirty="0">
                <a:solidFill>
                  <a:schemeClr val="tx1"/>
                </a:solidFill>
                <a:hlinkClick r:id="rId3"/>
              </a:rPr>
              <a:t>https://www.who.int/news-room/fact-sheets/detail/climate-change-and-health</a:t>
            </a:r>
            <a:r>
              <a:rPr lang="sr" sz="1100" dirty="0">
                <a:solidFill>
                  <a:schemeClr val="tx1"/>
                </a:solidFill>
              </a:rPr>
              <a:t>, </a:t>
            </a:r>
            <a:r>
              <a:rPr lang="en-US" sz="1100" dirty="0" err="1"/>
              <a:t>pristupljeno</a:t>
            </a:r>
            <a:r>
              <a:rPr lang="en-US" sz="1100" dirty="0"/>
              <a:t> 20. </a:t>
            </a:r>
            <a:r>
              <a:rPr lang="en-US" sz="1100" dirty="0" err="1"/>
              <a:t>juna</a:t>
            </a:r>
            <a:r>
              <a:rPr lang="en-US" sz="1100" dirty="0"/>
              <a:t> 2023.</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4"/>
          <a:srcRect l="17798" t="13864" r="18060" b="7614"/>
          <a:stretch/>
        </p:blipFill>
        <p:spPr>
          <a:xfrm>
            <a:off x="1609858" y="153038"/>
            <a:ext cx="8744755" cy="5609134"/>
          </a:xfrm>
          <a:prstGeom prst="rect">
            <a:avLst/>
          </a:prstGeom>
        </p:spPr>
      </p:pic>
    </p:spTree>
    <p:extLst>
      <p:ext uri="{BB962C8B-B14F-4D97-AF65-F5344CB8AC3E}">
        <p14:creationId xmlns:p14="http://schemas.microsoft.com/office/powerpoint/2010/main" val="512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lstStyle/>
          <a:p>
            <a:pPr marL="0" indent="0" algn="just">
              <a:buNone/>
            </a:pPr>
            <a:r>
              <a:rPr lang="en-US" b="1" dirty="0" err="1"/>
              <a:t>Sukobi</a:t>
            </a:r>
            <a:r>
              <a:rPr lang="en-US" dirty="0"/>
              <a:t>: </a:t>
            </a:r>
            <a:r>
              <a:rPr lang="en-US" dirty="0" err="1"/>
              <a:t>Klimatske</a:t>
            </a:r>
            <a:r>
              <a:rPr lang="en-US" dirty="0"/>
              <a:t> </a:t>
            </a:r>
            <a:r>
              <a:rPr lang="en-US" dirty="0" err="1"/>
              <a:t>promene</a:t>
            </a:r>
            <a:r>
              <a:rPr lang="en-US" dirty="0"/>
              <a:t> </a:t>
            </a:r>
            <a:r>
              <a:rPr lang="en-US" dirty="0" err="1"/>
              <a:t>mogu</a:t>
            </a:r>
            <a:r>
              <a:rPr lang="en-US" dirty="0"/>
              <a:t> </a:t>
            </a:r>
            <a:r>
              <a:rPr lang="en-US" dirty="0" err="1"/>
              <a:t>biti</a:t>
            </a:r>
            <a:r>
              <a:rPr lang="en-US" dirty="0"/>
              <a:t> </a:t>
            </a:r>
            <a:r>
              <a:rPr lang="en-US" dirty="0" err="1"/>
              <a:t>jedan</a:t>
            </a:r>
            <a:r>
              <a:rPr lang="en-US" dirty="0"/>
              <a:t> od </a:t>
            </a:r>
            <a:r>
              <a:rPr lang="en-US" dirty="0" err="1"/>
              <a:t>mnogih</a:t>
            </a:r>
            <a:r>
              <a:rPr lang="en-US" dirty="0"/>
              <a:t> </a:t>
            </a:r>
            <a:r>
              <a:rPr lang="en-US" dirty="0" err="1"/>
              <a:t>pokretača</a:t>
            </a:r>
            <a:r>
              <a:rPr lang="en-US" dirty="0"/>
              <a:t> </a:t>
            </a:r>
            <a:r>
              <a:rPr lang="en-US" dirty="0" err="1"/>
              <a:t>sukoba</a:t>
            </a:r>
            <a:r>
              <a:rPr lang="en-US" dirty="0"/>
              <a:t> u </a:t>
            </a:r>
            <a:r>
              <a:rPr lang="en-US" dirty="0" err="1"/>
              <a:t>različitim</a:t>
            </a:r>
            <a:r>
              <a:rPr lang="en-US" dirty="0"/>
              <a:t> </a:t>
            </a:r>
            <a:r>
              <a:rPr lang="en-US" dirty="0" err="1"/>
              <a:t>regionima</a:t>
            </a:r>
            <a:r>
              <a:rPr lang="en-US" dirty="0"/>
              <a:t>. Na primer, </a:t>
            </a:r>
            <a:r>
              <a:rPr lang="en-US" dirty="0" err="1"/>
              <a:t>pokazalo</a:t>
            </a:r>
            <a:r>
              <a:rPr lang="en-US" dirty="0"/>
              <a:t> se da </a:t>
            </a:r>
            <a:r>
              <a:rPr lang="en-US" dirty="0" err="1"/>
              <a:t>suša</a:t>
            </a:r>
            <a:r>
              <a:rPr lang="en-US" dirty="0"/>
              <a:t> </a:t>
            </a:r>
            <a:r>
              <a:rPr lang="en-US" dirty="0" err="1"/>
              <a:t>značajno</a:t>
            </a:r>
            <a:r>
              <a:rPr lang="en-US" dirty="0"/>
              <a:t> </a:t>
            </a:r>
            <a:r>
              <a:rPr lang="en-US" dirty="0" err="1"/>
              <a:t>povećava</a:t>
            </a:r>
            <a:r>
              <a:rPr lang="en-US" dirty="0"/>
              <a:t> </a:t>
            </a:r>
            <a:r>
              <a:rPr lang="en-US" dirty="0" err="1"/>
              <a:t>verovatnoću</a:t>
            </a:r>
            <a:r>
              <a:rPr lang="en-US" dirty="0"/>
              <a:t> </a:t>
            </a:r>
            <a:r>
              <a:rPr lang="en-US" dirty="0" err="1"/>
              <a:t>trajnog</a:t>
            </a:r>
            <a:r>
              <a:rPr lang="en-US" dirty="0"/>
              <a:t> </a:t>
            </a:r>
            <a:r>
              <a:rPr lang="en-US" dirty="0" err="1"/>
              <a:t>sukoba</a:t>
            </a:r>
            <a:r>
              <a:rPr lang="en-US" dirty="0"/>
              <a:t> </a:t>
            </a:r>
            <a:r>
              <a:rPr lang="en-US" dirty="0" err="1"/>
              <a:t>između</a:t>
            </a:r>
            <a:r>
              <a:rPr lang="en-US" dirty="0"/>
              <a:t> </a:t>
            </a:r>
            <a:r>
              <a:rPr lang="en-US" dirty="0" err="1"/>
              <a:t>naroda</a:t>
            </a:r>
            <a:r>
              <a:rPr lang="en-US" dirty="0"/>
              <a:t> </a:t>
            </a:r>
            <a:r>
              <a:rPr lang="en-US" dirty="0" err="1"/>
              <a:t>ili</a:t>
            </a:r>
            <a:r>
              <a:rPr lang="en-US" dirty="0"/>
              <a:t> </a:t>
            </a:r>
            <a:r>
              <a:rPr lang="en-US" dirty="0" err="1"/>
              <a:t>grupa</a:t>
            </a:r>
            <a:r>
              <a:rPr lang="en-US" dirty="0"/>
              <a:t> </a:t>
            </a:r>
            <a:r>
              <a:rPr lang="en-US" dirty="0" err="1"/>
              <a:t>zavisnih</a:t>
            </a:r>
            <a:r>
              <a:rPr lang="en-US" dirty="0"/>
              <a:t> od </a:t>
            </a:r>
            <a:r>
              <a:rPr lang="en-US" dirty="0" err="1"/>
              <a:t>poljoprivrednih</a:t>
            </a:r>
            <a:r>
              <a:rPr lang="en-US" dirty="0"/>
              <a:t> </a:t>
            </a:r>
            <a:r>
              <a:rPr lang="en-US" dirty="0" err="1"/>
              <a:t>sredstava</a:t>
            </a:r>
            <a:r>
              <a:rPr lang="en-US" dirty="0"/>
              <a:t> </a:t>
            </a:r>
            <a:r>
              <a:rPr lang="en-US" dirty="0" err="1"/>
              <a:t>za</a:t>
            </a:r>
            <a:r>
              <a:rPr lang="en-US" dirty="0"/>
              <a:t> </a:t>
            </a:r>
            <a:r>
              <a:rPr lang="en-US" dirty="0" err="1"/>
              <a:t>život</a:t>
            </a:r>
            <a:endParaRPr lang="en-US" dirty="0"/>
          </a:p>
        </p:txBody>
      </p:sp>
      <p:pic>
        <p:nvPicPr>
          <p:cNvPr id="4" name="Picture 3"/>
          <p:cNvPicPr>
            <a:picLocks noChangeAspect="1"/>
          </p:cNvPicPr>
          <p:nvPr/>
        </p:nvPicPr>
        <p:blipFill rotWithShape="1">
          <a:blip r:embed="rId2"/>
          <a:srcRect l="9773" t="25982" r="31896" b="22411"/>
          <a:stretch/>
        </p:blipFill>
        <p:spPr>
          <a:xfrm>
            <a:off x="3206187" y="2507439"/>
            <a:ext cx="7102226" cy="3532776"/>
          </a:xfrm>
          <a:prstGeom prst="rect">
            <a:avLst/>
          </a:prstGeom>
        </p:spPr>
      </p:pic>
      <p:sp>
        <p:nvSpPr>
          <p:cNvPr id="6" name="Rectangle 5"/>
          <p:cNvSpPr/>
          <p:nvPr/>
        </p:nvSpPr>
        <p:spPr>
          <a:xfrm>
            <a:off x="4857089" y="6172943"/>
            <a:ext cx="4886274" cy="273473"/>
          </a:xfrm>
          <a:prstGeom prst="rect">
            <a:avLst/>
          </a:prstGeom>
        </p:spPr>
        <p:txBody>
          <a:bodyPr wrap="none" lIns="91440" tIns="45720" rIns="91440" bIns="45720" rtlCol="0" anchor="t">
            <a:spAutoFit/>
          </a:bodyPr>
          <a:lstStyle/>
          <a:p>
            <a:pPr>
              <a:lnSpc>
                <a:spcPct val="107000"/>
              </a:lnSpc>
              <a:spcAft>
                <a:spcPts val="800"/>
              </a:spcAft>
              <a:tabLst>
                <a:tab pos="457200" algn="l"/>
              </a:tabLst>
            </a:pPr>
            <a:r>
              <a:rPr lang="sr" sz="1100" u="sng" dirty="0">
                <a:solidFill>
                  <a:srgbClr val="0000FF"/>
                </a:solidFill>
                <a:latin typeface="Calibri"/>
                <a:ea typeface="Calibri"/>
                <a:cs typeface="Times New Roman"/>
                <a:hlinkClick r:id="rId3"/>
              </a:rPr>
              <a:t>https://www.cbd.int/health/SOK-biodiversity-en.pdf </a:t>
            </a:r>
            <a:r>
              <a:rPr lang="en-US" sz="1100" dirty="0" err="1">
                <a:solidFill>
                  <a:srgbClr val="000000"/>
                </a:solidFill>
                <a:ea typeface="Calibri"/>
                <a:cs typeface="Calibri"/>
              </a:rPr>
              <a:t>Pristupljeno</a:t>
            </a:r>
            <a:r>
              <a:rPr lang="en-US" sz="1100" dirty="0">
                <a:solidFill>
                  <a:srgbClr val="000000"/>
                </a:solidFill>
                <a:ea typeface="Calibri"/>
                <a:cs typeface="Calibri"/>
              </a:rPr>
              <a:t> 20. </a:t>
            </a:r>
            <a:r>
              <a:rPr lang="en-US" sz="1100" dirty="0" err="1">
                <a:solidFill>
                  <a:srgbClr val="000000"/>
                </a:solidFill>
                <a:ea typeface="Calibri"/>
                <a:cs typeface="Calibri"/>
              </a:rPr>
              <a:t>Juna</a:t>
            </a:r>
            <a:r>
              <a:rPr lang="en-US" sz="1100" dirty="0">
                <a:solidFill>
                  <a:srgbClr val="000000"/>
                </a:solidFill>
                <a:ea typeface="Calibri"/>
                <a:cs typeface="Calibri"/>
              </a:rPr>
              <a:t> 2023.</a:t>
            </a:r>
          </a:p>
        </p:txBody>
      </p:sp>
      <p:sp>
        <p:nvSpPr>
          <p:cNvPr id="8" name="Téglalap 7"/>
          <p:cNvSpPr/>
          <p:nvPr/>
        </p:nvSpPr>
        <p:spPr>
          <a:xfrm>
            <a:off x="220326" y="225088"/>
            <a:ext cx="9122081" cy="584775"/>
          </a:xfrm>
          <a:prstGeom prst="rect">
            <a:avLst/>
          </a:prstGeom>
        </p:spPr>
        <p:txBody>
          <a:bodyPr wrap="square">
            <a:spAutoFit/>
          </a:bodyPr>
          <a:lstStyle/>
          <a:p>
            <a:r>
              <a:rPr lang="nb-NO" sz="3200" b="1" dirty="0"/>
              <a:t>Klimatske promene i </a:t>
            </a:r>
            <a:r>
              <a:rPr lang="nb-NO" sz="3200" b="1" dirty="0" smtClean="0"/>
              <a:t>zdravlje</a:t>
            </a:r>
            <a:r>
              <a:rPr lang="hu-HU" sz="3200" b="1" dirty="0" smtClean="0"/>
              <a:t> – </a:t>
            </a:r>
            <a:r>
              <a:rPr lang="en-US" sz="3200" b="1" dirty="0" err="1" smtClean="0"/>
              <a:t>Tercijarni</a:t>
            </a:r>
            <a:r>
              <a:rPr lang="en-US" sz="3200" b="1" dirty="0" smtClean="0"/>
              <a:t> </a:t>
            </a:r>
            <a:r>
              <a:rPr lang="en-US" sz="3200" b="1" dirty="0" err="1"/>
              <a:t>uticaji</a:t>
            </a:r>
            <a:endParaRPr lang="de-DE" sz="3200" dirty="0"/>
          </a:p>
        </p:txBody>
      </p:sp>
    </p:spTree>
    <p:extLst>
      <p:ext uri="{BB962C8B-B14F-4D97-AF65-F5344CB8AC3E}">
        <p14:creationId xmlns:p14="http://schemas.microsoft.com/office/powerpoint/2010/main" val="316654605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15C608-6917-445F-8668-B10B55FB39B3}">
  <ds:schemaRefs>
    <ds:schemaRef ds:uri="http://schemas.microsoft.com/sharepoint/v3/contenttype/forms"/>
  </ds:schemaRefs>
</ds:datastoreItem>
</file>

<file path=customXml/itemProps2.xml><?xml version="1.0" encoding="utf-8"?>
<ds:datastoreItem xmlns:ds="http://schemas.openxmlformats.org/officeDocument/2006/customXml" ds:itemID="{7183FEE3-FF5C-47B7-92AE-7EF977E87599}">
  <ds:schemaRefs>
    <ds:schemaRef ds:uri="http://www.w3.org/XML/1998/namespace"/>
    <ds:schemaRef ds:uri="http://schemas.microsoft.com/office/2006/documentManagement/types"/>
    <ds:schemaRef ds:uri="http://purl.org/dc/dcmitype/"/>
    <ds:schemaRef ds:uri="http://schemas.microsoft.com/office/2006/metadata/properties"/>
    <ds:schemaRef ds:uri="603c054e-d324-4a4b-bfdc-a44c27811fd1"/>
    <ds:schemaRef ds:uri="http://schemas.openxmlformats.org/package/2006/metadata/core-properties"/>
    <ds:schemaRef ds:uri="http://schemas.microsoft.com/office/infopath/2007/PartnerControls"/>
    <ds:schemaRef ds:uri="7041af30-ae09-480b-a38a-622eca9a1506"/>
    <ds:schemaRef ds:uri="http://purl.org/dc/terms/"/>
    <ds:schemaRef ds:uri="http://purl.org/dc/elements/1.1/"/>
  </ds:schemaRefs>
</ds:datastoreItem>
</file>

<file path=customXml/itemProps3.xml><?xml version="1.0" encoding="utf-8"?>
<ds:datastoreItem xmlns:ds="http://schemas.openxmlformats.org/officeDocument/2006/customXml" ds:itemID="{CD255D33-F225-4E57-9C39-9101EEDAAC28}"/>
</file>

<file path=docProps/app.xml><?xml version="1.0" encoding="utf-8"?>
<Properties xmlns="http://schemas.openxmlformats.org/officeDocument/2006/extended-properties" xmlns:vt="http://schemas.openxmlformats.org/officeDocument/2006/docPropsVTypes">
  <Template>Office-téma</Template>
  <TotalTime>927</TotalTime>
  <Words>2351</Words>
  <Application>Microsoft Office PowerPoint</Application>
  <PresentationFormat>Szélesvásznú</PresentationFormat>
  <Paragraphs>166</Paragraphs>
  <Slides>40</Slides>
  <Notes>2</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40</vt:i4>
      </vt:variant>
    </vt:vector>
  </HeadingPairs>
  <TitlesOfParts>
    <vt:vector size="47" baseType="lpstr">
      <vt:lpstr>Arial</vt:lpstr>
      <vt:lpstr>Calibri</vt:lpstr>
      <vt:lpstr>Garamond</vt:lpstr>
      <vt:lpstr>GillSansMTPro-Medium</vt:lpstr>
      <vt:lpstr>Source Sans Pro</vt:lpstr>
      <vt:lpstr>Times New Roman</vt:lpstr>
      <vt:lpstr>Office-téma</vt:lpstr>
      <vt:lpstr>Developing new curriculum outlines and learning materials on climate change's health impacts for medical schools 2021-2-HU01-KA220-HED-000050972</vt:lpstr>
      <vt:lpstr>Klimatske promene i zdravlje – Predavanje 1 –</vt:lpstr>
      <vt:lpstr>PowerPoint-bemutató</vt:lpstr>
      <vt:lpstr>PowerPoint-bemutató</vt:lpstr>
      <vt:lpstr>Ugljenični otisci zdravstvenih sistema</vt:lpstr>
      <vt:lpstr>GHG izvori i aktivnosti</vt:lpstr>
      <vt:lpstr>Ugljenični otisci zdravstvenih sistema</vt:lpstr>
      <vt:lpstr>PowerPoint-bemutató</vt:lpstr>
      <vt:lpstr>PowerPoint-bemutató</vt:lpstr>
      <vt:lpstr>PowerPoint-bemutató</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Bolesti osetljive na klimu i zdravstveni ishodi osetljivi na klimu </vt:lpstr>
      <vt:lpstr>PowerPoint-bemutató</vt:lpstr>
      <vt:lpstr>Temperatura tela i efekti na zdravlje</vt:lpstr>
      <vt:lpstr>PowerPoint-bemutató</vt:lpstr>
      <vt:lpstr>PowerPoint-bemutató</vt:lpstr>
      <vt:lpstr>PowerPoint-bemutató</vt:lpstr>
      <vt:lpstr>PowerPoint-bemutató</vt:lpstr>
      <vt:lpstr>PowerPoint-bemutató</vt:lpstr>
      <vt:lpstr>PowerPoint-bemutató</vt:lpstr>
      <vt:lpstr>Temperatura i bolesti bubrega</vt:lpstr>
      <vt:lpstr>Klimate promene i nefropatija od toplotnog stresa</vt:lpstr>
      <vt:lpstr>PowerPoint-bemutató</vt:lpstr>
      <vt:lpstr>Razvoj hronične bolesti bubrega povezane sa toplotom</vt:lpstr>
      <vt:lpstr>PowerPoint-bemutató</vt:lpstr>
      <vt:lpstr>Eko-anksioznost</vt:lpstr>
      <vt:lpstr>Emocije povezane sa eko-anksioznošću</vt:lpstr>
      <vt:lpstr>Da li postoji veza između toplog vremena i loših ishoda mentalnog zdravlja? Sistematski pregled i meta-analiza</vt:lpstr>
      <vt:lpstr>Klimatske promene i zdravlje radnika</vt:lpstr>
      <vt:lpstr>Klimatske promene i bezbednost i zdravlje na radu</vt:lpstr>
      <vt:lpstr>Požar</vt:lpstr>
      <vt:lpstr>Opasnosti po zdravlje od šumskog požara – zagađenje dimom</vt:lpstr>
      <vt:lpstr>Bujične poplave – zdravstveni rizici</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66</cp:revision>
  <dcterms:created xsi:type="dcterms:W3CDTF">2023-07-11T11:55:05Z</dcterms:created>
  <dcterms:modified xsi:type="dcterms:W3CDTF">2025-04-15T07:57:14Z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