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6"/>
  </p:notesMasterIdLst>
  <p:sldIdLst>
    <p:sldId id="375" r:id="rId5"/>
    <p:sldId id="357" r:id="rId6"/>
    <p:sldId id="340" r:id="rId7"/>
    <p:sldId id="341" r:id="rId8"/>
    <p:sldId id="342" r:id="rId9"/>
    <p:sldId id="343" r:id="rId10"/>
    <p:sldId id="334" r:id="rId11"/>
    <p:sldId id="335" r:id="rId12"/>
    <p:sldId id="336" r:id="rId13"/>
    <p:sldId id="337" r:id="rId14"/>
    <p:sldId id="338" r:id="rId15"/>
    <p:sldId id="361" r:id="rId16"/>
    <p:sldId id="362" r:id="rId17"/>
    <p:sldId id="372" r:id="rId18"/>
    <p:sldId id="373" r:id="rId19"/>
    <p:sldId id="370" r:id="rId20"/>
    <p:sldId id="371" r:id="rId21"/>
    <p:sldId id="328" r:id="rId22"/>
    <p:sldId id="329" r:id="rId23"/>
    <p:sldId id="348" r:id="rId24"/>
    <p:sldId id="349" r:id="rId25"/>
    <p:sldId id="330" r:id="rId26"/>
    <p:sldId id="331" r:id="rId27"/>
    <p:sldId id="368" r:id="rId28"/>
    <p:sldId id="365" r:id="rId29"/>
    <p:sldId id="265" r:id="rId30"/>
    <p:sldId id="285" r:id="rId31"/>
    <p:sldId id="367" r:id="rId32"/>
    <p:sldId id="313" r:id="rId33"/>
    <p:sldId id="318" r:id="rId34"/>
    <p:sldId id="369" r:id="rId35"/>
    <p:sldId id="350" r:id="rId36"/>
    <p:sldId id="351" r:id="rId37"/>
    <p:sldId id="352" r:id="rId38"/>
    <p:sldId id="353" r:id="rId39"/>
    <p:sldId id="354" r:id="rId40"/>
    <p:sldId id="355" r:id="rId41"/>
    <p:sldId id="356" r:id="rId42"/>
    <p:sldId id="363" r:id="rId43"/>
    <p:sldId id="364" r:id="rId44"/>
    <p:sldId id="374" r:id="rId45"/>
  </p:sldIdLst>
  <p:sldSz cx="12192000" cy="6858000"/>
  <p:notesSz cx="6888163" cy="100203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A6ED30C-500C-4FDA-8089-E401101F5518}">
          <p14:sldIdLst>
            <p14:sldId id="375"/>
            <p14:sldId id="357"/>
            <p14:sldId id="340"/>
            <p14:sldId id="341"/>
            <p14:sldId id="342"/>
            <p14:sldId id="343"/>
            <p14:sldId id="334"/>
            <p14:sldId id="335"/>
            <p14:sldId id="336"/>
            <p14:sldId id="337"/>
            <p14:sldId id="338"/>
            <p14:sldId id="361"/>
            <p14:sldId id="362"/>
            <p14:sldId id="372"/>
            <p14:sldId id="373"/>
            <p14:sldId id="370"/>
            <p14:sldId id="371"/>
            <p14:sldId id="328"/>
            <p14:sldId id="329"/>
            <p14:sldId id="348"/>
            <p14:sldId id="349"/>
            <p14:sldId id="330"/>
            <p14:sldId id="331"/>
            <p14:sldId id="368"/>
            <p14:sldId id="365"/>
            <p14:sldId id="265"/>
            <p14:sldId id="285"/>
            <p14:sldId id="367"/>
            <p14:sldId id="313"/>
            <p14:sldId id="318"/>
            <p14:sldId id="369"/>
            <p14:sldId id="350"/>
            <p14:sldId id="351"/>
            <p14:sldId id="352"/>
            <p14:sldId id="353"/>
            <p14:sldId id="354"/>
            <p14:sldId id="355"/>
            <p14:sldId id="356"/>
            <p14:sldId id="363"/>
            <p14:sldId id="364"/>
            <p14:sldId id="374"/>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EFFE94"/>
    <a:srgbClr val="E686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4" autoAdjust="0"/>
    <p:restoredTop sz="94660"/>
  </p:normalViewPr>
  <p:slideViewPr>
    <p:cSldViewPr showGuides="1">
      <p:cViewPr varScale="1">
        <p:scale>
          <a:sx n="99" d="100"/>
          <a:sy n="99" d="100"/>
        </p:scale>
        <p:origin x="96" y="360"/>
      </p:cViewPr>
      <p:guideLst>
        <p:guide orient="horz" pos="2160"/>
        <p:guide pos="3840"/>
      </p:guideLst>
    </p:cSldViewPr>
  </p:slideViewPr>
  <p:notesTextViewPr>
    <p:cViewPr>
      <p:scale>
        <a:sx n="3" d="2"/>
        <a:sy n="3" d="2"/>
      </p:scale>
      <p:origin x="0" y="0"/>
    </p:cViewPr>
  </p:notesTextViewPr>
  <p:gridSpacing cx="45000" cy="450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500" cy="501650"/>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902075" y="0"/>
            <a:ext cx="2984500" cy="501650"/>
          </a:xfrm>
          <a:prstGeom prst="rect">
            <a:avLst/>
          </a:prstGeom>
        </p:spPr>
        <p:txBody>
          <a:bodyPr vert="horz" lIns="91440" tIns="45720" rIns="91440" bIns="45720" rtlCol="0"/>
          <a:lstStyle>
            <a:lvl1pPr algn="r">
              <a:defRPr sz="1200"/>
            </a:lvl1pPr>
          </a:lstStyle>
          <a:p>
            <a:fld id="{90D74316-AF2A-4B79-97BA-6437D31A6DFB}" type="datetimeFigureOut">
              <a:rPr lang="en-IE" smtClean="0"/>
              <a:t>15/04/2025</a:t>
            </a:fld>
            <a:endParaRPr lang="en-IE"/>
          </a:p>
        </p:txBody>
      </p:sp>
      <p:sp>
        <p:nvSpPr>
          <p:cNvPr id="4" name="Slide Image Placeholder 3"/>
          <p:cNvSpPr>
            <a:spLocks noGrp="1" noRot="1" noChangeAspect="1"/>
          </p:cNvSpPr>
          <p:nvPr>
            <p:ph type="sldImg" idx="2"/>
          </p:nvPr>
        </p:nvSpPr>
        <p:spPr>
          <a:xfrm>
            <a:off x="439738" y="1252538"/>
            <a:ext cx="6008687" cy="3381375"/>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8975" y="4822825"/>
            <a:ext cx="5510213" cy="39449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9518650"/>
            <a:ext cx="2984500" cy="501650"/>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902075" y="9518650"/>
            <a:ext cx="2984500" cy="501650"/>
          </a:xfrm>
          <a:prstGeom prst="rect">
            <a:avLst/>
          </a:prstGeom>
        </p:spPr>
        <p:txBody>
          <a:bodyPr vert="horz" lIns="91440" tIns="45720" rIns="91440" bIns="45720" rtlCol="0" anchor="b"/>
          <a:lstStyle>
            <a:lvl1pPr algn="r">
              <a:defRPr sz="1200"/>
            </a:lvl1pPr>
          </a:lstStyle>
          <a:p>
            <a:fld id="{6C528381-94C1-4CF1-9B47-54BFA536C02B}" type="slidenum">
              <a:rPr lang="en-IE" smtClean="0"/>
              <a:t>‹#›</a:t>
            </a:fld>
            <a:endParaRPr lang="en-IE"/>
          </a:p>
        </p:txBody>
      </p:sp>
    </p:spTree>
    <p:extLst>
      <p:ext uri="{BB962C8B-B14F-4D97-AF65-F5344CB8AC3E}">
        <p14:creationId xmlns:p14="http://schemas.microsoft.com/office/powerpoint/2010/main" val="1591346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US" sz="1800" b="0" i="0" u="none" strike="noStrike" baseline="0" dirty="0">
                <a:solidFill>
                  <a:srgbClr val="000000"/>
                </a:solidFill>
                <a:latin typeface="Charis SIL"/>
              </a:rPr>
              <a:t>The use of fossil fuels acts to generate atmospheric greenhouse gasses (e.g. CO2 and methane), increasing average atmospheric temperatures and harmful atmospheric pollution, and reducing ocean surface </a:t>
            </a:r>
            <a:r>
              <a:rPr lang="en-US" sz="1800" b="0" i="0" u="none" strike="noStrike" baseline="0" dirty="0" err="1">
                <a:solidFill>
                  <a:srgbClr val="000000"/>
                </a:solidFill>
                <a:latin typeface="Charis SIL"/>
              </a:rPr>
              <a:t>pH.</a:t>
            </a:r>
            <a:r>
              <a:rPr lang="en-US" sz="1800" b="0" i="0" u="none" strike="noStrike" baseline="0" dirty="0">
                <a:solidFill>
                  <a:srgbClr val="000000"/>
                </a:solidFill>
                <a:latin typeface="Charis SIL"/>
              </a:rPr>
              <a:t> Increased atmospheric temperatures also increase ocean surface temperatures, reducing CO2-sink capacity and disrupting fishery stocks. Both changes in atmospheric and ocean temperatures increase the likelihood of extreme weather events (increased and decreased precipitation, more frequent and stronger storm systems with greater land penetration), which combine with elevated temperatures to disrupt crop yields, and increase the risk of crop loss, and make human habitat disruption more likely. These changes have economic (adverse impacts on agricultural and fishery industries), health (poor nutrition) and migration effects, each of which individually and jointly impact pregnancy health and preterm risk. Extreme weather events in turn, along with elevated temperatures, alter disease vector range and risk of exposure, exert maternal physiological stress (directly through climatic effects and indirectly through social and habitat disruption) and increase disease risk. Each of these factors, individually and in concert act to increase the risk of preterm birth. Notably, many of the regions most likely to be impacted by these cascading impacts are those least equipped to adopt mitigation strategies. Image created using Biorender.com. </a:t>
            </a:r>
            <a:endParaRPr lang="en-GB" dirty="0"/>
          </a:p>
        </p:txBody>
      </p:sp>
      <p:sp>
        <p:nvSpPr>
          <p:cNvPr id="4" name="Dia számának helye 3"/>
          <p:cNvSpPr>
            <a:spLocks noGrp="1"/>
          </p:cNvSpPr>
          <p:nvPr>
            <p:ph type="sldNum" sz="quarter" idx="5"/>
          </p:nvPr>
        </p:nvSpPr>
        <p:spPr/>
        <p:txBody>
          <a:bodyPr/>
          <a:lstStyle/>
          <a:p>
            <a:fld id="{C796AC3F-42A5-4C20-A6EA-AA98AAC7DA49}" type="slidenum">
              <a:rPr lang="en-GB" smtClean="0"/>
              <a:t>12</a:t>
            </a:fld>
            <a:endParaRPr lang="en-GB"/>
          </a:p>
        </p:txBody>
      </p:sp>
    </p:spTree>
    <p:extLst>
      <p:ext uri="{BB962C8B-B14F-4D97-AF65-F5344CB8AC3E}">
        <p14:creationId xmlns:p14="http://schemas.microsoft.com/office/powerpoint/2010/main" val="2134389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US" dirty="0">
                <a:cs typeface="Calibri"/>
              </a:rPr>
              <a:t>Aflatoxin is produced by several other species of the Aspergillus genus not only A. flavus, as far as I know (note from Csaba)</a:t>
            </a:r>
          </a:p>
        </p:txBody>
      </p:sp>
      <p:sp>
        <p:nvSpPr>
          <p:cNvPr id="4" name="Dia számának helye 3"/>
          <p:cNvSpPr>
            <a:spLocks noGrp="1"/>
          </p:cNvSpPr>
          <p:nvPr>
            <p:ph type="sldNum" sz="quarter" idx="5"/>
          </p:nvPr>
        </p:nvSpPr>
        <p:spPr/>
        <p:txBody>
          <a:bodyPr/>
          <a:lstStyle/>
          <a:p>
            <a:fld id="{9B1DD79E-F3BB-4B0C-8FCB-3ED95F0F3189}" type="slidenum">
              <a:rPr lang="en-US" smtClean="0"/>
              <a:t>32</a:t>
            </a:fld>
            <a:endParaRPr lang="en-US"/>
          </a:p>
        </p:txBody>
      </p:sp>
    </p:spTree>
    <p:extLst>
      <p:ext uri="{BB962C8B-B14F-4D97-AF65-F5344CB8AC3E}">
        <p14:creationId xmlns:p14="http://schemas.microsoft.com/office/powerpoint/2010/main" val="2687734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1DD79E-F3BB-4B0C-8FCB-3ED95F0F3189}" type="slidenum">
              <a:rPr lang="en-US" smtClean="0"/>
              <a:t>38</a:t>
            </a:fld>
            <a:endParaRPr lang="en-US"/>
          </a:p>
        </p:txBody>
      </p:sp>
    </p:spTree>
    <p:extLst>
      <p:ext uri="{BB962C8B-B14F-4D97-AF65-F5344CB8AC3E}">
        <p14:creationId xmlns:p14="http://schemas.microsoft.com/office/powerpoint/2010/main" val="1822262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de-DE" dirty="0"/>
              <a:t>https://unfccc.int/topics/adaptation-and-resilience/the-big-picture/introduction</a:t>
            </a:r>
          </a:p>
        </p:txBody>
      </p:sp>
      <p:sp>
        <p:nvSpPr>
          <p:cNvPr id="4" name="Dia számának helye 3"/>
          <p:cNvSpPr>
            <a:spLocks noGrp="1"/>
          </p:cNvSpPr>
          <p:nvPr>
            <p:ph type="sldNum" sz="quarter" idx="10"/>
          </p:nvPr>
        </p:nvSpPr>
        <p:spPr/>
        <p:txBody>
          <a:bodyPr/>
          <a:lstStyle/>
          <a:p>
            <a:fld id="{C474DCDC-A190-48C1-ADE3-0C6CA7E8B3F0}" type="slidenum">
              <a:rPr lang="hu-HU" smtClean="0"/>
              <a:t>39</a:t>
            </a:fld>
            <a:endParaRPr lang="hu-HU"/>
          </a:p>
        </p:txBody>
      </p:sp>
    </p:spTree>
    <p:extLst>
      <p:ext uri="{BB962C8B-B14F-4D97-AF65-F5344CB8AC3E}">
        <p14:creationId xmlns:p14="http://schemas.microsoft.com/office/powerpoint/2010/main" val="2202861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de-DE" dirty="0"/>
              <a:t>https://www.who.int/publications/i/item/9789241565073</a:t>
            </a:r>
          </a:p>
        </p:txBody>
      </p:sp>
      <p:sp>
        <p:nvSpPr>
          <p:cNvPr id="4" name="Dia számának helye 3"/>
          <p:cNvSpPr>
            <a:spLocks noGrp="1"/>
          </p:cNvSpPr>
          <p:nvPr>
            <p:ph type="sldNum" sz="quarter" idx="10"/>
          </p:nvPr>
        </p:nvSpPr>
        <p:spPr/>
        <p:txBody>
          <a:bodyPr/>
          <a:lstStyle/>
          <a:p>
            <a:fld id="{C474DCDC-A190-48C1-ADE3-0C6CA7E8B3F0}" type="slidenum">
              <a:rPr lang="hu-HU" smtClean="0"/>
              <a:t>40</a:t>
            </a:fld>
            <a:endParaRPr lang="hu-HU"/>
          </a:p>
        </p:txBody>
      </p:sp>
    </p:spTree>
    <p:extLst>
      <p:ext uri="{BB962C8B-B14F-4D97-AF65-F5344CB8AC3E}">
        <p14:creationId xmlns:p14="http://schemas.microsoft.com/office/powerpoint/2010/main" val="2517773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de-DE" dirty="0"/>
          </a:p>
        </p:txBody>
      </p:sp>
      <p:sp>
        <p:nvSpPr>
          <p:cNvPr id="4" name="Dia számának helye 3"/>
          <p:cNvSpPr>
            <a:spLocks noGrp="1"/>
          </p:cNvSpPr>
          <p:nvPr>
            <p:ph type="sldNum" sz="quarter" idx="10"/>
          </p:nvPr>
        </p:nvSpPr>
        <p:spPr/>
        <p:txBody>
          <a:bodyPr/>
          <a:lstStyle/>
          <a:p>
            <a:fld id="{4846FD6C-1DC6-4E53-9F18-BEDDB8F0AB88}" type="slidenum">
              <a:rPr lang="en-US" smtClean="0"/>
              <a:t>41</a:t>
            </a:fld>
            <a:endParaRPr lang="en-US"/>
          </a:p>
        </p:txBody>
      </p:sp>
    </p:spTree>
    <p:extLst>
      <p:ext uri="{BB962C8B-B14F-4D97-AF65-F5344CB8AC3E}">
        <p14:creationId xmlns:p14="http://schemas.microsoft.com/office/powerpoint/2010/main" val="1409989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anchor="b"/>
          <a:lstStyle>
            <a:lvl1pPr algn="l">
              <a:defRPr sz="6000">
                <a:solidFill>
                  <a:schemeClr val="bg1">
                    <a:lumMod val="50000"/>
                  </a:schemeClr>
                </a:solidFill>
              </a:defRPr>
            </a:lvl1pPr>
          </a:lstStyle>
          <a:p>
            <a:r>
              <a:rPr lang="hu-HU" dirty="0" err="1"/>
              <a:t>Title</a:t>
            </a:r>
            <a:endParaRPr lang="hu-HU" dirty="0"/>
          </a:p>
        </p:txBody>
      </p:sp>
      <p:sp>
        <p:nvSpPr>
          <p:cNvPr id="3" name="Alcím 2"/>
          <p:cNvSpPr>
            <a:spLocks noGrp="1"/>
          </p:cNvSpPr>
          <p:nvPr>
            <p:ph type="subTitle" idx="1" hasCustomPrompt="1"/>
          </p:nvPr>
        </p:nvSpPr>
        <p:spPr>
          <a:xfrm>
            <a:off x="1524000" y="3602038"/>
            <a:ext cx="9144000" cy="1655762"/>
          </a:xfrm>
        </p:spPr>
        <p:txBody>
          <a:bodyPr/>
          <a:lstStyle>
            <a:lvl1pPr marL="0" indent="0" algn="l">
              <a:buNone/>
              <a:defRPr sz="2400">
                <a:solidFill>
                  <a:schemeClr val="bg1">
                    <a:lumMod val="50000"/>
                  </a:schemeClr>
                </a:solidFill>
              </a:defRPr>
            </a:lvl1pPr>
            <a:lvl2pPr marL="457211" indent="0" algn="ctr">
              <a:buNone/>
              <a:defRPr sz="2000"/>
            </a:lvl2pPr>
            <a:lvl3pPr marL="914422" indent="0" algn="ctr">
              <a:buNone/>
              <a:defRPr sz="1801"/>
            </a:lvl3pPr>
            <a:lvl4pPr marL="1371635" indent="0" algn="ctr">
              <a:buNone/>
              <a:defRPr sz="1600"/>
            </a:lvl4pPr>
            <a:lvl5pPr marL="1828846" indent="0" algn="ctr">
              <a:buNone/>
              <a:defRPr sz="1600"/>
            </a:lvl5pPr>
            <a:lvl6pPr marL="2286057" indent="0" algn="ctr">
              <a:buNone/>
              <a:defRPr sz="1600"/>
            </a:lvl6pPr>
            <a:lvl7pPr marL="2743268" indent="0" algn="ctr">
              <a:buNone/>
              <a:defRPr sz="1600"/>
            </a:lvl7pPr>
            <a:lvl8pPr marL="3200481" indent="0" algn="ctr">
              <a:buNone/>
              <a:defRPr sz="1600"/>
            </a:lvl8pPr>
            <a:lvl9pPr marL="3657692" indent="0" algn="ctr">
              <a:buNone/>
              <a:defRPr sz="1600"/>
            </a:lvl9pPr>
          </a:lstStyle>
          <a:p>
            <a:r>
              <a:rPr lang="hu-HU" dirty="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4"/>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3"/>
            <a:ext cx="1434164" cy="259883"/>
          </a:xfrm>
          <a:prstGeom prst="rect">
            <a:avLst/>
          </a:prstGeom>
        </p:spPr>
      </p:pic>
      <p:sp>
        <p:nvSpPr>
          <p:cNvPr id="12" name="Téglalap 11"/>
          <p:cNvSpPr/>
          <p:nvPr userDrawn="1"/>
        </p:nvSpPr>
        <p:spPr>
          <a:xfrm>
            <a:off x="427727" y="6661805"/>
            <a:ext cx="1885453"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2" y="6369513"/>
            <a:ext cx="1546460" cy="459605"/>
          </a:xfrm>
          <a:prstGeom prst="rect">
            <a:avLst/>
          </a:prstGeom>
        </p:spPr>
      </p:pic>
      <p:sp>
        <p:nvSpPr>
          <p:cNvPr id="14" name="Élőláb helye 4"/>
          <p:cNvSpPr txBox="1">
            <a:spLocks/>
          </p:cNvSpPr>
          <p:nvPr userDrawn="1"/>
        </p:nvSpPr>
        <p:spPr>
          <a:xfrm>
            <a:off x="3211628" y="6516750"/>
            <a:ext cx="5858578" cy="276883"/>
          </a:xfrm>
          <a:prstGeom prst="rect">
            <a:avLst/>
          </a:prstGeom>
        </p:spPr>
        <p:txBody>
          <a:bodyPr vert="horz" lIns="91440" tIns="45721" rIns="91440" bIns="45721"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sz="1200" dirty="0"/>
              <a:t>CLIMATEMED – </a:t>
            </a:r>
            <a:r>
              <a:rPr lang="hu-HU" sz="1200" dirty="0" err="1"/>
              <a:t>Knowledge</a:t>
            </a:r>
            <a:r>
              <a:rPr lang="hu-HU" sz="1200" dirty="0"/>
              <a:t> </a:t>
            </a:r>
            <a:r>
              <a:rPr lang="hu-HU" sz="1200" dirty="0" err="1"/>
              <a:t>about</a:t>
            </a:r>
            <a:r>
              <a:rPr lang="hu-HU" sz="1200" dirty="0"/>
              <a:t> </a:t>
            </a:r>
            <a:r>
              <a:rPr lang="hu-HU" sz="1200" dirty="0" err="1"/>
              <a:t>climate</a:t>
            </a:r>
            <a:r>
              <a:rPr lang="hu-HU" sz="1200" dirty="0"/>
              <a:t> </a:t>
            </a:r>
            <a:r>
              <a:rPr lang="hu-HU" sz="1200" dirty="0" err="1"/>
              <a:t>change’s</a:t>
            </a:r>
            <a:r>
              <a:rPr lang="hu-HU" sz="1200" dirty="0"/>
              <a:t> </a:t>
            </a:r>
            <a:r>
              <a:rPr lang="hu-HU" sz="1200" dirty="0" err="1"/>
              <a:t>health</a:t>
            </a:r>
            <a:r>
              <a:rPr lang="hu-HU" sz="1200" dirty="0"/>
              <a:t> </a:t>
            </a:r>
            <a:r>
              <a:rPr lang="hu-HU" sz="1200" dirty="0" err="1"/>
              <a:t>impacts</a:t>
            </a:r>
            <a:r>
              <a:rPr lang="hu-HU" sz="1200" dirty="0"/>
              <a:t> </a:t>
            </a:r>
            <a:r>
              <a:rPr lang="hu-HU" sz="1200" dirty="0" err="1"/>
              <a:t>starts</a:t>
            </a:r>
            <a:r>
              <a:rPr lang="hu-HU" sz="1200" dirty="0"/>
              <a:t>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a:spAutoFit/>
            </a:bodyPr>
            <a:lstStyle/>
            <a:p>
              <a:r>
                <a:rPr lang="en-US" sz="1200" dirty="0">
                  <a:solidFill>
                    <a:srgbClr val="333333"/>
                  </a:solidFill>
                  <a:latin typeface="+mn-lt"/>
                </a:rPr>
                <a:t>This learning material © 2023-2024 by CLIMATEMED project </a:t>
              </a:r>
              <a:r>
                <a:rPr lang="hu-HU" sz="1200" dirty="0">
                  <a:solidFill>
                    <a:srgbClr val="333333"/>
                  </a:solidFill>
                  <a:latin typeface="+mn-lt"/>
                </a:rPr>
                <a:t>(</a:t>
              </a:r>
              <a:r>
                <a:rPr lang="hu-HU" sz="1200" dirty="0">
                  <a:solidFill>
                    <a:srgbClr val="333333"/>
                  </a:solidFill>
                  <a:latin typeface="+mn-lt"/>
                  <a:hlinkClick r:id="rId4"/>
                </a:rPr>
                <a:t>www.climatemed.eu</a:t>
              </a:r>
              <a:r>
                <a:rPr lang="hu-HU" sz="1200" dirty="0">
                  <a:solidFill>
                    <a:srgbClr val="333333"/>
                  </a:solidFill>
                  <a:latin typeface="+mn-lt"/>
                </a:rPr>
                <a:t>) </a:t>
              </a:r>
              <a:r>
                <a:rPr lang="en-US" sz="1200" dirty="0">
                  <a:solidFill>
                    <a:srgbClr val="333333"/>
                  </a:solidFill>
                  <a:latin typeface="+mn-lt"/>
                </a:rPr>
                <a:t>is licensed under CC BY 4.0.</a:t>
              </a:r>
              <a:endParaRPr lang="hu-HU" sz="1200" dirty="0">
                <a:solidFill>
                  <a:srgbClr val="333333"/>
                </a:solidFill>
                <a:latin typeface="+mn-lt"/>
              </a:endParaRPr>
            </a:p>
            <a:p>
              <a:r>
                <a:rPr lang="en-US" sz="1200" dirty="0">
                  <a:solidFill>
                    <a:srgbClr val="333333"/>
                  </a:solidFill>
                  <a:latin typeface="+mn-lt"/>
                </a:rPr>
                <a:t>To view a copy of this license, visit </a:t>
              </a:r>
              <a:r>
                <a:rPr lang="en-US" sz="1200" dirty="0">
                  <a:solidFill>
                    <a:srgbClr val="333333"/>
                  </a:solidFill>
                  <a:latin typeface="+mn-lt"/>
                  <a:hlinkClick r:id="rId5"/>
                </a:rPr>
                <a:t>https://creativecommons.org/licenses/by/4.0/</a:t>
              </a:r>
              <a:r>
                <a:rPr lang="hu-HU" sz="1200" dirty="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2025. 04. 15.</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899" y="365125"/>
            <a:ext cx="2628900" cy="5811838"/>
          </a:xfrm>
        </p:spPr>
        <p:txBody>
          <a:bodyPr vert="eaVert"/>
          <a:lstStyle/>
          <a:p>
            <a:r>
              <a:rPr lang="hu-HU"/>
              <a:t>Mintacím szerkesztése</a:t>
            </a:r>
          </a:p>
        </p:txBody>
      </p:sp>
      <p:sp>
        <p:nvSpPr>
          <p:cNvPr id="3" name="Függőleges szöveg helye 2"/>
          <p:cNvSpPr>
            <a:spLocks noGrp="1"/>
          </p:cNvSpPr>
          <p:nvPr>
            <p:ph type="body" orient="vert" idx="1"/>
          </p:nvPr>
        </p:nvSpPr>
        <p:spPr>
          <a:xfrm>
            <a:off x="838199"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2025. 04. 15.</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5486400"/>
            <a:ext cx="12192000" cy="1371600"/>
          </a:xfrm>
          <a:prstGeom prst="rect">
            <a:avLst/>
          </a:prstGeom>
        </p:spPr>
      </p:pic>
      <p:sp>
        <p:nvSpPr>
          <p:cNvPr id="2" name="Cím 1"/>
          <p:cNvSpPr>
            <a:spLocks noGrp="1"/>
          </p:cNvSpPr>
          <p:nvPr>
            <p:ph type="title" hasCustomPrompt="1"/>
          </p:nvPr>
        </p:nvSpPr>
        <p:spPr>
          <a:xfrm>
            <a:off x="192507" y="153011"/>
            <a:ext cx="11896827" cy="549635"/>
          </a:xfrm>
        </p:spPr>
        <p:txBody>
          <a:bodyPr/>
          <a:lstStyle>
            <a:lvl1pPr>
              <a:lnSpc>
                <a:spcPct val="110000"/>
              </a:lnSpc>
              <a:defRPr sz="3200" b="1">
                <a:solidFill>
                  <a:schemeClr val="tx1"/>
                </a:solidFill>
              </a:defRPr>
            </a:lvl1pPr>
          </a:lstStyle>
          <a:p>
            <a:r>
              <a:rPr lang="hu-HU" dirty="0"/>
              <a:t>Titel</a:t>
            </a:r>
          </a:p>
        </p:txBody>
      </p:sp>
      <p:sp>
        <p:nvSpPr>
          <p:cNvPr id="3" name="Tartalom helye 2"/>
          <p:cNvSpPr>
            <a:spLocks noGrp="1"/>
          </p:cNvSpPr>
          <p:nvPr>
            <p:ph idx="1" hasCustomPrompt="1"/>
          </p:nvPr>
        </p:nvSpPr>
        <p:spPr>
          <a:xfrm>
            <a:off x="192505" y="934777"/>
            <a:ext cx="11896825" cy="5370897"/>
          </a:xfrm>
        </p:spPr>
        <p:txBody>
          <a:bodyPr/>
          <a:lstStyle>
            <a:lvl1pPr>
              <a:lnSpc>
                <a:spcPct val="110000"/>
              </a:lnSpc>
              <a:spcAft>
                <a:spcPts val="1000"/>
              </a:spcAft>
              <a:defRPr sz="2200" baseline="0">
                <a:solidFill>
                  <a:schemeClr val="tx1"/>
                </a:solidFill>
              </a:defRPr>
            </a:lvl1pPr>
            <a:lvl2pPr>
              <a:lnSpc>
                <a:spcPct val="110000"/>
              </a:lnSpc>
              <a:spcAft>
                <a:spcPts val="1000"/>
              </a:spcAft>
              <a:defRPr sz="2000">
                <a:solidFill>
                  <a:schemeClr val="tx1"/>
                </a:solidFill>
              </a:defRPr>
            </a:lvl2pPr>
            <a:lvl3pPr>
              <a:defRPr>
                <a:solidFill>
                  <a:schemeClr val="tx1"/>
                </a:solidFill>
              </a:defRPr>
            </a:lvl3pPr>
            <a:lvl4pPr>
              <a:defRPr>
                <a:solidFill>
                  <a:schemeClr val="tx1"/>
                </a:solidFill>
              </a:defRPr>
            </a:lvl4pPr>
            <a:lvl5pPr marL="2057453" marR="0" indent="-228607" algn="l" defTabSz="914422"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a:r>
              <a:rPr lang="hu-HU" dirty="0"/>
              <a:t>Main text (</a:t>
            </a:r>
            <a:r>
              <a:rPr lang="hu-HU" dirty="0" err="1"/>
              <a:t>First</a:t>
            </a:r>
            <a:r>
              <a:rPr lang="hu-HU" dirty="0"/>
              <a:t> </a:t>
            </a:r>
            <a:r>
              <a:rPr lang="hu-HU" dirty="0" err="1"/>
              <a:t>level</a:t>
            </a:r>
            <a:r>
              <a:rPr lang="hu-HU" dirty="0"/>
              <a:t>)</a:t>
            </a:r>
          </a:p>
          <a:p>
            <a:pPr lvl="1"/>
            <a:r>
              <a:rPr lang="hu-HU" dirty="0" err="1"/>
              <a:t>Second</a:t>
            </a:r>
            <a:r>
              <a:rPr lang="hu-HU" dirty="0"/>
              <a:t> </a:t>
            </a:r>
            <a:r>
              <a:rPr lang="hu-HU" dirty="0" err="1"/>
              <a:t>level</a:t>
            </a:r>
            <a:endParaRPr lang="hu-HU" dirty="0"/>
          </a:p>
          <a:p>
            <a:pPr lvl="2"/>
            <a:r>
              <a:rPr lang="hu-HU" dirty="0" err="1"/>
              <a:t>Third</a:t>
            </a:r>
            <a:r>
              <a:rPr lang="hu-HU" dirty="0"/>
              <a:t> </a:t>
            </a:r>
            <a:r>
              <a:rPr lang="hu-HU" dirty="0" err="1"/>
              <a:t>level</a:t>
            </a:r>
            <a:endParaRPr lang="hu-HU" dirty="0"/>
          </a:p>
          <a:p>
            <a:pPr lvl="3"/>
            <a:r>
              <a:rPr lang="hu-HU" dirty="0" err="1"/>
              <a:t>Fourth</a:t>
            </a:r>
            <a:r>
              <a:rPr lang="hu-HU" dirty="0"/>
              <a:t> </a:t>
            </a:r>
            <a:r>
              <a:rPr lang="hu-HU" dirty="0" err="1"/>
              <a:t>level</a:t>
            </a:r>
            <a:endParaRPr lang="hu-HU" dirty="0"/>
          </a:p>
          <a:p>
            <a:pPr marL="2057453" marR="0" lvl="4" indent="-228607" algn="l" defTabSz="914422"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hu-HU" dirty="0" err="1"/>
              <a:t>Fifth</a:t>
            </a:r>
            <a:r>
              <a:rPr lang="hu-HU" dirty="0"/>
              <a:t> </a:t>
            </a:r>
            <a:r>
              <a:rPr lang="hu-HU" dirty="0" err="1"/>
              <a:t>level</a:t>
            </a:r>
            <a:endParaRPr lang="hu-HU" dirty="0"/>
          </a:p>
          <a:p>
            <a:pPr lvl="4"/>
            <a:endParaRPr lang="hu-HU" dirty="0"/>
          </a:p>
        </p:txBody>
      </p:sp>
      <p:sp>
        <p:nvSpPr>
          <p:cNvPr id="7" name="Cím 1"/>
          <p:cNvSpPr txBox="1">
            <a:spLocks/>
          </p:cNvSpPr>
          <p:nvPr userDrawn="1"/>
        </p:nvSpPr>
        <p:spPr>
          <a:xfrm>
            <a:off x="86630" y="244061"/>
            <a:ext cx="11267173" cy="833970"/>
          </a:xfrm>
          <a:prstGeom prst="rect">
            <a:avLst/>
          </a:prstGeom>
        </p:spPr>
        <p:txBody>
          <a:bodyPr vert="horz" lIns="91440" tIns="45721" rIns="91440" bIns="45721"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hu-HU" sz="4400"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4"/>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3"/>
            <a:ext cx="1434164" cy="259883"/>
          </a:xfrm>
          <a:prstGeom prst="rect">
            <a:avLst/>
          </a:prstGeom>
        </p:spPr>
      </p:pic>
      <p:sp>
        <p:nvSpPr>
          <p:cNvPr id="14" name="Téglalap 13"/>
          <p:cNvSpPr/>
          <p:nvPr userDrawn="1"/>
        </p:nvSpPr>
        <p:spPr>
          <a:xfrm>
            <a:off x="427727" y="6661805"/>
            <a:ext cx="1885453"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2" y="6369513"/>
            <a:ext cx="1546460" cy="459605"/>
          </a:xfrm>
          <a:prstGeom prst="rect">
            <a:avLst/>
          </a:prstGeom>
        </p:spPr>
      </p:pic>
      <p:sp>
        <p:nvSpPr>
          <p:cNvPr id="16" name="Élőláb helye 4"/>
          <p:cNvSpPr txBox="1">
            <a:spLocks/>
          </p:cNvSpPr>
          <p:nvPr userDrawn="1"/>
        </p:nvSpPr>
        <p:spPr>
          <a:xfrm>
            <a:off x="3211628" y="6516750"/>
            <a:ext cx="5858578" cy="276883"/>
          </a:xfrm>
          <a:prstGeom prst="rect">
            <a:avLst/>
          </a:prstGeom>
        </p:spPr>
        <p:txBody>
          <a:bodyPr vert="horz" lIns="91440" tIns="45721" rIns="91440" bIns="45721"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sz="1200" dirty="0"/>
              <a:t>CLIMATEMED – </a:t>
            </a:r>
            <a:r>
              <a:rPr lang="hu-HU" sz="1200" dirty="0" err="1"/>
              <a:t>Knowledge</a:t>
            </a:r>
            <a:r>
              <a:rPr lang="hu-HU" sz="1200" dirty="0"/>
              <a:t> </a:t>
            </a:r>
            <a:r>
              <a:rPr lang="hu-HU" sz="1200" dirty="0" err="1"/>
              <a:t>about</a:t>
            </a:r>
            <a:r>
              <a:rPr lang="hu-HU" sz="1200" dirty="0"/>
              <a:t> </a:t>
            </a:r>
            <a:r>
              <a:rPr lang="hu-HU" sz="1200" dirty="0" err="1"/>
              <a:t>climate</a:t>
            </a:r>
            <a:r>
              <a:rPr lang="hu-HU" sz="1200" dirty="0"/>
              <a:t> </a:t>
            </a:r>
            <a:r>
              <a:rPr lang="hu-HU" sz="1200" dirty="0" err="1"/>
              <a:t>change’s</a:t>
            </a:r>
            <a:r>
              <a:rPr lang="hu-HU" sz="1200" dirty="0"/>
              <a:t> </a:t>
            </a:r>
            <a:r>
              <a:rPr lang="hu-HU" sz="1200" dirty="0" err="1"/>
              <a:t>health</a:t>
            </a:r>
            <a:r>
              <a:rPr lang="hu-HU" sz="1200" dirty="0"/>
              <a:t> </a:t>
            </a:r>
            <a:r>
              <a:rPr lang="hu-HU" sz="1200" dirty="0" err="1"/>
              <a:t>impacts</a:t>
            </a:r>
            <a:r>
              <a:rPr lang="hu-HU" sz="1200" dirty="0"/>
              <a:t> </a:t>
            </a:r>
            <a:r>
              <a:rPr lang="hu-HU" sz="1200" dirty="0" err="1"/>
              <a:t>starts</a:t>
            </a:r>
            <a:r>
              <a:rPr lang="hu-HU" sz="1200" dirty="0"/>
              <a:t>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3" y="1709738"/>
            <a:ext cx="10515600" cy="2852737"/>
          </a:xfrm>
        </p:spPr>
        <p:txBody>
          <a:bodyPr anchor="b"/>
          <a:lstStyle>
            <a:lvl1pPr>
              <a:defRPr sz="6000"/>
            </a:lvl1pPr>
          </a:lstStyle>
          <a:p>
            <a:r>
              <a:rPr lang="hu-HU"/>
              <a:t>Mintacím szerkesztése</a:t>
            </a:r>
          </a:p>
        </p:txBody>
      </p:sp>
      <p:sp>
        <p:nvSpPr>
          <p:cNvPr id="3" name="Szöveg helye 2"/>
          <p:cNvSpPr>
            <a:spLocks noGrp="1"/>
          </p:cNvSpPr>
          <p:nvPr>
            <p:ph type="body" idx="1"/>
          </p:nvPr>
        </p:nvSpPr>
        <p:spPr>
          <a:xfrm>
            <a:off x="831853" y="4589465"/>
            <a:ext cx="10515600" cy="1500187"/>
          </a:xfrm>
        </p:spPr>
        <p:txBody>
          <a:bodyPr/>
          <a:lstStyle>
            <a:lvl1pPr marL="0" indent="0">
              <a:buNone/>
              <a:defRPr sz="2400">
                <a:solidFill>
                  <a:schemeClr val="tx1">
                    <a:tint val="75000"/>
                  </a:schemeClr>
                </a:solidFill>
              </a:defRPr>
            </a:lvl1pPr>
            <a:lvl2pPr marL="457211" indent="0">
              <a:buNone/>
              <a:defRPr sz="2000">
                <a:solidFill>
                  <a:schemeClr val="tx1">
                    <a:tint val="75000"/>
                  </a:schemeClr>
                </a:solidFill>
              </a:defRPr>
            </a:lvl2pPr>
            <a:lvl3pPr marL="914422" indent="0">
              <a:buNone/>
              <a:defRPr sz="1801">
                <a:solidFill>
                  <a:schemeClr val="tx1">
                    <a:tint val="75000"/>
                  </a:schemeClr>
                </a:solidFill>
              </a:defRPr>
            </a:lvl3pPr>
            <a:lvl4pPr marL="1371635" indent="0">
              <a:buNone/>
              <a:defRPr sz="1600">
                <a:solidFill>
                  <a:schemeClr val="tx1">
                    <a:tint val="75000"/>
                  </a:schemeClr>
                </a:solidFill>
              </a:defRPr>
            </a:lvl4pPr>
            <a:lvl5pPr marL="1828846" indent="0">
              <a:buNone/>
              <a:defRPr sz="1600">
                <a:solidFill>
                  <a:schemeClr val="tx1">
                    <a:tint val="75000"/>
                  </a:schemeClr>
                </a:solidFill>
              </a:defRPr>
            </a:lvl5pPr>
            <a:lvl6pPr marL="2286057" indent="0">
              <a:buNone/>
              <a:defRPr sz="1600">
                <a:solidFill>
                  <a:schemeClr val="tx1">
                    <a:tint val="75000"/>
                  </a:schemeClr>
                </a:solidFill>
              </a:defRPr>
            </a:lvl6pPr>
            <a:lvl7pPr marL="2743268" indent="0">
              <a:buNone/>
              <a:defRPr sz="1600">
                <a:solidFill>
                  <a:schemeClr val="tx1">
                    <a:tint val="75000"/>
                  </a:schemeClr>
                </a:solidFill>
              </a:defRPr>
            </a:lvl7pPr>
            <a:lvl8pPr marL="3200481" indent="0">
              <a:buNone/>
              <a:defRPr sz="1600">
                <a:solidFill>
                  <a:schemeClr val="tx1">
                    <a:tint val="75000"/>
                  </a:schemeClr>
                </a:solidFill>
              </a:defRPr>
            </a:lvl8pPr>
            <a:lvl9pPr marL="3657692" indent="0">
              <a:buNone/>
              <a:defRPr sz="1600">
                <a:solidFill>
                  <a:schemeClr val="tx1">
                    <a:tint val="75000"/>
                  </a:schemeClr>
                </a:solidFill>
              </a:defRPr>
            </a:lvl9pPr>
          </a:lstStyle>
          <a:p>
            <a:pPr lvl="0"/>
            <a:r>
              <a:rPr lang="hu-HU" dirty="0"/>
              <a:t>Mintaszöveg szerkesztése</a:t>
            </a:r>
          </a:p>
        </p:txBody>
      </p:sp>
      <p:sp>
        <p:nvSpPr>
          <p:cNvPr id="4" name="Dátum helye 3"/>
          <p:cNvSpPr>
            <a:spLocks noGrp="1"/>
          </p:cNvSpPr>
          <p:nvPr>
            <p:ph type="dt" sz="half" idx="10"/>
          </p:nvPr>
        </p:nvSpPr>
        <p:spPr/>
        <p:txBody>
          <a:bodyPr/>
          <a:lstStyle/>
          <a:p>
            <a:fld id="{9D080D7D-CCD9-4F98-BC7D-474E94E1E9D2}" type="datetimeFigureOut">
              <a:rPr lang="hu-HU" smtClean="0"/>
              <a:t>2025. 04. 15.</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838201"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6172201"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9D080D7D-CCD9-4F98-BC7D-474E94E1E9D2}" type="datetimeFigureOut">
              <a:rPr lang="hu-HU" smtClean="0"/>
              <a:t>2025. 04. 15.</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9" y="365125"/>
            <a:ext cx="10515600" cy="1325563"/>
          </a:xfrm>
        </p:spPr>
        <p:txBody>
          <a:bodyPr/>
          <a:lstStyle/>
          <a:p>
            <a:r>
              <a:rPr lang="hu-HU"/>
              <a:t>Mintacím szerkesztése</a:t>
            </a:r>
          </a:p>
        </p:txBody>
      </p:sp>
      <p:sp>
        <p:nvSpPr>
          <p:cNvPr id="3" name="Szöveg helye 2"/>
          <p:cNvSpPr>
            <a:spLocks noGrp="1"/>
          </p:cNvSpPr>
          <p:nvPr>
            <p:ph type="body" idx="1"/>
          </p:nvPr>
        </p:nvSpPr>
        <p:spPr>
          <a:xfrm>
            <a:off x="839791" y="1681163"/>
            <a:ext cx="5157787" cy="823912"/>
          </a:xfrm>
        </p:spPr>
        <p:txBody>
          <a:bodyPr anchor="b"/>
          <a:lstStyle>
            <a:lvl1pPr marL="0" indent="0">
              <a:buNone/>
              <a:defRPr sz="2400" b="1"/>
            </a:lvl1pPr>
            <a:lvl2pPr marL="457211" indent="0">
              <a:buNone/>
              <a:defRPr sz="2000" b="1"/>
            </a:lvl2pPr>
            <a:lvl3pPr marL="914422" indent="0">
              <a:buNone/>
              <a:defRPr sz="1801" b="1"/>
            </a:lvl3pPr>
            <a:lvl4pPr marL="1371635" indent="0">
              <a:buNone/>
              <a:defRPr sz="1600" b="1"/>
            </a:lvl4pPr>
            <a:lvl5pPr marL="1828846" indent="0">
              <a:buNone/>
              <a:defRPr sz="1600" b="1"/>
            </a:lvl5pPr>
            <a:lvl6pPr marL="2286057" indent="0">
              <a:buNone/>
              <a:defRPr sz="1600" b="1"/>
            </a:lvl6pPr>
            <a:lvl7pPr marL="2743268" indent="0">
              <a:buNone/>
              <a:defRPr sz="1600" b="1"/>
            </a:lvl7pPr>
            <a:lvl8pPr marL="3200481" indent="0">
              <a:buNone/>
              <a:defRPr sz="1600" b="1"/>
            </a:lvl8pPr>
            <a:lvl9pPr marL="3657692" indent="0">
              <a:buNone/>
              <a:defRPr sz="1600" b="1"/>
            </a:lvl9pPr>
          </a:lstStyle>
          <a:p>
            <a:pPr lvl="0"/>
            <a:r>
              <a:rPr lang="hu-HU"/>
              <a:t>Mintaszöveg szerkesztése</a:t>
            </a:r>
          </a:p>
        </p:txBody>
      </p:sp>
      <p:sp>
        <p:nvSpPr>
          <p:cNvPr id="4" name="Tartalom helye 3"/>
          <p:cNvSpPr>
            <a:spLocks noGrp="1"/>
          </p:cNvSpPr>
          <p:nvPr>
            <p:ph sz="half" idx="2"/>
          </p:nvPr>
        </p:nvSpPr>
        <p:spPr>
          <a:xfrm>
            <a:off x="839791" y="2505076"/>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6172203" y="1681163"/>
            <a:ext cx="5183188" cy="823912"/>
          </a:xfrm>
        </p:spPr>
        <p:txBody>
          <a:bodyPr anchor="b"/>
          <a:lstStyle>
            <a:lvl1pPr marL="0" indent="0">
              <a:buNone/>
              <a:defRPr sz="2400" b="1"/>
            </a:lvl1pPr>
            <a:lvl2pPr marL="457211" indent="0">
              <a:buNone/>
              <a:defRPr sz="2000" b="1"/>
            </a:lvl2pPr>
            <a:lvl3pPr marL="914422" indent="0">
              <a:buNone/>
              <a:defRPr sz="1801" b="1"/>
            </a:lvl3pPr>
            <a:lvl4pPr marL="1371635" indent="0">
              <a:buNone/>
              <a:defRPr sz="1600" b="1"/>
            </a:lvl4pPr>
            <a:lvl5pPr marL="1828846" indent="0">
              <a:buNone/>
              <a:defRPr sz="1600" b="1"/>
            </a:lvl5pPr>
            <a:lvl6pPr marL="2286057" indent="0">
              <a:buNone/>
              <a:defRPr sz="1600" b="1"/>
            </a:lvl6pPr>
            <a:lvl7pPr marL="2743268" indent="0">
              <a:buNone/>
              <a:defRPr sz="1600" b="1"/>
            </a:lvl7pPr>
            <a:lvl8pPr marL="3200481" indent="0">
              <a:buNone/>
              <a:defRPr sz="1600" b="1"/>
            </a:lvl8pPr>
            <a:lvl9pPr marL="3657692" indent="0">
              <a:buNone/>
              <a:defRPr sz="1600" b="1"/>
            </a:lvl9pPr>
          </a:lstStyle>
          <a:p>
            <a:pPr lvl="0"/>
            <a:r>
              <a:rPr lang="hu-HU"/>
              <a:t>Mintaszöveg szerkesztése</a:t>
            </a:r>
          </a:p>
        </p:txBody>
      </p:sp>
      <p:sp>
        <p:nvSpPr>
          <p:cNvPr id="6" name="Tartalom helye 5"/>
          <p:cNvSpPr>
            <a:spLocks noGrp="1"/>
          </p:cNvSpPr>
          <p:nvPr>
            <p:ph sz="quarter" idx="4"/>
          </p:nvPr>
        </p:nvSpPr>
        <p:spPr>
          <a:xfrm>
            <a:off x="6172203" y="2505076"/>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9D080D7D-CCD9-4F98-BC7D-474E94E1E9D2}" type="datetimeFigureOut">
              <a:rPr lang="hu-HU" smtClean="0"/>
              <a:t>2025. 04. 15.</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9D080D7D-CCD9-4F98-BC7D-474E94E1E9D2}" type="datetimeFigureOut">
              <a:rPr lang="hu-HU" smtClean="0"/>
              <a:t>2025. 04. 15.</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9D080D7D-CCD9-4F98-BC7D-474E94E1E9D2}" type="datetimeFigureOut">
              <a:rPr lang="hu-HU" smtClean="0"/>
              <a:t>2025. 04. 15.</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91" y="457200"/>
            <a:ext cx="3932236" cy="1600200"/>
          </a:xfrm>
        </p:spPr>
        <p:txBody>
          <a:bodyPr anchor="b"/>
          <a:lstStyle>
            <a:lvl1pPr>
              <a:defRPr sz="3200"/>
            </a:lvl1pPr>
          </a:lstStyle>
          <a:p>
            <a:r>
              <a:rPr lang="hu-HU"/>
              <a:t>Mintacím szerkesztése</a:t>
            </a:r>
          </a:p>
        </p:txBody>
      </p:sp>
      <p:sp>
        <p:nvSpPr>
          <p:cNvPr id="3" name="Tartalom helye 2"/>
          <p:cNvSpPr>
            <a:spLocks noGrp="1"/>
          </p:cNvSpPr>
          <p:nvPr>
            <p:ph idx="1"/>
          </p:nvPr>
        </p:nvSpPr>
        <p:spPr>
          <a:xfrm>
            <a:off x="5183190" y="987425"/>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839791" y="2057400"/>
            <a:ext cx="3932236" cy="3811588"/>
          </a:xfrm>
        </p:spPr>
        <p:txBody>
          <a:bodyPr/>
          <a:lstStyle>
            <a:lvl1pPr marL="0" indent="0">
              <a:buNone/>
              <a:defRPr sz="1600"/>
            </a:lvl1pPr>
            <a:lvl2pPr marL="457211" indent="0">
              <a:buNone/>
              <a:defRPr sz="1401"/>
            </a:lvl2pPr>
            <a:lvl3pPr marL="914422" indent="0">
              <a:buNone/>
              <a:defRPr sz="1200"/>
            </a:lvl3pPr>
            <a:lvl4pPr marL="1371635" indent="0">
              <a:buNone/>
              <a:defRPr sz="1001"/>
            </a:lvl4pPr>
            <a:lvl5pPr marL="1828846" indent="0">
              <a:buNone/>
              <a:defRPr sz="1001"/>
            </a:lvl5pPr>
            <a:lvl6pPr marL="2286057" indent="0">
              <a:buNone/>
              <a:defRPr sz="1001"/>
            </a:lvl6pPr>
            <a:lvl7pPr marL="2743268" indent="0">
              <a:buNone/>
              <a:defRPr sz="1001"/>
            </a:lvl7pPr>
            <a:lvl8pPr marL="3200481" indent="0">
              <a:buNone/>
              <a:defRPr sz="1001"/>
            </a:lvl8pPr>
            <a:lvl9pPr marL="3657692" indent="0">
              <a:buNone/>
              <a:defRPr sz="1001"/>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2025. 04. 15.</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91" y="457200"/>
            <a:ext cx="3932236" cy="1600200"/>
          </a:xfrm>
        </p:spPr>
        <p:txBody>
          <a:bodyPr anchor="b"/>
          <a:lstStyle>
            <a:lvl1pPr>
              <a:defRPr sz="3200"/>
            </a:lvl1pPr>
          </a:lstStyle>
          <a:p>
            <a:r>
              <a:rPr lang="hu-HU"/>
              <a:t>Mintacím szerkesztése</a:t>
            </a:r>
          </a:p>
        </p:txBody>
      </p:sp>
      <p:sp>
        <p:nvSpPr>
          <p:cNvPr id="3" name="Kép helye 2"/>
          <p:cNvSpPr>
            <a:spLocks noGrp="1"/>
          </p:cNvSpPr>
          <p:nvPr>
            <p:ph type="pic" idx="1"/>
          </p:nvPr>
        </p:nvSpPr>
        <p:spPr>
          <a:xfrm>
            <a:off x="5183190" y="987425"/>
            <a:ext cx="6172201" cy="4873625"/>
          </a:xfrm>
        </p:spPr>
        <p:txBody>
          <a:bodyPr/>
          <a:lstStyle>
            <a:lvl1pPr marL="0" indent="0">
              <a:buNone/>
              <a:defRPr sz="3200"/>
            </a:lvl1pPr>
            <a:lvl2pPr marL="457211" indent="0">
              <a:buNone/>
              <a:defRPr sz="2800"/>
            </a:lvl2pPr>
            <a:lvl3pPr marL="914422" indent="0">
              <a:buNone/>
              <a:defRPr sz="2400"/>
            </a:lvl3pPr>
            <a:lvl4pPr marL="1371635" indent="0">
              <a:buNone/>
              <a:defRPr sz="2000"/>
            </a:lvl4pPr>
            <a:lvl5pPr marL="1828846" indent="0">
              <a:buNone/>
              <a:defRPr sz="2000"/>
            </a:lvl5pPr>
            <a:lvl6pPr marL="2286057" indent="0">
              <a:buNone/>
              <a:defRPr sz="2000"/>
            </a:lvl6pPr>
            <a:lvl7pPr marL="2743268" indent="0">
              <a:buNone/>
              <a:defRPr sz="2000"/>
            </a:lvl7pPr>
            <a:lvl8pPr marL="3200481" indent="0">
              <a:buNone/>
              <a:defRPr sz="2000"/>
            </a:lvl8pPr>
            <a:lvl9pPr marL="3657692" indent="0">
              <a:buNone/>
              <a:defRPr sz="2000"/>
            </a:lvl9pPr>
          </a:lstStyle>
          <a:p>
            <a:endParaRPr lang="hu-HU"/>
          </a:p>
        </p:txBody>
      </p:sp>
      <p:sp>
        <p:nvSpPr>
          <p:cNvPr id="4" name="Szöveg helye 3"/>
          <p:cNvSpPr>
            <a:spLocks noGrp="1"/>
          </p:cNvSpPr>
          <p:nvPr>
            <p:ph type="body" sz="half" idx="2"/>
          </p:nvPr>
        </p:nvSpPr>
        <p:spPr>
          <a:xfrm>
            <a:off x="839791" y="2057400"/>
            <a:ext cx="3932236" cy="3811588"/>
          </a:xfrm>
        </p:spPr>
        <p:txBody>
          <a:bodyPr/>
          <a:lstStyle>
            <a:lvl1pPr marL="0" indent="0">
              <a:buNone/>
              <a:defRPr sz="1600"/>
            </a:lvl1pPr>
            <a:lvl2pPr marL="457211" indent="0">
              <a:buNone/>
              <a:defRPr sz="1401"/>
            </a:lvl2pPr>
            <a:lvl3pPr marL="914422" indent="0">
              <a:buNone/>
              <a:defRPr sz="1200"/>
            </a:lvl3pPr>
            <a:lvl4pPr marL="1371635" indent="0">
              <a:buNone/>
              <a:defRPr sz="1001"/>
            </a:lvl4pPr>
            <a:lvl5pPr marL="1828846" indent="0">
              <a:buNone/>
              <a:defRPr sz="1001"/>
            </a:lvl5pPr>
            <a:lvl6pPr marL="2286057" indent="0">
              <a:buNone/>
              <a:defRPr sz="1001"/>
            </a:lvl6pPr>
            <a:lvl7pPr marL="2743268" indent="0">
              <a:buNone/>
              <a:defRPr sz="1001"/>
            </a:lvl7pPr>
            <a:lvl8pPr marL="3200481" indent="0">
              <a:buNone/>
              <a:defRPr sz="1001"/>
            </a:lvl8pPr>
            <a:lvl9pPr marL="3657692" indent="0">
              <a:buNone/>
              <a:defRPr sz="1001"/>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2025. 04. 15.</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4" y="365125"/>
            <a:ext cx="10515600" cy="1325563"/>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838204" y="1825625"/>
            <a:ext cx="10515600" cy="4351338"/>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838201"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080D7D-CCD9-4F98-BC7D-474E94E1E9D2}" type="datetimeFigureOut">
              <a:rPr lang="hu-HU" smtClean="0"/>
              <a:t>2025. 04. 15.</a:t>
            </a:fld>
            <a:endParaRPr lang="hu-HU"/>
          </a:p>
        </p:txBody>
      </p:sp>
      <p:sp>
        <p:nvSpPr>
          <p:cNvPr id="5" name="Élőláb helye 4"/>
          <p:cNvSpPr>
            <a:spLocks noGrp="1"/>
          </p:cNvSpPr>
          <p:nvPr>
            <p:ph type="ftr" sz="quarter" idx="3"/>
          </p:nvPr>
        </p:nvSpPr>
        <p:spPr>
          <a:xfrm>
            <a:off x="4038604"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8610601"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22"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7" indent="-228607" algn="l" defTabSz="914422" rtl="0" eaLnBrk="1" latinLnBrk="0" hangingPunct="1">
        <a:lnSpc>
          <a:spcPct val="90000"/>
        </a:lnSpc>
        <a:spcBef>
          <a:spcPts val="1001"/>
        </a:spcBef>
        <a:buFont typeface="Arial" panose="020B0604020202020204" pitchFamily="34" charset="0"/>
        <a:buChar char="•"/>
        <a:defRPr sz="2800" kern="1200">
          <a:solidFill>
            <a:schemeClr val="tx1"/>
          </a:solidFill>
          <a:latin typeface="+mn-lt"/>
          <a:ea typeface="+mn-ea"/>
          <a:cs typeface="+mn-cs"/>
        </a:defRPr>
      </a:lvl1pPr>
      <a:lvl2pPr marL="685818" indent="-228607" algn="l" defTabSz="91442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9" indent="-228607" algn="l" defTabSz="91442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0" indent="-228607"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453" indent="-228607"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664" indent="-228607"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7"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6" indent="-228607"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7" indent="-228607"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p:bodyStyle>
    <p:otherStyle>
      <a:defPPr>
        <a:defRPr lang="hu-HU"/>
      </a:defPPr>
      <a:lvl1pPr marL="0" algn="l" defTabSz="914422" rtl="0" eaLnBrk="1" latinLnBrk="0" hangingPunct="1">
        <a:defRPr sz="1801" kern="1200">
          <a:solidFill>
            <a:schemeClr val="tx1"/>
          </a:solidFill>
          <a:latin typeface="+mn-lt"/>
          <a:ea typeface="+mn-ea"/>
          <a:cs typeface="+mn-cs"/>
        </a:defRPr>
      </a:lvl1pPr>
      <a:lvl2pPr marL="457211" algn="l" defTabSz="914422" rtl="0" eaLnBrk="1" latinLnBrk="0" hangingPunct="1">
        <a:defRPr sz="1801" kern="1200">
          <a:solidFill>
            <a:schemeClr val="tx1"/>
          </a:solidFill>
          <a:latin typeface="+mn-lt"/>
          <a:ea typeface="+mn-ea"/>
          <a:cs typeface="+mn-cs"/>
        </a:defRPr>
      </a:lvl2pPr>
      <a:lvl3pPr marL="914422" algn="l" defTabSz="914422" rtl="0" eaLnBrk="1" latinLnBrk="0" hangingPunct="1">
        <a:defRPr sz="1801" kern="1200">
          <a:solidFill>
            <a:schemeClr val="tx1"/>
          </a:solidFill>
          <a:latin typeface="+mn-lt"/>
          <a:ea typeface="+mn-ea"/>
          <a:cs typeface="+mn-cs"/>
        </a:defRPr>
      </a:lvl3pPr>
      <a:lvl4pPr marL="1371635" algn="l" defTabSz="914422" rtl="0" eaLnBrk="1" latinLnBrk="0" hangingPunct="1">
        <a:defRPr sz="1801" kern="1200">
          <a:solidFill>
            <a:schemeClr val="tx1"/>
          </a:solidFill>
          <a:latin typeface="+mn-lt"/>
          <a:ea typeface="+mn-ea"/>
          <a:cs typeface="+mn-cs"/>
        </a:defRPr>
      </a:lvl4pPr>
      <a:lvl5pPr marL="1828846" algn="l" defTabSz="914422" rtl="0" eaLnBrk="1" latinLnBrk="0" hangingPunct="1">
        <a:defRPr sz="1801" kern="1200">
          <a:solidFill>
            <a:schemeClr val="tx1"/>
          </a:solidFill>
          <a:latin typeface="+mn-lt"/>
          <a:ea typeface="+mn-ea"/>
          <a:cs typeface="+mn-cs"/>
        </a:defRPr>
      </a:lvl5pPr>
      <a:lvl6pPr marL="2286057" algn="l" defTabSz="914422" rtl="0" eaLnBrk="1" latinLnBrk="0" hangingPunct="1">
        <a:defRPr sz="1801" kern="1200">
          <a:solidFill>
            <a:schemeClr val="tx1"/>
          </a:solidFill>
          <a:latin typeface="+mn-lt"/>
          <a:ea typeface="+mn-ea"/>
          <a:cs typeface="+mn-cs"/>
        </a:defRPr>
      </a:lvl6pPr>
      <a:lvl7pPr marL="2743268" algn="l" defTabSz="914422" rtl="0" eaLnBrk="1" latinLnBrk="0" hangingPunct="1">
        <a:defRPr sz="1801" kern="1200">
          <a:solidFill>
            <a:schemeClr val="tx1"/>
          </a:solidFill>
          <a:latin typeface="+mn-lt"/>
          <a:ea typeface="+mn-ea"/>
          <a:cs typeface="+mn-cs"/>
        </a:defRPr>
      </a:lvl7pPr>
      <a:lvl8pPr marL="3200481" algn="l" defTabSz="914422" rtl="0" eaLnBrk="1" latinLnBrk="0" hangingPunct="1">
        <a:defRPr sz="1801" kern="1200">
          <a:solidFill>
            <a:schemeClr val="tx1"/>
          </a:solidFill>
          <a:latin typeface="+mn-lt"/>
          <a:ea typeface="+mn-ea"/>
          <a:cs typeface="+mn-cs"/>
        </a:defRPr>
      </a:lvl8pPr>
      <a:lvl9pPr marL="3657692" algn="l" defTabSz="914422"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doi.org/10.1128/CMR.17.1.136-173.2004" TargetMode="Externa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doi.org/10.1038/s41579-021-00639-z" TargetMode="External"/><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cdc.gov/climateandhealth/images/climate_change_health_impacts600w.jpg?_=06389" TargetMode="Externa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www.nytimes.com/interactive/2020/08/24/climate/racism-redlining-cities-global-warming.htm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ncdalliance.org/sites/default/files/rfiles/IDF%20Diabetes%20and%20Climate%20Change%20Policy%20Report.pdf" TargetMode="Externa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6121432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a:normAutofit/>
          </a:bodyPr>
          <a:lstStyle/>
          <a:p>
            <a:pPr>
              <a:lnSpc>
                <a:spcPct val="100000"/>
              </a:lnSpc>
            </a:pPr>
            <a:r>
              <a:rPr lang="en-US" sz="2800" dirty="0"/>
              <a:t>Specially focusing on </a:t>
            </a:r>
            <a:r>
              <a:rPr lang="hu-HU" sz="2800" dirty="0" err="1"/>
              <a:t>Type</a:t>
            </a:r>
            <a:r>
              <a:rPr lang="hu-HU" sz="2800" dirty="0"/>
              <a:t> </a:t>
            </a:r>
            <a:r>
              <a:rPr lang="en-US" sz="2800" dirty="0"/>
              <a:t>2</a:t>
            </a:r>
            <a:r>
              <a:rPr lang="hu-HU" sz="2800" dirty="0"/>
              <a:t> </a:t>
            </a:r>
            <a:r>
              <a:rPr lang="en-US" sz="2800" dirty="0"/>
              <a:t>D</a:t>
            </a:r>
            <a:r>
              <a:rPr lang="hu-HU" sz="2800" dirty="0" err="1"/>
              <a:t>iabetes</a:t>
            </a:r>
            <a:r>
              <a:rPr lang="en-US" sz="2800" dirty="0"/>
              <a:t> patients: What actions should GPs take?</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2" y="859768"/>
            <a:ext cx="11694698" cy="5179232"/>
          </a:xfrm>
        </p:spPr>
        <p:txBody>
          <a:bodyPr>
            <a:noAutofit/>
          </a:bodyPr>
          <a:lstStyle/>
          <a:p>
            <a:pPr lvl="1">
              <a:buFont typeface="Wingdings" pitchFamily="2" charset="2"/>
              <a:buChar char="ü"/>
            </a:pPr>
            <a:r>
              <a:rPr lang="en-US" sz="1800" dirty="0" smtClean="0">
                <a:solidFill>
                  <a:schemeClr val="tx1"/>
                </a:solidFill>
              </a:rPr>
              <a:t>Identify </a:t>
            </a:r>
            <a:r>
              <a:rPr lang="hu-HU" sz="1800" dirty="0" err="1"/>
              <a:t>Type</a:t>
            </a:r>
            <a:r>
              <a:rPr lang="hu-HU" sz="1800" dirty="0"/>
              <a:t> </a:t>
            </a:r>
            <a:r>
              <a:rPr lang="en-US" sz="1800" dirty="0"/>
              <a:t>2</a:t>
            </a:r>
            <a:r>
              <a:rPr lang="hu-HU" sz="1800" dirty="0"/>
              <a:t> </a:t>
            </a:r>
            <a:r>
              <a:rPr lang="en-US" sz="1800" dirty="0"/>
              <a:t>D</a:t>
            </a:r>
            <a:r>
              <a:rPr lang="hu-HU" sz="1800" dirty="0" err="1"/>
              <a:t>iabetes</a:t>
            </a:r>
            <a:r>
              <a:rPr lang="en-US" sz="1800" dirty="0" smtClean="0">
                <a:solidFill>
                  <a:schemeClr val="tx1"/>
                </a:solidFill>
              </a:rPr>
              <a:t> </a:t>
            </a:r>
            <a:r>
              <a:rPr lang="en-US" sz="1800" dirty="0">
                <a:solidFill>
                  <a:schemeClr val="tx1"/>
                </a:solidFill>
              </a:rPr>
              <a:t>patients with CV or chronic kidney disease, who may require personalized management plans.</a:t>
            </a:r>
          </a:p>
          <a:p>
            <a:pPr lvl="1">
              <a:buFont typeface="Wingdings" pitchFamily="2" charset="2"/>
              <a:buChar char="ü"/>
            </a:pPr>
            <a:r>
              <a:rPr lang="en-US" sz="1800" dirty="0">
                <a:solidFill>
                  <a:schemeClr val="tx1"/>
                </a:solidFill>
              </a:rPr>
              <a:t>Conduct regular pre-summer medical assessments and provide counseling on heat exposure for individuals with diabetes.</a:t>
            </a:r>
          </a:p>
          <a:p>
            <a:pPr lvl="1">
              <a:buFont typeface="Wingdings" pitchFamily="2" charset="2"/>
              <a:buChar char="ü"/>
            </a:pPr>
            <a:r>
              <a:rPr lang="en-US" sz="1800" dirty="0">
                <a:solidFill>
                  <a:schemeClr val="tx1"/>
                </a:solidFill>
              </a:rPr>
              <a:t>Be aware of potential side effects of prescribed medications and adjust dosages as needed.</a:t>
            </a:r>
          </a:p>
          <a:p>
            <a:pPr lvl="1">
              <a:buFont typeface="Wingdings" pitchFamily="2" charset="2"/>
              <a:buChar char="ü"/>
            </a:pPr>
            <a:r>
              <a:rPr lang="en-US" sz="1800" dirty="0">
                <a:solidFill>
                  <a:schemeClr val="tx1"/>
                </a:solidFill>
              </a:rPr>
              <a:t>Increase the frequency of monitoring and check-ups during extreme weather conditions.</a:t>
            </a:r>
          </a:p>
          <a:p>
            <a:pPr lvl="1">
              <a:buFont typeface="Wingdings" pitchFamily="2" charset="2"/>
              <a:buChar char="ü"/>
            </a:pPr>
            <a:r>
              <a:rPr lang="en-US" sz="1800" dirty="0">
                <a:solidFill>
                  <a:schemeClr val="tx1"/>
                </a:solidFill>
              </a:rPr>
              <a:t>Implement measures to ensure that vulnerable </a:t>
            </a:r>
            <a:r>
              <a:rPr lang="hu-HU" sz="1800" dirty="0" err="1"/>
              <a:t>Type</a:t>
            </a:r>
            <a:r>
              <a:rPr lang="hu-HU" sz="1800" dirty="0"/>
              <a:t> </a:t>
            </a:r>
            <a:r>
              <a:rPr lang="en-US" sz="1800" dirty="0"/>
              <a:t>2</a:t>
            </a:r>
            <a:r>
              <a:rPr lang="hu-HU" sz="1800" dirty="0"/>
              <a:t> </a:t>
            </a:r>
            <a:r>
              <a:rPr lang="en-US" sz="1800" dirty="0"/>
              <a:t>D</a:t>
            </a:r>
            <a:r>
              <a:rPr lang="hu-HU" sz="1800" dirty="0" err="1"/>
              <a:t>iabetes</a:t>
            </a:r>
            <a:r>
              <a:rPr lang="en-US" sz="1800" dirty="0" smtClean="0">
                <a:solidFill>
                  <a:schemeClr val="tx1"/>
                </a:solidFill>
              </a:rPr>
              <a:t> </a:t>
            </a:r>
            <a:r>
              <a:rPr lang="en-US" sz="1800" dirty="0">
                <a:solidFill>
                  <a:schemeClr val="tx1"/>
                </a:solidFill>
              </a:rPr>
              <a:t>patients remain indoors and have access to safe cooling systems during periods of extreme heat.</a:t>
            </a:r>
          </a:p>
          <a:p>
            <a:pPr lvl="1">
              <a:buFont typeface="Wingdings" pitchFamily="2" charset="2"/>
              <a:buChar char="ü"/>
            </a:pPr>
            <a:r>
              <a:rPr lang="en-US" sz="1800" dirty="0">
                <a:solidFill>
                  <a:schemeClr val="tx1"/>
                </a:solidFill>
              </a:rPr>
              <a:t>Develop preparedness plans for medications and provide support for climatic disasters.</a:t>
            </a:r>
          </a:p>
          <a:p>
            <a:pPr lvl="1">
              <a:buFont typeface="Wingdings" pitchFamily="2" charset="2"/>
              <a:buChar char="ü"/>
            </a:pPr>
            <a:r>
              <a:rPr lang="en-US" sz="1800" dirty="0">
                <a:solidFill>
                  <a:schemeClr val="tx1"/>
                </a:solidFill>
              </a:rPr>
              <a:t>Launch comprehensive campaigns to raise public awareness, educate individuals, and offer advice on managing various risks associated with diabetes.</a:t>
            </a:r>
          </a:p>
          <a:p>
            <a:pPr lvl="1">
              <a:buFont typeface="Wingdings" pitchFamily="2" charset="2"/>
              <a:buChar char="ü"/>
            </a:pPr>
            <a:r>
              <a:rPr lang="en-US" sz="1800" dirty="0">
                <a:solidFill>
                  <a:schemeClr val="tx1"/>
                </a:solidFill>
              </a:rPr>
              <a:t>Provide education on weather-related terms such as temperature, humidity, and heat index.</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endParaRPr lang="en-US" dirty="0"/>
          </a:p>
        </p:txBody>
      </p:sp>
      <p:sp>
        <p:nvSpPr>
          <p:cNvPr id="8" name="TextBox 7">
            <a:extLst>
              <a:ext uri="{FF2B5EF4-FFF2-40B4-BE49-F238E27FC236}">
                <a16:creationId xmlns:a16="http://schemas.microsoft.com/office/drawing/2014/main" id="{BEBB2825-626E-F1EF-DB0E-81542DB4981C}"/>
              </a:ext>
            </a:extLst>
          </p:cNvPr>
          <p:cNvSpPr txBox="1"/>
          <p:nvPr/>
        </p:nvSpPr>
        <p:spPr>
          <a:xfrm>
            <a:off x="6140918" y="5904000"/>
            <a:ext cx="6149008" cy="400110"/>
          </a:xfrm>
          <a:prstGeom prst="rect">
            <a:avLst/>
          </a:prstGeom>
          <a:noFill/>
        </p:spPr>
        <p:txBody>
          <a:bodyPr wrap="square">
            <a:spAutoFit/>
          </a:bodyPr>
          <a:lstStyle/>
          <a:p>
            <a:pPr algn="r"/>
            <a:r>
              <a:rPr lang="en-US" sz="1000" i="1" dirty="0">
                <a:effectLst/>
              </a:rPr>
              <a:t>ISBN 978 92 890 7191 8 </a:t>
            </a:r>
          </a:p>
          <a:p>
            <a:pPr algn="r"/>
            <a:r>
              <a:rPr lang="en-US" sz="1000" i="1" dirty="0">
                <a:effectLst/>
              </a:rPr>
              <a:t>DOI: 10.1088/1755-1315/1016/1/012054</a:t>
            </a:r>
          </a:p>
        </p:txBody>
      </p:sp>
    </p:spTree>
    <p:extLst>
      <p:ext uri="{BB962C8B-B14F-4D97-AF65-F5344CB8AC3E}">
        <p14:creationId xmlns:p14="http://schemas.microsoft.com/office/powerpoint/2010/main" val="2404420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2" y="954000"/>
            <a:ext cx="5598695" cy="5370897"/>
          </a:xfrm>
        </p:spPr>
        <p:txBody>
          <a:bodyPr>
            <a:normAutofit/>
          </a:bodyPr>
          <a:lstStyle/>
          <a:p>
            <a:pPr defTabSz="987527">
              <a:lnSpc>
                <a:spcPct val="100000"/>
              </a:lnSpc>
              <a:spcBef>
                <a:spcPts val="1800"/>
              </a:spcBef>
              <a:defRPr sz="1900"/>
            </a:pPr>
            <a:r>
              <a:rPr lang="en-US" sz="1800" b="1" dirty="0">
                <a:solidFill>
                  <a:srgbClr val="0082CC"/>
                </a:solidFill>
              </a:rPr>
              <a:t>Additional education</a:t>
            </a:r>
            <a:r>
              <a:rPr lang="en-US" sz="1800" dirty="0"/>
              <a:t> </a:t>
            </a:r>
            <a:r>
              <a:rPr lang="en-US" sz="1800" dirty="0">
                <a:solidFill>
                  <a:schemeClr val="tx1"/>
                </a:solidFill>
              </a:rPr>
              <a:t>for healthcare professionals should include: </a:t>
            </a:r>
          </a:p>
          <a:p>
            <a:pPr marL="839787" indent="-342900" defTabSz="987527">
              <a:lnSpc>
                <a:spcPct val="100000"/>
              </a:lnSpc>
              <a:spcBef>
                <a:spcPts val="1800"/>
              </a:spcBef>
              <a:buSzPct val="100000"/>
              <a:buFont typeface="Wingdings" pitchFamily="2" charset="2"/>
              <a:buChar char="ü"/>
              <a:defRPr sz="1900">
                <a:solidFill>
                  <a:srgbClr val="7F7F7F"/>
                </a:solidFill>
              </a:defRPr>
            </a:pPr>
            <a:r>
              <a:rPr lang="en-US" sz="1800" dirty="0">
                <a:solidFill>
                  <a:schemeClr val="tx1"/>
                </a:solidFill>
              </a:rPr>
              <a:t>Updating of </a:t>
            </a:r>
            <a:r>
              <a:rPr lang="en-US" sz="1800" u="sng" dirty="0">
                <a:solidFill>
                  <a:schemeClr val="tx1"/>
                </a:solidFill>
              </a:rPr>
              <a:t>knowledge on heat pathologies</a:t>
            </a:r>
          </a:p>
          <a:p>
            <a:pPr marL="839787" indent="-342900" defTabSz="987527">
              <a:lnSpc>
                <a:spcPct val="100000"/>
              </a:lnSpc>
              <a:spcBef>
                <a:spcPts val="1800"/>
              </a:spcBef>
              <a:buSzPct val="100000"/>
              <a:buFont typeface="Wingdings" pitchFamily="2" charset="2"/>
              <a:buChar char="ü"/>
              <a:defRPr sz="1900">
                <a:solidFill>
                  <a:srgbClr val="7F7F7F"/>
                </a:solidFill>
              </a:defRPr>
            </a:pPr>
            <a:r>
              <a:rPr lang="en-US" sz="1800" dirty="0">
                <a:solidFill>
                  <a:schemeClr val="tx1"/>
                </a:solidFill>
              </a:rPr>
              <a:t>Identification of </a:t>
            </a:r>
            <a:r>
              <a:rPr lang="en-US" sz="1800" u="sng" dirty="0">
                <a:solidFill>
                  <a:schemeClr val="tx1"/>
                </a:solidFill>
              </a:rPr>
              <a:t>at-risk people </a:t>
            </a:r>
            <a:r>
              <a:rPr lang="en-US" sz="1800" dirty="0">
                <a:solidFill>
                  <a:schemeClr val="tx1"/>
                </a:solidFill>
              </a:rPr>
              <a:t>and situations</a:t>
            </a:r>
          </a:p>
          <a:p>
            <a:pPr marL="839787" indent="-342900" defTabSz="987527">
              <a:lnSpc>
                <a:spcPct val="100000"/>
              </a:lnSpc>
              <a:spcBef>
                <a:spcPts val="1800"/>
              </a:spcBef>
              <a:buSzPct val="100000"/>
              <a:buFont typeface="Wingdings" pitchFamily="2" charset="2"/>
              <a:buChar char="ü"/>
              <a:defRPr sz="1900">
                <a:solidFill>
                  <a:srgbClr val="7F7F7F"/>
                </a:solidFill>
              </a:defRPr>
            </a:pPr>
            <a:r>
              <a:rPr lang="en-US" sz="1800" dirty="0">
                <a:solidFill>
                  <a:schemeClr val="tx1"/>
                </a:solidFill>
              </a:rPr>
              <a:t>Knowledge of </a:t>
            </a:r>
            <a:r>
              <a:rPr lang="en-US" sz="1800" u="sng" dirty="0">
                <a:solidFill>
                  <a:schemeClr val="tx1"/>
                </a:solidFill>
              </a:rPr>
              <a:t>prevention measures</a:t>
            </a:r>
            <a:r>
              <a:rPr lang="en-US" sz="1800" dirty="0">
                <a:solidFill>
                  <a:schemeClr val="tx1"/>
                </a:solidFill>
              </a:rPr>
              <a:t> and principles of care (or nursing)</a:t>
            </a:r>
          </a:p>
          <a:p>
            <a:pPr marL="839787" indent="-342900" defTabSz="987527">
              <a:lnSpc>
                <a:spcPct val="100000"/>
              </a:lnSpc>
              <a:spcBef>
                <a:spcPts val="1800"/>
              </a:spcBef>
              <a:buSzPct val="100000"/>
              <a:buFont typeface="Wingdings" pitchFamily="2" charset="2"/>
              <a:buChar char="ü"/>
              <a:defRPr sz="1900">
                <a:solidFill>
                  <a:srgbClr val="7F7F7F"/>
                </a:solidFill>
              </a:defRPr>
            </a:pPr>
            <a:r>
              <a:rPr lang="en-US" sz="1800" dirty="0">
                <a:solidFill>
                  <a:schemeClr val="tx1"/>
                </a:solidFill>
              </a:rPr>
              <a:t>Knowledge of </a:t>
            </a:r>
            <a:r>
              <a:rPr lang="en-US" sz="1800" u="sng" dirty="0">
                <a:solidFill>
                  <a:schemeClr val="tx1"/>
                </a:solidFill>
              </a:rPr>
              <a:t>warning systems </a:t>
            </a:r>
            <a:r>
              <a:rPr lang="en-US" sz="1800" dirty="0">
                <a:solidFill>
                  <a:schemeClr val="tx1"/>
                </a:solidFill>
              </a:rPr>
              <a:t>and health organizations in case of a crisis</a:t>
            </a:r>
          </a:p>
          <a:p>
            <a:pPr marL="839787" indent="-342900" defTabSz="987527">
              <a:lnSpc>
                <a:spcPct val="100000"/>
              </a:lnSpc>
              <a:spcBef>
                <a:spcPts val="1800"/>
              </a:spcBef>
              <a:buSzPct val="100000"/>
              <a:buFont typeface="Wingdings" pitchFamily="2" charset="2"/>
              <a:buChar char="ü"/>
              <a:defRPr sz="1900">
                <a:solidFill>
                  <a:srgbClr val="7F7F7F"/>
                </a:solidFill>
              </a:defRPr>
            </a:pPr>
            <a:r>
              <a:rPr lang="en-US" sz="1800" dirty="0">
                <a:solidFill>
                  <a:schemeClr val="tx1"/>
                </a:solidFill>
              </a:rPr>
              <a:t>Knowledge of </a:t>
            </a:r>
            <a:r>
              <a:rPr lang="en-US" sz="1800" u="sng" dirty="0">
                <a:solidFill>
                  <a:schemeClr val="tx1"/>
                </a:solidFill>
              </a:rPr>
              <a:t>drugs </a:t>
            </a:r>
            <a:r>
              <a:rPr lang="en-US" sz="1800" dirty="0">
                <a:solidFill>
                  <a:schemeClr val="tx1"/>
                </a:solidFill>
              </a:rPr>
              <a:t>(at-risk drugs, how to adapt the treatment, correct storage of drugs)</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endParaRPr lang="en-US" dirty="0"/>
          </a:p>
        </p:txBody>
      </p:sp>
      <p:sp>
        <p:nvSpPr>
          <p:cNvPr id="6" name="Content Placeholder 2">
            <a:extLst>
              <a:ext uri="{FF2B5EF4-FFF2-40B4-BE49-F238E27FC236}">
                <a16:creationId xmlns:a16="http://schemas.microsoft.com/office/drawing/2014/main" id="{FFF0DB52-31DF-3A9B-D96B-8D87629BB8E1}"/>
              </a:ext>
            </a:extLst>
          </p:cNvPr>
          <p:cNvSpPr txBox="1">
            <a:spLocks/>
          </p:cNvSpPr>
          <p:nvPr/>
        </p:nvSpPr>
        <p:spPr>
          <a:xfrm>
            <a:off x="6096000" y="1089571"/>
            <a:ext cx="5598695" cy="53708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87527">
              <a:lnSpc>
                <a:spcPct val="100000"/>
              </a:lnSpc>
              <a:spcBef>
                <a:spcPts val="1800"/>
              </a:spcBef>
              <a:defRPr sz="1900"/>
            </a:pPr>
            <a:r>
              <a:rPr lang="en-US" sz="1800" dirty="0">
                <a:solidFill>
                  <a:schemeClr val="tx1"/>
                </a:solidFill>
              </a:rPr>
              <a:t>Healthcare professionals need </a:t>
            </a:r>
            <a:r>
              <a:rPr lang="en-US" sz="1800" b="1" dirty="0">
                <a:solidFill>
                  <a:srgbClr val="CC503E"/>
                </a:solidFill>
              </a:rPr>
              <a:t>to be proactive</a:t>
            </a:r>
            <a:r>
              <a:rPr lang="en-US" sz="1800" b="1" dirty="0"/>
              <a:t> </a:t>
            </a:r>
            <a:r>
              <a:rPr lang="en-US" sz="1800" dirty="0">
                <a:solidFill>
                  <a:schemeClr val="tx1"/>
                </a:solidFill>
              </a:rPr>
              <a:t>in:</a:t>
            </a:r>
          </a:p>
          <a:p>
            <a:pPr marL="836676" lvl="1" indent="-342900" defTabSz="987527">
              <a:lnSpc>
                <a:spcPct val="100000"/>
              </a:lnSpc>
              <a:spcBef>
                <a:spcPts val="1800"/>
              </a:spcBef>
              <a:buSzPct val="123000"/>
              <a:buFont typeface="Wingdings" pitchFamily="2" charset="2"/>
              <a:buChar char="ü"/>
              <a:defRPr sz="1900">
                <a:solidFill>
                  <a:srgbClr val="7F7F7F"/>
                </a:solidFill>
              </a:defRPr>
            </a:pPr>
            <a:r>
              <a:rPr lang="en-US" sz="1800" dirty="0">
                <a:solidFill>
                  <a:schemeClr val="tx1"/>
                </a:solidFill>
              </a:rPr>
              <a:t>Promoting </a:t>
            </a:r>
            <a:r>
              <a:rPr lang="en-US" sz="1800" u="sng" dirty="0">
                <a:solidFill>
                  <a:schemeClr val="tx1"/>
                </a:solidFill>
              </a:rPr>
              <a:t>active travel </a:t>
            </a:r>
            <a:r>
              <a:rPr lang="en-US" sz="1800" dirty="0">
                <a:solidFill>
                  <a:schemeClr val="tx1"/>
                </a:solidFill>
              </a:rPr>
              <a:t>and </a:t>
            </a:r>
            <a:r>
              <a:rPr lang="en-US" sz="1800" u="sng" dirty="0">
                <a:solidFill>
                  <a:schemeClr val="tx1"/>
                </a:solidFill>
              </a:rPr>
              <a:t>sustainable eating practices</a:t>
            </a:r>
            <a:endParaRPr lang="en-US" sz="1800" dirty="0">
              <a:solidFill>
                <a:schemeClr val="tx1"/>
              </a:solidFill>
            </a:endParaRPr>
          </a:p>
          <a:p>
            <a:pPr marL="836676" lvl="1" indent="-342900" defTabSz="987527">
              <a:lnSpc>
                <a:spcPct val="100000"/>
              </a:lnSpc>
              <a:spcBef>
                <a:spcPts val="1800"/>
              </a:spcBef>
              <a:buSzPct val="123000"/>
              <a:buFont typeface="Wingdings" pitchFamily="2" charset="2"/>
              <a:buChar char="ü"/>
              <a:defRPr sz="1900">
                <a:solidFill>
                  <a:srgbClr val="7F7F7F"/>
                </a:solidFill>
              </a:defRPr>
            </a:pPr>
            <a:r>
              <a:rPr lang="en-US" sz="1800" dirty="0">
                <a:solidFill>
                  <a:schemeClr val="tx1"/>
                </a:solidFill>
              </a:rPr>
              <a:t>Implementing </a:t>
            </a:r>
            <a:r>
              <a:rPr lang="en-US" sz="1800" u="sng" dirty="0">
                <a:solidFill>
                  <a:schemeClr val="tx1"/>
                </a:solidFill>
              </a:rPr>
              <a:t>adaptation measures</a:t>
            </a:r>
            <a:r>
              <a:rPr lang="en-US" sz="1800" dirty="0">
                <a:solidFill>
                  <a:schemeClr val="tx1"/>
                </a:solidFill>
              </a:rPr>
              <a:t> to alleviate distress among individuals with diabetes</a:t>
            </a:r>
          </a:p>
          <a:p>
            <a:pPr marL="836676" lvl="1" indent="-342900" defTabSz="987527">
              <a:lnSpc>
                <a:spcPct val="100000"/>
              </a:lnSpc>
              <a:spcBef>
                <a:spcPts val="1800"/>
              </a:spcBef>
              <a:buSzPct val="123000"/>
              <a:buFont typeface="Wingdings" pitchFamily="2" charset="2"/>
              <a:buChar char="ü"/>
              <a:defRPr sz="1900">
                <a:solidFill>
                  <a:srgbClr val="7F7F7F"/>
                </a:solidFill>
              </a:defRPr>
            </a:pPr>
            <a:r>
              <a:rPr lang="en-US" sz="1800" dirty="0">
                <a:solidFill>
                  <a:schemeClr val="tx1"/>
                </a:solidFill>
              </a:rPr>
              <a:t>Enforcing of </a:t>
            </a:r>
            <a:r>
              <a:rPr lang="en-US" sz="1800" u="sng" dirty="0">
                <a:solidFill>
                  <a:schemeClr val="tx1"/>
                </a:solidFill>
              </a:rPr>
              <a:t>CC mitigation</a:t>
            </a:r>
            <a:r>
              <a:rPr lang="en-US" sz="1800" dirty="0">
                <a:solidFill>
                  <a:schemeClr val="tx1"/>
                </a:solidFill>
              </a:rPr>
              <a:t> efforts within personal lifestyles and healthcare systems</a:t>
            </a:r>
          </a:p>
          <a:p>
            <a:pPr marL="836676" lvl="1" indent="-342900" defTabSz="987527">
              <a:lnSpc>
                <a:spcPct val="100000"/>
              </a:lnSpc>
              <a:spcBef>
                <a:spcPts val="1800"/>
              </a:spcBef>
              <a:buSzPct val="123000"/>
              <a:buFont typeface="Wingdings" pitchFamily="2" charset="2"/>
              <a:buChar char="ü"/>
              <a:defRPr sz="1900">
                <a:solidFill>
                  <a:srgbClr val="7F7F7F"/>
                </a:solidFill>
              </a:defRPr>
            </a:pPr>
            <a:r>
              <a:rPr lang="en-US" sz="1800" dirty="0">
                <a:solidFill>
                  <a:schemeClr val="tx1"/>
                </a:solidFill>
              </a:rPr>
              <a:t>Addressing </a:t>
            </a:r>
            <a:r>
              <a:rPr lang="en-US" sz="1800" u="sng" dirty="0">
                <a:solidFill>
                  <a:schemeClr val="tx1"/>
                </a:solidFill>
              </a:rPr>
              <a:t>sustainability in managing diabetes</a:t>
            </a:r>
          </a:p>
          <a:p>
            <a:pPr marL="836676" lvl="1" indent="-342900" defTabSz="987527">
              <a:lnSpc>
                <a:spcPct val="100000"/>
              </a:lnSpc>
              <a:spcBef>
                <a:spcPts val="1800"/>
              </a:spcBef>
              <a:buSzPct val="123000"/>
              <a:buFont typeface="Wingdings" pitchFamily="2" charset="2"/>
              <a:buChar char="ü"/>
              <a:defRPr sz="1900">
                <a:solidFill>
                  <a:srgbClr val="7F7F7F"/>
                </a:solidFill>
              </a:defRPr>
            </a:pPr>
            <a:r>
              <a:rPr lang="en-US" sz="1800" u="sng" dirty="0">
                <a:solidFill>
                  <a:schemeClr val="tx1"/>
                </a:solidFill>
              </a:rPr>
              <a:t>Conducting additional research</a:t>
            </a:r>
            <a:r>
              <a:rPr lang="en-US" sz="1800" dirty="0">
                <a:solidFill>
                  <a:schemeClr val="tx1"/>
                </a:solidFill>
              </a:rPr>
              <a:t> to better advice patients</a:t>
            </a:r>
          </a:p>
        </p:txBody>
      </p:sp>
      <p:sp>
        <p:nvSpPr>
          <p:cNvPr id="7" name="TextBox 6">
            <a:extLst>
              <a:ext uri="{FF2B5EF4-FFF2-40B4-BE49-F238E27FC236}">
                <a16:creationId xmlns:a16="http://schemas.microsoft.com/office/drawing/2014/main" id="{C37750AB-C939-FC94-8B08-46DDF4D4BF9D}"/>
              </a:ext>
            </a:extLst>
          </p:cNvPr>
          <p:cNvSpPr txBox="1"/>
          <p:nvPr/>
        </p:nvSpPr>
        <p:spPr>
          <a:xfrm>
            <a:off x="5801601" y="6061933"/>
            <a:ext cx="6149008" cy="246221"/>
          </a:xfrm>
          <a:prstGeom prst="rect">
            <a:avLst/>
          </a:prstGeom>
          <a:noFill/>
        </p:spPr>
        <p:txBody>
          <a:bodyPr wrap="square">
            <a:spAutoFit/>
          </a:bodyPr>
          <a:lstStyle/>
          <a:p>
            <a:pPr algn="r"/>
            <a:r>
              <a:rPr lang="en-US" sz="1000" i="1" dirty="0">
                <a:effectLst/>
              </a:rPr>
              <a:t>ISBN 978 92 890 7191 8 </a:t>
            </a:r>
          </a:p>
        </p:txBody>
      </p:sp>
      <p:sp>
        <p:nvSpPr>
          <p:cNvPr id="9" name="Title 1">
            <a:extLst>
              <a:ext uri="{FF2B5EF4-FFF2-40B4-BE49-F238E27FC236}">
                <a16:creationId xmlns:a16="http://schemas.microsoft.com/office/drawing/2014/main" id="{1D751878-F0A4-59CB-F58F-02D052CDFC04}"/>
              </a:ext>
            </a:extLst>
          </p:cNvPr>
          <p:cNvSpPr>
            <a:spLocks noGrp="1"/>
          </p:cNvSpPr>
          <p:nvPr>
            <p:ph type="title"/>
          </p:nvPr>
        </p:nvSpPr>
        <p:spPr>
          <a:xfrm>
            <a:off x="192507" y="153011"/>
            <a:ext cx="11896827" cy="549635"/>
          </a:xfrm>
        </p:spPr>
        <p:txBody>
          <a:bodyPr>
            <a:normAutofit/>
          </a:bodyPr>
          <a:lstStyle/>
          <a:p>
            <a:pPr>
              <a:lnSpc>
                <a:spcPct val="100000"/>
              </a:lnSpc>
            </a:pPr>
            <a:r>
              <a:rPr lang="en-US" sz="2800" dirty="0"/>
              <a:t>Specially focusing on </a:t>
            </a:r>
            <a:r>
              <a:rPr lang="hu-HU" sz="2800" dirty="0" err="1"/>
              <a:t>Type</a:t>
            </a:r>
            <a:r>
              <a:rPr lang="hu-HU" sz="2800" dirty="0"/>
              <a:t> </a:t>
            </a:r>
            <a:r>
              <a:rPr lang="en-US" sz="2800" dirty="0"/>
              <a:t>2</a:t>
            </a:r>
            <a:r>
              <a:rPr lang="hu-HU" sz="2800" dirty="0"/>
              <a:t> </a:t>
            </a:r>
            <a:r>
              <a:rPr lang="en-US" sz="2800" dirty="0"/>
              <a:t>D</a:t>
            </a:r>
            <a:r>
              <a:rPr lang="hu-HU" sz="2800" dirty="0" err="1"/>
              <a:t>iabetes</a:t>
            </a:r>
            <a:r>
              <a:rPr lang="en-US" sz="2800" dirty="0"/>
              <a:t> patients: What actions should GPs take?</a:t>
            </a:r>
          </a:p>
        </p:txBody>
      </p:sp>
    </p:spTree>
    <p:extLst>
      <p:ext uri="{BB962C8B-B14F-4D97-AF65-F5344CB8AC3E}">
        <p14:creationId xmlns:p14="http://schemas.microsoft.com/office/powerpoint/2010/main" val="10953737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ép 6">
            <a:extLst>
              <a:ext uri="{FF2B5EF4-FFF2-40B4-BE49-F238E27FC236}">
                <a16:creationId xmlns:a16="http://schemas.microsoft.com/office/drawing/2014/main" id="{4686AAF8-CED6-EFFE-268A-DDD05C4F9452}"/>
              </a:ext>
            </a:extLst>
          </p:cNvPr>
          <p:cNvPicPr>
            <a:picLocks noChangeAspect="1"/>
          </p:cNvPicPr>
          <p:nvPr/>
        </p:nvPicPr>
        <p:blipFill rotWithShape="1">
          <a:blip r:embed="rId3"/>
          <a:srcRect t="981" r="7160" b="1"/>
          <a:stretch/>
        </p:blipFill>
        <p:spPr>
          <a:xfrm>
            <a:off x="232126" y="665777"/>
            <a:ext cx="6088874" cy="5688223"/>
          </a:xfrm>
          <a:prstGeom prst="rect">
            <a:avLst/>
          </a:prstGeom>
        </p:spPr>
      </p:pic>
      <p:sp>
        <p:nvSpPr>
          <p:cNvPr id="2" name="Cím 1">
            <a:extLst>
              <a:ext uri="{FF2B5EF4-FFF2-40B4-BE49-F238E27FC236}">
                <a16:creationId xmlns:a16="http://schemas.microsoft.com/office/drawing/2014/main" id="{7C373664-18BB-C5A5-90CC-DE62C4128E99}"/>
              </a:ext>
            </a:extLst>
          </p:cNvPr>
          <p:cNvSpPr>
            <a:spLocks noGrp="1"/>
          </p:cNvSpPr>
          <p:nvPr>
            <p:ph type="title"/>
          </p:nvPr>
        </p:nvSpPr>
        <p:spPr>
          <a:xfrm>
            <a:off x="214998" y="50369"/>
            <a:ext cx="11896827" cy="549635"/>
          </a:xfrm>
        </p:spPr>
        <p:txBody>
          <a:bodyPr>
            <a:noAutofit/>
          </a:bodyPr>
          <a:lstStyle/>
          <a:p>
            <a:r>
              <a:rPr lang="hu-HU" sz="3000" i="0" u="none" strike="noStrike" baseline="0" dirty="0" smtClean="0">
                <a:latin typeface="+mn-lt"/>
              </a:rPr>
              <a:t>D</a:t>
            </a:r>
            <a:r>
              <a:rPr lang="en-US" sz="3000" i="0" u="none" strike="noStrike" baseline="0" dirty="0" err="1" smtClean="0">
                <a:latin typeface="+mn-lt"/>
              </a:rPr>
              <a:t>irect</a:t>
            </a:r>
            <a:r>
              <a:rPr lang="en-US" sz="3000" i="0" u="none" strike="noStrike" baseline="0" dirty="0" smtClean="0">
                <a:latin typeface="+mn-lt"/>
              </a:rPr>
              <a:t> </a:t>
            </a:r>
            <a:r>
              <a:rPr lang="en-US" sz="3000" i="0" u="none" strike="noStrike" baseline="0" dirty="0">
                <a:latin typeface="+mn-lt"/>
              </a:rPr>
              <a:t>and indirect effects of climate change on pregnancy outcomes</a:t>
            </a:r>
            <a:endParaRPr lang="en-GB" sz="3000" dirty="0">
              <a:latin typeface="+mn-lt"/>
            </a:endParaRPr>
          </a:p>
        </p:txBody>
      </p:sp>
      <p:sp>
        <p:nvSpPr>
          <p:cNvPr id="5" name="Szövegdoboz 4">
            <a:extLst>
              <a:ext uri="{FF2B5EF4-FFF2-40B4-BE49-F238E27FC236}">
                <a16:creationId xmlns:a16="http://schemas.microsoft.com/office/drawing/2014/main" id="{E093647E-9239-5A40-41EF-9BAEF51DF2C1}"/>
              </a:ext>
            </a:extLst>
          </p:cNvPr>
          <p:cNvSpPr txBox="1"/>
          <p:nvPr/>
        </p:nvSpPr>
        <p:spPr>
          <a:xfrm>
            <a:off x="8653811" y="6129000"/>
            <a:ext cx="3428331" cy="261610"/>
          </a:xfrm>
          <a:prstGeom prst="rect">
            <a:avLst/>
          </a:prstGeom>
          <a:noFill/>
        </p:spPr>
        <p:txBody>
          <a:bodyPr wrap="square">
            <a:spAutoFit/>
          </a:bodyPr>
          <a:lstStyle/>
          <a:p>
            <a:pPr algn="r"/>
            <a:r>
              <a:rPr lang="en-GB" sz="1100" dirty="0" smtClean="0"/>
              <a:t>https</a:t>
            </a:r>
            <a:r>
              <a:rPr lang="en-GB" sz="1100" dirty="0"/>
              <a:t>://doi.org/10.1016/j.envadv.2022.100316.</a:t>
            </a:r>
          </a:p>
        </p:txBody>
      </p:sp>
      <p:sp>
        <p:nvSpPr>
          <p:cNvPr id="9" name="Szövegdoboz 8">
            <a:extLst>
              <a:ext uri="{FF2B5EF4-FFF2-40B4-BE49-F238E27FC236}">
                <a16:creationId xmlns:a16="http://schemas.microsoft.com/office/drawing/2014/main" id="{F697FD12-517B-6D19-0A7B-B1D5EB615B0C}"/>
              </a:ext>
            </a:extLst>
          </p:cNvPr>
          <p:cNvSpPr txBox="1"/>
          <p:nvPr/>
        </p:nvSpPr>
        <p:spPr>
          <a:xfrm>
            <a:off x="6456000" y="1800607"/>
            <a:ext cx="5633331" cy="2131353"/>
          </a:xfrm>
          <a:prstGeom prst="rect">
            <a:avLst/>
          </a:prstGeom>
          <a:noFill/>
        </p:spPr>
        <p:txBody>
          <a:bodyPr wrap="square">
            <a:spAutoFit/>
          </a:bodyPr>
          <a:lstStyle/>
          <a:p>
            <a:pPr marL="342900" indent="-342900" algn="just">
              <a:spcAft>
                <a:spcPts val="1500"/>
              </a:spcAft>
              <a:buFont typeface="Arial" panose="020B0604020202020204" pitchFamily="34" charset="0"/>
              <a:buChar char="•"/>
            </a:pPr>
            <a:r>
              <a:rPr lang="en-US" sz="2000" b="0" i="0" u="none" strike="noStrike" baseline="0" dirty="0"/>
              <a:t>Extreme weather events in turn, along with elevated temperatures, alter disease vector range and risk of exposure, exert maternal physiological stress and increase disease risk. </a:t>
            </a:r>
            <a:endParaRPr lang="hu-HU" sz="2000" b="0" i="0" u="none" strike="noStrike" baseline="0" dirty="0"/>
          </a:p>
          <a:p>
            <a:pPr marL="342900" indent="-342900" algn="just">
              <a:spcAft>
                <a:spcPts val="1500"/>
              </a:spcAft>
              <a:buFont typeface="Arial" panose="020B0604020202020204" pitchFamily="34" charset="0"/>
              <a:buChar char="•"/>
            </a:pPr>
            <a:r>
              <a:rPr lang="en-US" sz="2000" b="0" i="0" u="none" strike="noStrike" baseline="0" dirty="0"/>
              <a:t>Each of these factors, individually and in concert act to increase the risk of preterm birth. </a:t>
            </a:r>
            <a:endParaRPr lang="en-GB" sz="2000" dirty="0"/>
          </a:p>
        </p:txBody>
      </p:sp>
    </p:spTree>
    <p:extLst>
      <p:ext uri="{BB962C8B-B14F-4D97-AF65-F5344CB8AC3E}">
        <p14:creationId xmlns:p14="http://schemas.microsoft.com/office/powerpoint/2010/main" val="1272960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556DA51B-450A-640C-9C01-F7684A4A0005}"/>
              </a:ext>
            </a:extLst>
          </p:cNvPr>
          <p:cNvSpPr>
            <a:spLocks noGrp="1"/>
          </p:cNvSpPr>
          <p:nvPr>
            <p:ph type="title"/>
          </p:nvPr>
        </p:nvSpPr>
        <p:spPr/>
        <p:txBody>
          <a:bodyPr>
            <a:noAutofit/>
          </a:bodyPr>
          <a:lstStyle/>
          <a:p>
            <a:r>
              <a:rPr lang="en-GB" i="0" u="none" strike="noStrike" baseline="0" dirty="0">
                <a:latin typeface="+mn-lt"/>
              </a:rPr>
              <a:t>Thermoregulation in pregnancy</a:t>
            </a:r>
            <a:endParaRPr lang="en-GB" dirty="0">
              <a:latin typeface="+mn-lt"/>
            </a:endParaRPr>
          </a:p>
        </p:txBody>
      </p:sp>
      <p:sp>
        <p:nvSpPr>
          <p:cNvPr id="3" name="Tartalom helye 2">
            <a:extLst>
              <a:ext uri="{FF2B5EF4-FFF2-40B4-BE49-F238E27FC236}">
                <a16:creationId xmlns:a16="http://schemas.microsoft.com/office/drawing/2014/main" id="{A8CA72D9-F6AB-BBDD-6B8C-D73E87834A23}"/>
              </a:ext>
            </a:extLst>
          </p:cNvPr>
          <p:cNvSpPr>
            <a:spLocks noGrp="1"/>
          </p:cNvSpPr>
          <p:nvPr>
            <p:ph idx="1"/>
          </p:nvPr>
        </p:nvSpPr>
        <p:spPr>
          <a:xfrm>
            <a:off x="295177" y="1269000"/>
            <a:ext cx="7741083" cy="4950000"/>
          </a:xfrm>
        </p:spPr>
        <p:txBody>
          <a:bodyPr>
            <a:noAutofit/>
          </a:bodyPr>
          <a:lstStyle/>
          <a:p>
            <a:pPr algn="just">
              <a:lnSpc>
                <a:spcPct val="130000"/>
              </a:lnSpc>
              <a:spcBef>
                <a:spcPts val="0"/>
              </a:spcBef>
            </a:pPr>
            <a:r>
              <a:rPr lang="en-US" sz="1600" b="0" i="0" u="none" strike="noStrike" baseline="0" dirty="0"/>
              <a:t>Pregnancy induces numerous physiological changes in</a:t>
            </a:r>
            <a:r>
              <a:rPr lang="hu-HU" sz="1600" b="0" i="0" u="none" strike="noStrike" baseline="0" dirty="0"/>
              <a:t> </a:t>
            </a:r>
            <a:r>
              <a:rPr lang="en-US" sz="1600" b="0" i="0" u="none" strike="noStrike" baseline="0" dirty="0"/>
              <a:t>women in addition to changes in body mass. Cardiovascular</a:t>
            </a:r>
            <a:r>
              <a:rPr lang="hu-HU" sz="1600" b="0" i="0" u="none" strike="noStrike" baseline="0" dirty="0"/>
              <a:t> </a:t>
            </a:r>
            <a:r>
              <a:rPr lang="en-US" sz="1600" b="0" i="0" u="none" strike="noStrike" baseline="0" dirty="0"/>
              <a:t>changes occur gradually throughout pregnancy so that</a:t>
            </a:r>
            <a:r>
              <a:rPr lang="hu-HU" sz="1600" b="0" i="0" u="none" strike="noStrike" baseline="0" dirty="0"/>
              <a:t> </a:t>
            </a:r>
            <a:r>
              <a:rPr lang="en-US" sz="1600" b="0" i="0" u="none" strike="noStrike" baseline="0" dirty="0"/>
              <a:t>by the third trimester, plasma volume and cardiac output</a:t>
            </a:r>
            <a:r>
              <a:rPr lang="hu-HU" sz="1600" b="0" i="0" u="none" strike="noStrike" baseline="0" dirty="0"/>
              <a:t> </a:t>
            </a:r>
            <a:r>
              <a:rPr lang="en-GB" sz="1600" b="0" i="0" u="none" strike="noStrike" baseline="0" dirty="0"/>
              <a:t>increase by almost 50%</a:t>
            </a:r>
            <a:r>
              <a:rPr lang="hu-HU" sz="1600" b="0" i="0" u="none" strike="noStrike" baseline="0" dirty="0"/>
              <a:t>.</a:t>
            </a:r>
          </a:p>
          <a:p>
            <a:pPr algn="just">
              <a:lnSpc>
                <a:spcPct val="130000"/>
              </a:lnSpc>
              <a:spcBef>
                <a:spcPts val="0"/>
              </a:spcBef>
            </a:pPr>
            <a:r>
              <a:rPr lang="en-US" sz="1600" b="0" i="0" u="none" strike="noStrike" baseline="0" dirty="0" smtClean="0"/>
              <a:t>Fetal </a:t>
            </a:r>
            <a:r>
              <a:rPr lang="en-US" sz="1600" b="0" i="0" u="none" strike="noStrike" baseline="0" dirty="0"/>
              <a:t>core temperature is maintained at approximately</a:t>
            </a:r>
            <a:r>
              <a:rPr lang="hu-HU" sz="1600" b="0" i="0" u="none" strike="noStrike" baseline="0" dirty="0"/>
              <a:t> </a:t>
            </a:r>
            <a:r>
              <a:rPr lang="en-GB" sz="1600" b="0" i="0" u="none" strike="noStrike" baseline="0" dirty="0"/>
              <a:t>0.5 °C above maternal core temperature</a:t>
            </a:r>
            <a:r>
              <a:rPr lang="hu-HU" sz="1600" b="0" i="0" u="none" strike="noStrike" baseline="0" dirty="0"/>
              <a:t>. </a:t>
            </a:r>
          </a:p>
          <a:p>
            <a:pPr algn="just">
              <a:lnSpc>
                <a:spcPct val="130000"/>
              </a:lnSpc>
              <a:spcBef>
                <a:spcPts val="0"/>
              </a:spcBef>
            </a:pPr>
            <a:r>
              <a:rPr lang="en-GB" sz="1600" b="0" i="0" u="none" strike="noStrike" baseline="0" dirty="0"/>
              <a:t>An increase in maternal core temperature</a:t>
            </a:r>
            <a:r>
              <a:rPr lang="hu-HU" sz="1600" b="0" i="0" u="none" strike="noStrike" baseline="0" dirty="0"/>
              <a:t> </a:t>
            </a:r>
            <a:r>
              <a:rPr lang="en-US" sz="1600" b="0" i="0" u="none" strike="noStrike" baseline="0" dirty="0"/>
              <a:t>will affect the fetal-maternal temperature gradient and influence</a:t>
            </a:r>
            <a:r>
              <a:rPr lang="hu-HU" sz="1600" b="0" i="0" u="none" strike="noStrike" baseline="0" dirty="0"/>
              <a:t> </a:t>
            </a:r>
            <a:r>
              <a:rPr lang="en-US" sz="1600" b="0" i="0" u="none" strike="noStrike" baseline="0" dirty="0"/>
              <a:t>the transfer of heat to</a:t>
            </a:r>
            <a:r>
              <a:rPr lang="hu-HU" sz="1600" b="0" i="0" u="none" strike="noStrike" baseline="0" dirty="0"/>
              <a:t> </a:t>
            </a:r>
            <a:r>
              <a:rPr lang="hu-HU" sz="1600" b="0" i="0" u="none" strike="noStrike" baseline="0" dirty="0" err="1"/>
              <a:t>the</a:t>
            </a:r>
            <a:r>
              <a:rPr lang="hu-HU" sz="1600" b="0" i="0" u="none" strike="noStrike" baseline="0" dirty="0"/>
              <a:t> </a:t>
            </a:r>
            <a:r>
              <a:rPr lang="hu-HU" sz="1600" b="0" i="0" u="none" strike="noStrike" baseline="0" dirty="0" err="1"/>
              <a:t>fetus</a:t>
            </a:r>
            <a:r>
              <a:rPr lang="hu-HU" sz="1600" b="0" i="0" u="none" strike="noStrike" baseline="0" dirty="0"/>
              <a:t>.</a:t>
            </a:r>
          </a:p>
          <a:p>
            <a:pPr algn="just">
              <a:lnSpc>
                <a:spcPct val="130000"/>
              </a:lnSpc>
              <a:spcBef>
                <a:spcPts val="0"/>
              </a:spcBef>
            </a:pPr>
            <a:r>
              <a:rPr lang="hu-HU" sz="1600" b="0" i="0" u="none" strike="noStrike" baseline="0" dirty="0" smtClean="0"/>
              <a:t>S</a:t>
            </a:r>
            <a:r>
              <a:rPr lang="en-US" sz="1600" b="0" i="0" u="none" strike="noStrike" baseline="0" dirty="0" err="1" smtClean="0"/>
              <a:t>hort</a:t>
            </a:r>
            <a:r>
              <a:rPr lang="en-US" sz="1600" b="0" i="0" u="none" strike="noStrike" baseline="0" dirty="0" smtClean="0"/>
              <a:t>-term </a:t>
            </a:r>
            <a:r>
              <a:rPr lang="en-US" sz="1600" b="0" i="0" u="none" strike="noStrike" baseline="0" dirty="0"/>
              <a:t>exposure to heat</a:t>
            </a:r>
            <a:r>
              <a:rPr lang="hu-HU" sz="1600" b="0" i="0" u="none" strike="noStrike" baseline="0" dirty="0"/>
              <a:t> t</a:t>
            </a:r>
            <a:r>
              <a:rPr lang="en-US" sz="1600" b="0" i="0" u="none" strike="noStrike" baseline="0" dirty="0" err="1"/>
              <a:t>hrough</a:t>
            </a:r>
            <a:r>
              <a:rPr lang="en-US" sz="1600" b="0" i="0" u="none" strike="noStrike" baseline="0" dirty="0"/>
              <a:t> exercise or in a sauna or hot bath does not raise a</a:t>
            </a:r>
            <a:r>
              <a:rPr lang="hu-HU" sz="1600" b="0" i="0" u="none" strike="noStrike" baseline="0" dirty="0"/>
              <a:t> </a:t>
            </a:r>
            <a:r>
              <a:rPr lang="en-US" sz="1600" b="0" i="0" u="none" strike="noStrike" baseline="0" dirty="0"/>
              <a:t>pregnant woman’s temperature over the teratogenic threshold</a:t>
            </a:r>
            <a:r>
              <a:rPr lang="hu-HU" sz="1600" b="0" i="0" u="none" strike="noStrike" baseline="0" dirty="0"/>
              <a:t> </a:t>
            </a:r>
            <a:r>
              <a:rPr lang="en-US" sz="1600" b="0" i="0" u="none" strike="noStrike" baseline="0" dirty="0"/>
              <a:t>of an increase in 1.5 °C</a:t>
            </a:r>
            <a:r>
              <a:rPr lang="hu-HU" sz="1600" b="0" i="0" u="none" strike="noStrike" baseline="0" dirty="0"/>
              <a:t>.</a:t>
            </a:r>
          </a:p>
          <a:p>
            <a:pPr algn="just">
              <a:lnSpc>
                <a:spcPct val="130000"/>
              </a:lnSpc>
              <a:spcBef>
                <a:spcPts val="0"/>
              </a:spcBef>
            </a:pPr>
            <a:r>
              <a:rPr lang="en-GB" sz="1600" b="0" i="0" u="none" strike="noStrike" baseline="0" dirty="0"/>
              <a:t>However,</a:t>
            </a:r>
            <a:r>
              <a:rPr lang="hu-HU" sz="1600" b="0" i="0" u="none" strike="noStrike" baseline="0" dirty="0"/>
              <a:t> </a:t>
            </a:r>
            <a:r>
              <a:rPr lang="en-US" sz="1600" b="0" i="0" u="none" strike="noStrike" baseline="0" dirty="0"/>
              <a:t>whether there are adverse effects of prolonged exercise</a:t>
            </a:r>
            <a:r>
              <a:rPr lang="hu-HU" sz="1600" b="0" i="0" u="none" strike="noStrike" baseline="0" dirty="0"/>
              <a:t> </a:t>
            </a:r>
            <a:r>
              <a:rPr lang="en-US" sz="1600" b="0" i="0" u="none" strike="noStrike" baseline="0" dirty="0"/>
              <a:t>or physical </a:t>
            </a:r>
            <a:r>
              <a:rPr lang="en-US" sz="1600" b="0" i="0" u="none" strike="noStrike" baseline="0" dirty="0" err="1"/>
              <a:t>labour</a:t>
            </a:r>
            <a:r>
              <a:rPr lang="en-US" sz="1600" b="0" i="0" u="none" strike="noStrike" baseline="0" dirty="0"/>
              <a:t> in a hot environment is not yet known</a:t>
            </a:r>
            <a:r>
              <a:rPr lang="hu-HU" sz="1600" b="0" i="0" u="none" strike="noStrike" baseline="0" dirty="0"/>
              <a:t> </a:t>
            </a:r>
            <a:r>
              <a:rPr lang="en-US" sz="1600" b="0" i="0" u="none" strike="noStrike" baseline="0" dirty="0"/>
              <a:t>and the temperature thresholds at which adverse effects may</a:t>
            </a:r>
            <a:r>
              <a:rPr lang="hu-HU" sz="1600" b="0" i="0" u="none" strike="noStrike" baseline="0" dirty="0"/>
              <a:t> </a:t>
            </a:r>
            <a:r>
              <a:rPr lang="en-US" sz="1600" b="0" i="0" u="none" strike="noStrike" baseline="0" dirty="0"/>
              <a:t>occur are not well described.</a:t>
            </a:r>
            <a:endParaRPr lang="en-GB" sz="2400" dirty="0"/>
          </a:p>
        </p:txBody>
      </p:sp>
      <p:sp>
        <p:nvSpPr>
          <p:cNvPr id="4" name="Szövegdoboz 3">
            <a:extLst>
              <a:ext uri="{FF2B5EF4-FFF2-40B4-BE49-F238E27FC236}">
                <a16:creationId xmlns:a16="http://schemas.microsoft.com/office/drawing/2014/main" id="{D7CB7A2C-28E3-5CF5-5A79-723F0A5CE4EF}"/>
              </a:ext>
            </a:extLst>
          </p:cNvPr>
          <p:cNvSpPr txBox="1"/>
          <p:nvPr/>
        </p:nvSpPr>
        <p:spPr>
          <a:xfrm>
            <a:off x="295177" y="6084000"/>
            <a:ext cx="11179372" cy="246221"/>
          </a:xfrm>
          <a:prstGeom prst="rect">
            <a:avLst/>
          </a:prstGeom>
          <a:noFill/>
        </p:spPr>
        <p:txBody>
          <a:bodyPr wrap="square">
            <a:spAutoFit/>
          </a:bodyPr>
          <a:lstStyle/>
          <a:p>
            <a:r>
              <a:rPr lang="en-US" sz="1000" dirty="0" smtClean="0"/>
              <a:t>doi.org/10.1007/s00484-022-02301-6</a:t>
            </a:r>
            <a:endParaRPr lang="en-GB" sz="1000" dirty="0"/>
          </a:p>
        </p:txBody>
      </p:sp>
      <p:pic>
        <p:nvPicPr>
          <p:cNvPr id="6" name="Kép 5" descr="A képen diagram látható&#10;&#10;Automatikusan generált leírás">
            <a:extLst>
              <a:ext uri="{FF2B5EF4-FFF2-40B4-BE49-F238E27FC236}">
                <a16:creationId xmlns:a16="http://schemas.microsoft.com/office/drawing/2014/main" id="{2597A1D4-53DB-D1F7-97EF-FC89110E64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21265" y="1070542"/>
            <a:ext cx="3668061" cy="3527933"/>
          </a:xfrm>
          <a:prstGeom prst="rect">
            <a:avLst/>
          </a:prstGeom>
        </p:spPr>
      </p:pic>
      <p:sp>
        <p:nvSpPr>
          <p:cNvPr id="8" name="Szövegdoboz 7">
            <a:extLst>
              <a:ext uri="{FF2B5EF4-FFF2-40B4-BE49-F238E27FC236}">
                <a16:creationId xmlns:a16="http://schemas.microsoft.com/office/drawing/2014/main" id="{42A7B528-0DCB-7DC6-22C5-8ECCF314C82F}"/>
              </a:ext>
            </a:extLst>
          </p:cNvPr>
          <p:cNvSpPr txBox="1"/>
          <p:nvPr/>
        </p:nvSpPr>
        <p:spPr>
          <a:xfrm>
            <a:off x="8371018" y="4598475"/>
            <a:ext cx="3383550" cy="430887"/>
          </a:xfrm>
          <a:prstGeom prst="rect">
            <a:avLst/>
          </a:prstGeom>
          <a:noFill/>
        </p:spPr>
        <p:txBody>
          <a:bodyPr wrap="square">
            <a:spAutoFit/>
          </a:bodyPr>
          <a:lstStyle/>
          <a:p>
            <a:r>
              <a:rPr lang="en-GB" sz="1100" dirty="0"/>
              <a:t>https://usariem.health.mil/assets/images/research/products/SCENARIO_basic_modeling_diagram_FIG1.png</a:t>
            </a:r>
          </a:p>
        </p:txBody>
      </p:sp>
    </p:spTree>
    <p:extLst>
      <p:ext uri="{BB962C8B-B14F-4D97-AF65-F5344CB8AC3E}">
        <p14:creationId xmlns:p14="http://schemas.microsoft.com/office/powerpoint/2010/main" val="15054847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14A52A87-B6BB-042E-094D-4DAAA4FB2531}"/>
              </a:ext>
            </a:extLst>
          </p:cNvPr>
          <p:cNvSpPr>
            <a:spLocks noGrp="1"/>
          </p:cNvSpPr>
          <p:nvPr>
            <p:ph idx="1"/>
          </p:nvPr>
        </p:nvSpPr>
        <p:spPr>
          <a:xfrm>
            <a:off x="192505" y="1130060"/>
            <a:ext cx="11660189" cy="5175612"/>
          </a:xfrm>
        </p:spPr>
        <p:txBody>
          <a:bodyPr>
            <a:normAutofit/>
          </a:bodyPr>
          <a:lstStyle/>
          <a:p>
            <a:pPr marL="0" indent="0">
              <a:buNone/>
            </a:pPr>
            <a:r>
              <a:rPr lang="hu-HU" b="1" dirty="0" err="1">
                <a:solidFill>
                  <a:schemeClr val="accent1">
                    <a:lumMod val="75000"/>
                  </a:schemeClr>
                </a:solidFill>
              </a:rPr>
              <a:t>Birth</a:t>
            </a:r>
            <a:r>
              <a:rPr lang="hu-HU" b="1" dirty="0">
                <a:solidFill>
                  <a:schemeClr val="accent1">
                    <a:lumMod val="75000"/>
                  </a:schemeClr>
                </a:solidFill>
              </a:rPr>
              <a:t> </a:t>
            </a:r>
            <a:r>
              <a:rPr lang="hu-HU" b="1" dirty="0" err="1">
                <a:solidFill>
                  <a:schemeClr val="accent1">
                    <a:lumMod val="75000"/>
                  </a:schemeClr>
                </a:solidFill>
              </a:rPr>
              <a:t>weight</a:t>
            </a:r>
            <a:endParaRPr lang="hu-HU" b="1" dirty="0">
              <a:solidFill>
                <a:schemeClr val="accent1">
                  <a:lumMod val="75000"/>
                </a:schemeClr>
              </a:solidFill>
            </a:endParaRPr>
          </a:p>
          <a:p>
            <a:pPr algn="just"/>
            <a:r>
              <a:rPr lang="en-US" sz="2000" dirty="0" smtClean="0"/>
              <a:t>Of </a:t>
            </a:r>
            <a:r>
              <a:rPr lang="en-US" sz="2000" dirty="0"/>
              <a:t>the 16 studies that</a:t>
            </a:r>
            <a:r>
              <a:rPr lang="hu-HU" sz="2000" dirty="0"/>
              <a:t> </a:t>
            </a:r>
            <a:r>
              <a:rPr lang="en-US" sz="2000" dirty="0"/>
              <a:t>provided data on the association of temperature with</a:t>
            </a:r>
            <a:r>
              <a:rPr lang="hu-HU" sz="2000" dirty="0"/>
              <a:t> </a:t>
            </a:r>
            <a:r>
              <a:rPr lang="en-US" sz="2000" dirty="0"/>
              <a:t>low birth weight, 10 reported that </a:t>
            </a:r>
            <a:r>
              <a:rPr lang="en-US" sz="2000" b="1" dirty="0"/>
              <a:t>risk increased</a:t>
            </a:r>
            <a:r>
              <a:rPr lang="hu-HU" sz="2000" b="1" dirty="0"/>
              <a:t> </a:t>
            </a:r>
            <a:r>
              <a:rPr lang="en-US" sz="2000" b="1" dirty="0"/>
              <a:t>at higher temperature</a:t>
            </a:r>
            <a:r>
              <a:rPr lang="en-US" sz="2000" dirty="0"/>
              <a:t>s, and only one reported the</a:t>
            </a:r>
            <a:r>
              <a:rPr lang="hu-HU" sz="2000" dirty="0"/>
              <a:t> </a:t>
            </a:r>
            <a:r>
              <a:rPr lang="en-US" sz="2000" dirty="0"/>
              <a:t>converse (five had null findings). The median of the</a:t>
            </a:r>
            <a:r>
              <a:rPr lang="hu-HU" sz="2000" dirty="0"/>
              <a:t> </a:t>
            </a:r>
            <a:r>
              <a:rPr lang="en-US" sz="2000" dirty="0"/>
              <a:t>observed effects of high temperatures on odds of low</a:t>
            </a:r>
            <a:r>
              <a:rPr lang="hu-HU" sz="2000" dirty="0"/>
              <a:t> </a:t>
            </a:r>
            <a:r>
              <a:rPr lang="en-US" sz="2000" dirty="0"/>
              <a:t>birth weight was 1.09 (interquartile </a:t>
            </a:r>
            <a:r>
              <a:rPr lang="en-US" sz="2000" dirty="0" smtClean="0"/>
              <a:t>range</a:t>
            </a:r>
            <a:r>
              <a:rPr lang="hu-HU" sz="2000" dirty="0" smtClean="0"/>
              <a:t> </a:t>
            </a:r>
            <a:r>
              <a:rPr lang="en-US" sz="2000" dirty="0" smtClean="0"/>
              <a:t>1.04-1.47</a:t>
            </a:r>
            <a:r>
              <a:rPr lang="hu-HU" sz="2000" dirty="0" smtClean="0"/>
              <a:t>). </a:t>
            </a:r>
            <a:r>
              <a:rPr lang="en-US" sz="2000" dirty="0" smtClean="0"/>
              <a:t> </a:t>
            </a:r>
            <a:r>
              <a:rPr lang="en-US" sz="2000" dirty="0"/>
              <a:t>The </a:t>
            </a:r>
            <a:r>
              <a:rPr lang="en-US" sz="2000" b="1" dirty="0"/>
              <a:t>median rate of low birth weights </a:t>
            </a:r>
            <a:r>
              <a:rPr lang="en-US" sz="2000" dirty="0"/>
              <a:t>in the included</a:t>
            </a:r>
            <a:r>
              <a:rPr lang="hu-HU" sz="2000" dirty="0"/>
              <a:t> </a:t>
            </a:r>
            <a:r>
              <a:rPr lang="en-US" sz="2000" dirty="0"/>
              <a:t>studies was 3.0% (interquartile range 1.8-6.4). </a:t>
            </a:r>
            <a:endParaRPr lang="hu-HU" sz="2000" dirty="0"/>
          </a:p>
          <a:p>
            <a:pPr algn="just">
              <a:lnSpc>
                <a:spcPct val="110000"/>
              </a:lnSpc>
              <a:spcAft>
                <a:spcPts val="1000"/>
              </a:spcAft>
            </a:pPr>
            <a:r>
              <a:rPr lang="en-US" sz="2000" dirty="0"/>
              <a:t>Of the 19 studies reporting </a:t>
            </a:r>
            <a:r>
              <a:rPr lang="en-US" sz="2000" b="1" dirty="0"/>
              <a:t>birth weight as a</a:t>
            </a:r>
            <a:r>
              <a:rPr lang="hu-HU" sz="2000" b="1" dirty="0"/>
              <a:t> </a:t>
            </a:r>
            <a:r>
              <a:rPr lang="en-US" sz="2000" b="1" dirty="0"/>
              <a:t>continuous variable</a:t>
            </a:r>
            <a:r>
              <a:rPr lang="en-US" sz="2000" dirty="0"/>
              <a:t>, 12 noted </a:t>
            </a:r>
            <a:r>
              <a:rPr lang="en-US" sz="2000" b="1" dirty="0"/>
              <a:t>decreases in birth</a:t>
            </a:r>
            <a:r>
              <a:rPr lang="hu-HU" sz="2000" b="1" dirty="0"/>
              <a:t> </a:t>
            </a:r>
            <a:r>
              <a:rPr lang="en-US" sz="2000" b="1" dirty="0"/>
              <a:t>weight at higher temperatures</a:t>
            </a:r>
            <a:r>
              <a:rPr lang="en-US" sz="2000" dirty="0"/>
              <a:t>, including two where the</a:t>
            </a:r>
            <a:r>
              <a:rPr lang="hu-HU" sz="2000" dirty="0"/>
              <a:t> </a:t>
            </a:r>
            <a:r>
              <a:rPr lang="en-US" sz="2000" dirty="0"/>
              <a:t>direction of effect varied by trimester</a:t>
            </a:r>
            <a:r>
              <a:rPr lang="hu-HU" sz="2000" dirty="0"/>
              <a:t>,</a:t>
            </a:r>
            <a:r>
              <a:rPr lang="en-US" sz="2000" dirty="0"/>
              <a:t> three studies </a:t>
            </a:r>
            <a:r>
              <a:rPr lang="en-US" sz="2000" dirty="0" smtClean="0"/>
              <a:t>had</a:t>
            </a:r>
            <a:r>
              <a:rPr lang="hu-HU" sz="2000" dirty="0" smtClean="0"/>
              <a:t/>
            </a:r>
            <a:br>
              <a:rPr lang="hu-HU" sz="2000" dirty="0" smtClean="0"/>
            </a:br>
            <a:r>
              <a:rPr lang="en-US" sz="2000" dirty="0" smtClean="0"/>
              <a:t>non-significant</a:t>
            </a:r>
            <a:r>
              <a:rPr lang="hu-HU" sz="2000" dirty="0" smtClean="0"/>
              <a:t> </a:t>
            </a:r>
            <a:r>
              <a:rPr lang="en-US" sz="2000" dirty="0"/>
              <a:t>findings, and four noted that weight increased at higher</a:t>
            </a:r>
            <a:r>
              <a:rPr lang="hu-HU" sz="2000" dirty="0"/>
              <a:t> </a:t>
            </a:r>
            <a:r>
              <a:rPr lang="en-US" sz="2000" dirty="0"/>
              <a:t>temperatures</a:t>
            </a:r>
            <a:endParaRPr lang="hu-HU" sz="2000" dirty="0"/>
          </a:p>
          <a:p>
            <a:pPr algn="just">
              <a:lnSpc>
                <a:spcPct val="110000"/>
              </a:lnSpc>
            </a:pPr>
            <a:r>
              <a:rPr lang="hu-HU" sz="2000" dirty="0" err="1"/>
              <a:t>Th</a:t>
            </a:r>
            <a:r>
              <a:rPr lang="en-US" sz="2000" dirty="0"/>
              <a:t>e impacts of temperature on</a:t>
            </a:r>
            <a:r>
              <a:rPr lang="hu-HU" sz="2000" dirty="0"/>
              <a:t> </a:t>
            </a:r>
            <a:r>
              <a:rPr lang="en-US" sz="2000" dirty="0"/>
              <a:t>weight were small, with most studies reporting changes</a:t>
            </a:r>
            <a:r>
              <a:rPr lang="hu-HU" sz="2000" dirty="0"/>
              <a:t> </a:t>
            </a:r>
            <a:r>
              <a:rPr lang="en-US" sz="2000" dirty="0"/>
              <a:t>of under 10 g per change in degree, or under 20 g when</a:t>
            </a:r>
            <a:r>
              <a:rPr lang="hu-HU" sz="2000" dirty="0"/>
              <a:t> </a:t>
            </a:r>
            <a:r>
              <a:rPr lang="en-US" sz="2000" dirty="0"/>
              <a:t>comparing high and low temperatures</a:t>
            </a:r>
            <a:r>
              <a:rPr lang="hu-HU" sz="2000" dirty="0"/>
              <a:t>.</a:t>
            </a:r>
            <a:endParaRPr lang="en-GB" sz="2000" dirty="0"/>
          </a:p>
        </p:txBody>
      </p:sp>
      <p:sp>
        <p:nvSpPr>
          <p:cNvPr id="7" name="Szövegdoboz 6">
            <a:extLst>
              <a:ext uri="{FF2B5EF4-FFF2-40B4-BE49-F238E27FC236}">
                <a16:creationId xmlns:a16="http://schemas.microsoft.com/office/drawing/2014/main" id="{455EF02E-451B-322A-D9A8-A87B90723487}"/>
              </a:ext>
            </a:extLst>
          </p:cNvPr>
          <p:cNvSpPr txBox="1"/>
          <p:nvPr/>
        </p:nvSpPr>
        <p:spPr>
          <a:xfrm>
            <a:off x="0" y="5911384"/>
            <a:ext cx="8239225" cy="461665"/>
          </a:xfrm>
          <a:prstGeom prst="rect">
            <a:avLst/>
          </a:prstGeom>
          <a:noFill/>
        </p:spPr>
        <p:txBody>
          <a:bodyPr wrap="square">
            <a:spAutoFit/>
          </a:bodyPr>
          <a:lstStyle/>
          <a:p>
            <a:r>
              <a:rPr lang="hu-HU" sz="1200" dirty="0" err="1">
                <a:solidFill>
                  <a:schemeClr val="bg1">
                    <a:lumMod val="50000"/>
                  </a:schemeClr>
                </a:solidFill>
                <a:effectLst/>
                <a:latin typeface="Calibri" panose="020F0502020204030204" pitchFamily="34" charset="0"/>
                <a:ea typeface="Calibri" panose="020F0502020204030204" pitchFamily="34" charset="0"/>
              </a:rPr>
              <a:t>Chersich</a:t>
            </a:r>
            <a:r>
              <a:rPr lang="hu-HU" sz="1200" dirty="0">
                <a:solidFill>
                  <a:schemeClr val="bg1">
                    <a:lumMod val="50000"/>
                  </a:schemeClr>
                </a:solidFill>
                <a:effectLst/>
                <a:latin typeface="Calibri" panose="020F0502020204030204" pitchFamily="34" charset="0"/>
                <a:ea typeface="Calibri" panose="020F0502020204030204" pitchFamily="34" charset="0"/>
              </a:rPr>
              <a:t> MF, </a:t>
            </a:r>
            <a:r>
              <a:rPr lang="hu-HU" sz="1200" dirty="0" err="1">
                <a:solidFill>
                  <a:schemeClr val="bg1">
                    <a:lumMod val="50000"/>
                  </a:schemeClr>
                </a:solidFill>
                <a:effectLst/>
                <a:latin typeface="Calibri" panose="020F0502020204030204" pitchFamily="34" charset="0"/>
                <a:ea typeface="Calibri" panose="020F0502020204030204" pitchFamily="34" charset="0"/>
              </a:rPr>
              <a:t>Pham</a:t>
            </a:r>
            <a:r>
              <a:rPr lang="hu-HU" sz="1200" dirty="0">
                <a:solidFill>
                  <a:schemeClr val="bg1">
                    <a:lumMod val="50000"/>
                  </a:schemeClr>
                </a:solidFill>
                <a:effectLst/>
                <a:latin typeface="Calibri" panose="020F0502020204030204" pitchFamily="34" charset="0"/>
                <a:ea typeface="Calibri" panose="020F0502020204030204" pitchFamily="34" charset="0"/>
              </a:rPr>
              <a:t> MD, </a:t>
            </a:r>
            <a:r>
              <a:rPr lang="hu-HU" sz="1200" dirty="0" err="1">
                <a:solidFill>
                  <a:schemeClr val="bg1">
                    <a:lumMod val="50000"/>
                  </a:schemeClr>
                </a:solidFill>
                <a:effectLst/>
                <a:latin typeface="Calibri" panose="020F0502020204030204" pitchFamily="34" charset="0"/>
                <a:ea typeface="Calibri" panose="020F0502020204030204" pitchFamily="34" charset="0"/>
              </a:rPr>
              <a:t>Areal</a:t>
            </a:r>
            <a:r>
              <a:rPr lang="hu-HU" sz="1200" dirty="0">
                <a:solidFill>
                  <a:schemeClr val="bg1">
                    <a:lumMod val="50000"/>
                  </a:schemeClr>
                </a:solidFill>
                <a:effectLst/>
                <a:latin typeface="Calibri" panose="020F0502020204030204" pitchFamily="34" charset="0"/>
                <a:ea typeface="Calibri" panose="020F0502020204030204" pitchFamily="34" charset="0"/>
              </a:rPr>
              <a:t> A, </a:t>
            </a:r>
            <a:r>
              <a:rPr lang="hu-HU" sz="1200" dirty="0" err="1">
                <a:solidFill>
                  <a:schemeClr val="bg1">
                    <a:lumMod val="50000"/>
                  </a:schemeClr>
                </a:solidFill>
                <a:effectLst/>
                <a:latin typeface="Calibri" panose="020F0502020204030204" pitchFamily="34" charset="0"/>
                <a:ea typeface="Calibri" panose="020F0502020204030204" pitchFamily="34" charset="0"/>
              </a:rPr>
              <a:t>Haghighi</a:t>
            </a:r>
            <a:r>
              <a:rPr lang="hu-HU" sz="1200" dirty="0">
                <a:solidFill>
                  <a:schemeClr val="bg1">
                    <a:lumMod val="50000"/>
                  </a:schemeClr>
                </a:solidFill>
                <a:effectLst/>
                <a:latin typeface="Calibri" panose="020F0502020204030204" pitchFamily="34" charset="0"/>
                <a:ea typeface="Calibri" panose="020F0502020204030204" pitchFamily="34" charset="0"/>
              </a:rPr>
              <a:t> MM, </a:t>
            </a:r>
            <a:r>
              <a:rPr lang="hu-HU" sz="1200" dirty="0" err="1">
                <a:solidFill>
                  <a:schemeClr val="bg1">
                    <a:lumMod val="50000"/>
                  </a:schemeClr>
                </a:solidFill>
                <a:effectLst/>
                <a:latin typeface="Calibri" panose="020F0502020204030204" pitchFamily="34" charset="0"/>
                <a:ea typeface="Calibri" panose="020F0502020204030204" pitchFamily="34" charset="0"/>
              </a:rPr>
              <a:t>Manyuchi</a:t>
            </a:r>
            <a:r>
              <a:rPr lang="hu-HU" sz="1200" dirty="0">
                <a:solidFill>
                  <a:schemeClr val="bg1">
                    <a:lumMod val="50000"/>
                  </a:schemeClr>
                </a:solidFill>
                <a:effectLst/>
                <a:latin typeface="Calibri" panose="020F0502020204030204" pitchFamily="34" charset="0"/>
                <a:ea typeface="Calibri" panose="020F0502020204030204" pitchFamily="34" charset="0"/>
              </a:rPr>
              <a:t> A, Swift CP, </a:t>
            </a:r>
            <a:r>
              <a:rPr lang="hu-HU" sz="1200" dirty="0" err="1">
                <a:solidFill>
                  <a:schemeClr val="bg1">
                    <a:lumMod val="50000"/>
                  </a:schemeClr>
                </a:solidFill>
                <a:effectLst/>
                <a:latin typeface="Calibri" panose="020F0502020204030204" pitchFamily="34" charset="0"/>
                <a:ea typeface="Calibri" panose="020F0502020204030204" pitchFamily="34" charset="0"/>
              </a:rPr>
              <a:t>et</a:t>
            </a:r>
            <a:r>
              <a:rPr lang="hu-HU" sz="1200" dirty="0">
                <a:solidFill>
                  <a:schemeClr val="bg1">
                    <a:lumMod val="50000"/>
                  </a:schemeClr>
                </a:solidFill>
                <a:effectLst/>
                <a:latin typeface="Calibri" panose="020F0502020204030204" pitchFamily="34" charset="0"/>
                <a:ea typeface="Calibri" panose="020F0502020204030204" pitchFamily="34" charset="0"/>
              </a:rPr>
              <a:t> </a:t>
            </a:r>
            <a:r>
              <a:rPr lang="hu-HU" sz="1200" dirty="0" err="1">
                <a:solidFill>
                  <a:schemeClr val="bg1">
                    <a:lumMod val="50000"/>
                  </a:schemeClr>
                </a:solidFill>
                <a:effectLst/>
                <a:latin typeface="Calibri" panose="020F0502020204030204" pitchFamily="34" charset="0"/>
                <a:ea typeface="Calibri" panose="020F0502020204030204" pitchFamily="34" charset="0"/>
              </a:rPr>
              <a:t>al</a:t>
            </a:r>
            <a:r>
              <a:rPr lang="hu-HU" sz="1200" dirty="0">
                <a:solidFill>
                  <a:schemeClr val="bg1">
                    <a:lumMod val="50000"/>
                  </a:schemeClr>
                </a:solidFill>
                <a:effectLst/>
                <a:latin typeface="Calibri" panose="020F0502020204030204" pitchFamily="34" charset="0"/>
                <a:ea typeface="Calibri" panose="020F0502020204030204" pitchFamily="34" charset="0"/>
              </a:rPr>
              <a:t>. </a:t>
            </a:r>
            <a:r>
              <a:rPr lang="hu-HU" sz="1200" dirty="0" err="1">
                <a:solidFill>
                  <a:schemeClr val="bg1">
                    <a:lumMod val="50000"/>
                  </a:schemeClr>
                </a:solidFill>
                <a:effectLst/>
                <a:latin typeface="Calibri" panose="020F0502020204030204" pitchFamily="34" charset="0"/>
                <a:ea typeface="Calibri" panose="020F0502020204030204" pitchFamily="34" charset="0"/>
              </a:rPr>
              <a:t>Associations</a:t>
            </a:r>
            <a:r>
              <a:rPr lang="hu-HU" sz="1200" dirty="0">
                <a:solidFill>
                  <a:schemeClr val="bg1">
                    <a:lumMod val="50000"/>
                  </a:schemeClr>
                </a:solidFill>
                <a:effectLst/>
                <a:latin typeface="Calibri" panose="020F0502020204030204" pitchFamily="34" charset="0"/>
                <a:ea typeface="Calibri" panose="020F0502020204030204" pitchFamily="34" charset="0"/>
              </a:rPr>
              <a:t> </a:t>
            </a:r>
            <a:r>
              <a:rPr lang="hu-HU" sz="1200" dirty="0" err="1">
                <a:solidFill>
                  <a:schemeClr val="bg1">
                    <a:lumMod val="50000"/>
                  </a:schemeClr>
                </a:solidFill>
                <a:effectLst/>
                <a:latin typeface="Calibri" panose="020F0502020204030204" pitchFamily="34" charset="0"/>
                <a:ea typeface="Calibri" panose="020F0502020204030204" pitchFamily="34" charset="0"/>
              </a:rPr>
              <a:t>between</a:t>
            </a:r>
            <a:r>
              <a:rPr lang="hu-HU" sz="1200" dirty="0">
                <a:solidFill>
                  <a:schemeClr val="bg1">
                    <a:lumMod val="50000"/>
                  </a:schemeClr>
                </a:solidFill>
                <a:effectLst/>
                <a:latin typeface="Calibri" panose="020F0502020204030204" pitchFamily="34" charset="0"/>
                <a:ea typeface="Calibri" panose="020F0502020204030204" pitchFamily="34" charset="0"/>
              </a:rPr>
              <a:t> </a:t>
            </a:r>
            <a:r>
              <a:rPr lang="hu-HU" sz="1200" dirty="0" err="1">
                <a:solidFill>
                  <a:schemeClr val="bg1">
                    <a:lumMod val="50000"/>
                  </a:schemeClr>
                </a:solidFill>
                <a:effectLst/>
                <a:latin typeface="Calibri" panose="020F0502020204030204" pitchFamily="34" charset="0"/>
                <a:ea typeface="Calibri" panose="020F0502020204030204" pitchFamily="34" charset="0"/>
              </a:rPr>
              <a:t>high</a:t>
            </a:r>
            <a:r>
              <a:rPr lang="hu-HU" sz="1200" dirty="0">
                <a:solidFill>
                  <a:schemeClr val="bg1">
                    <a:lumMod val="50000"/>
                  </a:schemeClr>
                </a:solidFill>
                <a:effectLst/>
                <a:latin typeface="Calibri" panose="020F0502020204030204" pitchFamily="34" charset="0"/>
                <a:ea typeface="Calibri" panose="020F0502020204030204" pitchFamily="34" charset="0"/>
              </a:rPr>
              <a:t> </a:t>
            </a:r>
            <a:r>
              <a:rPr lang="hu-HU" sz="1200" dirty="0" err="1">
                <a:solidFill>
                  <a:schemeClr val="bg1">
                    <a:lumMod val="50000"/>
                  </a:schemeClr>
                </a:solidFill>
                <a:effectLst/>
                <a:latin typeface="Calibri" panose="020F0502020204030204" pitchFamily="34" charset="0"/>
                <a:ea typeface="Calibri" panose="020F0502020204030204" pitchFamily="34" charset="0"/>
              </a:rPr>
              <a:t>temperatures</a:t>
            </a:r>
            <a:r>
              <a:rPr lang="hu-HU" sz="1200" dirty="0">
                <a:solidFill>
                  <a:schemeClr val="bg1">
                    <a:lumMod val="50000"/>
                  </a:schemeClr>
                </a:solidFill>
                <a:effectLst/>
                <a:latin typeface="Calibri" panose="020F0502020204030204" pitchFamily="34" charset="0"/>
                <a:ea typeface="Calibri" panose="020F0502020204030204" pitchFamily="34" charset="0"/>
              </a:rPr>
              <a:t> in </a:t>
            </a:r>
            <a:r>
              <a:rPr lang="hu-HU" sz="1200" dirty="0" err="1">
                <a:solidFill>
                  <a:schemeClr val="bg1">
                    <a:lumMod val="50000"/>
                  </a:schemeClr>
                </a:solidFill>
                <a:effectLst/>
                <a:latin typeface="Calibri" panose="020F0502020204030204" pitchFamily="34" charset="0"/>
                <a:ea typeface="Calibri" panose="020F0502020204030204" pitchFamily="34" charset="0"/>
              </a:rPr>
              <a:t>pregnancy</a:t>
            </a:r>
            <a:r>
              <a:rPr lang="hu-HU" sz="1200" dirty="0">
                <a:solidFill>
                  <a:schemeClr val="bg1">
                    <a:lumMod val="50000"/>
                  </a:schemeClr>
                </a:solidFill>
                <a:effectLst/>
                <a:latin typeface="Calibri" panose="020F0502020204030204" pitchFamily="34" charset="0"/>
                <a:ea typeface="Calibri" panose="020F0502020204030204" pitchFamily="34" charset="0"/>
              </a:rPr>
              <a:t> and </a:t>
            </a:r>
            <a:r>
              <a:rPr lang="hu-HU" sz="1200" dirty="0" err="1">
                <a:solidFill>
                  <a:schemeClr val="bg1">
                    <a:lumMod val="50000"/>
                  </a:schemeClr>
                </a:solidFill>
                <a:effectLst/>
                <a:latin typeface="Calibri" panose="020F0502020204030204" pitchFamily="34" charset="0"/>
                <a:ea typeface="Calibri" panose="020F0502020204030204" pitchFamily="34" charset="0"/>
              </a:rPr>
              <a:t>risk</a:t>
            </a:r>
            <a:r>
              <a:rPr lang="hu-HU" sz="1200" dirty="0">
                <a:solidFill>
                  <a:schemeClr val="bg1">
                    <a:lumMod val="50000"/>
                  </a:schemeClr>
                </a:solidFill>
                <a:effectLst/>
                <a:latin typeface="Calibri" panose="020F0502020204030204" pitchFamily="34" charset="0"/>
                <a:ea typeface="Calibri" panose="020F0502020204030204" pitchFamily="34" charset="0"/>
              </a:rPr>
              <a:t> of </a:t>
            </a:r>
            <a:r>
              <a:rPr lang="hu-HU" sz="1200" dirty="0" err="1">
                <a:solidFill>
                  <a:schemeClr val="bg1">
                    <a:lumMod val="50000"/>
                  </a:schemeClr>
                </a:solidFill>
                <a:effectLst/>
                <a:latin typeface="Calibri" panose="020F0502020204030204" pitchFamily="34" charset="0"/>
                <a:ea typeface="Calibri" panose="020F0502020204030204" pitchFamily="34" charset="0"/>
              </a:rPr>
              <a:t>preterm</a:t>
            </a:r>
            <a:r>
              <a:rPr lang="hu-HU" sz="1200" dirty="0">
                <a:solidFill>
                  <a:schemeClr val="bg1">
                    <a:lumMod val="50000"/>
                  </a:schemeClr>
                </a:solidFill>
                <a:effectLst/>
                <a:latin typeface="Calibri" panose="020F0502020204030204" pitchFamily="34" charset="0"/>
                <a:ea typeface="Calibri" panose="020F0502020204030204" pitchFamily="34" charset="0"/>
              </a:rPr>
              <a:t> </a:t>
            </a:r>
            <a:r>
              <a:rPr lang="hu-HU" sz="1200" dirty="0" err="1">
                <a:solidFill>
                  <a:schemeClr val="bg1">
                    <a:lumMod val="50000"/>
                  </a:schemeClr>
                </a:solidFill>
                <a:effectLst/>
                <a:latin typeface="Calibri" panose="020F0502020204030204" pitchFamily="34" charset="0"/>
                <a:ea typeface="Calibri" panose="020F0502020204030204" pitchFamily="34" charset="0"/>
              </a:rPr>
              <a:t>birth</a:t>
            </a:r>
            <a:r>
              <a:rPr lang="hu-HU" sz="1200" dirty="0">
                <a:solidFill>
                  <a:schemeClr val="bg1">
                    <a:lumMod val="50000"/>
                  </a:schemeClr>
                </a:solidFill>
                <a:effectLst/>
                <a:latin typeface="Calibri" panose="020F0502020204030204" pitchFamily="34" charset="0"/>
                <a:ea typeface="Calibri" panose="020F0502020204030204" pitchFamily="34" charset="0"/>
              </a:rPr>
              <a:t>, </a:t>
            </a:r>
            <a:r>
              <a:rPr lang="hu-HU" sz="1200" dirty="0" err="1">
                <a:solidFill>
                  <a:schemeClr val="bg1">
                    <a:lumMod val="50000"/>
                  </a:schemeClr>
                </a:solidFill>
                <a:effectLst/>
                <a:latin typeface="Calibri" panose="020F0502020204030204" pitchFamily="34" charset="0"/>
                <a:ea typeface="Calibri" panose="020F0502020204030204" pitchFamily="34" charset="0"/>
              </a:rPr>
              <a:t>low</a:t>
            </a:r>
            <a:r>
              <a:rPr lang="hu-HU" sz="1200" dirty="0">
                <a:solidFill>
                  <a:schemeClr val="bg1">
                    <a:lumMod val="50000"/>
                  </a:schemeClr>
                </a:solidFill>
                <a:effectLst/>
                <a:latin typeface="Calibri" panose="020F0502020204030204" pitchFamily="34" charset="0"/>
                <a:ea typeface="Calibri" panose="020F0502020204030204" pitchFamily="34" charset="0"/>
              </a:rPr>
              <a:t> </a:t>
            </a:r>
            <a:r>
              <a:rPr lang="hu-HU" sz="1200" dirty="0" err="1">
                <a:solidFill>
                  <a:schemeClr val="bg1">
                    <a:lumMod val="50000"/>
                  </a:schemeClr>
                </a:solidFill>
                <a:effectLst/>
                <a:latin typeface="Calibri" panose="020F0502020204030204" pitchFamily="34" charset="0"/>
                <a:ea typeface="Calibri" panose="020F0502020204030204" pitchFamily="34" charset="0"/>
              </a:rPr>
              <a:t>birth</a:t>
            </a:r>
            <a:r>
              <a:rPr lang="hu-HU" sz="1200" dirty="0">
                <a:solidFill>
                  <a:schemeClr val="bg1">
                    <a:lumMod val="50000"/>
                  </a:schemeClr>
                </a:solidFill>
                <a:effectLst/>
                <a:latin typeface="Calibri" panose="020F0502020204030204" pitchFamily="34" charset="0"/>
                <a:ea typeface="Calibri" panose="020F0502020204030204" pitchFamily="34" charset="0"/>
              </a:rPr>
              <a:t> </a:t>
            </a:r>
            <a:r>
              <a:rPr lang="hu-HU" sz="1200" dirty="0" err="1">
                <a:solidFill>
                  <a:schemeClr val="bg1">
                    <a:lumMod val="50000"/>
                  </a:schemeClr>
                </a:solidFill>
                <a:effectLst/>
                <a:latin typeface="Calibri" panose="020F0502020204030204" pitchFamily="34" charset="0"/>
                <a:ea typeface="Calibri" panose="020F0502020204030204" pitchFamily="34" charset="0"/>
              </a:rPr>
              <a:t>weight</a:t>
            </a:r>
            <a:r>
              <a:rPr lang="hu-HU" sz="1200" dirty="0">
                <a:solidFill>
                  <a:schemeClr val="bg1">
                    <a:lumMod val="50000"/>
                  </a:schemeClr>
                </a:solidFill>
                <a:effectLst/>
                <a:latin typeface="Calibri" panose="020F0502020204030204" pitchFamily="34" charset="0"/>
                <a:ea typeface="Calibri" panose="020F0502020204030204" pitchFamily="34" charset="0"/>
              </a:rPr>
              <a:t>, and </a:t>
            </a:r>
            <a:r>
              <a:rPr lang="hu-HU" sz="1200" dirty="0" err="1">
                <a:solidFill>
                  <a:schemeClr val="bg1">
                    <a:lumMod val="50000"/>
                  </a:schemeClr>
                </a:solidFill>
                <a:effectLst/>
                <a:latin typeface="Calibri" panose="020F0502020204030204" pitchFamily="34" charset="0"/>
                <a:ea typeface="Calibri" panose="020F0502020204030204" pitchFamily="34" charset="0"/>
              </a:rPr>
              <a:t>stillbirths</a:t>
            </a:r>
            <a:r>
              <a:rPr lang="hu-HU" sz="1200" dirty="0">
                <a:solidFill>
                  <a:schemeClr val="bg1">
                    <a:lumMod val="50000"/>
                  </a:schemeClr>
                </a:solidFill>
                <a:effectLst/>
                <a:latin typeface="Calibri" panose="020F0502020204030204" pitchFamily="34" charset="0"/>
                <a:ea typeface="Calibri" panose="020F0502020204030204" pitchFamily="34" charset="0"/>
              </a:rPr>
              <a:t>: </a:t>
            </a:r>
            <a:r>
              <a:rPr lang="hu-HU" sz="1200" dirty="0" err="1">
                <a:solidFill>
                  <a:schemeClr val="bg1">
                    <a:lumMod val="50000"/>
                  </a:schemeClr>
                </a:solidFill>
                <a:effectLst/>
                <a:latin typeface="Calibri" panose="020F0502020204030204" pitchFamily="34" charset="0"/>
                <a:ea typeface="Calibri" panose="020F0502020204030204" pitchFamily="34" charset="0"/>
              </a:rPr>
              <a:t>Systematic</a:t>
            </a:r>
            <a:r>
              <a:rPr lang="hu-HU" sz="1200" dirty="0">
                <a:solidFill>
                  <a:schemeClr val="bg1">
                    <a:lumMod val="50000"/>
                  </a:schemeClr>
                </a:solidFill>
                <a:effectLst/>
                <a:latin typeface="Calibri" panose="020F0502020204030204" pitchFamily="34" charset="0"/>
                <a:ea typeface="Calibri" panose="020F0502020204030204" pitchFamily="34" charset="0"/>
              </a:rPr>
              <a:t> </a:t>
            </a:r>
            <a:r>
              <a:rPr lang="hu-HU" sz="1200" dirty="0" err="1">
                <a:solidFill>
                  <a:schemeClr val="bg1">
                    <a:lumMod val="50000"/>
                  </a:schemeClr>
                </a:solidFill>
                <a:effectLst/>
                <a:latin typeface="Calibri" panose="020F0502020204030204" pitchFamily="34" charset="0"/>
                <a:ea typeface="Calibri" panose="020F0502020204030204" pitchFamily="34" charset="0"/>
              </a:rPr>
              <a:t>review</a:t>
            </a:r>
            <a:r>
              <a:rPr lang="hu-HU" sz="1200" dirty="0">
                <a:solidFill>
                  <a:schemeClr val="bg1">
                    <a:lumMod val="50000"/>
                  </a:schemeClr>
                </a:solidFill>
                <a:effectLst/>
                <a:latin typeface="Calibri" panose="020F0502020204030204" pitchFamily="34" charset="0"/>
                <a:ea typeface="Calibri" panose="020F0502020204030204" pitchFamily="34" charset="0"/>
              </a:rPr>
              <a:t> and </a:t>
            </a:r>
            <a:r>
              <a:rPr lang="hu-HU" sz="1200" dirty="0" err="1">
                <a:solidFill>
                  <a:schemeClr val="bg1">
                    <a:lumMod val="50000"/>
                  </a:schemeClr>
                </a:solidFill>
                <a:effectLst/>
                <a:latin typeface="Calibri" panose="020F0502020204030204" pitchFamily="34" charset="0"/>
                <a:ea typeface="Calibri" panose="020F0502020204030204" pitchFamily="34" charset="0"/>
              </a:rPr>
              <a:t>meta-analysis</a:t>
            </a:r>
            <a:r>
              <a:rPr lang="hu-HU" sz="1200" dirty="0">
                <a:solidFill>
                  <a:schemeClr val="bg1">
                    <a:lumMod val="50000"/>
                  </a:schemeClr>
                </a:solidFill>
                <a:effectLst/>
                <a:latin typeface="Calibri" panose="020F0502020204030204" pitchFamily="34" charset="0"/>
                <a:ea typeface="Calibri" panose="020F0502020204030204" pitchFamily="34" charset="0"/>
              </a:rPr>
              <a:t>. BMJ. 2020;371. </a:t>
            </a:r>
            <a:endParaRPr lang="en-GB" sz="1200" dirty="0">
              <a:solidFill>
                <a:schemeClr val="bg1">
                  <a:lumMod val="50000"/>
                </a:schemeClr>
              </a:solidFill>
            </a:endParaRPr>
          </a:p>
        </p:txBody>
      </p:sp>
      <p:sp>
        <p:nvSpPr>
          <p:cNvPr id="8" name="Cím 1">
            <a:extLst>
              <a:ext uri="{FF2B5EF4-FFF2-40B4-BE49-F238E27FC236}">
                <a16:creationId xmlns:a16="http://schemas.microsoft.com/office/drawing/2014/main" id="{A5FE2C57-8E3C-397C-6511-7BC956E1275D}"/>
              </a:ext>
            </a:extLst>
          </p:cNvPr>
          <p:cNvSpPr>
            <a:spLocks noGrp="1"/>
          </p:cNvSpPr>
          <p:nvPr>
            <p:ph type="title"/>
          </p:nvPr>
        </p:nvSpPr>
        <p:spPr>
          <a:xfrm>
            <a:off x="192088" y="152400"/>
            <a:ext cx="11896725" cy="877503"/>
          </a:xfrm>
        </p:spPr>
        <p:txBody>
          <a:bodyPr>
            <a:normAutofit fontScale="90000"/>
          </a:bodyPr>
          <a:lstStyle/>
          <a:p>
            <a:r>
              <a:rPr lang="en-US" dirty="0"/>
              <a:t>Associations between high temperatures in pregnancy and risk</a:t>
            </a:r>
            <a:br>
              <a:rPr lang="en-US" dirty="0"/>
            </a:br>
            <a:r>
              <a:rPr lang="en-US" dirty="0"/>
              <a:t>of preterm birth, low birth weight, and stillbirths</a:t>
            </a:r>
            <a:r>
              <a:rPr lang="hu-HU" dirty="0"/>
              <a:t> </a:t>
            </a:r>
            <a:r>
              <a:rPr lang="hu-HU" i="1" dirty="0"/>
              <a:t>(</a:t>
            </a:r>
            <a:r>
              <a:rPr lang="hu-HU" i="1" dirty="0" err="1"/>
              <a:t>Chersich</a:t>
            </a:r>
            <a:r>
              <a:rPr lang="hu-HU" i="1" dirty="0"/>
              <a:t> </a:t>
            </a:r>
            <a:r>
              <a:rPr lang="hu-HU" i="1" dirty="0" err="1"/>
              <a:t>et</a:t>
            </a:r>
            <a:r>
              <a:rPr lang="hu-HU" i="1" dirty="0"/>
              <a:t> </a:t>
            </a:r>
            <a:r>
              <a:rPr lang="hu-HU" i="1" dirty="0" err="1"/>
              <a:t>al</a:t>
            </a:r>
            <a:r>
              <a:rPr lang="hu-HU" i="1" dirty="0"/>
              <a:t>.)</a:t>
            </a:r>
            <a:endParaRPr lang="en-GB" dirty="0"/>
          </a:p>
        </p:txBody>
      </p:sp>
    </p:spTree>
    <p:extLst>
      <p:ext uri="{BB962C8B-B14F-4D97-AF65-F5344CB8AC3E}">
        <p14:creationId xmlns:p14="http://schemas.microsoft.com/office/powerpoint/2010/main" val="3636409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97E5D679-A058-7E8A-1878-55693A6148B7}"/>
              </a:ext>
            </a:extLst>
          </p:cNvPr>
          <p:cNvSpPr>
            <a:spLocks noGrp="1"/>
          </p:cNvSpPr>
          <p:nvPr>
            <p:ph idx="1"/>
          </p:nvPr>
        </p:nvSpPr>
        <p:spPr>
          <a:xfrm>
            <a:off x="192506" y="1309036"/>
            <a:ext cx="11608068" cy="4996636"/>
          </a:xfrm>
        </p:spPr>
        <p:txBody>
          <a:bodyPr>
            <a:normAutofit/>
          </a:bodyPr>
          <a:lstStyle/>
          <a:p>
            <a:pPr marL="0" indent="0">
              <a:buNone/>
            </a:pPr>
            <a:r>
              <a:rPr lang="hu-HU" sz="2600" b="1" dirty="0" err="1">
                <a:solidFill>
                  <a:schemeClr val="accent1">
                    <a:lumMod val="75000"/>
                  </a:schemeClr>
                </a:solidFill>
              </a:rPr>
              <a:t>Stillbirth</a:t>
            </a:r>
            <a:endParaRPr lang="hu-HU" sz="2600" b="1" dirty="0">
              <a:solidFill>
                <a:schemeClr val="accent1">
                  <a:lumMod val="75000"/>
                </a:schemeClr>
              </a:solidFill>
            </a:endParaRPr>
          </a:p>
          <a:p>
            <a:pPr algn="just">
              <a:lnSpc>
                <a:spcPct val="120000"/>
              </a:lnSpc>
              <a:spcAft>
                <a:spcPts val="1500"/>
              </a:spcAft>
            </a:pPr>
            <a:r>
              <a:rPr lang="en-US" sz="2400" dirty="0" smtClean="0"/>
              <a:t>All </a:t>
            </a:r>
            <a:r>
              <a:rPr lang="en-US" sz="2400" dirty="0"/>
              <a:t>eight included studies detected an increase</a:t>
            </a:r>
            <a:r>
              <a:rPr lang="hu-HU" sz="2400" dirty="0"/>
              <a:t> </a:t>
            </a:r>
            <a:r>
              <a:rPr lang="en-US" sz="2400" dirty="0"/>
              <a:t>in stillbirths at higher temperatures. In most</a:t>
            </a:r>
            <a:r>
              <a:rPr lang="hu-HU" sz="2400" dirty="0"/>
              <a:t> </a:t>
            </a:r>
            <a:r>
              <a:rPr lang="en-US" sz="2400" dirty="0"/>
              <a:t>cases, associations between temperature and stillbirth</a:t>
            </a:r>
            <a:r>
              <a:rPr lang="hu-HU" sz="2400" dirty="0"/>
              <a:t> </a:t>
            </a:r>
            <a:r>
              <a:rPr lang="en-US" sz="2400" dirty="0"/>
              <a:t>were most pronounced in the last week or month of</a:t>
            </a:r>
            <a:r>
              <a:rPr lang="hu-HU" sz="2400" dirty="0"/>
              <a:t> </a:t>
            </a:r>
            <a:r>
              <a:rPr lang="en-US" sz="2400" dirty="0"/>
              <a:t>pregnancy</a:t>
            </a:r>
            <a:r>
              <a:rPr lang="hu-HU" sz="2400" dirty="0" smtClean="0"/>
              <a:t>.</a:t>
            </a:r>
            <a:r>
              <a:rPr lang="en-US" sz="2400" dirty="0"/>
              <a:t> The median stillbirth rate was 6.2 per 1000 births</a:t>
            </a:r>
            <a:r>
              <a:rPr lang="hu-HU" sz="2400" dirty="0"/>
              <a:t> </a:t>
            </a:r>
            <a:r>
              <a:rPr lang="en-US" sz="2400" dirty="0"/>
              <a:t>(interquartile range 4.4-6.4</a:t>
            </a:r>
            <a:r>
              <a:rPr lang="hu-HU" sz="2400" dirty="0"/>
              <a:t>)</a:t>
            </a:r>
            <a:r>
              <a:rPr lang="en-US" sz="2400" dirty="0"/>
              <a:t>. </a:t>
            </a:r>
            <a:endParaRPr lang="hu-HU" sz="2400" dirty="0"/>
          </a:p>
          <a:p>
            <a:pPr algn="just">
              <a:lnSpc>
                <a:spcPct val="120000"/>
              </a:lnSpc>
            </a:pPr>
            <a:r>
              <a:rPr lang="en-US" sz="2400" dirty="0"/>
              <a:t>In meta-analysis, stillbirths increased by</a:t>
            </a:r>
            <a:r>
              <a:rPr lang="hu-HU" sz="2400" dirty="0"/>
              <a:t> </a:t>
            </a:r>
            <a:r>
              <a:rPr lang="en-US" sz="2400" dirty="0"/>
              <a:t>1.05 (95% confidence interval 1.01 to 1.08) per 1°C</a:t>
            </a:r>
            <a:r>
              <a:rPr lang="hu-HU" sz="2400" dirty="0"/>
              <a:t> </a:t>
            </a:r>
            <a:r>
              <a:rPr lang="en-US" sz="2400" dirty="0"/>
              <a:t>rise in temperature, by 1.24-fold (1.12 to 1.36) at</a:t>
            </a:r>
            <a:r>
              <a:rPr lang="hu-HU" sz="2400" dirty="0"/>
              <a:t> </a:t>
            </a:r>
            <a:r>
              <a:rPr lang="en-US" sz="2400" dirty="0"/>
              <a:t>lags measured on individual days in the last week of</a:t>
            </a:r>
            <a:r>
              <a:rPr lang="hu-HU" sz="2400" dirty="0"/>
              <a:t> </a:t>
            </a:r>
            <a:r>
              <a:rPr lang="en-US" sz="2400" dirty="0"/>
              <a:t>pregnancy, and by 3.39-fold (2.33 to 4.96) when</a:t>
            </a:r>
            <a:r>
              <a:rPr lang="hu-HU" sz="2400" dirty="0"/>
              <a:t> </a:t>
            </a:r>
            <a:r>
              <a:rPr lang="en-US" sz="2400" dirty="0"/>
              <a:t>temperature effects were examined over a trimester</a:t>
            </a:r>
            <a:r>
              <a:rPr lang="hu-HU" sz="2400" dirty="0"/>
              <a:t> </a:t>
            </a:r>
            <a:r>
              <a:rPr lang="en-US" sz="2400" dirty="0"/>
              <a:t>or the whole pregnancy </a:t>
            </a:r>
            <a:r>
              <a:rPr lang="en-US" sz="2400" dirty="0" err="1"/>
              <a:t>perio</a:t>
            </a:r>
            <a:r>
              <a:rPr lang="hu-HU" sz="2400" dirty="0"/>
              <a:t>d.</a:t>
            </a:r>
            <a:endParaRPr lang="en-GB" sz="2400" dirty="0"/>
          </a:p>
        </p:txBody>
      </p:sp>
      <p:sp>
        <p:nvSpPr>
          <p:cNvPr id="4" name="Cím 1">
            <a:extLst>
              <a:ext uri="{FF2B5EF4-FFF2-40B4-BE49-F238E27FC236}">
                <a16:creationId xmlns:a16="http://schemas.microsoft.com/office/drawing/2014/main" id="{A5FE2C57-8E3C-397C-6511-7BC956E1275D}"/>
              </a:ext>
            </a:extLst>
          </p:cNvPr>
          <p:cNvSpPr>
            <a:spLocks noGrp="1"/>
          </p:cNvSpPr>
          <p:nvPr>
            <p:ph type="title"/>
          </p:nvPr>
        </p:nvSpPr>
        <p:spPr>
          <a:xfrm>
            <a:off x="192088" y="152400"/>
            <a:ext cx="11896725" cy="877503"/>
          </a:xfrm>
        </p:spPr>
        <p:txBody>
          <a:bodyPr>
            <a:normAutofit fontScale="90000"/>
          </a:bodyPr>
          <a:lstStyle/>
          <a:p>
            <a:r>
              <a:rPr lang="en-US" dirty="0"/>
              <a:t>Associations between high temperatures in pregnancy and risk</a:t>
            </a:r>
            <a:br>
              <a:rPr lang="en-US" dirty="0"/>
            </a:br>
            <a:r>
              <a:rPr lang="en-US" dirty="0"/>
              <a:t>of preterm birth, low birth weight, and stillbirths</a:t>
            </a:r>
            <a:r>
              <a:rPr lang="hu-HU" dirty="0"/>
              <a:t> </a:t>
            </a:r>
            <a:r>
              <a:rPr lang="hu-HU" i="1" dirty="0"/>
              <a:t>(</a:t>
            </a:r>
            <a:r>
              <a:rPr lang="hu-HU" i="1" dirty="0" err="1"/>
              <a:t>Chersich</a:t>
            </a:r>
            <a:r>
              <a:rPr lang="hu-HU" i="1" dirty="0"/>
              <a:t> </a:t>
            </a:r>
            <a:r>
              <a:rPr lang="hu-HU" i="1" dirty="0" err="1"/>
              <a:t>et</a:t>
            </a:r>
            <a:r>
              <a:rPr lang="hu-HU" i="1" dirty="0"/>
              <a:t> </a:t>
            </a:r>
            <a:r>
              <a:rPr lang="hu-HU" i="1" dirty="0" err="1"/>
              <a:t>al</a:t>
            </a:r>
            <a:r>
              <a:rPr lang="hu-HU" i="1" dirty="0"/>
              <a:t>.)</a:t>
            </a:r>
            <a:endParaRPr lang="en-GB" dirty="0"/>
          </a:p>
        </p:txBody>
      </p:sp>
      <p:sp>
        <p:nvSpPr>
          <p:cNvPr id="5" name="Szövegdoboz 4">
            <a:extLst>
              <a:ext uri="{FF2B5EF4-FFF2-40B4-BE49-F238E27FC236}">
                <a16:creationId xmlns:a16="http://schemas.microsoft.com/office/drawing/2014/main" id="{732F39A9-9D37-1E70-B6F5-BDA0D8ED8FF6}"/>
              </a:ext>
            </a:extLst>
          </p:cNvPr>
          <p:cNvSpPr txBox="1"/>
          <p:nvPr/>
        </p:nvSpPr>
        <p:spPr>
          <a:xfrm>
            <a:off x="0" y="5844007"/>
            <a:ext cx="9134647" cy="461665"/>
          </a:xfrm>
          <a:prstGeom prst="rect">
            <a:avLst/>
          </a:prstGeom>
          <a:noFill/>
        </p:spPr>
        <p:txBody>
          <a:bodyPr wrap="square">
            <a:spAutoFit/>
          </a:bodyPr>
          <a:lstStyle/>
          <a:p>
            <a:r>
              <a:rPr lang="hu-HU" sz="1200" dirty="0" err="1">
                <a:solidFill>
                  <a:schemeClr val="bg1">
                    <a:lumMod val="50000"/>
                  </a:schemeClr>
                </a:solidFill>
                <a:effectLst/>
                <a:latin typeface="Calibri" panose="020F0502020204030204" pitchFamily="34" charset="0"/>
                <a:ea typeface="Calibri" panose="020F0502020204030204" pitchFamily="34" charset="0"/>
              </a:rPr>
              <a:t>Chersich</a:t>
            </a:r>
            <a:r>
              <a:rPr lang="hu-HU" sz="1200" dirty="0">
                <a:solidFill>
                  <a:schemeClr val="bg1">
                    <a:lumMod val="50000"/>
                  </a:schemeClr>
                </a:solidFill>
                <a:effectLst/>
                <a:latin typeface="Calibri" panose="020F0502020204030204" pitchFamily="34" charset="0"/>
                <a:ea typeface="Calibri" panose="020F0502020204030204" pitchFamily="34" charset="0"/>
              </a:rPr>
              <a:t> MF, </a:t>
            </a:r>
            <a:r>
              <a:rPr lang="hu-HU" sz="1200" dirty="0" err="1">
                <a:solidFill>
                  <a:schemeClr val="bg1">
                    <a:lumMod val="50000"/>
                  </a:schemeClr>
                </a:solidFill>
                <a:effectLst/>
                <a:latin typeface="Calibri" panose="020F0502020204030204" pitchFamily="34" charset="0"/>
                <a:ea typeface="Calibri" panose="020F0502020204030204" pitchFamily="34" charset="0"/>
              </a:rPr>
              <a:t>Pham</a:t>
            </a:r>
            <a:r>
              <a:rPr lang="hu-HU" sz="1200" dirty="0">
                <a:solidFill>
                  <a:schemeClr val="bg1">
                    <a:lumMod val="50000"/>
                  </a:schemeClr>
                </a:solidFill>
                <a:effectLst/>
                <a:latin typeface="Calibri" panose="020F0502020204030204" pitchFamily="34" charset="0"/>
                <a:ea typeface="Calibri" panose="020F0502020204030204" pitchFamily="34" charset="0"/>
              </a:rPr>
              <a:t> MD, </a:t>
            </a:r>
            <a:r>
              <a:rPr lang="hu-HU" sz="1200" dirty="0" err="1">
                <a:solidFill>
                  <a:schemeClr val="bg1">
                    <a:lumMod val="50000"/>
                  </a:schemeClr>
                </a:solidFill>
                <a:effectLst/>
                <a:latin typeface="Calibri" panose="020F0502020204030204" pitchFamily="34" charset="0"/>
                <a:ea typeface="Calibri" panose="020F0502020204030204" pitchFamily="34" charset="0"/>
              </a:rPr>
              <a:t>Areal</a:t>
            </a:r>
            <a:r>
              <a:rPr lang="hu-HU" sz="1200" dirty="0">
                <a:solidFill>
                  <a:schemeClr val="bg1">
                    <a:lumMod val="50000"/>
                  </a:schemeClr>
                </a:solidFill>
                <a:effectLst/>
                <a:latin typeface="Calibri" panose="020F0502020204030204" pitchFamily="34" charset="0"/>
                <a:ea typeface="Calibri" panose="020F0502020204030204" pitchFamily="34" charset="0"/>
              </a:rPr>
              <a:t> A, </a:t>
            </a:r>
            <a:r>
              <a:rPr lang="hu-HU" sz="1200" dirty="0" err="1">
                <a:solidFill>
                  <a:schemeClr val="bg1">
                    <a:lumMod val="50000"/>
                  </a:schemeClr>
                </a:solidFill>
                <a:effectLst/>
                <a:latin typeface="Calibri" panose="020F0502020204030204" pitchFamily="34" charset="0"/>
                <a:ea typeface="Calibri" panose="020F0502020204030204" pitchFamily="34" charset="0"/>
              </a:rPr>
              <a:t>Haghighi</a:t>
            </a:r>
            <a:r>
              <a:rPr lang="hu-HU" sz="1200" dirty="0">
                <a:solidFill>
                  <a:schemeClr val="bg1">
                    <a:lumMod val="50000"/>
                  </a:schemeClr>
                </a:solidFill>
                <a:effectLst/>
                <a:latin typeface="Calibri" panose="020F0502020204030204" pitchFamily="34" charset="0"/>
                <a:ea typeface="Calibri" panose="020F0502020204030204" pitchFamily="34" charset="0"/>
              </a:rPr>
              <a:t> MM, </a:t>
            </a:r>
            <a:r>
              <a:rPr lang="hu-HU" sz="1200" dirty="0" err="1">
                <a:solidFill>
                  <a:schemeClr val="bg1">
                    <a:lumMod val="50000"/>
                  </a:schemeClr>
                </a:solidFill>
                <a:effectLst/>
                <a:latin typeface="Calibri" panose="020F0502020204030204" pitchFamily="34" charset="0"/>
                <a:ea typeface="Calibri" panose="020F0502020204030204" pitchFamily="34" charset="0"/>
              </a:rPr>
              <a:t>Manyuchi</a:t>
            </a:r>
            <a:r>
              <a:rPr lang="hu-HU" sz="1200" dirty="0">
                <a:solidFill>
                  <a:schemeClr val="bg1">
                    <a:lumMod val="50000"/>
                  </a:schemeClr>
                </a:solidFill>
                <a:effectLst/>
                <a:latin typeface="Calibri" panose="020F0502020204030204" pitchFamily="34" charset="0"/>
                <a:ea typeface="Calibri" panose="020F0502020204030204" pitchFamily="34" charset="0"/>
              </a:rPr>
              <a:t> A, Swift CP, </a:t>
            </a:r>
            <a:r>
              <a:rPr lang="hu-HU" sz="1200" dirty="0" err="1">
                <a:solidFill>
                  <a:schemeClr val="bg1">
                    <a:lumMod val="50000"/>
                  </a:schemeClr>
                </a:solidFill>
                <a:effectLst/>
                <a:latin typeface="Calibri" panose="020F0502020204030204" pitchFamily="34" charset="0"/>
                <a:ea typeface="Calibri" panose="020F0502020204030204" pitchFamily="34" charset="0"/>
              </a:rPr>
              <a:t>et</a:t>
            </a:r>
            <a:r>
              <a:rPr lang="hu-HU" sz="1200" dirty="0">
                <a:solidFill>
                  <a:schemeClr val="bg1">
                    <a:lumMod val="50000"/>
                  </a:schemeClr>
                </a:solidFill>
                <a:effectLst/>
                <a:latin typeface="Calibri" panose="020F0502020204030204" pitchFamily="34" charset="0"/>
                <a:ea typeface="Calibri" panose="020F0502020204030204" pitchFamily="34" charset="0"/>
              </a:rPr>
              <a:t> </a:t>
            </a:r>
            <a:r>
              <a:rPr lang="hu-HU" sz="1200" dirty="0" err="1">
                <a:solidFill>
                  <a:schemeClr val="bg1">
                    <a:lumMod val="50000"/>
                  </a:schemeClr>
                </a:solidFill>
                <a:effectLst/>
                <a:latin typeface="Calibri" panose="020F0502020204030204" pitchFamily="34" charset="0"/>
                <a:ea typeface="Calibri" panose="020F0502020204030204" pitchFamily="34" charset="0"/>
              </a:rPr>
              <a:t>al</a:t>
            </a:r>
            <a:r>
              <a:rPr lang="hu-HU" sz="1200" dirty="0">
                <a:solidFill>
                  <a:schemeClr val="bg1">
                    <a:lumMod val="50000"/>
                  </a:schemeClr>
                </a:solidFill>
                <a:effectLst/>
                <a:latin typeface="Calibri" panose="020F0502020204030204" pitchFamily="34" charset="0"/>
                <a:ea typeface="Calibri" panose="020F0502020204030204" pitchFamily="34" charset="0"/>
              </a:rPr>
              <a:t>. </a:t>
            </a:r>
            <a:r>
              <a:rPr lang="hu-HU" sz="1200" dirty="0" err="1">
                <a:solidFill>
                  <a:schemeClr val="bg1">
                    <a:lumMod val="50000"/>
                  </a:schemeClr>
                </a:solidFill>
                <a:effectLst/>
                <a:latin typeface="Calibri" panose="020F0502020204030204" pitchFamily="34" charset="0"/>
                <a:ea typeface="Calibri" panose="020F0502020204030204" pitchFamily="34" charset="0"/>
              </a:rPr>
              <a:t>Associations</a:t>
            </a:r>
            <a:r>
              <a:rPr lang="hu-HU" sz="1200" dirty="0">
                <a:solidFill>
                  <a:schemeClr val="bg1">
                    <a:lumMod val="50000"/>
                  </a:schemeClr>
                </a:solidFill>
                <a:effectLst/>
                <a:latin typeface="Calibri" panose="020F0502020204030204" pitchFamily="34" charset="0"/>
                <a:ea typeface="Calibri" panose="020F0502020204030204" pitchFamily="34" charset="0"/>
              </a:rPr>
              <a:t> </a:t>
            </a:r>
            <a:r>
              <a:rPr lang="hu-HU" sz="1200" dirty="0" err="1">
                <a:solidFill>
                  <a:schemeClr val="bg1">
                    <a:lumMod val="50000"/>
                  </a:schemeClr>
                </a:solidFill>
                <a:effectLst/>
                <a:latin typeface="Calibri" panose="020F0502020204030204" pitchFamily="34" charset="0"/>
                <a:ea typeface="Calibri" panose="020F0502020204030204" pitchFamily="34" charset="0"/>
              </a:rPr>
              <a:t>between</a:t>
            </a:r>
            <a:r>
              <a:rPr lang="hu-HU" sz="1200" dirty="0">
                <a:solidFill>
                  <a:schemeClr val="bg1">
                    <a:lumMod val="50000"/>
                  </a:schemeClr>
                </a:solidFill>
                <a:effectLst/>
                <a:latin typeface="Calibri" panose="020F0502020204030204" pitchFamily="34" charset="0"/>
                <a:ea typeface="Calibri" panose="020F0502020204030204" pitchFamily="34" charset="0"/>
              </a:rPr>
              <a:t> </a:t>
            </a:r>
            <a:r>
              <a:rPr lang="hu-HU" sz="1200" dirty="0" err="1">
                <a:solidFill>
                  <a:schemeClr val="bg1">
                    <a:lumMod val="50000"/>
                  </a:schemeClr>
                </a:solidFill>
                <a:effectLst/>
                <a:latin typeface="Calibri" panose="020F0502020204030204" pitchFamily="34" charset="0"/>
                <a:ea typeface="Calibri" panose="020F0502020204030204" pitchFamily="34" charset="0"/>
              </a:rPr>
              <a:t>high</a:t>
            </a:r>
            <a:r>
              <a:rPr lang="hu-HU" sz="1200" dirty="0">
                <a:solidFill>
                  <a:schemeClr val="bg1">
                    <a:lumMod val="50000"/>
                  </a:schemeClr>
                </a:solidFill>
                <a:effectLst/>
                <a:latin typeface="Calibri" panose="020F0502020204030204" pitchFamily="34" charset="0"/>
                <a:ea typeface="Calibri" panose="020F0502020204030204" pitchFamily="34" charset="0"/>
              </a:rPr>
              <a:t> </a:t>
            </a:r>
            <a:r>
              <a:rPr lang="hu-HU" sz="1200" dirty="0" err="1">
                <a:solidFill>
                  <a:schemeClr val="bg1">
                    <a:lumMod val="50000"/>
                  </a:schemeClr>
                </a:solidFill>
                <a:effectLst/>
                <a:latin typeface="Calibri" panose="020F0502020204030204" pitchFamily="34" charset="0"/>
                <a:ea typeface="Calibri" panose="020F0502020204030204" pitchFamily="34" charset="0"/>
              </a:rPr>
              <a:t>temperatures</a:t>
            </a:r>
            <a:r>
              <a:rPr lang="hu-HU" sz="1200" dirty="0">
                <a:solidFill>
                  <a:schemeClr val="bg1">
                    <a:lumMod val="50000"/>
                  </a:schemeClr>
                </a:solidFill>
                <a:effectLst/>
                <a:latin typeface="Calibri" panose="020F0502020204030204" pitchFamily="34" charset="0"/>
                <a:ea typeface="Calibri" panose="020F0502020204030204" pitchFamily="34" charset="0"/>
              </a:rPr>
              <a:t> in </a:t>
            </a:r>
            <a:r>
              <a:rPr lang="hu-HU" sz="1200" dirty="0" err="1">
                <a:solidFill>
                  <a:schemeClr val="bg1">
                    <a:lumMod val="50000"/>
                  </a:schemeClr>
                </a:solidFill>
                <a:effectLst/>
                <a:latin typeface="Calibri" panose="020F0502020204030204" pitchFamily="34" charset="0"/>
                <a:ea typeface="Calibri" panose="020F0502020204030204" pitchFamily="34" charset="0"/>
              </a:rPr>
              <a:t>pregnancy</a:t>
            </a:r>
            <a:r>
              <a:rPr lang="hu-HU" sz="1200" dirty="0">
                <a:solidFill>
                  <a:schemeClr val="bg1">
                    <a:lumMod val="50000"/>
                  </a:schemeClr>
                </a:solidFill>
                <a:effectLst/>
                <a:latin typeface="Calibri" panose="020F0502020204030204" pitchFamily="34" charset="0"/>
                <a:ea typeface="Calibri" panose="020F0502020204030204" pitchFamily="34" charset="0"/>
              </a:rPr>
              <a:t> and </a:t>
            </a:r>
            <a:r>
              <a:rPr lang="hu-HU" sz="1200" dirty="0" err="1">
                <a:solidFill>
                  <a:schemeClr val="bg1">
                    <a:lumMod val="50000"/>
                  </a:schemeClr>
                </a:solidFill>
                <a:effectLst/>
                <a:latin typeface="Calibri" panose="020F0502020204030204" pitchFamily="34" charset="0"/>
                <a:ea typeface="Calibri" panose="020F0502020204030204" pitchFamily="34" charset="0"/>
              </a:rPr>
              <a:t>risk</a:t>
            </a:r>
            <a:r>
              <a:rPr lang="hu-HU" sz="1200" dirty="0">
                <a:solidFill>
                  <a:schemeClr val="bg1">
                    <a:lumMod val="50000"/>
                  </a:schemeClr>
                </a:solidFill>
                <a:effectLst/>
                <a:latin typeface="Calibri" panose="020F0502020204030204" pitchFamily="34" charset="0"/>
                <a:ea typeface="Calibri" panose="020F0502020204030204" pitchFamily="34" charset="0"/>
              </a:rPr>
              <a:t> of </a:t>
            </a:r>
            <a:r>
              <a:rPr lang="hu-HU" sz="1200" dirty="0" err="1">
                <a:solidFill>
                  <a:schemeClr val="bg1">
                    <a:lumMod val="50000"/>
                  </a:schemeClr>
                </a:solidFill>
                <a:effectLst/>
                <a:latin typeface="Calibri" panose="020F0502020204030204" pitchFamily="34" charset="0"/>
                <a:ea typeface="Calibri" panose="020F0502020204030204" pitchFamily="34" charset="0"/>
              </a:rPr>
              <a:t>preterm</a:t>
            </a:r>
            <a:r>
              <a:rPr lang="hu-HU" sz="1200" dirty="0">
                <a:solidFill>
                  <a:schemeClr val="bg1">
                    <a:lumMod val="50000"/>
                  </a:schemeClr>
                </a:solidFill>
                <a:effectLst/>
                <a:latin typeface="Calibri" panose="020F0502020204030204" pitchFamily="34" charset="0"/>
                <a:ea typeface="Calibri" panose="020F0502020204030204" pitchFamily="34" charset="0"/>
              </a:rPr>
              <a:t> </a:t>
            </a:r>
            <a:r>
              <a:rPr lang="hu-HU" sz="1200" dirty="0" err="1">
                <a:solidFill>
                  <a:schemeClr val="bg1">
                    <a:lumMod val="50000"/>
                  </a:schemeClr>
                </a:solidFill>
                <a:effectLst/>
                <a:latin typeface="Calibri" panose="020F0502020204030204" pitchFamily="34" charset="0"/>
                <a:ea typeface="Calibri" panose="020F0502020204030204" pitchFamily="34" charset="0"/>
              </a:rPr>
              <a:t>birth</a:t>
            </a:r>
            <a:r>
              <a:rPr lang="hu-HU" sz="1200" dirty="0">
                <a:solidFill>
                  <a:schemeClr val="bg1">
                    <a:lumMod val="50000"/>
                  </a:schemeClr>
                </a:solidFill>
                <a:effectLst/>
                <a:latin typeface="Calibri" panose="020F0502020204030204" pitchFamily="34" charset="0"/>
                <a:ea typeface="Calibri" panose="020F0502020204030204" pitchFamily="34" charset="0"/>
              </a:rPr>
              <a:t>, </a:t>
            </a:r>
            <a:r>
              <a:rPr lang="hu-HU" sz="1200" dirty="0" err="1">
                <a:solidFill>
                  <a:schemeClr val="bg1">
                    <a:lumMod val="50000"/>
                  </a:schemeClr>
                </a:solidFill>
                <a:effectLst/>
                <a:latin typeface="Calibri" panose="020F0502020204030204" pitchFamily="34" charset="0"/>
                <a:ea typeface="Calibri" panose="020F0502020204030204" pitchFamily="34" charset="0"/>
              </a:rPr>
              <a:t>low</a:t>
            </a:r>
            <a:r>
              <a:rPr lang="hu-HU" sz="1200" dirty="0">
                <a:solidFill>
                  <a:schemeClr val="bg1">
                    <a:lumMod val="50000"/>
                  </a:schemeClr>
                </a:solidFill>
                <a:effectLst/>
                <a:latin typeface="Calibri" panose="020F0502020204030204" pitchFamily="34" charset="0"/>
                <a:ea typeface="Calibri" panose="020F0502020204030204" pitchFamily="34" charset="0"/>
              </a:rPr>
              <a:t> </a:t>
            </a:r>
            <a:r>
              <a:rPr lang="hu-HU" sz="1200" dirty="0" err="1">
                <a:solidFill>
                  <a:schemeClr val="bg1">
                    <a:lumMod val="50000"/>
                  </a:schemeClr>
                </a:solidFill>
                <a:effectLst/>
                <a:latin typeface="Calibri" panose="020F0502020204030204" pitchFamily="34" charset="0"/>
                <a:ea typeface="Calibri" panose="020F0502020204030204" pitchFamily="34" charset="0"/>
              </a:rPr>
              <a:t>birth</a:t>
            </a:r>
            <a:r>
              <a:rPr lang="hu-HU" sz="1200" dirty="0">
                <a:solidFill>
                  <a:schemeClr val="bg1">
                    <a:lumMod val="50000"/>
                  </a:schemeClr>
                </a:solidFill>
                <a:effectLst/>
                <a:latin typeface="Calibri" panose="020F0502020204030204" pitchFamily="34" charset="0"/>
                <a:ea typeface="Calibri" panose="020F0502020204030204" pitchFamily="34" charset="0"/>
              </a:rPr>
              <a:t> </a:t>
            </a:r>
            <a:r>
              <a:rPr lang="hu-HU" sz="1200" dirty="0" err="1">
                <a:solidFill>
                  <a:schemeClr val="bg1">
                    <a:lumMod val="50000"/>
                  </a:schemeClr>
                </a:solidFill>
                <a:effectLst/>
                <a:latin typeface="Calibri" panose="020F0502020204030204" pitchFamily="34" charset="0"/>
                <a:ea typeface="Calibri" panose="020F0502020204030204" pitchFamily="34" charset="0"/>
              </a:rPr>
              <a:t>weight</a:t>
            </a:r>
            <a:r>
              <a:rPr lang="hu-HU" sz="1200" dirty="0">
                <a:solidFill>
                  <a:schemeClr val="bg1">
                    <a:lumMod val="50000"/>
                  </a:schemeClr>
                </a:solidFill>
                <a:effectLst/>
                <a:latin typeface="Calibri" panose="020F0502020204030204" pitchFamily="34" charset="0"/>
                <a:ea typeface="Calibri" panose="020F0502020204030204" pitchFamily="34" charset="0"/>
              </a:rPr>
              <a:t>, and </a:t>
            </a:r>
            <a:r>
              <a:rPr lang="hu-HU" sz="1200" dirty="0" err="1">
                <a:solidFill>
                  <a:schemeClr val="bg1">
                    <a:lumMod val="50000"/>
                  </a:schemeClr>
                </a:solidFill>
                <a:effectLst/>
                <a:latin typeface="Calibri" panose="020F0502020204030204" pitchFamily="34" charset="0"/>
                <a:ea typeface="Calibri" panose="020F0502020204030204" pitchFamily="34" charset="0"/>
              </a:rPr>
              <a:t>stillbirths</a:t>
            </a:r>
            <a:r>
              <a:rPr lang="hu-HU" sz="1200" dirty="0">
                <a:solidFill>
                  <a:schemeClr val="bg1">
                    <a:lumMod val="50000"/>
                  </a:schemeClr>
                </a:solidFill>
                <a:effectLst/>
                <a:latin typeface="Calibri" panose="020F0502020204030204" pitchFamily="34" charset="0"/>
                <a:ea typeface="Calibri" panose="020F0502020204030204" pitchFamily="34" charset="0"/>
              </a:rPr>
              <a:t>: </a:t>
            </a:r>
            <a:r>
              <a:rPr lang="hu-HU" sz="1200" dirty="0" err="1">
                <a:solidFill>
                  <a:schemeClr val="bg1">
                    <a:lumMod val="50000"/>
                  </a:schemeClr>
                </a:solidFill>
                <a:effectLst/>
                <a:latin typeface="Calibri" panose="020F0502020204030204" pitchFamily="34" charset="0"/>
                <a:ea typeface="Calibri" panose="020F0502020204030204" pitchFamily="34" charset="0"/>
              </a:rPr>
              <a:t>Systematic</a:t>
            </a:r>
            <a:r>
              <a:rPr lang="hu-HU" sz="1200" dirty="0">
                <a:solidFill>
                  <a:schemeClr val="bg1">
                    <a:lumMod val="50000"/>
                  </a:schemeClr>
                </a:solidFill>
                <a:effectLst/>
                <a:latin typeface="Calibri" panose="020F0502020204030204" pitchFamily="34" charset="0"/>
                <a:ea typeface="Calibri" panose="020F0502020204030204" pitchFamily="34" charset="0"/>
              </a:rPr>
              <a:t> </a:t>
            </a:r>
            <a:r>
              <a:rPr lang="hu-HU" sz="1200" dirty="0" err="1">
                <a:solidFill>
                  <a:schemeClr val="bg1">
                    <a:lumMod val="50000"/>
                  </a:schemeClr>
                </a:solidFill>
                <a:effectLst/>
                <a:latin typeface="Calibri" panose="020F0502020204030204" pitchFamily="34" charset="0"/>
                <a:ea typeface="Calibri" panose="020F0502020204030204" pitchFamily="34" charset="0"/>
              </a:rPr>
              <a:t>review</a:t>
            </a:r>
            <a:r>
              <a:rPr lang="hu-HU" sz="1200" dirty="0">
                <a:solidFill>
                  <a:schemeClr val="bg1">
                    <a:lumMod val="50000"/>
                  </a:schemeClr>
                </a:solidFill>
                <a:effectLst/>
                <a:latin typeface="Calibri" panose="020F0502020204030204" pitchFamily="34" charset="0"/>
                <a:ea typeface="Calibri" panose="020F0502020204030204" pitchFamily="34" charset="0"/>
              </a:rPr>
              <a:t> and </a:t>
            </a:r>
            <a:r>
              <a:rPr lang="hu-HU" sz="1200" dirty="0" err="1">
                <a:solidFill>
                  <a:schemeClr val="bg1">
                    <a:lumMod val="50000"/>
                  </a:schemeClr>
                </a:solidFill>
                <a:effectLst/>
                <a:latin typeface="Calibri" panose="020F0502020204030204" pitchFamily="34" charset="0"/>
                <a:ea typeface="Calibri" panose="020F0502020204030204" pitchFamily="34" charset="0"/>
              </a:rPr>
              <a:t>meta-analysis</a:t>
            </a:r>
            <a:r>
              <a:rPr lang="hu-HU" sz="1200" dirty="0">
                <a:solidFill>
                  <a:schemeClr val="bg1">
                    <a:lumMod val="50000"/>
                  </a:schemeClr>
                </a:solidFill>
                <a:effectLst/>
                <a:latin typeface="Calibri" panose="020F0502020204030204" pitchFamily="34" charset="0"/>
                <a:ea typeface="Calibri" panose="020F0502020204030204" pitchFamily="34" charset="0"/>
              </a:rPr>
              <a:t>. BMJ. 2020;371. </a:t>
            </a:r>
            <a:endParaRPr lang="en-GB" sz="1200" dirty="0">
              <a:solidFill>
                <a:schemeClr val="bg1">
                  <a:lumMod val="50000"/>
                </a:schemeClr>
              </a:solidFill>
            </a:endParaRPr>
          </a:p>
        </p:txBody>
      </p:sp>
    </p:spTree>
    <p:extLst>
      <p:ext uri="{BB962C8B-B14F-4D97-AF65-F5344CB8AC3E}">
        <p14:creationId xmlns:p14="http://schemas.microsoft.com/office/powerpoint/2010/main" val="23119260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8A3C492B-EDAC-82F3-EA2B-E101CFE7332C}"/>
              </a:ext>
            </a:extLst>
          </p:cNvPr>
          <p:cNvSpPr>
            <a:spLocks noGrp="1"/>
          </p:cNvSpPr>
          <p:nvPr>
            <p:ph idx="1"/>
          </p:nvPr>
        </p:nvSpPr>
        <p:spPr>
          <a:xfrm>
            <a:off x="327258" y="1097280"/>
            <a:ext cx="11717103" cy="5208392"/>
          </a:xfrm>
        </p:spPr>
        <p:txBody>
          <a:bodyPr>
            <a:normAutofit fontScale="85000" lnSpcReduction="20000"/>
          </a:bodyPr>
          <a:lstStyle/>
          <a:p>
            <a:pPr>
              <a:lnSpc>
                <a:spcPct val="100000"/>
              </a:lnSpc>
              <a:spcBef>
                <a:spcPts val="0"/>
              </a:spcBef>
            </a:pPr>
            <a:r>
              <a:rPr lang="en-GB" sz="2000" b="1" i="0" u="none" strike="noStrike" baseline="0" dirty="0"/>
              <a:t>Hypertensive Disorders</a:t>
            </a:r>
            <a:r>
              <a:rPr lang="hu-HU" sz="2000" b="1" i="0" u="none" strike="noStrike" baseline="0" dirty="0"/>
              <a:t> </a:t>
            </a:r>
            <a:r>
              <a:rPr lang="hu-HU" sz="2000" b="0" i="0" u="none" strike="noStrike" baseline="0" dirty="0"/>
              <a:t>(</a:t>
            </a:r>
            <a:r>
              <a:rPr lang="hu-HU" sz="2000" b="0" i="0" u="none" strike="noStrike" baseline="0" dirty="0" err="1"/>
              <a:t>two</a:t>
            </a:r>
            <a:r>
              <a:rPr lang="hu-HU" sz="2000" b="0" i="0" u="none" strike="noStrike" baseline="0" dirty="0"/>
              <a:t> </a:t>
            </a:r>
            <a:r>
              <a:rPr lang="hu-HU" sz="2000" b="0" i="0" u="none" strike="noStrike" baseline="0" dirty="0" err="1"/>
              <a:t>studies</a:t>
            </a:r>
            <a:r>
              <a:rPr lang="hu-HU" sz="2000" b="0" i="0" u="none" strike="noStrike" baseline="0" dirty="0"/>
              <a:t>)</a:t>
            </a:r>
          </a:p>
          <a:p>
            <a:pPr lvl="1">
              <a:lnSpc>
                <a:spcPct val="100000"/>
              </a:lnSpc>
              <a:spcBef>
                <a:spcPts val="0"/>
              </a:spcBef>
            </a:pPr>
            <a:r>
              <a:rPr lang="en-GB" sz="1600" b="0" i="0" u="none" strike="noStrike" baseline="0" dirty="0"/>
              <a:t>maternal exposure</a:t>
            </a:r>
            <a:r>
              <a:rPr lang="hu-HU" sz="1600" b="0" i="0" u="none" strike="noStrike" baseline="0" dirty="0"/>
              <a:t> </a:t>
            </a:r>
            <a:r>
              <a:rPr lang="en-US" sz="1600" b="0" i="0" u="none" strike="noStrike" baseline="0" dirty="0"/>
              <a:t>to heatwaves and high average temperature increased the risk of preeclampsia,</a:t>
            </a:r>
            <a:r>
              <a:rPr lang="hu-HU" sz="1600" b="0" i="0" u="none" strike="noStrike" baseline="0" dirty="0"/>
              <a:t> </a:t>
            </a:r>
            <a:r>
              <a:rPr lang="en-GB" sz="1600" b="0" i="0" u="none" strike="noStrike" baseline="0" dirty="0"/>
              <a:t>eclampsia, and gestational hypertension</a:t>
            </a:r>
            <a:endParaRPr lang="hu-HU" sz="1600" b="0" i="0" u="none" strike="noStrike" baseline="0" dirty="0"/>
          </a:p>
          <a:p>
            <a:pPr algn="l">
              <a:lnSpc>
                <a:spcPct val="100000"/>
              </a:lnSpc>
              <a:spcBef>
                <a:spcPts val="0"/>
              </a:spcBef>
            </a:pPr>
            <a:r>
              <a:rPr lang="hu-HU" sz="2000" b="1" dirty="0"/>
              <a:t>PROM</a:t>
            </a:r>
            <a:r>
              <a:rPr lang="hu-HU" sz="2000" dirty="0"/>
              <a:t> (</a:t>
            </a:r>
            <a:r>
              <a:rPr lang="hu-HU" sz="2000" dirty="0" err="1"/>
              <a:t>two</a:t>
            </a:r>
            <a:r>
              <a:rPr lang="hu-HU" sz="2000" dirty="0"/>
              <a:t> </a:t>
            </a:r>
            <a:r>
              <a:rPr lang="hu-HU" sz="2000" dirty="0" err="1"/>
              <a:t>studies</a:t>
            </a:r>
            <a:r>
              <a:rPr lang="hu-HU" sz="2000" dirty="0"/>
              <a:t>)</a:t>
            </a:r>
          </a:p>
          <a:p>
            <a:pPr lvl="1">
              <a:lnSpc>
                <a:spcPct val="100000"/>
              </a:lnSpc>
              <a:spcBef>
                <a:spcPts val="0"/>
              </a:spcBef>
            </a:pPr>
            <a:r>
              <a:rPr lang="en-US" sz="1600" b="0" i="0" u="none" strike="noStrike" baseline="0" dirty="0"/>
              <a:t>PROM occurs due to the natural weakening of the </a:t>
            </a:r>
            <a:r>
              <a:rPr lang="en-US" sz="1600" b="0" i="0" u="none" strike="noStrike" baseline="0" dirty="0" err="1"/>
              <a:t>foetal</a:t>
            </a:r>
            <a:r>
              <a:rPr lang="en-US" sz="1600" b="0" i="0" u="none" strike="noStrike" baseline="0" dirty="0"/>
              <a:t> membrane, which triggers</a:t>
            </a:r>
            <a:r>
              <a:rPr lang="hu-HU" sz="1600" b="0" i="0" u="none" strike="noStrike" baseline="0" dirty="0"/>
              <a:t> </a:t>
            </a:r>
            <a:r>
              <a:rPr lang="en-US" sz="1600" b="0" i="0" u="none" strike="noStrike" baseline="0" dirty="0"/>
              <a:t>the </a:t>
            </a:r>
            <a:r>
              <a:rPr lang="en-US" sz="1600" b="0" i="0" u="none" strike="noStrike" baseline="0" dirty="0" err="1"/>
              <a:t>foetal</a:t>
            </a:r>
            <a:r>
              <a:rPr lang="en-US" sz="1600" b="0" i="0" u="none" strike="noStrike" baseline="0" dirty="0"/>
              <a:t> membrane’s rupture without </a:t>
            </a:r>
            <a:r>
              <a:rPr lang="en-US" sz="1600" b="0" i="0" u="none" strike="noStrike" baseline="0" dirty="0" err="1"/>
              <a:t>labour</a:t>
            </a:r>
            <a:r>
              <a:rPr lang="en-US" sz="1600" b="0" i="0" u="none" strike="noStrike" baseline="0" dirty="0"/>
              <a:t> onset</a:t>
            </a:r>
            <a:endParaRPr lang="hu-HU" sz="1600" b="0" i="0" u="none" strike="noStrike" baseline="0" dirty="0"/>
          </a:p>
          <a:p>
            <a:pPr lvl="1">
              <a:lnSpc>
                <a:spcPct val="100000"/>
              </a:lnSpc>
              <a:spcBef>
                <a:spcPts val="0"/>
              </a:spcBef>
            </a:pPr>
            <a:r>
              <a:rPr lang="hu-HU" sz="1600" b="0" i="0" u="none" strike="noStrike" baseline="0" dirty="0"/>
              <a:t>e</a:t>
            </a:r>
            <a:r>
              <a:rPr lang="en-GB" sz="1600" b="0" i="0" u="none" strike="noStrike" baseline="0" dirty="0" err="1"/>
              <a:t>levated</a:t>
            </a:r>
            <a:r>
              <a:rPr lang="hu-HU" sz="1600" b="0" i="0" u="none" strike="noStrike" baseline="0" dirty="0"/>
              <a:t> </a:t>
            </a:r>
            <a:r>
              <a:rPr lang="en-US" sz="1600" b="0" i="0" u="none" strike="noStrike" baseline="0" dirty="0"/>
              <a:t>temperatures are associated with a higher risk of PROM</a:t>
            </a:r>
            <a:endParaRPr lang="hu-HU" sz="1600" b="0" i="0" u="none" strike="noStrike" baseline="0" dirty="0"/>
          </a:p>
          <a:p>
            <a:pPr algn="l">
              <a:lnSpc>
                <a:spcPct val="100000"/>
              </a:lnSpc>
              <a:spcBef>
                <a:spcPts val="0"/>
              </a:spcBef>
            </a:pPr>
            <a:r>
              <a:rPr lang="en-GB" sz="2000" b="1" i="0" u="none" strike="noStrike" baseline="0" dirty="0"/>
              <a:t>Placental Abruption</a:t>
            </a:r>
            <a:r>
              <a:rPr lang="hu-HU" sz="2000" b="1" i="0" u="none" strike="noStrike" baseline="0" dirty="0"/>
              <a:t> </a:t>
            </a:r>
            <a:r>
              <a:rPr lang="hu-HU" sz="2000" b="0" i="0" u="none" strike="noStrike" baseline="0" dirty="0"/>
              <a:t>(</a:t>
            </a:r>
            <a:r>
              <a:rPr lang="hu-HU" sz="2000" b="0" i="0" u="none" strike="noStrike" baseline="0" dirty="0" err="1"/>
              <a:t>two</a:t>
            </a:r>
            <a:r>
              <a:rPr lang="hu-HU" sz="2000" b="0" i="0" u="none" strike="noStrike" baseline="0" dirty="0"/>
              <a:t> </a:t>
            </a:r>
            <a:r>
              <a:rPr lang="hu-HU" sz="2000" b="0" i="0" u="none" strike="noStrike" baseline="0" dirty="0" err="1"/>
              <a:t>studies</a:t>
            </a:r>
            <a:r>
              <a:rPr lang="hu-HU" sz="2000" b="0" i="0" u="none" strike="noStrike" baseline="0" dirty="0"/>
              <a:t>)</a:t>
            </a:r>
            <a:endParaRPr lang="hu-HU" sz="2000" dirty="0"/>
          </a:p>
          <a:p>
            <a:pPr lvl="1">
              <a:lnSpc>
                <a:spcPct val="100000"/>
              </a:lnSpc>
              <a:spcBef>
                <a:spcPts val="0"/>
              </a:spcBef>
            </a:pPr>
            <a:r>
              <a:rPr lang="en-US" sz="1600" b="0" i="0" u="none" strike="noStrike" baseline="0" dirty="0"/>
              <a:t>high risk for placental abruption associated</a:t>
            </a:r>
            <a:r>
              <a:rPr lang="hu-HU" sz="1600" b="0" i="0" u="none" strike="noStrike" baseline="0" dirty="0"/>
              <a:t> </a:t>
            </a:r>
            <a:r>
              <a:rPr lang="en-US" sz="1600" b="0" i="0" u="none" strike="noStrike" baseline="0" dirty="0"/>
              <a:t>with high-temperature</a:t>
            </a:r>
            <a:r>
              <a:rPr lang="hu-HU" sz="1600" b="0" i="0" u="none" strike="noStrike" baseline="0" dirty="0"/>
              <a:t> </a:t>
            </a:r>
            <a:r>
              <a:rPr lang="en-US" sz="1600" b="0" i="0" u="none" strike="noStrike" baseline="0" dirty="0"/>
              <a:t>exposures during the pregnancy period</a:t>
            </a:r>
            <a:endParaRPr lang="hu-HU" sz="1600" b="0" i="0" u="none" strike="noStrike" baseline="0" dirty="0"/>
          </a:p>
          <a:p>
            <a:pPr lvl="1">
              <a:lnSpc>
                <a:spcPct val="100000"/>
              </a:lnSpc>
              <a:spcBef>
                <a:spcPts val="0"/>
              </a:spcBef>
            </a:pPr>
            <a:r>
              <a:rPr lang="en-US" sz="1600" b="0" i="0" u="none" strike="noStrike" baseline="0" dirty="0"/>
              <a:t>elevated temperature (&gt;30 C) in warm seasons increases the risk of placental</a:t>
            </a:r>
            <a:r>
              <a:rPr lang="hu-HU" sz="1600" b="0" i="0" u="none" strike="noStrike" baseline="0" dirty="0"/>
              <a:t> </a:t>
            </a:r>
            <a:r>
              <a:rPr lang="en-GB" sz="1600" b="0" i="0" u="none" strike="noStrike" baseline="0" dirty="0"/>
              <a:t>abruption by 7%,</a:t>
            </a:r>
            <a:endParaRPr lang="hu-HU" sz="1600" b="0" i="0" u="none" strike="noStrike" baseline="0" dirty="0"/>
          </a:p>
          <a:p>
            <a:pPr lvl="1">
              <a:lnSpc>
                <a:spcPct val="100000"/>
              </a:lnSpc>
              <a:spcBef>
                <a:spcPts val="0"/>
              </a:spcBef>
            </a:pPr>
            <a:r>
              <a:rPr lang="en-US" sz="1600" b="0" i="0" u="none" strike="noStrike" baseline="0" dirty="0"/>
              <a:t>the role of placental abruption</a:t>
            </a:r>
            <a:r>
              <a:rPr lang="hu-HU" sz="1600" b="0" i="0" u="none" strike="noStrike" baseline="0" dirty="0"/>
              <a:t> plays </a:t>
            </a:r>
            <a:r>
              <a:rPr lang="hu-HU" sz="1600" b="0" i="0" u="none" strike="noStrike" baseline="0" dirty="0" err="1"/>
              <a:t>role</a:t>
            </a:r>
            <a:r>
              <a:rPr lang="hu-HU" sz="1600" b="0" i="0" u="none" strike="noStrike" baseline="0" dirty="0"/>
              <a:t> </a:t>
            </a:r>
            <a:r>
              <a:rPr lang="en-US" sz="1600" b="0" i="0" u="none" strike="noStrike" baseline="0" dirty="0"/>
              <a:t>in the association between elevated temperature and stillbirth</a:t>
            </a:r>
            <a:endParaRPr lang="hu-HU" sz="1600" dirty="0"/>
          </a:p>
          <a:p>
            <a:pPr algn="l">
              <a:lnSpc>
                <a:spcPct val="100000"/>
              </a:lnSpc>
              <a:spcBef>
                <a:spcPts val="0"/>
              </a:spcBef>
            </a:pPr>
            <a:r>
              <a:rPr lang="en-GB" sz="2000" b="1" i="0" u="none" strike="noStrike" baseline="0" dirty="0"/>
              <a:t>Maternal Stress</a:t>
            </a:r>
            <a:r>
              <a:rPr lang="hu-HU" sz="2000" b="1" i="0" u="none" strike="noStrike" baseline="0" dirty="0"/>
              <a:t> </a:t>
            </a:r>
            <a:r>
              <a:rPr lang="hu-HU" sz="2000" b="0" i="0" u="none" strike="noStrike" baseline="0" dirty="0"/>
              <a:t>(</a:t>
            </a:r>
            <a:r>
              <a:rPr lang="hu-HU" sz="2000" b="0" i="0" u="none" strike="noStrike" baseline="0" dirty="0" err="1"/>
              <a:t>one</a:t>
            </a:r>
            <a:r>
              <a:rPr lang="hu-HU" sz="2000" b="0" i="0" u="none" strike="noStrike" baseline="0" dirty="0"/>
              <a:t> </a:t>
            </a:r>
            <a:r>
              <a:rPr lang="hu-HU" sz="2000" b="0" i="0" u="none" strike="noStrike" baseline="0" dirty="0" err="1"/>
              <a:t>study</a:t>
            </a:r>
            <a:r>
              <a:rPr lang="hu-HU" sz="2000" b="0" i="0" u="none" strike="noStrike" baseline="0" dirty="0"/>
              <a:t>)</a:t>
            </a:r>
          </a:p>
          <a:p>
            <a:pPr lvl="1">
              <a:lnSpc>
                <a:spcPct val="100000"/>
              </a:lnSpc>
              <a:spcBef>
                <a:spcPts val="0"/>
              </a:spcBef>
            </a:pPr>
            <a:r>
              <a:rPr lang="en-US" sz="1600" b="0" i="0" u="none" strike="noStrike" baseline="0" dirty="0"/>
              <a:t>extreme temperature increases maternal stress during</a:t>
            </a:r>
            <a:r>
              <a:rPr lang="hu-HU" sz="1600" b="0" i="0" u="none" strike="noStrike" baseline="0" dirty="0"/>
              <a:t> </a:t>
            </a:r>
            <a:r>
              <a:rPr lang="en-GB" sz="1600" b="0" i="0" u="none" strike="noStrike" baseline="0" dirty="0"/>
              <a:t>pregnancy</a:t>
            </a:r>
            <a:endParaRPr lang="hu-HU" sz="1600" dirty="0"/>
          </a:p>
          <a:p>
            <a:pPr algn="l">
              <a:lnSpc>
                <a:spcPct val="100000"/>
              </a:lnSpc>
              <a:spcBef>
                <a:spcPts val="0"/>
              </a:spcBef>
            </a:pPr>
            <a:r>
              <a:rPr lang="en-GB" sz="2000" b="1" i="0" u="none" strike="noStrike" baseline="0" dirty="0"/>
              <a:t>Cardiovascular Risk at Labour</a:t>
            </a:r>
            <a:r>
              <a:rPr lang="hu-HU" sz="2000" b="1" i="0" u="none" strike="noStrike" baseline="0" dirty="0"/>
              <a:t> </a:t>
            </a:r>
            <a:r>
              <a:rPr lang="hu-HU" sz="2000" b="0" i="0" u="none" strike="noStrike" baseline="0" dirty="0"/>
              <a:t>(</a:t>
            </a:r>
            <a:r>
              <a:rPr lang="hu-HU" sz="2000" b="0" i="0" u="none" strike="noStrike" baseline="0" dirty="0" err="1"/>
              <a:t>one</a:t>
            </a:r>
            <a:r>
              <a:rPr lang="hu-HU" sz="2000" b="0" i="0" u="none" strike="noStrike" baseline="0" dirty="0"/>
              <a:t> </a:t>
            </a:r>
            <a:r>
              <a:rPr lang="hu-HU" sz="2000" b="0" i="0" u="none" strike="noStrike" baseline="0" dirty="0" err="1"/>
              <a:t>study</a:t>
            </a:r>
            <a:r>
              <a:rPr lang="hu-HU" sz="2000" b="0" i="0" u="none" strike="noStrike" baseline="0" dirty="0"/>
              <a:t>)</a:t>
            </a:r>
          </a:p>
          <a:p>
            <a:pPr lvl="1">
              <a:lnSpc>
                <a:spcPct val="100000"/>
              </a:lnSpc>
              <a:spcBef>
                <a:spcPts val="0"/>
              </a:spcBef>
            </a:pPr>
            <a:r>
              <a:rPr lang="en-GB" sz="1600" b="0" i="0" u="none" strike="noStrike" baseline="0" dirty="0"/>
              <a:t>exposure to 1 C</a:t>
            </a:r>
            <a:r>
              <a:rPr lang="hu-HU" sz="1600" b="0" i="0" u="none" strike="noStrike" baseline="0" dirty="0"/>
              <a:t> </a:t>
            </a:r>
            <a:r>
              <a:rPr lang="en-US" sz="1600" b="0" i="0" u="none" strike="noStrike" baseline="0" dirty="0"/>
              <a:t>increases in temperature during the last week of pregnancy increases the cardiovascular</a:t>
            </a:r>
            <a:r>
              <a:rPr lang="hu-HU" sz="1600" b="0" i="0" u="none" strike="noStrike" baseline="0" dirty="0"/>
              <a:t> </a:t>
            </a:r>
            <a:r>
              <a:rPr lang="en-US" sz="1600" b="0" i="0" u="none" strike="noStrike" baseline="0" dirty="0"/>
              <a:t>risk by 7% and that the risk was more evident on days closer to delivery.</a:t>
            </a:r>
            <a:endParaRPr lang="hu-HU" sz="1600" b="0" i="0" u="none" strike="noStrike" baseline="0" dirty="0"/>
          </a:p>
          <a:p>
            <a:pPr algn="l">
              <a:lnSpc>
                <a:spcPct val="100000"/>
              </a:lnSpc>
              <a:spcBef>
                <a:spcPts val="0"/>
              </a:spcBef>
            </a:pPr>
            <a:r>
              <a:rPr lang="en-GB" sz="2000" b="1" i="0" u="none" strike="noStrike" baseline="0" dirty="0"/>
              <a:t>Bacteriuria</a:t>
            </a:r>
            <a:r>
              <a:rPr lang="hu-HU" sz="2000" b="0" i="0" u="none" strike="noStrike" baseline="0" dirty="0"/>
              <a:t> (</a:t>
            </a:r>
            <a:r>
              <a:rPr lang="hu-HU" sz="2000" b="0" i="0" u="none" strike="noStrike" baseline="0" dirty="0" err="1"/>
              <a:t>one</a:t>
            </a:r>
            <a:r>
              <a:rPr lang="hu-HU" sz="2000" b="0" i="0" u="none" strike="noStrike" baseline="0" dirty="0"/>
              <a:t> </a:t>
            </a:r>
            <a:r>
              <a:rPr lang="hu-HU" sz="2000" b="0" i="0" u="none" strike="noStrike" baseline="0" dirty="0" err="1"/>
              <a:t>study</a:t>
            </a:r>
            <a:r>
              <a:rPr lang="hu-HU" sz="2000" b="0" i="0" u="none" strike="noStrike" baseline="0" dirty="0"/>
              <a:t>)</a:t>
            </a:r>
          </a:p>
          <a:p>
            <a:pPr lvl="1">
              <a:lnSpc>
                <a:spcPct val="100000"/>
              </a:lnSpc>
              <a:spcBef>
                <a:spcPts val="0"/>
              </a:spcBef>
            </a:pPr>
            <a:r>
              <a:rPr lang="en-US" sz="1600" b="0" i="0" u="none" strike="noStrike" baseline="0" dirty="0"/>
              <a:t>increased maternal risk with significant bacteriuria, with high ambient monthly</a:t>
            </a:r>
            <a:r>
              <a:rPr lang="hu-HU" sz="1600" b="0" i="0" u="none" strike="noStrike" baseline="0" dirty="0"/>
              <a:t> </a:t>
            </a:r>
            <a:r>
              <a:rPr lang="en-GB" sz="1600" b="0" i="0" u="none" strike="noStrike" baseline="0" dirty="0"/>
              <a:t>temperature</a:t>
            </a:r>
            <a:endParaRPr lang="hu-HU" sz="1600" b="0" i="0" u="none" strike="noStrike" baseline="0" dirty="0"/>
          </a:p>
          <a:p>
            <a:pPr algn="l">
              <a:lnSpc>
                <a:spcPct val="100000"/>
              </a:lnSpc>
              <a:spcBef>
                <a:spcPts val="0"/>
              </a:spcBef>
            </a:pPr>
            <a:endParaRPr lang="hu-HU" sz="2000" b="0" i="0" u="none" strike="noStrike" baseline="0" dirty="0"/>
          </a:p>
          <a:p>
            <a:pPr algn="l">
              <a:lnSpc>
                <a:spcPct val="100000"/>
              </a:lnSpc>
              <a:spcBef>
                <a:spcPts val="0"/>
              </a:spcBef>
            </a:pPr>
            <a:endParaRPr lang="hu-HU" sz="2000" dirty="0"/>
          </a:p>
          <a:p>
            <a:pPr algn="l">
              <a:lnSpc>
                <a:spcPct val="100000"/>
              </a:lnSpc>
              <a:spcBef>
                <a:spcPts val="0"/>
              </a:spcBef>
            </a:pPr>
            <a:endParaRPr lang="hu-HU" sz="2000" b="0" i="0" u="none" strike="noStrike" baseline="0" dirty="0"/>
          </a:p>
          <a:p>
            <a:pPr>
              <a:lnSpc>
                <a:spcPct val="100000"/>
              </a:lnSpc>
              <a:spcBef>
                <a:spcPts val="0"/>
              </a:spcBef>
            </a:pPr>
            <a:endParaRPr lang="en-GB" sz="3200" dirty="0"/>
          </a:p>
        </p:txBody>
      </p:sp>
      <p:sp>
        <p:nvSpPr>
          <p:cNvPr id="4" name="Cím 1">
            <a:extLst>
              <a:ext uri="{FF2B5EF4-FFF2-40B4-BE49-F238E27FC236}">
                <a16:creationId xmlns:a16="http://schemas.microsoft.com/office/drawing/2014/main" id="{478FB0FB-7855-B407-560B-9600D65E420B}"/>
              </a:ext>
            </a:extLst>
          </p:cNvPr>
          <p:cNvSpPr>
            <a:spLocks noGrp="1"/>
          </p:cNvSpPr>
          <p:nvPr>
            <p:ph type="title"/>
          </p:nvPr>
        </p:nvSpPr>
        <p:spPr>
          <a:xfrm>
            <a:off x="147636" y="99000"/>
            <a:ext cx="11896725" cy="768414"/>
          </a:xfrm>
        </p:spPr>
        <p:txBody>
          <a:bodyPr>
            <a:noAutofit/>
          </a:bodyPr>
          <a:lstStyle/>
          <a:p>
            <a:r>
              <a:rPr lang="en-US" sz="3000" dirty="0"/>
              <a:t>Elevated Ambient Temperature</a:t>
            </a:r>
            <a:r>
              <a:rPr lang="hu-HU" sz="3000" dirty="0"/>
              <a:t> </a:t>
            </a:r>
            <a:r>
              <a:rPr lang="en-US" sz="3000" dirty="0"/>
              <a:t>-</a:t>
            </a:r>
            <a:r>
              <a:rPr lang="hu-HU" sz="3000" dirty="0"/>
              <a:t> </a:t>
            </a:r>
            <a:r>
              <a:rPr lang="en-US" sz="3000" dirty="0"/>
              <a:t>Associated Adverse Maternal Outcomes</a:t>
            </a:r>
            <a:r>
              <a:rPr lang="hu-HU" sz="3000" dirty="0"/>
              <a:t> </a:t>
            </a:r>
            <a:r>
              <a:rPr lang="hu-HU" sz="2800" i="1" dirty="0"/>
              <a:t>(</a:t>
            </a:r>
            <a:r>
              <a:rPr lang="hu-HU" sz="2800" i="1" dirty="0" err="1"/>
              <a:t>Dalugoda</a:t>
            </a:r>
            <a:r>
              <a:rPr lang="hu-HU" sz="2800" i="1" dirty="0"/>
              <a:t> </a:t>
            </a:r>
            <a:r>
              <a:rPr lang="hu-HU" sz="2800" i="1" dirty="0" err="1"/>
              <a:t>et</a:t>
            </a:r>
            <a:r>
              <a:rPr lang="hu-HU" sz="2800" i="1" dirty="0"/>
              <a:t> </a:t>
            </a:r>
            <a:r>
              <a:rPr lang="hu-HU" sz="2800" i="1" dirty="0" err="1"/>
              <a:t>al</a:t>
            </a:r>
            <a:r>
              <a:rPr lang="hu-HU" sz="2800" i="1" dirty="0"/>
              <a:t>.)</a:t>
            </a:r>
            <a:endParaRPr lang="en-GB" sz="2800" dirty="0"/>
          </a:p>
        </p:txBody>
      </p:sp>
      <p:sp>
        <p:nvSpPr>
          <p:cNvPr id="5" name="Szövegdoboz 4">
            <a:extLst>
              <a:ext uri="{FF2B5EF4-FFF2-40B4-BE49-F238E27FC236}">
                <a16:creationId xmlns:a16="http://schemas.microsoft.com/office/drawing/2014/main" id="{3BC4BBFF-51EF-AD28-2C68-C15179EB4025}"/>
              </a:ext>
            </a:extLst>
          </p:cNvPr>
          <p:cNvSpPr txBox="1"/>
          <p:nvPr/>
        </p:nvSpPr>
        <p:spPr>
          <a:xfrm>
            <a:off x="4467509" y="6044062"/>
            <a:ext cx="7724502" cy="261610"/>
          </a:xfrm>
          <a:prstGeom prst="rect">
            <a:avLst/>
          </a:prstGeom>
          <a:noFill/>
        </p:spPr>
        <p:txBody>
          <a:bodyPr wrap="square">
            <a:spAutoFit/>
          </a:bodyPr>
          <a:lstStyle/>
          <a:p>
            <a:pPr algn="r"/>
            <a:r>
              <a:rPr lang="en-GB" sz="1100" b="0" i="0" u="none" strike="noStrike" baseline="0" dirty="0" smtClean="0"/>
              <a:t>doi.org/10.3390/ijerph19031771</a:t>
            </a:r>
            <a:endParaRPr lang="en-GB" sz="3200" dirty="0"/>
          </a:p>
        </p:txBody>
      </p:sp>
    </p:spTree>
    <p:extLst>
      <p:ext uri="{BB962C8B-B14F-4D97-AF65-F5344CB8AC3E}">
        <p14:creationId xmlns:p14="http://schemas.microsoft.com/office/powerpoint/2010/main" val="7081722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a:normAutofit/>
          </a:bodyPr>
          <a:lstStyle/>
          <a:p>
            <a:pPr marL="0" indent="0">
              <a:buNone/>
            </a:pPr>
            <a:endParaRPr lang="en-IE" sz="2000" u="sng" dirty="0">
              <a:cs typeface="Arial" panose="020B0604020202020204" pitchFamily="34" charset="0"/>
            </a:endParaRPr>
          </a:p>
          <a:p>
            <a:pPr marL="0" indent="0">
              <a:buNone/>
            </a:pPr>
            <a:endParaRPr lang="hu-HU" sz="2000" dirty="0"/>
          </a:p>
        </p:txBody>
      </p:sp>
      <p:grpSp>
        <p:nvGrpSpPr>
          <p:cNvPr id="2" name="Group 1">
            <a:extLst>
              <a:ext uri="{FF2B5EF4-FFF2-40B4-BE49-F238E27FC236}">
                <a16:creationId xmlns:a16="http://schemas.microsoft.com/office/drawing/2014/main" id="{7B82A844-A13F-782E-CC69-3F2077E491E5}"/>
              </a:ext>
            </a:extLst>
          </p:cNvPr>
          <p:cNvGrpSpPr/>
          <p:nvPr/>
        </p:nvGrpSpPr>
        <p:grpSpPr>
          <a:xfrm>
            <a:off x="427462" y="105125"/>
            <a:ext cx="11267233" cy="6244091"/>
            <a:chOff x="427462" y="105125"/>
            <a:chExt cx="11267233" cy="6244091"/>
          </a:xfrm>
        </p:grpSpPr>
        <p:pic>
          <p:nvPicPr>
            <p:cNvPr id="4" name="Picture 3">
              <a:extLst>
                <a:ext uri="{FF2B5EF4-FFF2-40B4-BE49-F238E27FC236}">
                  <a16:creationId xmlns:a16="http://schemas.microsoft.com/office/drawing/2014/main" id="{D3973DE0-7D6F-8FE5-AE79-C5B47DA0D2E0}"/>
                </a:ext>
              </a:extLst>
            </p:cNvPr>
            <p:cNvPicPr>
              <a:picLocks noChangeAspect="1"/>
            </p:cNvPicPr>
            <p:nvPr/>
          </p:nvPicPr>
          <p:blipFill>
            <a:blip r:embed="rId2"/>
            <a:stretch>
              <a:fillRect/>
            </a:stretch>
          </p:blipFill>
          <p:spPr>
            <a:xfrm>
              <a:off x="4393138" y="105125"/>
              <a:ext cx="7301557" cy="6244091"/>
            </a:xfrm>
            <a:prstGeom prst="rect">
              <a:avLst/>
            </a:prstGeom>
          </p:spPr>
        </p:pic>
        <p:sp>
          <p:nvSpPr>
            <p:cNvPr id="5" name="TextBox 4">
              <a:extLst>
                <a:ext uri="{FF2B5EF4-FFF2-40B4-BE49-F238E27FC236}">
                  <a16:creationId xmlns:a16="http://schemas.microsoft.com/office/drawing/2014/main" id="{F2232874-1497-FE1C-4E1C-588875C7ABA4}"/>
                </a:ext>
              </a:extLst>
            </p:cNvPr>
            <p:cNvSpPr txBox="1"/>
            <p:nvPr/>
          </p:nvSpPr>
          <p:spPr>
            <a:xfrm>
              <a:off x="427462" y="966766"/>
              <a:ext cx="3658868" cy="1964512"/>
            </a:xfrm>
            <a:prstGeom prst="rect">
              <a:avLst/>
            </a:prstGeom>
            <a:noFill/>
          </p:spPr>
          <p:txBody>
            <a:bodyPr wrap="square">
              <a:spAutoFit/>
            </a:bodyPr>
            <a:lstStyle/>
            <a:p>
              <a:pPr>
                <a:lnSpc>
                  <a:spcPct val="110000"/>
                </a:lnSpc>
              </a:pPr>
              <a:r>
                <a:rPr lang="en-GB" sz="2800" b="1" i="1" dirty="0" smtClean="0">
                  <a:cs typeface="Arial" panose="020B0604020202020204" pitchFamily="34" charset="0"/>
                </a:rPr>
                <a:t>Environmental </a:t>
              </a:r>
              <a:r>
                <a:rPr lang="en-GB" sz="2800" b="1" i="1" dirty="0">
                  <a:cs typeface="Arial" panose="020B0604020202020204" pitchFamily="34" charset="0"/>
                </a:rPr>
                <a:t>effects of global change drivers pertinent to vector-borne </a:t>
              </a:r>
              <a:r>
                <a:rPr lang="en-GB" sz="2800" b="1" i="1" dirty="0" smtClean="0">
                  <a:cs typeface="Arial" panose="020B0604020202020204" pitchFamily="34" charset="0"/>
                </a:rPr>
                <a:t>diseases</a:t>
              </a:r>
              <a:endParaRPr lang="en-IE" sz="2800" b="1" i="1" dirty="0">
                <a:cs typeface="Arial" panose="020B0604020202020204" pitchFamily="34" charset="0"/>
              </a:endParaRPr>
            </a:p>
          </p:txBody>
        </p:sp>
        <p:sp>
          <p:nvSpPr>
            <p:cNvPr id="6" name="TextBox 5">
              <a:extLst>
                <a:ext uri="{FF2B5EF4-FFF2-40B4-BE49-F238E27FC236}">
                  <a16:creationId xmlns:a16="http://schemas.microsoft.com/office/drawing/2014/main" id="{2F9ECF99-43CF-55CD-3BFE-B4867EEDF19C}"/>
                </a:ext>
              </a:extLst>
            </p:cNvPr>
            <p:cNvSpPr txBox="1"/>
            <p:nvPr/>
          </p:nvSpPr>
          <p:spPr>
            <a:xfrm>
              <a:off x="427462" y="6057380"/>
              <a:ext cx="3283132" cy="246221"/>
            </a:xfrm>
            <a:prstGeom prst="rect">
              <a:avLst/>
            </a:prstGeom>
            <a:noFill/>
          </p:spPr>
          <p:txBody>
            <a:bodyPr wrap="square">
              <a:spAutoFit/>
            </a:bodyPr>
            <a:lstStyle/>
            <a:p>
              <a:r>
                <a:rPr lang="en-GB" sz="1000" dirty="0" smtClean="0">
                  <a:cs typeface="Arial" panose="020B0604020202020204" pitchFamily="34" charset="0"/>
                  <a:hlinkClick r:id="rId3"/>
                </a:rPr>
                <a:t>https</a:t>
              </a:r>
              <a:r>
                <a:rPr lang="en-GB" sz="1000" dirty="0">
                  <a:cs typeface="Arial" panose="020B0604020202020204" pitchFamily="34" charset="0"/>
                  <a:hlinkClick r:id="rId3"/>
                </a:rPr>
                <a:t>://doi.org/10.1128%2FCMR.17.1.136-173.2004</a:t>
              </a:r>
              <a:r>
                <a:rPr lang="en-GB" sz="1000" dirty="0">
                  <a:cs typeface="Arial" panose="020B0604020202020204" pitchFamily="34" charset="0"/>
                </a:rPr>
                <a:t> </a:t>
              </a:r>
              <a:endParaRPr lang="en-IE" sz="1000" dirty="0">
                <a:cs typeface="Arial" panose="020B0604020202020204" pitchFamily="34" charset="0"/>
              </a:endParaRPr>
            </a:p>
          </p:txBody>
        </p:sp>
      </p:grpSp>
    </p:spTree>
    <p:extLst>
      <p:ext uri="{BB962C8B-B14F-4D97-AF65-F5344CB8AC3E}">
        <p14:creationId xmlns:p14="http://schemas.microsoft.com/office/powerpoint/2010/main" val="31390808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99000"/>
            <a:ext cx="11896825" cy="6206673"/>
          </a:xfrm>
        </p:spPr>
        <p:txBody>
          <a:bodyPr>
            <a:normAutofit/>
          </a:bodyPr>
          <a:lstStyle/>
          <a:p>
            <a:pPr marL="0" indent="0">
              <a:buNone/>
            </a:pPr>
            <a:r>
              <a:rPr lang="en-IE" sz="3000" b="1" dirty="0">
                <a:cs typeface="Arial" panose="020B0604020202020204" pitchFamily="34" charset="0"/>
              </a:rPr>
              <a:t>Major vector-borne diseases</a:t>
            </a:r>
          </a:p>
          <a:p>
            <a:pPr marL="0" indent="0">
              <a:buNone/>
            </a:pPr>
            <a:endParaRPr lang="hu-HU" sz="2000" dirty="0"/>
          </a:p>
        </p:txBody>
      </p:sp>
      <p:graphicFrame>
        <p:nvGraphicFramePr>
          <p:cNvPr id="6" name="Table 5">
            <a:extLst>
              <a:ext uri="{FF2B5EF4-FFF2-40B4-BE49-F238E27FC236}">
                <a16:creationId xmlns:a16="http://schemas.microsoft.com/office/drawing/2014/main" id="{D405279C-E5CB-BD84-C678-912CDD4F72E3}"/>
              </a:ext>
            </a:extLst>
          </p:cNvPr>
          <p:cNvGraphicFramePr>
            <a:graphicFrameLocks noGrp="1"/>
          </p:cNvGraphicFramePr>
          <p:nvPr>
            <p:extLst/>
          </p:nvPr>
        </p:nvGraphicFramePr>
        <p:xfrm>
          <a:off x="763939" y="717635"/>
          <a:ext cx="4342215" cy="5220001"/>
        </p:xfrm>
        <a:graphic>
          <a:graphicData uri="http://schemas.openxmlformats.org/drawingml/2006/table">
            <a:tbl>
              <a:tblPr>
                <a:tableStyleId>{5C22544A-7EE6-4342-B048-85BDC9FD1C3A}</a:tableStyleId>
              </a:tblPr>
              <a:tblGrid>
                <a:gridCol w="1245823">
                  <a:extLst>
                    <a:ext uri="{9D8B030D-6E8A-4147-A177-3AD203B41FA5}">
                      <a16:colId xmlns:a16="http://schemas.microsoft.com/office/drawing/2014/main" val="2497409396"/>
                    </a:ext>
                  </a:extLst>
                </a:gridCol>
                <a:gridCol w="1859595">
                  <a:extLst>
                    <a:ext uri="{9D8B030D-6E8A-4147-A177-3AD203B41FA5}">
                      <a16:colId xmlns:a16="http://schemas.microsoft.com/office/drawing/2014/main" val="3440800795"/>
                    </a:ext>
                  </a:extLst>
                </a:gridCol>
                <a:gridCol w="1236797">
                  <a:extLst>
                    <a:ext uri="{9D8B030D-6E8A-4147-A177-3AD203B41FA5}">
                      <a16:colId xmlns:a16="http://schemas.microsoft.com/office/drawing/2014/main" val="2412536937"/>
                    </a:ext>
                  </a:extLst>
                </a:gridCol>
              </a:tblGrid>
              <a:tr h="241282">
                <a:tc>
                  <a:txBody>
                    <a:bodyPr/>
                    <a:lstStyle/>
                    <a:p>
                      <a:pPr algn="ctr" fontAlgn="t"/>
                      <a:r>
                        <a:rPr lang="en-IE" sz="1400" b="1" u="none" strike="noStrike" dirty="0">
                          <a:solidFill>
                            <a:srgbClr val="0070C0"/>
                          </a:solidFill>
                          <a:effectLst/>
                          <a:latin typeface="+mn-lt"/>
                        </a:rPr>
                        <a:t>Disease</a:t>
                      </a:r>
                      <a:endParaRPr lang="en-IE" sz="1400" b="1" i="0" u="none" strike="noStrike" dirty="0">
                        <a:solidFill>
                          <a:srgbClr val="0070C0"/>
                        </a:solidFill>
                        <a:effectLst/>
                        <a:latin typeface="+mn-lt"/>
                      </a:endParaRPr>
                    </a:p>
                  </a:txBody>
                  <a:tcPr marL="6757" marR="6757" marT="6757" marB="0"/>
                </a:tc>
                <a:tc>
                  <a:txBody>
                    <a:bodyPr/>
                    <a:lstStyle/>
                    <a:p>
                      <a:pPr algn="ctr" fontAlgn="t"/>
                      <a:r>
                        <a:rPr lang="en-IE" sz="1400" b="1" u="none" strike="noStrike" dirty="0">
                          <a:solidFill>
                            <a:srgbClr val="0070C0"/>
                          </a:solidFill>
                          <a:effectLst/>
                          <a:latin typeface="+mn-lt"/>
                        </a:rPr>
                        <a:t>Pathogen</a:t>
                      </a:r>
                      <a:endParaRPr lang="en-IE" sz="1400" b="1" i="0" u="none" strike="noStrike" dirty="0">
                        <a:solidFill>
                          <a:srgbClr val="0070C0"/>
                        </a:solidFill>
                        <a:effectLst/>
                        <a:latin typeface="+mn-lt"/>
                      </a:endParaRPr>
                    </a:p>
                  </a:txBody>
                  <a:tcPr marL="6757" marR="6757" marT="6757" marB="0"/>
                </a:tc>
                <a:tc>
                  <a:txBody>
                    <a:bodyPr/>
                    <a:lstStyle/>
                    <a:p>
                      <a:pPr algn="ctr" fontAlgn="t"/>
                      <a:r>
                        <a:rPr lang="en-IE" sz="1400" b="1" u="none" strike="noStrike" dirty="0">
                          <a:solidFill>
                            <a:srgbClr val="0070C0"/>
                          </a:solidFill>
                          <a:effectLst/>
                          <a:latin typeface="+mn-lt"/>
                        </a:rPr>
                        <a:t>Vector(s)</a:t>
                      </a:r>
                      <a:endParaRPr lang="en-IE" sz="1400" b="1" i="0" u="none" strike="noStrike" dirty="0">
                        <a:solidFill>
                          <a:srgbClr val="0070C0"/>
                        </a:solidFill>
                        <a:effectLst/>
                        <a:latin typeface="+mn-lt"/>
                      </a:endParaRPr>
                    </a:p>
                  </a:txBody>
                  <a:tcPr marL="6757" marR="6757" marT="6757" marB="0"/>
                </a:tc>
                <a:extLst>
                  <a:ext uri="{0D108BD9-81ED-4DB2-BD59-A6C34878D82A}">
                    <a16:rowId xmlns:a16="http://schemas.microsoft.com/office/drawing/2014/main" val="3333697160"/>
                  </a:ext>
                </a:extLst>
              </a:tr>
              <a:tr h="608805">
                <a:tc>
                  <a:txBody>
                    <a:bodyPr/>
                    <a:lstStyle/>
                    <a:p>
                      <a:pPr algn="l" fontAlgn="t"/>
                      <a:r>
                        <a:rPr lang="en-IE" sz="1200" u="none" strike="noStrike" dirty="0">
                          <a:solidFill>
                            <a:srgbClr val="C00000"/>
                          </a:solidFill>
                          <a:effectLst/>
                          <a:latin typeface="+mn-lt"/>
                        </a:rPr>
                        <a:t>Babesiosis</a:t>
                      </a:r>
                      <a:endParaRPr lang="en-IE" sz="1200" b="0" i="0" u="none" strike="noStrike" dirty="0">
                        <a:solidFill>
                          <a:srgbClr val="C00000"/>
                        </a:solidFill>
                        <a:effectLst/>
                        <a:latin typeface="+mn-lt"/>
                      </a:endParaRPr>
                    </a:p>
                  </a:txBody>
                  <a:tcPr marL="6757" marR="6757" marT="6757" marB="0"/>
                </a:tc>
                <a:tc>
                  <a:txBody>
                    <a:bodyPr/>
                    <a:lstStyle/>
                    <a:p>
                      <a:pPr algn="l" fontAlgn="t"/>
                      <a:r>
                        <a:rPr lang="en-IE" sz="1200" i="1" u="none" strike="noStrike" dirty="0">
                          <a:effectLst/>
                          <a:latin typeface="+mn-lt"/>
                        </a:rPr>
                        <a:t>Babesia microti </a:t>
                      </a:r>
                      <a:r>
                        <a:rPr lang="en-IE" sz="1200" u="none" strike="noStrike" dirty="0">
                          <a:effectLst/>
                          <a:latin typeface="+mn-lt"/>
                        </a:rPr>
                        <a:t>parasite</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u="none" strike="noStrike" dirty="0">
                          <a:effectLst/>
                          <a:latin typeface="+mn-lt"/>
                        </a:rPr>
                        <a:t> </a:t>
                      </a:r>
                      <a:r>
                        <a:rPr lang="en-IE" sz="1200" i="1" u="none" strike="noStrike" dirty="0">
                          <a:effectLst/>
                          <a:latin typeface="+mn-lt"/>
                        </a:rPr>
                        <a:t>Ixodes scapularis </a:t>
                      </a:r>
                      <a:r>
                        <a:rPr lang="en-IE" sz="1200" u="none" strike="noStrike" dirty="0">
                          <a:effectLst/>
                          <a:latin typeface="+mn-lt"/>
                        </a:rPr>
                        <a:t>(Deer ticks)</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3831694956"/>
                  </a:ext>
                </a:extLst>
              </a:tr>
              <a:tr h="290038">
                <a:tc>
                  <a:txBody>
                    <a:bodyPr/>
                    <a:lstStyle/>
                    <a:p>
                      <a:pPr algn="l" fontAlgn="t"/>
                      <a:r>
                        <a:rPr lang="en-IE" sz="1200" u="none" strike="noStrike" dirty="0">
                          <a:solidFill>
                            <a:srgbClr val="C00000"/>
                          </a:solidFill>
                          <a:effectLst/>
                          <a:latin typeface="+mn-lt"/>
                        </a:rPr>
                        <a:t>Bubonic plague</a:t>
                      </a:r>
                      <a:endParaRPr lang="en-IE" sz="1200" b="0" i="0" u="none" strike="noStrike" dirty="0">
                        <a:solidFill>
                          <a:srgbClr val="C00000"/>
                        </a:solidFill>
                        <a:effectLst/>
                        <a:latin typeface="+mn-lt"/>
                      </a:endParaRPr>
                    </a:p>
                  </a:txBody>
                  <a:tcPr marL="6757" marR="6757" marT="6757" marB="0"/>
                </a:tc>
                <a:tc>
                  <a:txBody>
                    <a:bodyPr/>
                    <a:lstStyle/>
                    <a:p>
                      <a:pPr algn="l" fontAlgn="t"/>
                      <a:r>
                        <a:rPr lang="en-IE" sz="1200" i="1" u="none" strike="noStrike" dirty="0">
                          <a:effectLst/>
                          <a:latin typeface="+mn-lt"/>
                        </a:rPr>
                        <a:t>Yersinia pestis </a:t>
                      </a:r>
                      <a:r>
                        <a:rPr lang="en-IE" sz="1200" u="none" strike="noStrike" dirty="0">
                          <a:effectLst/>
                          <a:latin typeface="+mn-lt"/>
                        </a:rPr>
                        <a:t>bacteria</a:t>
                      </a:r>
                      <a:endParaRPr lang="en-IE" sz="1200" b="0" i="0" u="none" strike="noStrike" dirty="0">
                        <a:solidFill>
                          <a:srgbClr val="3C4245"/>
                        </a:solidFill>
                        <a:effectLst/>
                        <a:latin typeface="+mn-lt"/>
                      </a:endParaRPr>
                    </a:p>
                  </a:txBody>
                  <a:tcPr marL="6757" marR="6757" marT="6757" marB="0"/>
                </a:tc>
                <a:tc>
                  <a:txBody>
                    <a:bodyPr/>
                    <a:lstStyle/>
                    <a:p>
                      <a:pPr algn="l" fontAlgn="t"/>
                      <a:r>
                        <a:rPr lang="en-IE" sz="1200" u="none" strike="noStrike" dirty="0">
                          <a:effectLst/>
                          <a:latin typeface="+mn-lt"/>
                        </a:rPr>
                        <a:t>Fleas</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3525117701"/>
                  </a:ext>
                </a:extLst>
              </a:tr>
              <a:tr h="608805">
                <a:tc>
                  <a:txBody>
                    <a:bodyPr/>
                    <a:lstStyle/>
                    <a:p>
                      <a:pPr algn="l" fontAlgn="t"/>
                      <a:r>
                        <a:rPr lang="en-IE" sz="1200" u="none" strike="noStrike" dirty="0">
                          <a:solidFill>
                            <a:srgbClr val="C00000"/>
                          </a:solidFill>
                          <a:effectLst/>
                          <a:latin typeface="+mn-lt"/>
                        </a:rPr>
                        <a:t>Chagas disease (American trypanosomiasis)</a:t>
                      </a:r>
                      <a:endParaRPr lang="en-IE" sz="1200" b="0" i="0" u="none" strike="noStrike" dirty="0">
                        <a:solidFill>
                          <a:srgbClr val="C00000"/>
                        </a:solidFill>
                        <a:effectLst/>
                        <a:latin typeface="+mn-lt"/>
                      </a:endParaRPr>
                    </a:p>
                  </a:txBody>
                  <a:tcPr marL="6757" marR="6757" marT="6757" marB="0"/>
                </a:tc>
                <a:tc>
                  <a:txBody>
                    <a:bodyPr/>
                    <a:lstStyle/>
                    <a:p>
                      <a:pPr algn="l" fontAlgn="t"/>
                      <a:r>
                        <a:rPr lang="en-IE" sz="1200" i="1" u="none" strike="noStrike" dirty="0">
                          <a:effectLst/>
                          <a:latin typeface="+mn-lt"/>
                        </a:rPr>
                        <a:t>Trypanosoma </a:t>
                      </a:r>
                      <a:r>
                        <a:rPr lang="en-IE" sz="1200" i="1" u="none" strike="noStrike" dirty="0" err="1">
                          <a:effectLst/>
                          <a:latin typeface="+mn-lt"/>
                        </a:rPr>
                        <a:t>cruzi</a:t>
                      </a:r>
                      <a:r>
                        <a:rPr lang="en-IE" sz="1200" i="1" u="none" strike="noStrike" dirty="0">
                          <a:effectLst/>
                          <a:latin typeface="+mn-lt"/>
                        </a:rPr>
                        <a:t> </a:t>
                      </a:r>
                      <a:r>
                        <a:rPr lang="en-IE" sz="1200" u="none" strike="noStrike" dirty="0">
                          <a:effectLst/>
                          <a:latin typeface="+mn-lt"/>
                        </a:rPr>
                        <a:t>parasite</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i="1" u="none" strike="noStrike" dirty="0">
                          <a:effectLst/>
                          <a:latin typeface="+mn-lt"/>
                        </a:rPr>
                        <a:t>Triatomine</a:t>
                      </a:r>
                      <a:r>
                        <a:rPr lang="en-IE" sz="1200" u="none" strike="noStrike" dirty="0">
                          <a:effectLst/>
                          <a:latin typeface="+mn-lt"/>
                        </a:rPr>
                        <a:t> bug</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3333219853"/>
                  </a:ext>
                </a:extLst>
              </a:tr>
              <a:tr h="432427">
                <a:tc>
                  <a:txBody>
                    <a:bodyPr/>
                    <a:lstStyle/>
                    <a:p>
                      <a:pPr algn="l" fontAlgn="t"/>
                      <a:r>
                        <a:rPr lang="en-IE" sz="1200" u="none" strike="noStrike" dirty="0">
                          <a:solidFill>
                            <a:srgbClr val="C00000"/>
                          </a:solidFill>
                          <a:effectLst/>
                          <a:latin typeface="+mn-lt"/>
                        </a:rPr>
                        <a:t>Chikungunya</a:t>
                      </a:r>
                      <a:endParaRPr lang="en-IE" sz="1200" b="0" i="0" u="none" strike="noStrike" dirty="0">
                        <a:solidFill>
                          <a:srgbClr val="C00000"/>
                        </a:solidFill>
                        <a:effectLst/>
                        <a:latin typeface="+mn-lt"/>
                      </a:endParaRPr>
                    </a:p>
                  </a:txBody>
                  <a:tcPr marL="6757" marR="6757" marT="6757" marB="0"/>
                </a:tc>
                <a:tc>
                  <a:txBody>
                    <a:bodyPr/>
                    <a:lstStyle/>
                    <a:p>
                      <a:pPr algn="l" fontAlgn="t"/>
                      <a:r>
                        <a:rPr lang="en-IE" sz="1200" i="1" u="none" strike="noStrike" dirty="0">
                          <a:effectLst/>
                          <a:latin typeface="+mn-lt"/>
                        </a:rPr>
                        <a:t>Alphavirus</a:t>
                      </a:r>
                      <a:endParaRPr lang="en-IE" sz="1200" b="0" i="1" u="none" strike="noStrike" dirty="0">
                        <a:solidFill>
                          <a:srgbClr val="000000"/>
                        </a:solidFill>
                        <a:effectLst/>
                        <a:latin typeface="+mn-lt"/>
                      </a:endParaRPr>
                    </a:p>
                  </a:txBody>
                  <a:tcPr marL="6757" marR="6757" marT="6757" marB="0"/>
                </a:tc>
                <a:tc>
                  <a:txBody>
                    <a:bodyPr/>
                    <a:lstStyle/>
                    <a:p>
                      <a:pPr algn="l" fontAlgn="t"/>
                      <a:r>
                        <a:rPr lang="en-IE" sz="1200" i="1" u="none" strike="noStrike" dirty="0">
                          <a:effectLst/>
                          <a:latin typeface="+mn-lt"/>
                        </a:rPr>
                        <a:t>Aedes</a:t>
                      </a:r>
                      <a:r>
                        <a:rPr lang="en-IE" sz="1200" u="none" strike="noStrike" dirty="0">
                          <a:effectLst/>
                          <a:latin typeface="+mn-lt"/>
                        </a:rPr>
                        <a:t> mosquitoes</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2443362599"/>
                  </a:ext>
                </a:extLst>
              </a:tr>
              <a:tr h="408335">
                <a:tc>
                  <a:txBody>
                    <a:bodyPr/>
                    <a:lstStyle/>
                    <a:p>
                      <a:pPr algn="l" fontAlgn="t"/>
                      <a:r>
                        <a:rPr lang="en-IE" sz="1200" u="none" strike="noStrike" dirty="0">
                          <a:solidFill>
                            <a:srgbClr val="C00000"/>
                          </a:solidFill>
                          <a:effectLst/>
                          <a:latin typeface="+mn-lt"/>
                        </a:rPr>
                        <a:t>Crimean-Congo haemorrhagic fever</a:t>
                      </a:r>
                      <a:endParaRPr lang="en-IE" sz="1200" b="0" i="0" u="none" strike="noStrike" dirty="0">
                        <a:solidFill>
                          <a:srgbClr val="C00000"/>
                        </a:solidFill>
                        <a:effectLst/>
                        <a:latin typeface="+mn-lt"/>
                      </a:endParaRPr>
                    </a:p>
                  </a:txBody>
                  <a:tcPr marL="6757" marR="6757" marT="6757" marB="0"/>
                </a:tc>
                <a:tc>
                  <a:txBody>
                    <a:bodyPr/>
                    <a:lstStyle/>
                    <a:p>
                      <a:pPr algn="l" fontAlgn="t"/>
                      <a:r>
                        <a:rPr lang="en-IE" sz="1200" i="1" u="none" strike="noStrike" dirty="0" err="1">
                          <a:effectLst/>
                          <a:latin typeface="+mn-lt"/>
                        </a:rPr>
                        <a:t>Bunyaviridae</a:t>
                      </a:r>
                      <a:r>
                        <a:rPr lang="en-IE" sz="1200" u="none" strike="noStrike" dirty="0">
                          <a:effectLst/>
                          <a:latin typeface="+mn-lt"/>
                        </a:rPr>
                        <a:t> </a:t>
                      </a:r>
                      <a:r>
                        <a:rPr lang="en-IE" sz="1200" u="none" strike="noStrike" dirty="0" err="1">
                          <a:effectLst/>
                          <a:latin typeface="+mn-lt"/>
                        </a:rPr>
                        <a:t>nairovirus</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u="none" strike="noStrike">
                          <a:effectLst/>
                          <a:latin typeface="+mn-lt"/>
                        </a:rPr>
                        <a:t>Ticks</a:t>
                      </a:r>
                      <a:endParaRPr lang="en-IE" sz="1200" b="0" i="0" u="none" strike="noStrike">
                        <a:solidFill>
                          <a:srgbClr val="000000"/>
                        </a:solidFill>
                        <a:effectLst/>
                        <a:latin typeface="+mn-lt"/>
                      </a:endParaRPr>
                    </a:p>
                  </a:txBody>
                  <a:tcPr marL="6757" marR="6757" marT="6757" marB="0"/>
                </a:tc>
                <a:extLst>
                  <a:ext uri="{0D108BD9-81ED-4DB2-BD59-A6C34878D82A}">
                    <a16:rowId xmlns:a16="http://schemas.microsoft.com/office/drawing/2014/main" val="3610616814"/>
                  </a:ext>
                </a:extLst>
              </a:tr>
              <a:tr h="211934">
                <a:tc>
                  <a:txBody>
                    <a:bodyPr/>
                    <a:lstStyle/>
                    <a:p>
                      <a:pPr algn="l" fontAlgn="t"/>
                      <a:r>
                        <a:rPr lang="en-IE" sz="1200" u="none" strike="noStrike" dirty="0">
                          <a:solidFill>
                            <a:srgbClr val="C00000"/>
                          </a:solidFill>
                          <a:effectLst/>
                          <a:latin typeface="+mn-lt"/>
                        </a:rPr>
                        <a:t>Dengue fever</a:t>
                      </a:r>
                      <a:endParaRPr lang="en-IE" sz="1200" b="0" i="0" u="none" strike="noStrike" dirty="0">
                        <a:solidFill>
                          <a:srgbClr val="C00000"/>
                        </a:solidFill>
                        <a:effectLst/>
                        <a:latin typeface="+mn-lt"/>
                      </a:endParaRPr>
                    </a:p>
                  </a:txBody>
                  <a:tcPr marL="6757" marR="6757" marT="6757" marB="0"/>
                </a:tc>
                <a:tc>
                  <a:txBody>
                    <a:bodyPr/>
                    <a:lstStyle/>
                    <a:p>
                      <a:pPr algn="l" fontAlgn="t"/>
                      <a:r>
                        <a:rPr lang="en-IE" sz="1200" i="1" u="none" strike="noStrike" dirty="0">
                          <a:effectLst/>
                          <a:latin typeface="+mn-lt"/>
                        </a:rPr>
                        <a:t>Dengue</a:t>
                      </a:r>
                      <a:r>
                        <a:rPr lang="en-IE" sz="1200" u="none" strike="noStrike" dirty="0">
                          <a:effectLst/>
                          <a:latin typeface="+mn-lt"/>
                        </a:rPr>
                        <a:t> flavivirus</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i="1" u="none" strike="noStrike" dirty="0">
                          <a:effectLst/>
                          <a:latin typeface="+mn-lt"/>
                        </a:rPr>
                        <a:t>Aedes</a:t>
                      </a:r>
                      <a:r>
                        <a:rPr lang="en-IE" sz="1200" u="none" strike="noStrike" dirty="0">
                          <a:effectLst/>
                          <a:latin typeface="+mn-lt"/>
                        </a:rPr>
                        <a:t> mosquitoes</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3547741257"/>
                  </a:ext>
                </a:extLst>
              </a:tr>
              <a:tr h="408335">
                <a:tc>
                  <a:txBody>
                    <a:bodyPr/>
                    <a:lstStyle/>
                    <a:p>
                      <a:pPr algn="l" fontAlgn="t"/>
                      <a:r>
                        <a:rPr lang="en-GB" sz="1200" b="0" i="0" u="none" strike="noStrike" dirty="0">
                          <a:solidFill>
                            <a:srgbClr val="C00000"/>
                          </a:solidFill>
                          <a:effectLst/>
                          <a:latin typeface="+mn-lt"/>
                        </a:rPr>
                        <a:t>Hookworm infection</a:t>
                      </a:r>
                      <a:endParaRPr lang="en-IE" sz="1200" b="0" i="0" u="none" strike="noStrike" dirty="0">
                        <a:solidFill>
                          <a:srgbClr val="C00000"/>
                        </a:solidFill>
                        <a:effectLst/>
                        <a:latin typeface="+mn-lt"/>
                      </a:endParaRPr>
                    </a:p>
                  </a:txBody>
                  <a:tcPr marL="6757" marR="6757" marT="6757" marB="0"/>
                </a:tc>
                <a:tc>
                  <a:txBody>
                    <a:bodyPr/>
                    <a:lstStyle/>
                    <a:p>
                      <a:pPr algn="l" fontAlgn="t"/>
                      <a:r>
                        <a:rPr lang="en-GB" sz="1200" b="0" i="0" u="none" strike="noStrike" dirty="0" err="1">
                          <a:solidFill>
                            <a:srgbClr val="000000"/>
                          </a:solidFill>
                          <a:effectLst/>
                          <a:latin typeface="+mn-lt"/>
                        </a:rPr>
                        <a:t>Bulinus</a:t>
                      </a:r>
                      <a:r>
                        <a:rPr lang="en-GB" sz="1200" b="0" i="0" u="none" strike="noStrike" dirty="0">
                          <a:solidFill>
                            <a:srgbClr val="000000"/>
                          </a:solidFill>
                          <a:effectLst/>
                          <a:latin typeface="+mn-lt"/>
                        </a:rPr>
                        <a:t> </a:t>
                      </a:r>
                      <a:r>
                        <a:rPr lang="en-GB" sz="1200" b="0" i="0" u="none" strike="noStrike" dirty="0" err="1">
                          <a:solidFill>
                            <a:srgbClr val="000000"/>
                          </a:solidFill>
                          <a:effectLst/>
                          <a:latin typeface="+mn-lt"/>
                        </a:rPr>
                        <a:t>globosus</a:t>
                      </a:r>
                      <a:endParaRPr lang="en-IE" sz="1200" b="0" i="0" u="none" strike="noStrike" dirty="0">
                        <a:solidFill>
                          <a:srgbClr val="000000"/>
                        </a:solidFill>
                        <a:effectLst/>
                        <a:latin typeface="+mn-lt"/>
                      </a:endParaRPr>
                    </a:p>
                  </a:txBody>
                  <a:tcPr marL="6757" marR="6757" marT="6757" marB="0"/>
                </a:tc>
                <a:tc>
                  <a:txBody>
                    <a:bodyPr/>
                    <a:lstStyle/>
                    <a:p>
                      <a:pPr algn="l" fontAlgn="t"/>
                      <a:r>
                        <a:rPr lang="en-GB" sz="1200" b="0" i="0" u="none" strike="noStrike" dirty="0">
                          <a:solidFill>
                            <a:srgbClr val="000000"/>
                          </a:solidFill>
                          <a:effectLst/>
                          <a:latin typeface="+mn-lt"/>
                        </a:rPr>
                        <a:t>Snail</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4014244708"/>
                  </a:ext>
                </a:extLst>
              </a:tr>
              <a:tr h="408335">
                <a:tc>
                  <a:txBody>
                    <a:bodyPr/>
                    <a:lstStyle/>
                    <a:p>
                      <a:pPr algn="l" fontAlgn="t"/>
                      <a:r>
                        <a:rPr lang="en-IE" sz="1200" u="none" strike="noStrike" dirty="0">
                          <a:solidFill>
                            <a:srgbClr val="C00000"/>
                          </a:solidFill>
                          <a:effectLst/>
                          <a:latin typeface="+mn-lt"/>
                        </a:rPr>
                        <a:t>Japanese encephalitis</a:t>
                      </a:r>
                      <a:endParaRPr lang="en-IE" sz="1200" b="0" i="0" u="none" strike="noStrike" dirty="0">
                        <a:solidFill>
                          <a:srgbClr val="C00000"/>
                        </a:solidFill>
                        <a:effectLst/>
                        <a:latin typeface="+mn-lt"/>
                      </a:endParaRPr>
                    </a:p>
                  </a:txBody>
                  <a:tcPr marL="6757" marR="6757" marT="6757" marB="0"/>
                </a:tc>
                <a:tc>
                  <a:txBody>
                    <a:bodyPr/>
                    <a:lstStyle/>
                    <a:p>
                      <a:pPr algn="l" fontAlgn="t"/>
                      <a:r>
                        <a:rPr lang="en-IE" sz="1200" i="1" u="none" strike="noStrike" dirty="0">
                          <a:effectLst/>
                          <a:latin typeface="+mn-lt"/>
                        </a:rPr>
                        <a:t>Japanese encephalitis </a:t>
                      </a:r>
                      <a:r>
                        <a:rPr lang="en-IE" sz="1200" u="none" strike="noStrike" dirty="0">
                          <a:effectLst/>
                          <a:latin typeface="+mn-lt"/>
                        </a:rPr>
                        <a:t>flavivirus</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i="1" u="none" strike="noStrike" dirty="0">
                          <a:effectLst/>
                          <a:latin typeface="+mn-lt"/>
                        </a:rPr>
                        <a:t>Culex</a:t>
                      </a:r>
                      <a:r>
                        <a:rPr lang="en-IE" sz="1200" u="none" strike="noStrike" dirty="0">
                          <a:effectLst/>
                          <a:latin typeface="+mn-lt"/>
                        </a:rPr>
                        <a:t> mosquitoes</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3032845053"/>
                  </a:ext>
                </a:extLst>
              </a:tr>
              <a:tr h="333116">
                <a:tc>
                  <a:txBody>
                    <a:bodyPr/>
                    <a:lstStyle/>
                    <a:p>
                      <a:pPr algn="l" fontAlgn="t"/>
                      <a:r>
                        <a:rPr lang="en-IE" sz="1200" u="none" strike="noStrike" dirty="0">
                          <a:solidFill>
                            <a:srgbClr val="C00000"/>
                          </a:solidFill>
                          <a:effectLst/>
                          <a:latin typeface="+mn-lt"/>
                        </a:rPr>
                        <a:t>Leishmaniasis</a:t>
                      </a:r>
                      <a:endParaRPr lang="en-IE" sz="1200" b="0" i="0" u="none" strike="noStrike" dirty="0">
                        <a:solidFill>
                          <a:srgbClr val="C00000"/>
                        </a:solidFill>
                        <a:effectLst/>
                        <a:latin typeface="+mn-lt"/>
                      </a:endParaRPr>
                    </a:p>
                  </a:txBody>
                  <a:tcPr marL="6757" marR="6757" marT="6757" marB="0"/>
                </a:tc>
                <a:tc>
                  <a:txBody>
                    <a:bodyPr/>
                    <a:lstStyle/>
                    <a:p>
                      <a:pPr algn="l" fontAlgn="t"/>
                      <a:r>
                        <a:rPr lang="en-IE" sz="1200" i="1" u="none" strike="noStrike" dirty="0">
                          <a:effectLst/>
                          <a:latin typeface="+mn-lt"/>
                        </a:rPr>
                        <a:t>Leishmania</a:t>
                      </a:r>
                      <a:r>
                        <a:rPr lang="en-IE" sz="1200" u="none" strike="noStrike" dirty="0">
                          <a:effectLst/>
                          <a:latin typeface="+mn-lt"/>
                        </a:rPr>
                        <a:t> parasite</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u="none" strike="noStrike">
                          <a:effectLst/>
                          <a:latin typeface="+mn-lt"/>
                        </a:rPr>
                        <a:t>Sand fly</a:t>
                      </a:r>
                      <a:endParaRPr lang="en-IE" sz="1200" b="0" i="0" u="none" strike="noStrike">
                        <a:solidFill>
                          <a:srgbClr val="000000"/>
                        </a:solidFill>
                        <a:effectLst/>
                        <a:latin typeface="+mn-lt"/>
                      </a:endParaRPr>
                    </a:p>
                  </a:txBody>
                  <a:tcPr marL="6757" marR="6757" marT="6757" marB="0"/>
                </a:tc>
                <a:extLst>
                  <a:ext uri="{0D108BD9-81ED-4DB2-BD59-A6C34878D82A}">
                    <a16:rowId xmlns:a16="http://schemas.microsoft.com/office/drawing/2014/main" val="2734610041"/>
                  </a:ext>
                </a:extLst>
              </a:tr>
              <a:tr h="352589">
                <a:tc>
                  <a:txBody>
                    <a:bodyPr/>
                    <a:lstStyle/>
                    <a:p>
                      <a:pPr algn="l" fontAlgn="t"/>
                      <a:r>
                        <a:rPr lang="en-IE" sz="1200" u="none" strike="noStrike" dirty="0">
                          <a:solidFill>
                            <a:srgbClr val="C00000"/>
                          </a:solidFill>
                          <a:effectLst/>
                          <a:latin typeface="+mn-lt"/>
                        </a:rPr>
                        <a:t>Lyme disease</a:t>
                      </a:r>
                      <a:endParaRPr lang="en-IE" sz="1200" b="0" i="0" u="none" strike="noStrike" dirty="0">
                        <a:solidFill>
                          <a:srgbClr val="C00000"/>
                        </a:solidFill>
                        <a:effectLst/>
                        <a:latin typeface="+mn-lt"/>
                      </a:endParaRPr>
                    </a:p>
                  </a:txBody>
                  <a:tcPr marL="6757" marR="6757" marT="6757" marB="0"/>
                </a:tc>
                <a:tc>
                  <a:txBody>
                    <a:bodyPr/>
                    <a:lstStyle/>
                    <a:p>
                      <a:pPr algn="l" fontAlgn="t"/>
                      <a:r>
                        <a:rPr lang="en-IE" sz="1200" i="1" u="none" strike="noStrike" dirty="0" err="1">
                          <a:effectLst/>
                          <a:latin typeface="+mn-lt"/>
                        </a:rPr>
                        <a:t>Borellia</a:t>
                      </a:r>
                      <a:r>
                        <a:rPr lang="en-IE" sz="1200" i="1" u="none" strike="noStrike" dirty="0">
                          <a:effectLst/>
                          <a:latin typeface="+mn-lt"/>
                        </a:rPr>
                        <a:t> spirochete </a:t>
                      </a:r>
                      <a:r>
                        <a:rPr lang="en-IE" sz="1200" u="none" strike="noStrike" dirty="0">
                          <a:effectLst/>
                          <a:latin typeface="+mn-lt"/>
                        </a:rPr>
                        <a:t>bacteria</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i="1" u="none" strike="noStrike" dirty="0">
                          <a:effectLst/>
                          <a:latin typeface="+mn-lt"/>
                        </a:rPr>
                        <a:t>Ixodes</a:t>
                      </a:r>
                      <a:r>
                        <a:rPr lang="en-IE" sz="1200" u="none" strike="noStrike" dirty="0">
                          <a:effectLst/>
                          <a:latin typeface="+mn-lt"/>
                        </a:rPr>
                        <a:t> ticks</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1583744662"/>
                  </a:ext>
                </a:extLst>
              </a:tr>
              <a:tr h="408335">
                <a:tc>
                  <a:txBody>
                    <a:bodyPr/>
                    <a:lstStyle/>
                    <a:p>
                      <a:pPr algn="l" fontAlgn="t"/>
                      <a:r>
                        <a:rPr lang="en-IE" sz="1200" u="none" strike="noStrike" dirty="0">
                          <a:solidFill>
                            <a:srgbClr val="C00000"/>
                          </a:solidFill>
                          <a:effectLst/>
                          <a:latin typeface="+mn-lt"/>
                        </a:rPr>
                        <a:t>Lymphatic filariasis</a:t>
                      </a:r>
                      <a:endParaRPr lang="en-IE" sz="1200" b="0" i="0" u="none" strike="noStrike" dirty="0">
                        <a:solidFill>
                          <a:srgbClr val="C00000"/>
                        </a:solidFill>
                        <a:effectLst/>
                        <a:latin typeface="+mn-lt"/>
                      </a:endParaRPr>
                    </a:p>
                  </a:txBody>
                  <a:tcPr marL="6757" marR="6757" marT="6757" marB="0"/>
                </a:tc>
                <a:tc>
                  <a:txBody>
                    <a:bodyPr/>
                    <a:lstStyle/>
                    <a:p>
                      <a:pPr algn="l" fontAlgn="t"/>
                      <a:r>
                        <a:rPr lang="en-IE" sz="1200" u="none" strike="noStrike">
                          <a:effectLst/>
                          <a:latin typeface="+mn-lt"/>
                        </a:rPr>
                        <a:t>Various filarial nematodes (roundworms)</a:t>
                      </a:r>
                      <a:endParaRPr lang="en-IE" sz="1200" b="0" i="0" u="none" strike="noStrike">
                        <a:solidFill>
                          <a:srgbClr val="000000"/>
                        </a:solidFill>
                        <a:effectLst/>
                        <a:latin typeface="+mn-lt"/>
                      </a:endParaRPr>
                    </a:p>
                  </a:txBody>
                  <a:tcPr marL="6757" marR="6757" marT="6757" marB="0"/>
                </a:tc>
                <a:tc>
                  <a:txBody>
                    <a:bodyPr/>
                    <a:lstStyle/>
                    <a:p>
                      <a:pPr algn="l" fontAlgn="t"/>
                      <a:r>
                        <a:rPr lang="en-IE" sz="1200" u="none" strike="noStrike">
                          <a:effectLst/>
                          <a:latin typeface="+mn-lt"/>
                        </a:rPr>
                        <a:t>Various mosquito genera</a:t>
                      </a:r>
                      <a:endParaRPr lang="en-IE" sz="1200" b="0" i="0" u="none" strike="noStrike">
                        <a:solidFill>
                          <a:srgbClr val="000000"/>
                        </a:solidFill>
                        <a:effectLst/>
                        <a:latin typeface="+mn-lt"/>
                      </a:endParaRPr>
                    </a:p>
                  </a:txBody>
                  <a:tcPr marL="6757" marR="6757" marT="6757" marB="0"/>
                </a:tc>
                <a:extLst>
                  <a:ext uri="{0D108BD9-81ED-4DB2-BD59-A6C34878D82A}">
                    <a16:rowId xmlns:a16="http://schemas.microsoft.com/office/drawing/2014/main" val="39850138"/>
                  </a:ext>
                </a:extLst>
              </a:tr>
              <a:tr h="507665">
                <a:tc>
                  <a:txBody>
                    <a:bodyPr/>
                    <a:lstStyle/>
                    <a:p>
                      <a:pPr algn="l" fontAlgn="t"/>
                      <a:r>
                        <a:rPr lang="en-IE" sz="1200" u="none" strike="noStrike" dirty="0">
                          <a:solidFill>
                            <a:srgbClr val="C00000"/>
                          </a:solidFill>
                          <a:effectLst/>
                          <a:latin typeface="+mn-lt"/>
                        </a:rPr>
                        <a:t>Malaria</a:t>
                      </a:r>
                      <a:endParaRPr lang="en-IE" sz="1200" b="0" i="0" u="none" strike="noStrike" dirty="0">
                        <a:solidFill>
                          <a:srgbClr val="C00000"/>
                        </a:solidFill>
                        <a:effectLst/>
                        <a:latin typeface="+mn-lt"/>
                      </a:endParaRPr>
                    </a:p>
                  </a:txBody>
                  <a:tcPr marL="6757" marR="6757" marT="6757" marB="0"/>
                </a:tc>
                <a:tc>
                  <a:txBody>
                    <a:bodyPr/>
                    <a:lstStyle/>
                    <a:p>
                      <a:pPr algn="l" fontAlgn="t"/>
                      <a:r>
                        <a:rPr lang="en-IE" sz="1200" i="1" u="none" strike="noStrike" dirty="0">
                          <a:effectLst/>
                          <a:latin typeface="+mn-lt"/>
                        </a:rPr>
                        <a:t>Plasmodium</a:t>
                      </a:r>
                      <a:r>
                        <a:rPr lang="en-IE" sz="1200" u="none" strike="noStrike" dirty="0">
                          <a:effectLst/>
                          <a:latin typeface="+mn-lt"/>
                        </a:rPr>
                        <a:t> parasite</a:t>
                      </a:r>
                      <a:endParaRPr lang="en-IE" sz="1200" b="0" i="0" u="none" strike="noStrike" dirty="0">
                        <a:solidFill>
                          <a:srgbClr val="000000"/>
                        </a:solidFill>
                        <a:effectLst/>
                        <a:latin typeface="+mn-lt"/>
                      </a:endParaRPr>
                    </a:p>
                  </a:txBody>
                  <a:tcPr marL="6757" marR="6757" marT="6757" marB="0"/>
                </a:tc>
                <a:tc>
                  <a:txBody>
                    <a:bodyPr/>
                    <a:lstStyle/>
                    <a:p>
                      <a:pPr algn="l" fontAlgn="t"/>
                      <a:r>
                        <a:rPr lang="en-IE" sz="1200" i="1" u="none" strike="noStrike" dirty="0">
                          <a:effectLst/>
                          <a:latin typeface="+mn-lt"/>
                        </a:rPr>
                        <a:t>Anopheles</a:t>
                      </a:r>
                      <a:r>
                        <a:rPr lang="en-IE" sz="1200" u="none" strike="noStrike" dirty="0">
                          <a:effectLst/>
                          <a:latin typeface="+mn-lt"/>
                        </a:rPr>
                        <a:t> mosquito</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2136233348"/>
                  </a:ext>
                </a:extLst>
              </a:tr>
            </a:tbl>
          </a:graphicData>
        </a:graphic>
      </p:graphicFrame>
      <p:graphicFrame>
        <p:nvGraphicFramePr>
          <p:cNvPr id="2" name="Table 1">
            <a:extLst>
              <a:ext uri="{FF2B5EF4-FFF2-40B4-BE49-F238E27FC236}">
                <a16:creationId xmlns:a16="http://schemas.microsoft.com/office/drawing/2014/main" id="{721B3E71-E1FB-F1BA-E80C-EC8BECA7AF76}"/>
              </a:ext>
            </a:extLst>
          </p:cNvPr>
          <p:cNvGraphicFramePr>
            <a:graphicFrameLocks noGrp="1"/>
          </p:cNvGraphicFramePr>
          <p:nvPr>
            <p:extLst/>
          </p:nvPr>
        </p:nvGraphicFramePr>
        <p:xfrm>
          <a:off x="5996607" y="720046"/>
          <a:ext cx="5202270" cy="4678474"/>
        </p:xfrm>
        <a:graphic>
          <a:graphicData uri="http://schemas.openxmlformats.org/drawingml/2006/table">
            <a:tbl>
              <a:tblPr>
                <a:tableStyleId>{5C22544A-7EE6-4342-B048-85BDC9FD1C3A}</a:tableStyleId>
              </a:tblPr>
              <a:tblGrid>
                <a:gridCol w="1779724">
                  <a:extLst>
                    <a:ext uri="{9D8B030D-6E8A-4147-A177-3AD203B41FA5}">
                      <a16:colId xmlns:a16="http://schemas.microsoft.com/office/drawing/2014/main" val="914539705"/>
                    </a:ext>
                  </a:extLst>
                </a:gridCol>
                <a:gridCol w="1779724">
                  <a:extLst>
                    <a:ext uri="{9D8B030D-6E8A-4147-A177-3AD203B41FA5}">
                      <a16:colId xmlns:a16="http://schemas.microsoft.com/office/drawing/2014/main" val="3700899089"/>
                    </a:ext>
                  </a:extLst>
                </a:gridCol>
                <a:gridCol w="1642822">
                  <a:extLst>
                    <a:ext uri="{9D8B030D-6E8A-4147-A177-3AD203B41FA5}">
                      <a16:colId xmlns:a16="http://schemas.microsoft.com/office/drawing/2014/main" val="690589465"/>
                    </a:ext>
                  </a:extLst>
                </a:gridCol>
              </a:tblGrid>
              <a:tr h="291712">
                <a:tc>
                  <a:txBody>
                    <a:bodyPr/>
                    <a:lstStyle/>
                    <a:p>
                      <a:pPr algn="ctr" fontAlgn="t"/>
                      <a:r>
                        <a:rPr lang="en-IE" sz="1400" b="1" u="none" strike="noStrike" dirty="0">
                          <a:solidFill>
                            <a:srgbClr val="0070C0"/>
                          </a:solidFill>
                          <a:effectLst/>
                        </a:rPr>
                        <a:t>Disease</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algn="ctr" fontAlgn="t"/>
                      <a:r>
                        <a:rPr lang="en-IE" sz="1400" b="1" u="none" strike="noStrike" dirty="0">
                          <a:solidFill>
                            <a:srgbClr val="0070C0"/>
                          </a:solidFill>
                          <a:effectLst/>
                        </a:rPr>
                        <a:t>Pathogen</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algn="ctr" fontAlgn="t"/>
                      <a:r>
                        <a:rPr lang="en-IE" sz="1400" b="1" u="none" strike="noStrike" dirty="0">
                          <a:solidFill>
                            <a:srgbClr val="0070C0"/>
                          </a:solidFill>
                          <a:effectLst/>
                        </a:rPr>
                        <a:t>Vector(s)</a:t>
                      </a:r>
                      <a:endParaRPr lang="en-IE" sz="1400" b="1" i="0" u="none" strike="noStrike" dirty="0">
                        <a:solidFill>
                          <a:srgbClr val="0070C0"/>
                        </a:solidFill>
                        <a:effectLst/>
                        <a:latin typeface="Calibri" panose="020F0502020204030204" pitchFamily="34" charset="0"/>
                      </a:endParaRPr>
                    </a:p>
                  </a:txBody>
                  <a:tcPr marL="8058" marR="8058" marT="8058" marB="0"/>
                </a:tc>
                <a:extLst>
                  <a:ext uri="{0D108BD9-81ED-4DB2-BD59-A6C34878D82A}">
                    <a16:rowId xmlns:a16="http://schemas.microsoft.com/office/drawing/2014/main" val="3387938495"/>
                  </a:ext>
                </a:extLst>
              </a:tr>
              <a:tr h="492495">
                <a:tc>
                  <a:txBody>
                    <a:bodyPr/>
                    <a:lstStyle/>
                    <a:p>
                      <a:pPr algn="l" fontAlgn="t"/>
                      <a:r>
                        <a:rPr lang="en-IE" sz="1200" u="none" strike="noStrike" dirty="0">
                          <a:solidFill>
                            <a:srgbClr val="C00000"/>
                          </a:solidFill>
                          <a:effectLst/>
                        </a:rPr>
                        <a:t>Onchocerciasis (river blindness)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fontAlgn="t"/>
                      <a:r>
                        <a:rPr lang="en-IE" sz="1200" i="1" u="none" strike="noStrike" dirty="0" err="1">
                          <a:effectLst/>
                        </a:rPr>
                        <a:t>Onchocerca</a:t>
                      </a:r>
                      <a:r>
                        <a:rPr lang="en-IE" sz="1200" i="1" u="none" strike="noStrike" dirty="0">
                          <a:effectLst/>
                        </a:rPr>
                        <a:t> volvulus </a:t>
                      </a:r>
                      <a:r>
                        <a:rPr lang="en-IE" sz="1200" u="none" strike="noStrike" dirty="0">
                          <a:effectLst/>
                        </a:rPr>
                        <a:t>nematode</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i="1" u="none" strike="noStrike" dirty="0" err="1">
                          <a:effectLst/>
                        </a:rPr>
                        <a:t>Simulium</a:t>
                      </a:r>
                      <a:r>
                        <a:rPr lang="en-IE" sz="1200" u="none" strike="noStrike" dirty="0">
                          <a:effectLst/>
                        </a:rPr>
                        <a:t> (blackfly)</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427067473"/>
                  </a:ext>
                </a:extLst>
              </a:tr>
              <a:tr h="492495">
                <a:tc>
                  <a:txBody>
                    <a:bodyPr/>
                    <a:lstStyle/>
                    <a:p>
                      <a:pPr algn="l" fontAlgn="t"/>
                      <a:r>
                        <a:rPr lang="en-IE" sz="1200" u="none" strike="noStrike" dirty="0">
                          <a:solidFill>
                            <a:srgbClr val="C00000"/>
                          </a:solidFill>
                          <a:effectLst/>
                        </a:rPr>
                        <a:t>Rift Valley fever</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RVF</a:t>
                      </a:r>
                      <a:r>
                        <a:rPr lang="en-IE" sz="1200" u="none" strike="noStrike" dirty="0">
                          <a:effectLst/>
                        </a:rPr>
                        <a:t> virus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Aedes</a:t>
                      </a:r>
                      <a:r>
                        <a:rPr lang="en-IE" sz="1200" u="none" strike="noStrike" dirty="0">
                          <a:effectLst/>
                        </a:rPr>
                        <a:t> and </a:t>
                      </a:r>
                      <a:r>
                        <a:rPr lang="en-IE" sz="1200" i="1" u="none" strike="noStrike" dirty="0">
                          <a:effectLst/>
                        </a:rPr>
                        <a:t>Culex</a:t>
                      </a:r>
                      <a:r>
                        <a:rPr lang="en-IE" sz="1200" u="none" strike="noStrike" dirty="0">
                          <a:effectLst/>
                        </a:rPr>
                        <a:t> mosquitoes</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222121488"/>
                  </a:ext>
                </a:extLst>
              </a:tr>
              <a:tr h="604092">
                <a:tc>
                  <a:txBody>
                    <a:bodyPr/>
                    <a:lstStyle/>
                    <a:p>
                      <a:pPr algn="l" fontAlgn="t"/>
                      <a:r>
                        <a:rPr lang="en-IE" sz="1200" u="none" strike="noStrike" dirty="0">
                          <a:solidFill>
                            <a:srgbClr val="C00000"/>
                          </a:solidFill>
                          <a:effectLst/>
                        </a:rPr>
                        <a:t>Schistosomiasis (bilharziasis)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Schistosoma trematode </a:t>
                      </a:r>
                      <a:r>
                        <a:rPr lang="en-IE" sz="1200" u="none" strike="noStrike" dirty="0">
                          <a:effectLst/>
                        </a:rPr>
                        <a:t>flukes (flatworms)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u="none" strike="noStrike" dirty="0">
                          <a:effectLst/>
                        </a:rPr>
                        <a:t>Snail</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1889973601"/>
                  </a:ext>
                </a:extLst>
              </a:tr>
              <a:tr h="492495">
                <a:tc>
                  <a:txBody>
                    <a:bodyPr/>
                    <a:lstStyle/>
                    <a:p>
                      <a:pPr algn="l" fontAlgn="t"/>
                      <a:r>
                        <a:rPr lang="en-IE" sz="1200" u="none" strike="noStrike" dirty="0">
                          <a:solidFill>
                            <a:srgbClr val="C00000"/>
                          </a:solidFill>
                          <a:effectLst/>
                        </a:rPr>
                        <a:t>Sleeping sickness (African trypanosomiasis)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Trypanosoma brucei </a:t>
                      </a:r>
                      <a:r>
                        <a:rPr lang="en-IE" sz="1200" u="none" strike="noStrike" dirty="0">
                          <a:effectLst/>
                        </a:rPr>
                        <a:t>parasite</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Glossina</a:t>
                      </a:r>
                      <a:r>
                        <a:rPr lang="en-IE" sz="1200" u="none" strike="noStrike" dirty="0">
                          <a:effectLst/>
                        </a:rPr>
                        <a:t> (tsetse fly)</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891405790"/>
                  </a:ext>
                </a:extLst>
              </a:tr>
              <a:tr h="302043">
                <a:tc>
                  <a:txBody>
                    <a:bodyPr/>
                    <a:lstStyle/>
                    <a:p>
                      <a:pPr algn="l" fontAlgn="t"/>
                      <a:r>
                        <a:rPr lang="en-IE" sz="1200" u="none" strike="noStrike" dirty="0">
                          <a:solidFill>
                            <a:srgbClr val="C00000"/>
                          </a:solidFill>
                          <a:effectLst/>
                        </a:rPr>
                        <a:t>Tick-borne encephalitis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Flavivirus</a:t>
                      </a:r>
                      <a:endParaRPr lang="en-IE" sz="1200" b="0" i="1"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Ixodes</a:t>
                      </a:r>
                      <a:r>
                        <a:rPr lang="en-IE" sz="1200" u="none" strike="noStrike" dirty="0">
                          <a:effectLst/>
                        </a:rPr>
                        <a:t> ticks</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868383147"/>
                  </a:ext>
                </a:extLst>
              </a:tr>
              <a:tr h="490970">
                <a:tc>
                  <a:txBody>
                    <a:bodyPr/>
                    <a:lstStyle/>
                    <a:p>
                      <a:pPr algn="l" fontAlgn="t"/>
                      <a:r>
                        <a:rPr lang="en-IE" sz="1200" u="none" strike="noStrike" dirty="0">
                          <a:solidFill>
                            <a:srgbClr val="C00000"/>
                          </a:solidFill>
                          <a:effectLst/>
                        </a:rPr>
                        <a:t>Toscana virus infection/sand fly fever</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Toscana</a:t>
                      </a:r>
                      <a:r>
                        <a:rPr lang="en-IE" sz="1200" u="none" strike="noStrike" dirty="0">
                          <a:effectLst/>
                        </a:rPr>
                        <a:t> </a:t>
                      </a:r>
                      <a:r>
                        <a:rPr lang="en-IE" sz="1200" u="none" strike="noStrike" dirty="0" err="1">
                          <a:effectLst/>
                        </a:rPr>
                        <a:t>phlebovirus</a:t>
                      </a:r>
                      <a:r>
                        <a:rPr lang="en-IE" sz="1200" u="none" strike="noStrike" dirty="0">
                          <a:effectLst/>
                        </a:rPr>
                        <a:t> and </a:t>
                      </a:r>
                      <a:r>
                        <a:rPr lang="en-IE" sz="1200" u="none" strike="noStrike" dirty="0" err="1">
                          <a:effectLst/>
                        </a:rPr>
                        <a:t>papataci</a:t>
                      </a:r>
                      <a:r>
                        <a:rPr lang="en-IE" sz="1200" u="none" strike="noStrike" dirty="0">
                          <a:effectLst/>
                        </a:rPr>
                        <a:t> fever virus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S</a:t>
                      </a:r>
                      <a:r>
                        <a:rPr lang="en-IE" sz="1200" u="none" strike="noStrike" dirty="0">
                          <a:effectLst/>
                        </a:rPr>
                        <a:t>and flies</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455443669"/>
                  </a:ext>
                </a:extLst>
              </a:tr>
              <a:tr h="304000">
                <a:tc>
                  <a:txBody>
                    <a:bodyPr/>
                    <a:lstStyle/>
                    <a:p>
                      <a:pPr algn="l" fontAlgn="t"/>
                      <a:r>
                        <a:rPr lang="en-GB" sz="1200" b="0" i="0" u="none" strike="noStrike" dirty="0" err="1">
                          <a:solidFill>
                            <a:srgbClr val="C00000"/>
                          </a:solidFill>
                          <a:effectLst/>
                          <a:latin typeface="Calibri" panose="020F0502020204030204" pitchFamily="34" charset="0"/>
                        </a:rPr>
                        <a:t>Tungiasis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fontAlgn="t"/>
                      <a:r>
                        <a:rPr lang="en-GB" sz="1200" b="0" i="1" u="none" strike="noStrike" dirty="0">
                          <a:solidFill>
                            <a:srgbClr val="000000"/>
                          </a:solidFill>
                          <a:effectLst/>
                          <a:latin typeface="Calibri" panose="020F0502020204030204" pitchFamily="34" charset="0"/>
                        </a:rPr>
                        <a:t>Tunga penetrans</a:t>
                      </a:r>
                      <a:r>
                        <a:rPr lang="en-GB" sz="1200" b="0" i="0" u="none" strike="noStrike" dirty="0">
                          <a:solidFill>
                            <a:srgbClr val="000000"/>
                          </a:solidFill>
                          <a:effectLst/>
                          <a:latin typeface="Calibri" panose="020F0502020204030204" pitchFamily="34" charset="0"/>
                        </a:rPr>
                        <a:t> (sand flea) </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GB" sz="1200" b="0" i="0" u="none" strike="noStrike" dirty="0">
                          <a:solidFill>
                            <a:srgbClr val="000000"/>
                          </a:solidFill>
                          <a:effectLst/>
                          <a:latin typeface="Calibri" panose="020F0502020204030204" pitchFamily="34" charset="0"/>
                        </a:rPr>
                        <a:t>Sand flea</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07759260"/>
                  </a:ext>
                </a:extLst>
              </a:tr>
              <a:tr h="302043">
                <a:tc>
                  <a:txBody>
                    <a:bodyPr/>
                    <a:lstStyle/>
                    <a:p>
                      <a:pPr algn="l" fontAlgn="t"/>
                      <a:r>
                        <a:rPr lang="en-IE" sz="1200" u="none" strike="noStrike" dirty="0">
                          <a:solidFill>
                            <a:srgbClr val="C00000"/>
                          </a:solidFill>
                          <a:effectLst/>
                        </a:rPr>
                        <a:t>Typhus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fontAlgn="t"/>
                      <a:r>
                        <a:rPr lang="en-IE" sz="1200" i="1" u="none" strike="noStrike" dirty="0" err="1">
                          <a:effectLst/>
                        </a:rPr>
                        <a:t>Rickettsial</a:t>
                      </a:r>
                      <a:r>
                        <a:rPr lang="en-IE" sz="1200" u="none" strike="noStrike" dirty="0">
                          <a:effectLst/>
                        </a:rPr>
                        <a:t> bacteria</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u="none" strike="noStrike">
                          <a:effectLst/>
                        </a:rPr>
                        <a:t>Fleas, mites, ticks, lice</a:t>
                      </a:r>
                      <a:endParaRPr lang="en-IE" sz="1200" b="0" i="0" u="none" strike="noStrike">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2703568310"/>
                  </a:ext>
                </a:extLst>
              </a:tr>
              <a:tr h="302043">
                <a:tc>
                  <a:txBody>
                    <a:bodyPr/>
                    <a:lstStyle/>
                    <a:p>
                      <a:pPr algn="l" fontAlgn="t"/>
                      <a:r>
                        <a:rPr lang="en-IE" sz="1200" u="none" strike="noStrike" dirty="0">
                          <a:solidFill>
                            <a:srgbClr val="C00000"/>
                          </a:solidFill>
                          <a:effectLst/>
                        </a:rPr>
                        <a:t>West Nile fever </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Flavivirus</a:t>
                      </a:r>
                      <a:endParaRPr lang="en-IE" sz="1200" b="0" i="1"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Culex</a:t>
                      </a:r>
                      <a:r>
                        <a:rPr lang="en-IE" sz="1200" u="none" strike="noStrike" dirty="0">
                          <a:effectLst/>
                        </a:rPr>
                        <a:t> mosquitoes</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823286333"/>
                  </a:ext>
                </a:extLst>
              </a:tr>
              <a:tr h="302043">
                <a:tc>
                  <a:txBody>
                    <a:bodyPr/>
                    <a:lstStyle/>
                    <a:p>
                      <a:pPr algn="l" fontAlgn="t"/>
                      <a:r>
                        <a:rPr lang="en-IE" sz="1200" u="none" strike="noStrike" dirty="0">
                          <a:solidFill>
                            <a:srgbClr val="C00000"/>
                          </a:solidFill>
                          <a:effectLst/>
                        </a:rPr>
                        <a:t>Yellow fever</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Flavivirus</a:t>
                      </a:r>
                      <a:endParaRPr lang="en-IE" sz="1200" b="0" i="1"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Aedes</a:t>
                      </a:r>
                      <a:r>
                        <a:rPr lang="en-IE" sz="1200" u="none" strike="noStrike" dirty="0">
                          <a:effectLst/>
                        </a:rPr>
                        <a:t> mosquitoes</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670443272"/>
                  </a:ext>
                </a:extLst>
              </a:tr>
              <a:tr h="302043">
                <a:tc>
                  <a:txBody>
                    <a:bodyPr/>
                    <a:lstStyle/>
                    <a:p>
                      <a:pPr algn="l" fontAlgn="t"/>
                      <a:r>
                        <a:rPr lang="en-IE" sz="1200" u="none" strike="noStrike" dirty="0">
                          <a:solidFill>
                            <a:srgbClr val="C00000"/>
                          </a:solidFill>
                          <a:effectLst/>
                        </a:rPr>
                        <a:t>Zika</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Flavivirus</a:t>
                      </a:r>
                      <a:endParaRPr lang="en-IE" sz="1200" b="0" i="1" u="none" strike="noStrike" dirty="0">
                        <a:solidFill>
                          <a:srgbClr val="000000"/>
                        </a:solidFill>
                        <a:effectLst/>
                        <a:latin typeface="Calibri" panose="020F0502020204030204" pitchFamily="34" charset="0"/>
                      </a:endParaRPr>
                    </a:p>
                  </a:txBody>
                  <a:tcPr marL="8058" marR="8058" marT="8058" marB="0"/>
                </a:tc>
                <a:tc>
                  <a:txBody>
                    <a:bodyPr/>
                    <a:lstStyle/>
                    <a:p>
                      <a:pPr algn="l" fontAlgn="t"/>
                      <a:r>
                        <a:rPr lang="en-IE" sz="1200" i="1" u="none" strike="noStrike" dirty="0">
                          <a:effectLst/>
                        </a:rPr>
                        <a:t>Aedes</a:t>
                      </a:r>
                      <a:r>
                        <a:rPr lang="en-IE" sz="1200" u="none" strike="noStrike" dirty="0">
                          <a:effectLst/>
                        </a:rPr>
                        <a:t> mosquitoes</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2385188368"/>
                  </a:ext>
                </a:extLst>
              </a:tr>
            </a:tbl>
          </a:graphicData>
        </a:graphic>
      </p:graphicFrame>
    </p:spTree>
    <p:extLst>
      <p:ext uri="{BB962C8B-B14F-4D97-AF65-F5344CB8AC3E}">
        <p14:creationId xmlns:p14="http://schemas.microsoft.com/office/powerpoint/2010/main" val="25976151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54000"/>
            <a:ext cx="11896825" cy="6251673"/>
          </a:xfrm>
        </p:spPr>
        <p:txBody>
          <a:bodyPr>
            <a:normAutofit/>
          </a:bodyPr>
          <a:lstStyle/>
          <a:p>
            <a:pPr marL="0" indent="0">
              <a:lnSpc>
                <a:spcPct val="100000"/>
              </a:lnSpc>
              <a:buNone/>
            </a:pPr>
            <a:r>
              <a:rPr lang="en-GB" sz="2700" b="1" dirty="0">
                <a:effectLst/>
                <a:cs typeface="Arial" panose="020B0604020202020204" pitchFamily="34" charset="0"/>
              </a:rPr>
              <a:t>Effects of climatic, technological and demographic change on </a:t>
            </a:r>
            <a:r>
              <a:rPr lang="en-GB" sz="2700" b="1" dirty="0" smtClean="0">
                <a:effectLst/>
                <a:cs typeface="Arial" panose="020B0604020202020204" pitchFamily="34" charset="0"/>
              </a:rPr>
              <a:t>disease</a:t>
            </a:r>
            <a:r>
              <a:rPr lang="hu-HU" sz="2700" b="1" dirty="0" smtClean="0">
                <a:effectLst/>
                <a:cs typeface="Arial" panose="020B0604020202020204" pitchFamily="34" charset="0"/>
              </a:rPr>
              <a:t> </a:t>
            </a:r>
            <a:r>
              <a:rPr lang="en-GB" sz="2700" b="1" dirty="0" smtClean="0">
                <a:effectLst/>
                <a:cs typeface="Arial" panose="020B0604020202020204" pitchFamily="34" charset="0"/>
              </a:rPr>
              <a:t>emergence</a:t>
            </a:r>
            <a:r>
              <a:rPr lang="en-GB" sz="2700" b="1" dirty="0">
                <a:effectLst/>
                <a:cs typeface="Arial" panose="020B0604020202020204" pitchFamily="34" charset="0"/>
              </a:rPr>
              <a:t>, dynamics and </a:t>
            </a:r>
            <a:r>
              <a:rPr lang="en-GB" sz="2700" b="1" dirty="0" smtClean="0">
                <a:effectLst/>
                <a:cs typeface="Arial" panose="020B0604020202020204" pitchFamily="34" charset="0"/>
              </a:rPr>
              <a:t>spread </a:t>
            </a:r>
            <a:endParaRPr lang="en-IE" sz="2700" b="1" dirty="0">
              <a:cs typeface="Arial" panose="020B0604020202020204" pitchFamily="34" charset="0"/>
            </a:endParaRPr>
          </a:p>
          <a:p>
            <a:pPr marL="0" indent="0">
              <a:buNone/>
            </a:pPr>
            <a:endParaRPr lang="en-GB" sz="2000" dirty="0">
              <a:solidFill>
                <a:schemeClr val="tx1">
                  <a:lumMod val="50000"/>
                  <a:lumOff val="50000"/>
                </a:schemeClr>
              </a:solidFill>
              <a:cs typeface="Arial" panose="020B0604020202020204" pitchFamily="34" charset="0"/>
            </a:endParaRPr>
          </a:p>
        </p:txBody>
      </p:sp>
      <p:grpSp>
        <p:nvGrpSpPr>
          <p:cNvPr id="2" name="Group 1">
            <a:extLst>
              <a:ext uri="{FF2B5EF4-FFF2-40B4-BE49-F238E27FC236}">
                <a16:creationId xmlns:a16="http://schemas.microsoft.com/office/drawing/2014/main" id="{49F18FDB-5036-A992-1BC1-27C432BB4748}"/>
              </a:ext>
            </a:extLst>
          </p:cNvPr>
          <p:cNvGrpSpPr/>
          <p:nvPr/>
        </p:nvGrpSpPr>
        <p:grpSpPr>
          <a:xfrm>
            <a:off x="850771" y="774000"/>
            <a:ext cx="11252325" cy="6150471"/>
            <a:chOff x="399743" y="1159318"/>
            <a:chExt cx="11252325" cy="6150471"/>
          </a:xfrm>
        </p:grpSpPr>
        <p:pic>
          <p:nvPicPr>
            <p:cNvPr id="4" name="Picture 3" descr="Fig. 3">
              <a:extLst>
                <a:ext uri="{FF2B5EF4-FFF2-40B4-BE49-F238E27FC236}">
                  <a16:creationId xmlns:a16="http://schemas.microsoft.com/office/drawing/2014/main" id="{F312A039-B063-2B4A-0944-DA11F558F7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6571" y="1159318"/>
              <a:ext cx="7515497" cy="552817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8C310CF-3DA5-771E-CE24-BE66272265EB}"/>
                </a:ext>
              </a:extLst>
            </p:cNvPr>
            <p:cNvSpPr txBox="1"/>
            <p:nvPr/>
          </p:nvSpPr>
          <p:spPr>
            <a:xfrm>
              <a:off x="399743" y="2779318"/>
              <a:ext cx="3744685" cy="4530471"/>
            </a:xfrm>
            <a:prstGeom prst="rect">
              <a:avLst/>
            </a:prstGeom>
            <a:noFill/>
          </p:spPr>
          <p:txBody>
            <a:bodyPr wrap="square">
              <a:spAutoFit/>
            </a:bodyPr>
            <a:lstStyle/>
            <a:p>
              <a:pPr algn="r"/>
              <a:endParaRPr lang="en-GB" sz="1400" b="1" dirty="0">
                <a:solidFill>
                  <a:schemeClr val="tx1">
                    <a:lumMod val="50000"/>
                    <a:lumOff val="50000"/>
                  </a:schemeClr>
                </a:solidFill>
                <a:cs typeface="Arial" panose="020B0604020202020204" pitchFamily="34" charset="0"/>
              </a:endParaRPr>
            </a:p>
            <a:p>
              <a:pPr algn="just">
                <a:lnSpc>
                  <a:spcPct val="120000"/>
                </a:lnSpc>
              </a:pPr>
              <a:r>
                <a:rPr lang="en-GB" sz="1400" b="0" i="0" dirty="0">
                  <a:effectLst/>
                  <a:cs typeface="Arial" panose="020B0604020202020204" pitchFamily="34" charset="0"/>
                </a:rPr>
                <a:t>The table summarizes select recent global changes (rows) and their impacts on disease emergence, local-scale dynamics and global spread (columns). An example susceptible (</a:t>
              </a:r>
              <a:r>
                <a:rPr lang="en-GB" sz="1400" b="0" i="1" dirty="0">
                  <a:effectLst/>
                  <a:cs typeface="Arial" panose="020B0604020202020204" pitchFamily="34" charset="0"/>
                </a:rPr>
                <a:t>S</a:t>
              </a:r>
              <a:r>
                <a:rPr lang="en-GB" sz="1400" b="0" i="0" dirty="0">
                  <a:effectLst/>
                  <a:cs typeface="Arial" panose="020B0604020202020204" pitchFamily="34" charset="0"/>
                </a:rPr>
                <a:t>), infected (</a:t>
              </a:r>
              <a:r>
                <a:rPr lang="en-GB" sz="1400" b="0" i="1" dirty="0">
                  <a:effectLst/>
                  <a:cs typeface="Arial" panose="020B0604020202020204" pitchFamily="34" charset="0"/>
                </a:rPr>
                <a:t>I</a:t>
              </a:r>
              <a:r>
                <a:rPr lang="en-GB" sz="1400" b="0" i="0" dirty="0">
                  <a:effectLst/>
                  <a:cs typeface="Arial" panose="020B0604020202020204" pitchFamily="34" charset="0"/>
                </a:rPr>
                <a:t>), recovered (</a:t>
              </a:r>
              <a:r>
                <a:rPr lang="en-GB" sz="1400" b="0" i="1" dirty="0">
                  <a:effectLst/>
                  <a:cs typeface="Arial" panose="020B0604020202020204" pitchFamily="34" charset="0"/>
                </a:rPr>
                <a:t>R</a:t>
              </a:r>
              <a:r>
                <a:rPr lang="en-GB" sz="1400" b="0" i="0" dirty="0">
                  <a:effectLst/>
                  <a:cs typeface="Arial" panose="020B0604020202020204" pitchFamily="34" charset="0"/>
                </a:rPr>
                <a:t>) model is shown, where </a:t>
              </a:r>
              <a:r>
                <a:rPr lang="en-GB" sz="1400" b="0" i="1" dirty="0">
                  <a:effectLst/>
                  <a:latin typeface="Symbol" panose="05050102010706020507" pitchFamily="18" charset="2"/>
                  <a:cs typeface="Arial" panose="020B0604020202020204" pitchFamily="34" charset="0"/>
                </a:rPr>
                <a:t>b</a:t>
              </a:r>
              <a:r>
                <a:rPr lang="en-GB" sz="1400" b="0" i="0" dirty="0">
                  <a:effectLst/>
                  <a:cs typeface="Arial" panose="020B0604020202020204" pitchFamily="34" charset="0"/>
                </a:rPr>
                <a:t> represents the transmission rate and </a:t>
              </a:r>
              <a:r>
                <a:rPr lang="en-GB" sz="1400" b="0" i="1" dirty="0">
                  <a:effectLst/>
                  <a:latin typeface="Symbol" panose="05050102010706020507" pitchFamily="18" charset="2"/>
                  <a:cs typeface="Arial" panose="020B0604020202020204" pitchFamily="34" charset="0"/>
                </a:rPr>
                <a:t>g</a:t>
              </a:r>
              <a:r>
                <a:rPr lang="en-GB" sz="1400" b="0" i="0" dirty="0">
                  <a:effectLst/>
                  <a:cs typeface="Arial" panose="020B0604020202020204" pitchFamily="34" charset="0"/>
                </a:rPr>
                <a:t>  is the recovery rate.</a:t>
              </a:r>
            </a:p>
            <a:p>
              <a:pPr algn="just">
                <a:lnSpc>
                  <a:spcPct val="120000"/>
                </a:lnSpc>
              </a:pPr>
              <a:endParaRPr lang="en-GB" sz="1400" dirty="0">
                <a:cs typeface="Arial" panose="020B0604020202020204" pitchFamily="34" charset="0"/>
              </a:endParaRPr>
            </a:p>
            <a:p>
              <a:pPr algn="r"/>
              <a:endParaRPr lang="en-GB" sz="1400" dirty="0">
                <a:solidFill>
                  <a:schemeClr val="tx1">
                    <a:lumMod val="50000"/>
                    <a:lumOff val="50000"/>
                  </a:schemeClr>
                </a:solidFill>
                <a:cs typeface="Arial" panose="020B0604020202020204" pitchFamily="34" charset="0"/>
              </a:endParaRPr>
            </a:p>
            <a:p>
              <a:pPr algn="r"/>
              <a:endParaRPr lang="en-GB" sz="1400" dirty="0">
                <a:solidFill>
                  <a:schemeClr val="tx1">
                    <a:lumMod val="50000"/>
                    <a:lumOff val="50000"/>
                  </a:schemeClr>
                </a:solidFill>
                <a:cs typeface="Arial" panose="020B0604020202020204" pitchFamily="34" charset="0"/>
              </a:endParaRPr>
            </a:p>
            <a:p>
              <a:pPr algn="r"/>
              <a:endParaRPr lang="en-GB" sz="1400" dirty="0">
                <a:solidFill>
                  <a:schemeClr val="tx1">
                    <a:lumMod val="50000"/>
                    <a:lumOff val="50000"/>
                  </a:schemeClr>
                </a:solidFill>
                <a:cs typeface="Arial" panose="020B0604020202020204" pitchFamily="34" charset="0"/>
              </a:endParaRPr>
            </a:p>
            <a:p>
              <a:pPr algn="r"/>
              <a:endParaRPr lang="en-GB" sz="1400" dirty="0">
                <a:solidFill>
                  <a:schemeClr val="tx1">
                    <a:lumMod val="50000"/>
                    <a:lumOff val="50000"/>
                  </a:schemeClr>
                </a:solidFill>
                <a:cs typeface="Arial" panose="020B0604020202020204" pitchFamily="34" charset="0"/>
              </a:endParaRPr>
            </a:p>
            <a:p>
              <a:pPr algn="r"/>
              <a:endParaRPr lang="en-GB" sz="1400" dirty="0">
                <a:solidFill>
                  <a:schemeClr val="tx1">
                    <a:lumMod val="50000"/>
                    <a:lumOff val="50000"/>
                  </a:schemeClr>
                </a:solidFill>
                <a:cs typeface="Arial" panose="020B0604020202020204" pitchFamily="34" charset="0"/>
              </a:endParaRPr>
            </a:p>
            <a:p>
              <a:pPr algn="r"/>
              <a:endParaRPr lang="en-GB" sz="1400" dirty="0">
                <a:solidFill>
                  <a:schemeClr val="tx1">
                    <a:lumMod val="50000"/>
                    <a:lumOff val="50000"/>
                  </a:schemeClr>
                </a:solidFill>
                <a:cs typeface="Arial" panose="020B0604020202020204" pitchFamily="34" charset="0"/>
              </a:endParaRPr>
            </a:p>
            <a:p>
              <a:pPr algn="r"/>
              <a:endParaRPr lang="en-GB" sz="1400" dirty="0">
                <a:solidFill>
                  <a:schemeClr val="tx1">
                    <a:lumMod val="50000"/>
                    <a:lumOff val="50000"/>
                  </a:schemeClr>
                </a:solidFill>
                <a:cs typeface="Arial" panose="020B0604020202020204" pitchFamily="34" charset="0"/>
              </a:endParaRPr>
            </a:p>
            <a:p>
              <a:endParaRPr lang="hu-HU" sz="1000" dirty="0" smtClean="0">
                <a:cs typeface="Arial" panose="020B0604020202020204" pitchFamily="34" charset="0"/>
                <a:hlinkClick r:id="rId3">
                  <a:extLst>
                    <a:ext uri="{A12FA001-AC4F-418D-AE19-62706E023703}">
                      <ahyp:hlinkClr xmlns="" xmlns:ahyp="http://schemas.microsoft.com/office/drawing/2018/hyperlinkcolor" val="tx"/>
                    </a:ext>
                  </a:extLst>
                </a:hlinkClick>
              </a:endParaRPr>
            </a:p>
            <a:p>
              <a:endParaRPr lang="hu-HU" sz="1000" dirty="0" smtClean="0">
                <a:cs typeface="Arial" panose="020B0604020202020204" pitchFamily="34" charset="0"/>
                <a:hlinkClick r:id="rId3">
                  <a:extLst>
                    <a:ext uri="{A12FA001-AC4F-418D-AE19-62706E023703}">
                      <ahyp:hlinkClr xmlns="" xmlns:ahyp="http://schemas.microsoft.com/office/drawing/2018/hyperlinkcolor" val="tx"/>
                    </a:ext>
                  </a:extLst>
                </a:hlinkClick>
              </a:endParaRPr>
            </a:p>
            <a:p>
              <a:r>
                <a:rPr lang="en-GB" sz="1000" dirty="0" smtClean="0">
                  <a:cs typeface="Arial" panose="020B0604020202020204" pitchFamily="34" charset="0"/>
                  <a:hlinkClick r:id="rId3">
                    <a:extLst>
                      <a:ext uri="{A12FA001-AC4F-418D-AE19-62706E023703}">
                        <ahyp:hlinkClr xmlns="" xmlns:ahyp="http://schemas.microsoft.com/office/drawing/2018/hyperlinkcolor" val="tx"/>
                      </a:ext>
                    </a:extLst>
                  </a:hlinkClick>
                </a:rPr>
                <a:t>https</a:t>
              </a:r>
              <a:r>
                <a:rPr lang="en-GB" sz="1000" dirty="0">
                  <a:cs typeface="Arial" panose="020B0604020202020204" pitchFamily="34" charset="0"/>
                  <a:hlinkClick r:id="rId3">
                    <a:extLst>
                      <a:ext uri="{A12FA001-AC4F-418D-AE19-62706E023703}">
                        <ahyp:hlinkClr xmlns="" xmlns:ahyp="http://schemas.microsoft.com/office/drawing/2018/hyperlinkcolor" val="tx"/>
                      </a:ext>
                    </a:extLst>
                  </a:hlinkClick>
                </a:rPr>
                <a:t>://doi.org/10.1038/s41579-021-00639-z</a:t>
              </a:r>
              <a:endParaRPr lang="en-GB" sz="1000" dirty="0">
                <a:cs typeface="Arial" panose="020B0604020202020204" pitchFamily="34" charset="0"/>
              </a:endParaRPr>
            </a:p>
            <a:p>
              <a:pPr algn="r"/>
              <a:endParaRPr lang="en-GB" sz="1200" dirty="0">
                <a:solidFill>
                  <a:schemeClr val="tx1">
                    <a:lumMod val="50000"/>
                    <a:lumOff val="50000"/>
                  </a:schemeClr>
                </a:solidFill>
                <a:cs typeface="Arial" panose="020B0604020202020204" pitchFamily="34" charset="0"/>
              </a:endParaRPr>
            </a:p>
          </p:txBody>
        </p:sp>
      </p:grpSp>
    </p:spTree>
    <p:extLst>
      <p:ext uri="{BB962C8B-B14F-4D97-AF65-F5344CB8AC3E}">
        <p14:creationId xmlns:p14="http://schemas.microsoft.com/office/powerpoint/2010/main" val="2379438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244111" y="1922458"/>
            <a:ext cx="9703777" cy="3027606"/>
          </a:xfrm>
        </p:spPr>
        <p:txBody>
          <a:bodyPr>
            <a:normAutofit/>
          </a:bodyPr>
          <a:lstStyle/>
          <a:p>
            <a:pPr algn="ctr">
              <a:lnSpc>
                <a:spcPct val="150000"/>
              </a:lnSpc>
            </a:pPr>
            <a:r>
              <a:rPr lang="en-US" b="1" dirty="0">
                <a:solidFill>
                  <a:schemeClr val="tx1"/>
                </a:solidFill>
              </a:rPr>
              <a:t>Climate </a:t>
            </a:r>
            <a:r>
              <a:rPr lang="hu-HU" b="1" dirty="0">
                <a:solidFill>
                  <a:schemeClr val="tx1"/>
                </a:solidFill>
              </a:rPr>
              <a:t>C</a:t>
            </a:r>
            <a:r>
              <a:rPr lang="en-US" b="1" dirty="0" err="1" smtClean="0">
                <a:solidFill>
                  <a:schemeClr val="tx1"/>
                </a:solidFill>
              </a:rPr>
              <a:t>hange</a:t>
            </a:r>
            <a:r>
              <a:rPr lang="hu-HU" b="1" dirty="0" smtClean="0">
                <a:solidFill>
                  <a:schemeClr val="tx1"/>
                </a:solidFill>
              </a:rPr>
              <a:t> and Health</a:t>
            </a:r>
            <a:br>
              <a:rPr lang="hu-HU" b="1" dirty="0" smtClean="0">
                <a:solidFill>
                  <a:schemeClr val="tx1"/>
                </a:solidFill>
              </a:rPr>
            </a:br>
            <a:r>
              <a:rPr lang="hu-HU" sz="5000" dirty="0" smtClean="0">
                <a:solidFill>
                  <a:schemeClr val="tx1"/>
                </a:solidFill>
              </a:rPr>
              <a:t>- </a:t>
            </a:r>
            <a:r>
              <a:rPr lang="hu-HU" sz="5000" dirty="0" err="1" smtClean="0">
                <a:solidFill>
                  <a:schemeClr val="tx1"/>
                </a:solidFill>
              </a:rPr>
              <a:t>Lecture</a:t>
            </a:r>
            <a:r>
              <a:rPr lang="hu-HU" sz="5000" dirty="0" smtClean="0">
                <a:solidFill>
                  <a:schemeClr val="tx1"/>
                </a:solidFill>
              </a:rPr>
              <a:t> 2 - </a:t>
            </a:r>
            <a:endParaRPr lang="hu-HU" sz="5000" dirty="0">
              <a:solidFill>
                <a:schemeClr val="tx1"/>
              </a:solidFill>
            </a:endParaRPr>
          </a:p>
        </p:txBody>
      </p:sp>
    </p:spTree>
    <p:extLst>
      <p:ext uri="{BB962C8B-B14F-4D97-AF65-F5344CB8AC3E}">
        <p14:creationId xmlns:p14="http://schemas.microsoft.com/office/powerpoint/2010/main" val="22657579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781766"/>
          </a:xfrm>
        </p:spPr>
        <p:txBody>
          <a:bodyPr>
            <a:normAutofit/>
          </a:bodyPr>
          <a:lstStyle/>
          <a:p>
            <a:r>
              <a:rPr lang="hu-HU" dirty="0" err="1" smtClean="0"/>
              <a:t>Invasive</a:t>
            </a:r>
            <a:r>
              <a:rPr lang="hu-HU" dirty="0" smtClean="0"/>
              <a:t> </a:t>
            </a:r>
            <a:r>
              <a:rPr lang="hu-HU" dirty="0" err="1"/>
              <a:t>mosquitoes</a:t>
            </a:r>
            <a:r>
              <a:rPr lang="hu-HU" dirty="0"/>
              <a:t> </a:t>
            </a:r>
            <a:r>
              <a:rPr lang="hu-HU" dirty="0" err="1" smtClean="0"/>
              <a:t>as</a:t>
            </a:r>
            <a:r>
              <a:rPr lang="hu-HU" dirty="0" smtClean="0"/>
              <a:t> </a:t>
            </a:r>
            <a:r>
              <a:rPr lang="hu-HU" dirty="0" err="1" smtClean="0"/>
              <a:t>one</a:t>
            </a:r>
            <a:r>
              <a:rPr lang="hu-HU" dirty="0" smtClean="0"/>
              <a:t> of </a:t>
            </a:r>
            <a:r>
              <a:rPr lang="hu-HU" dirty="0" err="1" smtClean="0"/>
              <a:t>the</a:t>
            </a:r>
            <a:r>
              <a:rPr lang="hu-HU" dirty="0" smtClean="0"/>
              <a:t> </a:t>
            </a:r>
            <a:r>
              <a:rPr lang="hu-HU" dirty="0" err="1" smtClean="0"/>
              <a:t>climate</a:t>
            </a:r>
            <a:r>
              <a:rPr lang="hu-HU" dirty="0" smtClean="0"/>
              <a:t> </a:t>
            </a:r>
            <a:r>
              <a:rPr lang="hu-HU" dirty="0" err="1" smtClean="0"/>
              <a:t>change’s</a:t>
            </a:r>
            <a:r>
              <a:rPr lang="hu-HU" dirty="0" smtClean="0"/>
              <a:t> </a:t>
            </a:r>
            <a:r>
              <a:rPr lang="hu-HU" dirty="0" err="1" smtClean="0"/>
              <a:t>consequences</a:t>
            </a:r>
            <a:endParaRPr lang="hu-HU" dirty="0"/>
          </a:p>
        </p:txBody>
      </p:sp>
      <p:sp>
        <p:nvSpPr>
          <p:cNvPr id="3" name="Tartalom helye 2"/>
          <p:cNvSpPr>
            <a:spLocks noGrp="1"/>
          </p:cNvSpPr>
          <p:nvPr>
            <p:ph idx="1"/>
          </p:nvPr>
        </p:nvSpPr>
        <p:spPr>
          <a:xfrm>
            <a:off x="491706" y="1358999"/>
            <a:ext cx="6189294" cy="4946673"/>
          </a:xfrm>
        </p:spPr>
        <p:txBody>
          <a:bodyPr>
            <a:normAutofit/>
          </a:bodyPr>
          <a:lstStyle/>
          <a:p>
            <a:pPr marL="0" indent="0" algn="just">
              <a:lnSpc>
                <a:spcPct val="130000"/>
              </a:lnSpc>
              <a:spcAft>
                <a:spcPts val="2500"/>
              </a:spcAft>
              <a:buNone/>
            </a:pPr>
            <a:r>
              <a:rPr lang="en-US" sz="2000" dirty="0" smtClean="0"/>
              <a:t>This </a:t>
            </a:r>
            <a:r>
              <a:rPr lang="en-US" sz="2000" dirty="0"/>
              <a:t>mosquito species is a known vector of chikungunya virus, dengue virus and dirofilariasis. A number of other viruses affecting human health have also been isolated from field-collected </a:t>
            </a:r>
            <a:r>
              <a:rPr lang="en-US" sz="2000" i="1" dirty="0"/>
              <a:t>Ae. </a:t>
            </a:r>
            <a:r>
              <a:rPr lang="en-US" sz="2000" i="1" dirty="0" err="1"/>
              <a:t>albopictus</a:t>
            </a:r>
            <a:r>
              <a:rPr lang="en-US" sz="2000" i="1" dirty="0"/>
              <a:t> </a:t>
            </a:r>
            <a:r>
              <a:rPr lang="en-US" sz="2000" dirty="0"/>
              <a:t>in different countries. </a:t>
            </a:r>
            <a:endParaRPr lang="hu-HU" sz="2000" dirty="0" smtClean="0"/>
          </a:p>
          <a:p>
            <a:pPr marL="0" indent="0" algn="just">
              <a:lnSpc>
                <a:spcPct val="130000"/>
              </a:lnSpc>
              <a:buNone/>
            </a:pPr>
            <a:r>
              <a:rPr lang="en-US" sz="2000" dirty="0" smtClean="0"/>
              <a:t>Moreover</a:t>
            </a:r>
            <a:r>
              <a:rPr lang="en-US" sz="2000" dirty="0"/>
              <a:t>, its recent involvement in the </a:t>
            </a:r>
            <a:r>
              <a:rPr lang="en-US" sz="2000" dirty="0" err="1"/>
              <a:t>localised</a:t>
            </a:r>
            <a:r>
              <a:rPr lang="en-US" sz="2000" dirty="0"/>
              <a:t> transmission of chikungunya virus in Italy and France  and dengue virus in France  and Croatia highlights the importance of monitoring this invasive species.</a:t>
            </a:r>
            <a:endParaRPr lang="hu-HU" sz="2000" dirty="0"/>
          </a:p>
          <a:p>
            <a:endParaRPr lang="hu-HU"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7011" y="1368746"/>
            <a:ext cx="5130000" cy="3104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églalap 4"/>
          <p:cNvSpPr/>
          <p:nvPr/>
        </p:nvSpPr>
        <p:spPr>
          <a:xfrm>
            <a:off x="8481000" y="4473746"/>
            <a:ext cx="1762021" cy="452432"/>
          </a:xfrm>
          <a:prstGeom prst="rect">
            <a:avLst/>
          </a:prstGeom>
        </p:spPr>
        <p:txBody>
          <a:bodyPr wrap="none">
            <a:spAutoFit/>
          </a:bodyPr>
          <a:lstStyle/>
          <a:p>
            <a:pPr>
              <a:lnSpc>
                <a:spcPct val="130000"/>
              </a:lnSpc>
              <a:spcAft>
                <a:spcPts val="2500"/>
              </a:spcAft>
            </a:pPr>
            <a:r>
              <a:rPr lang="hu-HU" i="1" dirty="0" err="1"/>
              <a:t>Aedes</a:t>
            </a:r>
            <a:r>
              <a:rPr lang="hu-HU" i="1" dirty="0"/>
              <a:t> </a:t>
            </a:r>
            <a:r>
              <a:rPr lang="hu-HU" i="1" dirty="0" err="1"/>
              <a:t>albopictus</a:t>
            </a:r>
            <a:endParaRPr lang="hu-HU" i="1" dirty="0"/>
          </a:p>
        </p:txBody>
      </p:sp>
    </p:spTree>
    <p:extLst>
      <p:ext uri="{BB962C8B-B14F-4D97-AF65-F5344CB8AC3E}">
        <p14:creationId xmlns:p14="http://schemas.microsoft.com/office/powerpoint/2010/main" val="26359050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01000" y="42852"/>
            <a:ext cx="11896826" cy="942546"/>
          </a:xfrm>
        </p:spPr>
        <p:txBody>
          <a:bodyPr>
            <a:normAutofit/>
          </a:bodyPr>
          <a:lstStyle/>
          <a:p>
            <a:r>
              <a:rPr lang="hu-HU" sz="2400" b="1" dirty="0" err="1" smtClean="0"/>
              <a:t>Current</a:t>
            </a:r>
            <a:r>
              <a:rPr lang="hu-HU" sz="2400" b="1" dirty="0" smtClean="0"/>
              <a:t> </a:t>
            </a:r>
            <a:r>
              <a:rPr lang="hu-HU" sz="2400" b="1" dirty="0" err="1"/>
              <a:t>known</a:t>
            </a:r>
            <a:r>
              <a:rPr lang="hu-HU" sz="2400" b="1" dirty="0"/>
              <a:t> </a:t>
            </a:r>
            <a:r>
              <a:rPr lang="hu-HU" sz="2400" b="1" dirty="0" err="1"/>
              <a:t>distribution</a:t>
            </a:r>
            <a:r>
              <a:rPr lang="hu-HU" sz="2400" b="1" dirty="0"/>
              <a:t> of </a:t>
            </a:r>
            <a:r>
              <a:rPr lang="hu-HU" sz="2400" b="1" dirty="0" err="1"/>
              <a:t>Aedes</a:t>
            </a:r>
            <a:r>
              <a:rPr lang="hu-HU" sz="2400" b="1" dirty="0"/>
              <a:t> </a:t>
            </a:r>
            <a:r>
              <a:rPr lang="hu-HU" sz="2400" b="1" dirty="0" err="1"/>
              <a:t>invasive</a:t>
            </a:r>
            <a:r>
              <a:rPr lang="hu-HU" sz="2400" b="1" dirty="0"/>
              <a:t> </a:t>
            </a:r>
            <a:r>
              <a:rPr lang="hu-HU" sz="2400" b="1" dirty="0" err="1"/>
              <a:t>mosquitoes</a:t>
            </a:r>
            <a:r>
              <a:rPr lang="hu-HU" sz="2400" b="1" dirty="0"/>
              <a:t> </a:t>
            </a:r>
            <a:r>
              <a:rPr lang="hu-HU" sz="2400" b="0" i="1" dirty="0"/>
              <a:t>(</a:t>
            </a:r>
            <a:r>
              <a:rPr lang="hu-HU" sz="2400" b="0" i="1" dirty="0" err="1"/>
              <a:t>Ae</a:t>
            </a:r>
            <a:r>
              <a:rPr lang="hu-HU" sz="2400" b="0" i="1" dirty="0"/>
              <a:t>. </a:t>
            </a:r>
            <a:r>
              <a:rPr lang="hu-HU" sz="2400" b="0" i="1" dirty="0" err="1"/>
              <a:t>aegypti</a:t>
            </a:r>
            <a:r>
              <a:rPr lang="hu-HU" sz="2400" b="0" i="1" dirty="0"/>
              <a:t>, </a:t>
            </a:r>
            <a:r>
              <a:rPr lang="hu-HU" sz="2400" b="0" i="1" dirty="0" err="1"/>
              <a:t>Ae</a:t>
            </a:r>
            <a:r>
              <a:rPr lang="hu-HU" sz="2400" b="0" i="1" dirty="0"/>
              <a:t>. </a:t>
            </a:r>
            <a:r>
              <a:rPr lang="hu-HU" sz="2400" b="0" i="1" dirty="0" err="1"/>
              <a:t>albopictus</a:t>
            </a:r>
            <a:r>
              <a:rPr lang="hu-HU" sz="2400" b="0" i="1" dirty="0"/>
              <a:t>, </a:t>
            </a:r>
            <a:r>
              <a:rPr lang="hu-HU" sz="2400" b="0" i="1" dirty="0" err="1"/>
              <a:t>Ae</a:t>
            </a:r>
            <a:r>
              <a:rPr lang="hu-HU" sz="2400" b="0" i="1" dirty="0"/>
              <a:t>. </a:t>
            </a:r>
            <a:r>
              <a:rPr lang="hu-HU" sz="2400" b="0" i="1" dirty="0" err="1"/>
              <a:t>atropalpus</a:t>
            </a:r>
            <a:r>
              <a:rPr lang="hu-HU" sz="2400" b="0" i="1" dirty="0"/>
              <a:t>, </a:t>
            </a:r>
            <a:r>
              <a:rPr lang="hu-HU" sz="2400" b="0" i="1" dirty="0" err="1"/>
              <a:t>Ae</a:t>
            </a:r>
            <a:r>
              <a:rPr lang="hu-HU" sz="2400" b="0" i="1" dirty="0"/>
              <a:t>. </a:t>
            </a:r>
            <a:r>
              <a:rPr lang="hu-HU" sz="2400" b="0" i="1" dirty="0" err="1"/>
              <a:t>japonicus</a:t>
            </a:r>
            <a:r>
              <a:rPr lang="hu-HU" sz="2400" b="0" i="1" dirty="0"/>
              <a:t> and </a:t>
            </a:r>
            <a:r>
              <a:rPr lang="hu-HU" sz="2400" b="0" i="1" dirty="0" err="1"/>
              <a:t>Ae</a:t>
            </a:r>
            <a:r>
              <a:rPr lang="hu-HU" sz="2400" b="0" i="1" dirty="0"/>
              <a:t>. </a:t>
            </a:r>
            <a:r>
              <a:rPr lang="hu-HU" sz="2400" b="0" i="1" dirty="0" err="1"/>
              <a:t>koreicus</a:t>
            </a:r>
            <a:r>
              <a:rPr lang="hu-HU" sz="2400" b="0" i="1" dirty="0"/>
              <a:t>)</a:t>
            </a:r>
            <a:r>
              <a:rPr lang="hu-HU" sz="2400" b="1" dirty="0"/>
              <a:t> in Europe </a:t>
            </a:r>
            <a:r>
              <a:rPr lang="hu-HU" sz="2400" b="1" dirty="0" err="1"/>
              <a:t>as</a:t>
            </a:r>
            <a:r>
              <a:rPr lang="hu-HU" sz="2400" b="1" dirty="0"/>
              <a:t> of </a:t>
            </a:r>
            <a:r>
              <a:rPr lang="hu-HU" sz="2400" b="1" dirty="0" err="1"/>
              <a:t>March</a:t>
            </a:r>
            <a:r>
              <a:rPr lang="hu-HU" sz="2400" b="1" dirty="0"/>
              <a:t> </a:t>
            </a:r>
            <a:r>
              <a:rPr lang="hu-HU" sz="2400" b="1" dirty="0" smtClean="0"/>
              <a:t>2022</a:t>
            </a:r>
            <a:endParaRPr lang="hu-HU" sz="2400" b="1"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09031" y="985398"/>
            <a:ext cx="7560206" cy="53377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86467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1"/>
            <a:ext cx="11896825" cy="6313714"/>
          </a:xfrm>
        </p:spPr>
        <p:txBody>
          <a:bodyPr>
            <a:noAutofit/>
          </a:bodyPr>
          <a:lstStyle/>
          <a:p>
            <a:pPr marL="0" indent="0">
              <a:buClr>
                <a:srgbClr val="00B050"/>
              </a:buClr>
              <a:buNone/>
            </a:pPr>
            <a:r>
              <a:rPr lang="en-GB" sz="3200" b="1" dirty="0"/>
              <a:t>Summary of climate change effects on VBDs</a:t>
            </a: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graphicFrame>
        <p:nvGraphicFramePr>
          <p:cNvPr id="2" name="Table 1">
            <a:extLst>
              <a:ext uri="{FF2B5EF4-FFF2-40B4-BE49-F238E27FC236}">
                <a16:creationId xmlns:a16="http://schemas.microsoft.com/office/drawing/2014/main" id="{0717C575-85B8-9C18-74C9-00A33110E90C}"/>
              </a:ext>
            </a:extLst>
          </p:cNvPr>
          <p:cNvGraphicFramePr>
            <a:graphicFrameLocks noGrp="1"/>
          </p:cNvGraphicFramePr>
          <p:nvPr>
            <p:extLst/>
          </p:nvPr>
        </p:nvGraphicFramePr>
        <p:xfrm>
          <a:off x="722809" y="838411"/>
          <a:ext cx="10746379" cy="5181178"/>
        </p:xfrm>
        <a:graphic>
          <a:graphicData uri="http://schemas.openxmlformats.org/drawingml/2006/table">
            <a:tbl>
              <a:tblPr>
                <a:tableStyleId>{E8B1032C-EA38-4F05-BA0D-38AFFFC7BED3}</a:tableStyleId>
              </a:tblPr>
              <a:tblGrid>
                <a:gridCol w="2177145">
                  <a:extLst>
                    <a:ext uri="{9D8B030D-6E8A-4147-A177-3AD203B41FA5}">
                      <a16:colId xmlns:a16="http://schemas.microsoft.com/office/drawing/2014/main" val="2497409396"/>
                    </a:ext>
                  </a:extLst>
                </a:gridCol>
                <a:gridCol w="2281646">
                  <a:extLst>
                    <a:ext uri="{9D8B030D-6E8A-4147-A177-3AD203B41FA5}">
                      <a16:colId xmlns:a16="http://schemas.microsoft.com/office/drawing/2014/main" val="3440800795"/>
                    </a:ext>
                  </a:extLst>
                </a:gridCol>
                <a:gridCol w="2586445">
                  <a:extLst>
                    <a:ext uri="{9D8B030D-6E8A-4147-A177-3AD203B41FA5}">
                      <a16:colId xmlns:a16="http://schemas.microsoft.com/office/drawing/2014/main" val="509933588"/>
                    </a:ext>
                  </a:extLst>
                </a:gridCol>
                <a:gridCol w="3701143">
                  <a:extLst>
                    <a:ext uri="{9D8B030D-6E8A-4147-A177-3AD203B41FA5}">
                      <a16:colId xmlns:a16="http://schemas.microsoft.com/office/drawing/2014/main" val="2064854761"/>
                    </a:ext>
                  </a:extLst>
                </a:gridCol>
              </a:tblGrid>
              <a:tr h="571001">
                <a:tc>
                  <a:txBody>
                    <a:bodyPr/>
                    <a:lstStyle/>
                    <a:p>
                      <a:pPr algn="ctr" fontAlgn="t"/>
                      <a:r>
                        <a:rPr lang="en-IE" sz="1400" b="1" u="none" strike="noStrike" dirty="0">
                          <a:solidFill>
                            <a:srgbClr val="0070C0"/>
                          </a:solidFill>
                          <a:effectLst/>
                        </a:rPr>
                        <a:t>Disease/vector</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algn="ctr" fontAlgn="t"/>
                      <a:r>
                        <a:rPr lang="en-GB" sz="1400" b="1" u="none" strike="noStrike" dirty="0">
                          <a:solidFill>
                            <a:srgbClr val="0070C0"/>
                          </a:solidFill>
                          <a:effectLst/>
                        </a:rPr>
                        <a:t>Change</a:t>
                      </a:r>
                      <a:r>
                        <a:rPr lang="en-IE" sz="1400" b="1" u="none" strike="noStrike" dirty="0">
                          <a:solidFill>
                            <a:srgbClr val="0070C0"/>
                          </a:solidFill>
                          <a:effectLst/>
                        </a:rPr>
                        <a:t> in geographical range/occurrence frequency/seasonal duration?</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400" b="1" u="none" strike="noStrike" dirty="0">
                          <a:solidFill>
                            <a:srgbClr val="0070C0"/>
                          </a:solidFill>
                          <a:effectLst/>
                        </a:rPr>
                        <a:t>M</a:t>
                      </a:r>
                      <a:r>
                        <a:rPr lang="en-IE" sz="1400" b="1" u="none" strike="noStrike" dirty="0">
                          <a:solidFill>
                            <a:srgbClr val="0070C0"/>
                          </a:solidFill>
                          <a:effectLst/>
                        </a:rPr>
                        <a:t>ain mechanism(s) of disease spread over large distances</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algn="ctr" fontAlgn="t"/>
                      <a:r>
                        <a:rPr lang="en-GB" sz="1400" b="1" u="none" strike="noStrike" dirty="0">
                          <a:solidFill>
                            <a:srgbClr val="0070C0"/>
                          </a:solidFill>
                          <a:effectLst/>
                        </a:rPr>
                        <a:t>Areas affected</a:t>
                      </a:r>
                      <a:endParaRPr lang="en-GB" sz="1400" b="1" i="0" u="none" strike="noStrike" dirty="0">
                        <a:solidFill>
                          <a:srgbClr val="0070C0"/>
                        </a:solidFill>
                        <a:effectLst/>
                        <a:latin typeface="Calibri" panose="020F0502020204030204" pitchFamily="34" charset="0"/>
                      </a:endParaRPr>
                    </a:p>
                  </a:txBody>
                  <a:tcPr marL="6757" marR="6757" marT="6757" marB="0"/>
                </a:tc>
                <a:extLst>
                  <a:ext uri="{0D108BD9-81ED-4DB2-BD59-A6C34878D82A}">
                    <a16:rowId xmlns:a16="http://schemas.microsoft.com/office/drawing/2014/main" val="3333697160"/>
                  </a:ext>
                </a:extLst>
              </a:tr>
              <a:tr h="276190">
                <a:tc>
                  <a:txBody>
                    <a:bodyPr/>
                    <a:lstStyle/>
                    <a:p>
                      <a:pPr algn="l" fontAlgn="t"/>
                      <a:r>
                        <a:rPr lang="en-IE" sz="1200" u="none" strike="noStrike" dirty="0">
                          <a:solidFill>
                            <a:srgbClr val="C00000"/>
                          </a:solidFill>
                          <a:effectLst/>
                        </a:rPr>
                        <a:t>Babesiosis/ticks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Yes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Reservoir hosts</a:t>
                      </a:r>
                      <a:endParaRPr lang="en-GB"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Northern Europe/Scandinavia</a:t>
                      </a:r>
                      <a:endParaRPr lang="en-GB"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831694956"/>
                  </a:ext>
                </a:extLst>
              </a:tr>
              <a:tr h="252000">
                <a:tc>
                  <a:txBody>
                    <a:bodyPr/>
                    <a:lstStyle/>
                    <a:p>
                      <a:pPr algn="l" fontAlgn="t"/>
                      <a:r>
                        <a:rPr lang="en-IE" sz="1200" u="none" strike="noStrike" dirty="0">
                          <a:solidFill>
                            <a:srgbClr val="C00000"/>
                          </a:solidFill>
                          <a:effectLst/>
                        </a:rPr>
                        <a:t>Bubonic plague/fleas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3C4245"/>
                          </a:solidFill>
                          <a:effectLst/>
                          <a:latin typeface="Calibri" panose="020F0502020204030204" pitchFamily="34" charset="0"/>
                        </a:rPr>
                        <a:t>No evidence to date</a:t>
                      </a:r>
                      <a:endParaRPr lang="en-IE" sz="1200" b="0" i="0" u="none" strike="noStrike" dirty="0">
                        <a:solidFill>
                          <a:srgbClr val="3C4245"/>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Calibri" panose="020F0502020204030204" pitchFamily="34" charset="0"/>
                        </a:rPr>
                        <a:t>Reservoir hosts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None</a:t>
                      </a:r>
                    </a:p>
                  </a:txBody>
                  <a:tcPr marL="6757" marR="6757" marT="6757" marB="0"/>
                </a:tc>
                <a:extLst>
                  <a:ext uri="{0D108BD9-81ED-4DB2-BD59-A6C34878D82A}">
                    <a16:rowId xmlns:a16="http://schemas.microsoft.com/office/drawing/2014/main" val="3525117701"/>
                  </a:ext>
                </a:extLst>
              </a:tr>
              <a:tr h="432000">
                <a:tc>
                  <a:txBody>
                    <a:bodyPr/>
                    <a:lstStyle/>
                    <a:p>
                      <a:pPr algn="l" fontAlgn="t"/>
                      <a:r>
                        <a:rPr lang="en-IE" sz="1200" u="none" strike="noStrike" dirty="0">
                          <a:solidFill>
                            <a:srgbClr val="C00000"/>
                          </a:solidFill>
                          <a:effectLst/>
                        </a:rPr>
                        <a:t>Chagas disease (American trypanosomiasis)/triatomine bugs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chemeClr val="tx1"/>
                          </a:solidFill>
                          <a:effectLst/>
                          <a:latin typeface="Calibri" panose="020F0502020204030204" pitchFamily="34" charset="0"/>
                        </a:rPr>
                        <a:t>Range and occurrence </a:t>
                      </a:r>
                      <a:r>
                        <a:rPr lang="en-GB" sz="1200" b="0" i="0" u="none" strike="noStrike" dirty="0">
                          <a:solidFill>
                            <a:srgbClr val="000000"/>
                          </a:solidFill>
                          <a:effectLst/>
                          <a:latin typeface="Calibri" panose="020F0502020204030204" pitchFamily="34" charset="0"/>
                        </a:rPr>
                        <a:t>frequency changes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Calibri" panose="020F0502020204030204" pitchFamily="34" charset="0"/>
                        </a:rPr>
                        <a:t>Reservoir hosts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North and South America</a:t>
                      </a:r>
                    </a:p>
                  </a:txBody>
                  <a:tcPr marL="6757" marR="6757" marT="6757" marB="0"/>
                </a:tc>
                <a:extLst>
                  <a:ext uri="{0D108BD9-81ED-4DB2-BD59-A6C34878D82A}">
                    <a16:rowId xmlns:a16="http://schemas.microsoft.com/office/drawing/2014/main" val="3333219853"/>
                  </a:ext>
                </a:extLst>
              </a:tr>
              <a:tr h="252000">
                <a:tc>
                  <a:txBody>
                    <a:bodyPr/>
                    <a:lstStyle/>
                    <a:p>
                      <a:pPr algn="l" fontAlgn="t"/>
                      <a:r>
                        <a:rPr lang="en-IE" sz="1200" u="none" strike="noStrike" dirty="0">
                          <a:solidFill>
                            <a:srgbClr val="C00000"/>
                          </a:solidFill>
                          <a:effectLst/>
                        </a:rPr>
                        <a:t>Chikungunya/mosquitoes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Yes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Human travel</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Southern and western Europe, Mediterranean coastal areas</a:t>
                      </a:r>
                      <a:endParaRPr lang="en-GB"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443362599"/>
                  </a:ext>
                </a:extLst>
              </a:tr>
              <a:tr h="432000">
                <a:tc>
                  <a:txBody>
                    <a:bodyPr/>
                    <a:lstStyle/>
                    <a:p>
                      <a:pPr algn="l" fontAlgn="t"/>
                      <a:r>
                        <a:rPr lang="en-IE" sz="1200" u="none" strike="noStrike" dirty="0">
                          <a:solidFill>
                            <a:srgbClr val="C00000"/>
                          </a:solidFill>
                          <a:effectLst/>
                        </a:rPr>
                        <a:t>Crimean-Congo haemorrhagic fever/ticks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Yes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u="none" strike="noStrike" dirty="0">
                          <a:solidFill>
                            <a:srgbClr val="000000"/>
                          </a:solidFill>
                          <a:effectLst/>
                        </a:rPr>
                        <a:t>Reservoir hosts, </a:t>
                      </a:r>
                      <a:r>
                        <a:rPr lang="en-IE" sz="1200" b="0" u="none" strike="noStrike" dirty="0">
                          <a:solidFill>
                            <a:srgbClr val="000000"/>
                          </a:solidFill>
                          <a:effectLst/>
                        </a:rPr>
                        <a:t>human travel,</a:t>
                      </a:r>
                    </a:p>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u="none" strike="noStrike" dirty="0">
                          <a:solidFill>
                            <a:srgbClr val="000000"/>
                          </a:solidFill>
                          <a:effectLst/>
                        </a:rPr>
                        <a:t>trade in domestic animals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u="none" strike="noStrike" dirty="0">
                          <a:solidFill>
                            <a:srgbClr val="000000"/>
                          </a:solidFill>
                          <a:effectLst/>
                        </a:rPr>
                        <a:t>Western Europe/Spain</a:t>
                      </a:r>
                    </a:p>
                    <a:p>
                      <a:pPr algn="ctr" fontAlgn="t"/>
                      <a:endParaRPr lang="en-GB"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610616814"/>
                  </a:ext>
                </a:extLst>
              </a:tr>
              <a:tr h="258385">
                <a:tc>
                  <a:txBody>
                    <a:bodyPr/>
                    <a:lstStyle/>
                    <a:p>
                      <a:pPr algn="l" fontAlgn="t"/>
                      <a:r>
                        <a:rPr lang="en-IE" sz="1200" u="none" strike="noStrike" dirty="0">
                          <a:solidFill>
                            <a:srgbClr val="C00000"/>
                          </a:solidFill>
                          <a:effectLst/>
                        </a:rPr>
                        <a:t>Dengue fever/mosquitoes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Increased occurrence frequency</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Human travel</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Mediterranean and Adriatic coastal areas, northern Italy.</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547741257"/>
                  </a:ext>
                </a:extLst>
              </a:tr>
              <a:tr h="288000">
                <a:tc>
                  <a:txBody>
                    <a:bodyPr/>
                    <a:lstStyle/>
                    <a:p>
                      <a:pPr algn="l" fontAlgn="t"/>
                      <a:r>
                        <a:rPr lang="en-GB" sz="1200" b="0" u="none" strike="noStrike" dirty="0">
                          <a:solidFill>
                            <a:srgbClr val="C00000"/>
                          </a:solidFill>
                          <a:effectLst/>
                        </a:rPr>
                        <a:t>Hookworm infection/snails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Industrialised regions, boreal and temperate latitudes.</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4014244708"/>
                  </a:ext>
                </a:extLst>
              </a:tr>
              <a:tr h="427746">
                <a:tc>
                  <a:txBody>
                    <a:bodyPr/>
                    <a:lstStyle/>
                    <a:p>
                      <a:pPr algn="l" fontAlgn="t"/>
                      <a:r>
                        <a:rPr lang="en-IE" sz="1200" u="none" strike="noStrike" dirty="0">
                          <a:solidFill>
                            <a:srgbClr val="C00000"/>
                          </a:solidFill>
                          <a:effectLst/>
                        </a:rPr>
                        <a:t>Japanese encephalitis/mosquitoes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Yes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Reservoir hosts, human travel, trade in domestic animals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All European areas that are suitable for </a:t>
                      </a:r>
                      <a:r>
                        <a:rPr lang="en-GB" sz="1200" b="0" i="1" u="none" strike="noStrike" dirty="0">
                          <a:solidFill>
                            <a:srgbClr val="000000"/>
                          </a:solidFill>
                          <a:effectLst/>
                        </a:rPr>
                        <a:t>Culex</a:t>
                      </a:r>
                      <a:r>
                        <a:rPr lang="en-GB" sz="1200" b="0" u="none" strike="noStrike" dirty="0">
                          <a:solidFill>
                            <a:srgbClr val="000000"/>
                          </a:solidFill>
                          <a:effectLst/>
                        </a:rPr>
                        <a:t> mosquitoes.</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032845053"/>
                  </a:ext>
                </a:extLst>
              </a:tr>
              <a:tr h="406143">
                <a:tc>
                  <a:txBody>
                    <a:bodyPr/>
                    <a:lstStyle/>
                    <a:p>
                      <a:pPr algn="l" fontAlgn="t"/>
                      <a:r>
                        <a:rPr lang="en-IE" sz="1200" u="none" strike="noStrike" dirty="0">
                          <a:solidFill>
                            <a:srgbClr val="C00000"/>
                          </a:solidFill>
                          <a:effectLst/>
                        </a:rPr>
                        <a:t>Leishmaniasis/sand flies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Reservoir hosts</a:t>
                      </a:r>
                    </a:p>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Britain, northern and eastern Europe</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734610041"/>
                  </a:ext>
                </a:extLst>
              </a:tr>
              <a:tr h="429877">
                <a:tc>
                  <a:txBody>
                    <a:bodyPr/>
                    <a:lstStyle/>
                    <a:p>
                      <a:pPr algn="l" fontAlgn="t"/>
                      <a:r>
                        <a:rPr lang="en-IE" sz="1200" u="none" strike="noStrike" dirty="0">
                          <a:solidFill>
                            <a:srgbClr val="C00000"/>
                          </a:solidFill>
                          <a:effectLst/>
                        </a:rPr>
                        <a:t>Lyme disease/ticks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Northward range shift</a:t>
                      </a:r>
                    </a:p>
                    <a:p>
                      <a:pPr algn="ctr" fontAlgn="t"/>
                      <a:r>
                        <a:rPr lang="en-GB" sz="1200" b="0" u="none" strike="noStrike" dirty="0">
                          <a:solidFill>
                            <a:srgbClr val="000000"/>
                          </a:solidFill>
                          <a:effectLst/>
                        </a:rPr>
                        <a:t>Decreased occurrence in south</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u="none" strike="noStrike" dirty="0">
                          <a:solidFill>
                            <a:srgbClr val="000000"/>
                          </a:solidFill>
                          <a:effectLst/>
                        </a:rPr>
                        <a:t>Reservoir hosts</a:t>
                      </a:r>
                      <a:endParaRPr lang="en-GB"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u="none" strike="noStrike" dirty="0">
                          <a:solidFill>
                            <a:srgbClr val="000000"/>
                          </a:solidFill>
                          <a:effectLst/>
                        </a:rPr>
                        <a:t>Northern Europe</a:t>
                      </a:r>
                      <a:endParaRPr lang="en-GB"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1583744662"/>
                  </a:ext>
                </a:extLst>
              </a:tr>
              <a:tr h="612000">
                <a:tc>
                  <a:txBody>
                    <a:bodyPr/>
                    <a:lstStyle/>
                    <a:p>
                      <a:pPr algn="l" fontAlgn="t"/>
                      <a:r>
                        <a:rPr lang="en-IE" sz="1200" u="none" strike="noStrike" dirty="0">
                          <a:solidFill>
                            <a:srgbClr val="C00000"/>
                          </a:solidFill>
                          <a:effectLst/>
                        </a:rPr>
                        <a:t>Lymphatic filariasis/mosquitoes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Range shift to north and south</a:t>
                      </a:r>
                    </a:p>
                    <a:p>
                      <a:pPr algn="ctr" fontAlgn="t"/>
                      <a:r>
                        <a:rPr lang="en-GB" sz="1200" b="0" i="0" u="none" strike="noStrike" dirty="0">
                          <a:solidFill>
                            <a:srgbClr val="000000"/>
                          </a:solidFill>
                          <a:effectLst/>
                          <a:latin typeface="Calibri" panose="020F0502020204030204" pitchFamily="34" charset="0"/>
                        </a:rPr>
                        <a:t>Occurrence increase due to population growth</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Africa and Yemen</a:t>
                      </a:r>
                    </a:p>
                  </a:txBody>
                  <a:tcPr marL="6757" marR="6757" marT="6757" marB="0"/>
                </a:tc>
                <a:extLst>
                  <a:ext uri="{0D108BD9-81ED-4DB2-BD59-A6C34878D82A}">
                    <a16:rowId xmlns:a16="http://schemas.microsoft.com/office/drawing/2014/main" val="39850138"/>
                  </a:ext>
                </a:extLst>
              </a:tr>
              <a:tr h="468000">
                <a:tc>
                  <a:txBody>
                    <a:bodyPr/>
                    <a:lstStyle/>
                    <a:p>
                      <a:pPr algn="l" fontAlgn="t"/>
                      <a:r>
                        <a:rPr lang="en-IE" sz="1200" u="none" strike="noStrike" dirty="0">
                          <a:solidFill>
                            <a:srgbClr val="C00000"/>
                          </a:solidFill>
                          <a:effectLst/>
                        </a:rPr>
                        <a:t>Malaria/mosquitoes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fontAlgn="t"/>
                      <a:r>
                        <a:rPr lang="en-GB" sz="1200" b="0" i="0" u="none" strike="noStrike" dirty="0">
                          <a:solidFill>
                            <a:srgbClr val="000000"/>
                          </a:solidFill>
                          <a:effectLst/>
                          <a:latin typeface="Calibri" panose="020F0502020204030204" pitchFamily="34" charset="0"/>
                        </a:rPr>
                        <a:t>Areas suitable for </a:t>
                      </a:r>
                      <a:r>
                        <a:rPr lang="en-GB" sz="1200" b="0" i="1" u="none" strike="noStrike" dirty="0">
                          <a:solidFill>
                            <a:srgbClr val="000000"/>
                          </a:solidFill>
                          <a:effectLst/>
                          <a:latin typeface="Calibri" panose="020F0502020204030204" pitchFamily="34" charset="0"/>
                        </a:rPr>
                        <a:t>Anopheles</a:t>
                      </a:r>
                      <a:r>
                        <a:rPr lang="en-GB" sz="1200" b="0" i="0" u="none" strike="noStrike" dirty="0">
                          <a:solidFill>
                            <a:srgbClr val="000000"/>
                          </a:solidFill>
                          <a:effectLst/>
                          <a:latin typeface="Calibri" panose="020F0502020204030204" pitchFamily="34" charset="0"/>
                        </a:rPr>
                        <a:t> mosquitoes. In Europe: all of southern and eastern Europe.</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136233348"/>
                  </a:ext>
                </a:extLst>
              </a:tr>
            </a:tbl>
          </a:graphicData>
        </a:graphic>
      </p:graphicFrame>
    </p:spTree>
    <p:extLst>
      <p:ext uri="{BB962C8B-B14F-4D97-AF65-F5344CB8AC3E}">
        <p14:creationId xmlns:p14="http://schemas.microsoft.com/office/powerpoint/2010/main" val="30985316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77F4C017-699B-D91C-3C37-944DD5C67781}"/>
              </a:ext>
            </a:extLst>
          </p:cNvPr>
          <p:cNvGraphicFramePr>
            <a:graphicFrameLocks noGrp="1"/>
          </p:cNvGraphicFramePr>
          <p:nvPr>
            <p:extLst/>
          </p:nvPr>
        </p:nvGraphicFramePr>
        <p:xfrm>
          <a:off x="722810" y="1097643"/>
          <a:ext cx="10746377" cy="4405809"/>
        </p:xfrm>
        <a:graphic>
          <a:graphicData uri="http://schemas.openxmlformats.org/drawingml/2006/table">
            <a:tbl>
              <a:tblPr>
                <a:tableStyleId>{E8B1032C-EA38-4F05-BA0D-38AFFFC7BED3}</a:tableStyleId>
              </a:tblPr>
              <a:tblGrid>
                <a:gridCol w="2027174">
                  <a:extLst>
                    <a:ext uri="{9D8B030D-6E8A-4147-A177-3AD203B41FA5}">
                      <a16:colId xmlns:a16="http://schemas.microsoft.com/office/drawing/2014/main" val="914539705"/>
                    </a:ext>
                  </a:extLst>
                </a:gridCol>
                <a:gridCol w="2457740">
                  <a:extLst>
                    <a:ext uri="{9D8B030D-6E8A-4147-A177-3AD203B41FA5}">
                      <a16:colId xmlns:a16="http://schemas.microsoft.com/office/drawing/2014/main" val="3700899089"/>
                    </a:ext>
                  </a:extLst>
                </a:gridCol>
                <a:gridCol w="2220686">
                  <a:extLst>
                    <a:ext uri="{9D8B030D-6E8A-4147-A177-3AD203B41FA5}">
                      <a16:colId xmlns:a16="http://schemas.microsoft.com/office/drawing/2014/main" val="2265451935"/>
                    </a:ext>
                  </a:extLst>
                </a:gridCol>
                <a:gridCol w="4040777">
                  <a:extLst>
                    <a:ext uri="{9D8B030D-6E8A-4147-A177-3AD203B41FA5}">
                      <a16:colId xmlns:a16="http://schemas.microsoft.com/office/drawing/2014/main" val="4130930984"/>
                    </a:ext>
                  </a:extLst>
                </a:gridCol>
              </a:tblGrid>
              <a:tr h="650342">
                <a:tc>
                  <a:txBody>
                    <a:bodyPr/>
                    <a:lstStyle/>
                    <a:p>
                      <a:pPr algn="ctr" fontAlgn="t"/>
                      <a:r>
                        <a:rPr lang="en-IE" sz="1400" b="1" u="none" strike="noStrike" dirty="0">
                          <a:solidFill>
                            <a:srgbClr val="0070C0"/>
                          </a:solidFill>
                          <a:effectLst/>
                        </a:rPr>
                        <a:t>Disease</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400" b="1" u="none" strike="noStrike" dirty="0">
                          <a:solidFill>
                            <a:srgbClr val="0070C0"/>
                          </a:solidFill>
                          <a:effectLst/>
                        </a:rPr>
                        <a:t>Change</a:t>
                      </a:r>
                      <a:r>
                        <a:rPr lang="en-IE" sz="1400" b="1" u="none" strike="noStrike" dirty="0">
                          <a:solidFill>
                            <a:srgbClr val="0070C0"/>
                          </a:solidFill>
                          <a:effectLst/>
                        </a:rPr>
                        <a:t> in geographical range/occurrence frequency/seasonal duration?</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400" b="1" u="none" strike="noStrike" dirty="0">
                          <a:solidFill>
                            <a:srgbClr val="0070C0"/>
                          </a:solidFill>
                          <a:effectLst/>
                        </a:rPr>
                        <a:t>M</a:t>
                      </a:r>
                      <a:r>
                        <a:rPr lang="en-IE" sz="1400" b="1" u="none" strike="noStrike" dirty="0">
                          <a:solidFill>
                            <a:srgbClr val="0070C0"/>
                          </a:solidFill>
                          <a:effectLst/>
                        </a:rPr>
                        <a:t>ain mechanism of disease spread over large distances</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400" b="1" u="none" strike="noStrike" dirty="0">
                          <a:solidFill>
                            <a:srgbClr val="0070C0"/>
                          </a:solidFill>
                          <a:effectLst/>
                        </a:rPr>
                        <a:t>Areas affected</a:t>
                      </a:r>
                    </a:p>
                    <a:p>
                      <a:pPr algn="ctr" fontAlgn="t"/>
                      <a:endParaRPr lang="en-GB" sz="1400" b="1" i="0" u="none" strike="noStrike" dirty="0">
                        <a:solidFill>
                          <a:srgbClr val="0070C0"/>
                        </a:solidFill>
                        <a:effectLst/>
                        <a:latin typeface="Calibri" panose="020F0502020204030204" pitchFamily="34" charset="0"/>
                      </a:endParaRPr>
                    </a:p>
                  </a:txBody>
                  <a:tcPr marL="8058" marR="8058" marT="8058" marB="0"/>
                </a:tc>
                <a:extLst>
                  <a:ext uri="{0D108BD9-81ED-4DB2-BD59-A6C34878D82A}">
                    <a16:rowId xmlns:a16="http://schemas.microsoft.com/office/drawing/2014/main" val="3387938495"/>
                  </a:ext>
                </a:extLst>
              </a:tr>
              <a:tr h="433469">
                <a:tc>
                  <a:txBody>
                    <a:bodyPr/>
                    <a:lstStyle/>
                    <a:p>
                      <a:pPr algn="l" fontAlgn="t"/>
                      <a:r>
                        <a:rPr lang="en-IE" sz="1200" u="none" strike="noStrike" dirty="0">
                          <a:solidFill>
                            <a:srgbClr val="C00000"/>
                          </a:solidFill>
                          <a:effectLst/>
                        </a:rPr>
                        <a:t>Onchocerciasis (river blindness)/blackflies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Possible increased occurrence frequency</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Africa</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427067473"/>
                  </a:ext>
                </a:extLst>
              </a:tr>
              <a:tr h="252857">
                <a:tc>
                  <a:txBody>
                    <a:bodyPr/>
                    <a:lstStyle/>
                    <a:p>
                      <a:pPr algn="l" fontAlgn="t"/>
                      <a:r>
                        <a:rPr lang="en-IE" sz="1200" u="none" strike="noStrike" dirty="0">
                          <a:solidFill>
                            <a:srgbClr val="C00000"/>
                          </a:solidFill>
                          <a:effectLst/>
                        </a:rPr>
                        <a:t>Rift Valley fever/mosquitoes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Trade in domestic animals</a:t>
                      </a: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Mediterranean basin, central Europe, and Middle East</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222121488"/>
                  </a:ext>
                </a:extLst>
              </a:tr>
              <a:tr h="433469">
                <a:tc>
                  <a:txBody>
                    <a:bodyPr/>
                    <a:lstStyle/>
                    <a:p>
                      <a:pPr algn="l" fontAlgn="t"/>
                      <a:r>
                        <a:rPr lang="en-IE" sz="1200" u="none" strike="noStrike" dirty="0">
                          <a:solidFill>
                            <a:srgbClr val="C00000"/>
                          </a:solidFill>
                          <a:effectLst/>
                        </a:rPr>
                        <a:t>Schistosomiasis (bilharziasis)/snails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Range shifts to less hot areas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Southern Europe, Africa and Middle East</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1889973601"/>
                  </a:ext>
                </a:extLst>
              </a:tr>
              <a:tr h="429141">
                <a:tc>
                  <a:txBody>
                    <a:bodyPr/>
                    <a:lstStyle/>
                    <a:p>
                      <a:pPr algn="l" fontAlgn="t"/>
                      <a:r>
                        <a:rPr lang="en-IE" sz="1200" u="none" strike="noStrike" dirty="0">
                          <a:solidFill>
                            <a:srgbClr val="C00000"/>
                          </a:solidFill>
                          <a:effectLst/>
                        </a:rPr>
                        <a:t>Sleeping sickness (African trypanosomiasis)/tsetse flies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Range shifts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u="none" strike="noStrike" dirty="0">
                          <a:solidFill>
                            <a:srgbClr val="000000"/>
                          </a:solidFill>
                          <a:effectLst/>
                        </a:rPr>
                        <a:t>Reservoir hosts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Sub-Saharan Africa</a:t>
                      </a:r>
                    </a:p>
                  </a:txBody>
                  <a:tcPr marL="8058" marR="8058" marT="8058" marB="0"/>
                </a:tc>
                <a:extLst>
                  <a:ext uri="{0D108BD9-81ED-4DB2-BD59-A6C34878D82A}">
                    <a16:rowId xmlns:a16="http://schemas.microsoft.com/office/drawing/2014/main" val="3891405790"/>
                  </a:ext>
                </a:extLst>
              </a:tr>
              <a:tr h="288979">
                <a:tc>
                  <a:txBody>
                    <a:bodyPr/>
                    <a:lstStyle/>
                    <a:p>
                      <a:pPr algn="l" fontAlgn="t"/>
                      <a:r>
                        <a:rPr lang="en-IE" sz="1200" u="none" strike="noStrike" dirty="0">
                          <a:solidFill>
                            <a:srgbClr val="C00000"/>
                          </a:solidFill>
                          <a:effectLst/>
                        </a:rPr>
                        <a:t>Tick-borne encephalitis/ticks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u="none" strike="noStrike" dirty="0">
                          <a:solidFill>
                            <a:srgbClr val="000000"/>
                          </a:solidFill>
                          <a:effectLst/>
                        </a:rPr>
                        <a:t>Northwest range shift</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u="none" strike="noStrike" dirty="0">
                          <a:solidFill>
                            <a:srgbClr val="000000"/>
                          </a:solidFill>
                          <a:effectLst/>
                        </a:rPr>
                        <a:t>Reservoir hosts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u="none" strike="noStrike" dirty="0">
                          <a:solidFill>
                            <a:srgbClr val="000000"/>
                          </a:solidFill>
                          <a:effectLst/>
                        </a:rPr>
                        <a:t>Brittany, southwest England, Ireland</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868383147"/>
                  </a:ext>
                </a:extLst>
              </a:tr>
              <a:tr h="433469">
                <a:tc>
                  <a:txBody>
                    <a:bodyPr/>
                    <a:lstStyle/>
                    <a:p>
                      <a:pPr algn="l" fontAlgn="t"/>
                      <a:r>
                        <a:rPr lang="en-IE" sz="1200" u="none" strike="noStrike" dirty="0">
                          <a:solidFill>
                            <a:srgbClr val="C00000"/>
                          </a:solidFill>
                          <a:effectLst/>
                        </a:rPr>
                        <a:t>Toscana virus infection/sand fly fever/sand flies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Reservoir hosts</a:t>
                      </a:r>
                    </a:p>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Calibri" panose="020F0502020204030204" pitchFamily="34" charset="0"/>
                        </a:rPr>
                        <a:t>Britain, northern and eastern Europe</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455443669"/>
                  </a:ext>
                </a:extLst>
              </a:tr>
              <a:tr h="252857">
                <a:tc>
                  <a:txBody>
                    <a:bodyPr/>
                    <a:lstStyle/>
                    <a:p>
                      <a:pPr algn="l" fontAlgn="t"/>
                      <a:r>
                        <a:rPr lang="en-GB" sz="1200" b="0" u="none" strike="noStrike" dirty="0" err="1">
                          <a:solidFill>
                            <a:srgbClr val="C00000"/>
                          </a:solidFill>
                          <a:effectLst/>
                        </a:rPr>
                        <a:t>Tungiasis</a:t>
                      </a:r>
                      <a:r>
                        <a:rPr lang="en-GB" sz="1200" b="0" u="none" strike="noStrike" dirty="0">
                          <a:solidFill>
                            <a:srgbClr val="C00000"/>
                          </a:solidFill>
                          <a:effectLst/>
                        </a:rPr>
                        <a:t>/fleas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Developed countries</a:t>
                      </a:r>
                    </a:p>
                  </a:txBody>
                  <a:tcPr marL="8058" marR="8058" marT="8058" marB="0"/>
                </a:tc>
                <a:extLst>
                  <a:ext uri="{0D108BD9-81ED-4DB2-BD59-A6C34878D82A}">
                    <a16:rowId xmlns:a16="http://schemas.microsoft.com/office/drawing/2014/main" val="307759260"/>
                  </a:ext>
                </a:extLst>
              </a:tr>
              <a:tr h="252857">
                <a:tc>
                  <a:txBody>
                    <a:bodyPr/>
                    <a:lstStyle/>
                    <a:p>
                      <a:pPr algn="l" fontAlgn="t"/>
                      <a:r>
                        <a:rPr lang="en-IE" sz="1200" u="none" strike="noStrike" dirty="0">
                          <a:solidFill>
                            <a:srgbClr val="C00000"/>
                          </a:solidFill>
                          <a:effectLst/>
                        </a:rPr>
                        <a:t>Typhus/fleas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u="none" strike="noStrike" dirty="0">
                          <a:solidFill>
                            <a:srgbClr val="000000"/>
                          </a:solidFill>
                          <a:effectLst/>
                        </a:rPr>
                        <a:t>Increased occurrence frequency</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Reservoir hosts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Temperate regions</a:t>
                      </a:r>
                    </a:p>
                  </a:txBody>
                  <a:tcPr marL="8058" marR="8058" marT="8058" marB="0"/>
                </a:tc>
                <a:extLst>
                  <a:ext uri="{0D108BD9-81ED-4DB2-BD59-A6C34878D82A}">
                    <a16:rowId xmlns:a16="http://schemas.microsoft.com/office/drawing/2014/main" val="2703568310"/>
                  </a:ext>
                </a:extLst>
              </a:tr>
              <a:tr h="288979">
                <a:tc>
                  <a:txBody>
                    <a:bodyPr/>
                    <a:lstStyle/>
                    <a:p>
                      <a:pPr algn="l" fontAlgn="t"/>
                      <a:r>
                        <a:rPr lang="en-IE" sz="1200" u="none" strike="noStrike" dirty="0">
                          <a:solidFill>
                            <a:srgbClr val="C00000"/>
                          </a:solidFill>
                          <a:effectLst/>
                        </a:rPr>
                        <a:t>West Nile fever/mosquitoes </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Reservoir hosts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pt-BR" sz="1200" b="0" i="0" u="none" strike="noStrike" dirty="0">
                          <a:solidFill>
                            <a:srgbClr val="000000"/>
                          </a:solidFill>
                          <a:effectLst/>
                          <a:latin typeface="Calibri" panose="020F0502020204030204" pitchFamily="34" charset="0"/>
                        </a:rPr>
                        <a:t>Western Europe</a:t>
                      </a:r>
                    </a:p>
                  </a:txBody>
                  <a:tcPr marL="8058" marR="8058" marT="8058" marB="0"/>
                </a:tc>
                <a:extLst>
                  <a:ext uri="{0D108BD9-81ED-4DB2-BD59-A6C34878D82A}">
                    <a16:rowId xmlns:a16="http://schemas.microsoft.com/office/drawing/2014/main" val="823286333"/>
                  </a:ext>
                </a:extLst>
              </a:tr>
              <a:tr h="257390">
                <a:tc>
                  <a:txBody>
                    <a:bodyPr/>
                    <a:lstStyle/>
                    <a:p>
                      <a:pPr algn="l" fontAlgn="t"/>
                      <a:r>
                        <a:rPr lang="en-IE" sz="1200" u="none" strike="noStrike" dirty="0">
                          <a:solidFill>
                            <a:srgbClr val="C00000"/>
                          </a:solidFill>
                          <a:effectLst/>
                        </a:rPr>
                        <a:t>Yellow fever/mosquitoes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Calibri" panose="020F0502020204030204" pitchFamily="34" charset="0"/>
                        </a:rPr>
                        <a:t>Reservoir hosts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Southern Europe</a:t>
                      </a:r>
                    </a:p>
                  </a:txBody>
                  <a:tcPr marL="8058" marR="8058" marT="8058" marB="0"/>
                </a:tc>
                <a:extLst>
                  <a:ext uri="{0D108BD9-81ED-4DB2-BD59-A6C34878D82A}">
                    <a16:rowId xmlns:a16="http://schemas.microsoft.com/office/drawing/2014/main" val="670443272"/>
                  </a:ext>
                </a:extLst>
              </a:tr>
              <a:tr h="432000">
                <a:tc>
                  <a:txBody>
                    <a:bodyPr/>
                    <a:lstStyle/>
                    <a:p>
                      <a:pPr algn="l" fontAlgn="t"/>
                      <a:r>
                        <a:rPr lang="en-IE" sz="1200" u="none" strike="noStrike" dirty="0">
                          <a:solidFill>
                            <a:srgbClr val="C00000"/>
                          </a:solidFill>
                          <a:effectLst/>
                        </a:rPr>
                        <a:t>Zika/mosquitoes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Yes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en-GB" sz="1200" b="0" i="0" u="none" strike="noStrike" dirty="0">
                          <a:solidFill>
                            <a:srgbClr val="000000"/>
                          </a:solidFill>
                          <a:effectLst/>
                          <a:latin typeface="Calibri" panose="020F0502020204030204" pitchFamily="34" charset="0"/>
                        </a:rPr>
                        <a:t>Human travel</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fontAlgn="t"/>
                      <a:r>
                        <a:rPr lang="fr-FR" sz="1200" b="0" i="0" u="none" strike="noStrike" dirty="0">
                          <a:solidFill>
                            <a:srgbClr val="000000"/>
                          </a:solidFill>
                          <a:effectLst/>
                          <a:latin typeface="Calibri" panose="020F0502020204030204" pitchFamily="34" charset="0"/>
                        </a:rPr>
                        <a:t>Areas </a:t>
                      </a:r>
                      <a:r>
                        <a:rPr lang="fr-FR" sz="1200" b="0" i="0" u="none" strike="noStrike" dirty="0" err="1">
                          <a:solidFill>
                            <a:srgbClr val="000000"/>
                          </a:solidFill>
                          <a:effectLst/>
                          <a:latin typeface="Calibri" panose="020F0502020204030204" pitchFamily="34" charset="0"/>
                        </a:rPr>
                        <a:t>suitable</a:t>
                      </a:r>
                      <a:r>
                        <a:rPr lang="fr-FR" sz="1200" b="0" i="0" u="none" strike="noStrike" dirty="0">
                          <a:solidFill>
                            <a:srgbClr val="000000"/>
                          </a:solidFill>
                          <a:effectLst/>
                          <a:latin typeface="Calibri" panose="020F0502020204030204" pitchFamily="34" charset="0"/>
                        </a:rPr>
                        <a:t> for </a:t>
                      </a:r>
                      <a:r>
                        <a:rPr lang="fr-FR" sz="1200" b="0" i="1" u="none" strike="noStrike" dirty="0">
                          <a:solidFill>
                            <a:srgbClr val="000000"/>
                          </a:solidFill>
                          <a:effectLst/>
                          <a:latin typeface="Calibri" panose="020F0502020204030204" pitchFamily="34" charset="0"/>
                        </a:rPr>
                        <a:t>Aedes</a:t>
                      </a:r>
                      <a:r>
                        <a:rPr lang="fr-FR" sz="1200" b="0" i="0" u="none" strike="noStrike" dirty="0">
                          <a:solidFill>
                            <a:srgbClr val="000000"/>
                          </a:solidFill>
                          <a:effectLst/>
                          <a:latin typeface="Calibri" panose="020F0502020204030204" pitchFamily="34" charset="0"/>
                        </a:rPr>
                        <a:t> and </a:t>
                      </a:r>
                      <a:r>
                        <a:rPr lang="fr-FR" sz="1200" b="0" i="1" u="none" strike="noStrike" dirty="0">
                          <a:solidFill>
                            <a:srgbClr val="000000"/>
                          </a:solidFill>
                          <a:effectLst/>
                          <a:latin typeface="Calibri" panose="020F0502020204030204" pitchFamily="34" charset="0"/>
                        </a:rPr>
                        <a:t>Culex</a:t>
                      </a:r>
                      <a:r>
                        <a:rPr lang="fr-FR" sz="1200" b="0" i="0" u="none" strike="noStrike" dirty="0">
                          <a:solidFill>
                            <a:srgbClr val="000000"/>
                          </a:solidFill>
                          <a:effectLst/>
                          <a:latin typeface="Calibri" panose="020F0502020204030204" pitchFamily="34" charset="0"/>
                        </a:rPr>
                        <a:t> </a:t>
                      </a:r>
                      <a:r>
                        <a:rPr lang="fr-FR" sz="1200" b="0" i="0" u="none" strike="noStrike" dirty="0" err="1">
                          <a:solidFill>
                            <a:srgbClr val="000000"/>
                          </a:solidFill>
                          <a:effectLst/>
                          <a:latin typeface="Calibri" panose="020F0502020204030204" pitchFamily="34" charset="0"/>
                        </a:rPr>
                        <a:t>mosquitoes</a:t>
                      </a:r>
                      <a:r>
                        <a:rPr lang="fr-FR" sz="1200" b="0" i="0" u="none" strike="noStrike" dirty="0">
                          <a:solidFill>
                            <a:srgbClr val="000000"/>
                          </a:solidFill>
                          <a:effectLst/>
                          <a:latin typeface="Calibri" panose="020F0502020204030204" pitchFamily="34" charset="0"/>
                        </a:rPr>
                        <a:t> in Europe and North America</a:t>
                      </a:r>
                    </a:p>
                  </a:txBody>
                  <a:tcPr marL="8058" marR="8058" marT="8058" marB="0"/>
                </a:tc>
                <a:extLst>
                  <a:ext uri="{0D108BD9-81ED-4DB2-BD59-A6C34878D82A}">
                    <a16:rowId xmlns:a16="http://schemas.microsoft.com/office/drawing/2014/main" val="2385188368"/>
                  </a:ext>
                </a:extLst>
              </a:tr>
            </a:tbl>
          </a:graphicData>
        </a:graphic>
      </p:graphicFrame>
      <p:sp>
        <p:nvSpPr>
          <p:cNvPr id="6" name="Tartalom helye 2"/>
          <p:cNvSpPr>
            <a:spLocks noGrp="1"/>
          </p:cNvSpPr>
          <p:nvPr>
            <p:ph idx="1"/>
          </p:nvPr>
        </p:nvSpPr>
        <p:spPr>
          <a:xfrm>
            <a:off x="147587" y="1"/>
            <a:ext cx="11896825" cy="6313714"/>
          </a:xfrm>
        </p:spPr>
        <p:txBody>
          <a:bodyPr>
            <a:noAutofit/>
          </a:bodyPr>
          <a:lstStyle/>
          <a:p>
            <a:pPr marL="0" indent="0">
              <a:buClr>
                <a:srgbClr val="00B050"/>
              </a:buClr>
              <a:buNone/>
            </a:pPr>
            <a:r>
              <a:rPr lang="en-GB" sz="3200" b="1" dirty="0"/>
              <a:t>Summary of climate change effects on VBDs</a:t>
            </a: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spTree>
    <p:extLst>
      <p:ext uri="{BB962C8B-B14F-4D97-AF65-F5344CB8AC3E}">
        <p14:creationId xmlns:p14="http://schemas.microsoft.com/office/powerpoint/2010/main" val="36620776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D5F58D1-57C0-B6BF-A839-7B382045F782}"/>
              </a:ext>
            </a:extLst>
          </p:cNvPr>
          <p:cNvSpPr txBox="1"/>
          <p:nvPr/>
        </p:nvSpPr>
        <p:spPr>
          <a:xfrm>
            <a:off x="299331" y="901982"/>
            <a:ext cx="11790000" cy="5497018"/>
          </a:xfrm>
          <a:prstGeom prst="rect">
            <a:avLst/>
          </a:prstGeom>
          <a:noFill/>
        </p:spPr>
        <p:txBody>
          <a:bodyPr wrap="square">
            <a:spAutoFit/>
          </a:bodyPr>
          <a:lstStyle/>
          <a:p>
            <a:pPr algn="just">
              <a:lnSpc>
                <a:spcPct val="110000"/>
              </a:lnSpc>
              <a:spcAft>
                <a:spcPts val="1000"/>
              </a:spcAft>
              <a:buClr>
                <a:srgbClr val="FF0000"/>
              </a:buClr>
            </a:pPr>
            <a:r>
              <a:rPr lang="en-GB" dirty="0" smtClean="0">
                <a:cs typeface="Arial" panose="020B0604020202020204" pitchFamily="34" charset="0"/>
              </a:rPr>
              <a:t>Aside </a:t>
            </a:r>
            <a:r>
              <a:rPr lang="en-GB" dirty="0">
                <a:cs typeface="Arial" panose="020B0604020202020204" pitchFamily="34" charset="0"/>
              </a:rPr>
              <a:t>from the obvious mitigation by a global reduction in greenhouse gas emissions, a number of other </a:t>
            </a:r>
            <a:r>
              <a:rPr lang="en-GB" b="1" dirty="0">
                <a:solidFill>
                  <a:schemeClr val="accent1">
                    <a:lumMod val="75000"/>
                  </a:schemeClr>
                </a:solidFill>
                <a:cs typeface="Arial" panose="020B0604020202020204" pitchFamily="34" charset="0"/>
              </a:rPr>
              <a:t>environmental control methods </a:t>
            </a:r>
            <a:r>
              <a:rPr lang="en-GB" dirty="0">
                <a:cs typeface="Arial" panose="020B0604020202020204" pitchFamily="34" charset="0"/>
              </a:rPr>
              <a:t>for VBDs can be considered of importance:</a:t>
            </a:r>
          </a:p>
          <a:p>
            <a:pPr marL="800100" lvl="1" indent="-342900" algn="just">
              <a:lnSpc>
                <a:spcPct val="110000"/>
              </a:lnSpc>
              <a:spcAft>
                <a:spcPts val="1000"/>
              </a:spcAft>
              <a:buClr>
                <a:srgbClr val="00B050"/>
              </a:buClr>
              <a:buFont typeface="Wingdings" panose="05000000000000000000" pitchFamily="2" charset="2"/>
              <a:buChar char="Ø"/>
            </a:pPr>
            <a:r>
              <a:rPr lang="en-GB" dirty="0">
                <a:cs typeface="Arial" panose="020B0604020202020204" pitchFamily="34" charset="0"/>
              </a:rPr>
              <a:t>Land management to prevent favourable conditions for the establishment of vector species in the aftermath of extreme weather events, e.g. avoidance of the formation of bodies of lying water to prevent mosquito breeding as a result of flooding/increased precipitation.</a:t>
            </a:r>
          </a:p>
          <a:p>
            <a:pPr marL="800100" lvl="1" indent="-342900" algn="just">
              <a:lnSpc>
                <a:spcPct val="110000"/>
              </a:lnSpc>
              <a:spcAft>
                <a:spcPts val="1000"/>
              </a:spcAft>
              <a:buClr>
                <a:srgbClr val="00B050"/>
              </a:buClr>
              <a:buFont typeface="Wingdings" panose="05000000000000000000" pitchFamily="2" charset="2"/>
              <a:buChar char="Ø"/>
            </a:pPr>
            <a:r>
              <a:rPr lang="en-GB" dirty="0">
                <a:solidFill>
                  <a:schemeClr val="tx1"/>
                </a:solidFill>
                <a:cs typeface="Arial" panose="020B0604020202020204" pitchFamily="34" charset="0"/>
              </a:rPr>
              <a:t>Minimising encroachment on or destruction of wild reservoir host habitats by human activities.</a:t>
            </a:r>
          </a:p>
          <a:p>
            <a:pPr marL="800100" lvl="1" indent="-342900" algn="just">
              <a:lnSpc>
                <a:spcPct val="110000"/>
              </a:lnSpc>
              <a:spcAft>
                <a:spcPts val="1000"/>
              </a:spcAft>
              <a:buClr>
                <a:srgbClr val="00B050"/>
              </a:buClr>
              <a:buFont typeface="Wingdings" panose="05000000000000000000" pitchFamily="2" charset="2"/>
              <a:buChar char="Ø"/>
            </a:pPr>
            <a:r>
              <a:rPr lang="en-GB" dirty="0">
                <a:solidFill>
                  <a:schemeClr val="tx1"/>
                </a:solidFill>
                <a:cs typeface="Arial" panose="020B0604020202020204" pitchFamily="34" charset="0"/>
              </a:rPr>
              <a:t>Avoidance of contacts between wild migratory reservoir host species and humans or domestic animals.</a:t>
            </a:r>
          </a:p>
          <a:p>
            <a:pPr marL="800100" lvl="1" indent="-342900" algn="just">
              <a:lnSpc>
                <a:spcPct val="110000"/>
              </a:lnSpc>
              <a:spcAft>
                <a:spcPts val="1000"/>
              </a:spcAft>
              <a:buClr>
                <a:srgbClr val="00B050"/>
              </a:buClr>
              <a:buFont typeface="Wingdings" panose="05000000000000000000" pitchFamily="2" charset="2"/>
              <a:buChar char="Ø"/>
            </a:pPr>
            <a:r>
              <a:rPr lang="en-GB" dirty="0">
                <a:solidFill>
                  <a:schemeClr val="tx1"/>
                </a:solidFill>
                <a:cs typeface="Arial" panose="020B0604020202020204" pitchFamily="34" charset="0"/>
              </a:rPr>
              <a:t>Surveillance of domestic animal reservoir host species for the presence of VBDs</a:t>
            </a:r>
            <a:r>
              <a:rPr lang="en-GB" dirty="0" smtClean="0">
                <a:solidFill>
                  <a:schemeClr val="tx1"/>
                </a:solidFill>
                <a:cs typeface="Arial" panose="020B0604020202020204" pitchFamily="34" charset="0"/>
              </a:rPr>
              <a:t>.</a:t>
            </a:r>
            <a:r>
              <a:rPr lang="hu-HU" dirty="0" smtClean="0">
                <a:solidFill>
                  <a:schemeClr val="tx1"/>
                </a:solidFill>
                <a:cs typeface="Arial" panose="020B0604020202020204" pitchFamily="34" charset="0"/>
              </a:rPr>
              <a:t> </a:t>
            </a:r>
          </a:p>
          <a:p>
            <a:pPr>
              <a:lnSpc>
                <a:spcPct val="110000"/>
              </a:lnSpc>
              <a:spcAft>
                <a:spcPts val="1000"/>
              </a:spcAft>
              <a:buClr>
                <a:srgbClr val="00B050"/>
              </a:buClr>
            </a:pPr>
            <a:r>
              <a:rPr lang="en-GB" dirty="0">
                <a:cs typeface="Arial" panose="020B0604020202020204" pitchFamily="34" charset="0"/>
              </a:rPr>
              <a:t>A number of enhanced </a:t>
            </a:r>
            <a:r>
              <a:rPr lang="en-GB" b="1" dirty="0">
                <a:solidFill>
                  <a:schemeClr val="accent1">
                    <a:lumMod val="75000"/>
                  </a:schemeClr>
                </a:solidFill>
                <a:cs typeface="Arial" panose="020B0604020202020204" pitchFamily="34" charset="0"/>
              </a:rPr>
              <a:t>technological control methods</a:t>
            </a:r>
            <a:r>
              <a:rPr lang="en-GB" dirty="0">
                <a:cs typeface="Arial" panose="020B0604020202020204" pitchFamily="34" charset="0"/>
              </a:rPr>
              <a:t> for VBDs can also be envisaged:</a:t>
            </a:r>
          </a:p>
          <a:p>
            <a:pPr marL="742950" lvl="1" indent="-285750">
              <a:lnSpc>
                <a:spcPct val="110000"/>
              </a:lnSpc>
              <a:spcAft>
                <a:spcPts val="1000"/>
              </a:spcAft>
              <a:buClr>
                <a:srgbClr val="00B050"/>
              </a:buClr>
              <a:buFont typeface="Wingdings" panose="05000000000000000000" pitchFamily="2" charset="2"/>
              <a:buChar char="Ø"/>
            </a:pPr>
            <a:r>
              <a:rPr lang="en-GB" dirty="0">
                <a:cs typeface="Arial" panose="020B0604020202020204" pitchFamily="34" charset="0"/>
              </a:rPr>
              <a:t>Vector elimination/containment by biological, mechanical, and chemical means.</a:t>
            </a:r>
          </a:p>
          <a:p>
            <a:pPr marL="742950" lvl="1" indent="-285750">
              <a:lnSpc>
                <a:spcPct val="110000"/>
              </a:lnSpc>
              <a:spcAft>
                <a:spcPts val="1000"/>
              </a:spcAft>
              <a:buClr>
                <a:srgbClr val="00B050"/>
              </a:buClr>
              <a:buFont typeface="Wingdings" panose="05000000000000000000" pitchFamily="2" charset="2"/>
              <a:buChar char="Ø"/>
            </a:pPr>
            <a:r>
              <a:rPr lang="en-GB" dirty="0">
                <a:cs typeface="Arial" panose="020B0604020202020204" pitchFamily="34" charset="0"/>
              </a:rPr>
              <a:t>Development of fast, cheap, readily available VBD tests.</a:t>
            </a:r>
          </a:p>
          <a:p>
            <a:pPr marL="742950" lvl="1" indent="-285750">
              <a:lnSpc>
                <a:spcPct val="110000"/>
              </a:lnSpc>
              <a:spcAft>
                <a:spcPts val="1000"/>
              </a:spcAft>
              <a:buClr>
                <a:srgbClr val="00B050"/>
              </a:buClr>
              <a:buFont typeface="Wingdings" panose="05000000000000000000" pitchFamily="2" charset="2"/>
              <a:buChar char="Ø"/>
            </a:pPr>
            <a:r>
              <a:rPr lang="en-GB" dirty="0">
                <a:cs typeface="Arial" panose="020B0604020202020204" pitchFamily="34" charset="0"/>
              </a:rPr>
              <a:t>Improved modelling methods to predict climate change-VBD risks.</a:t>
            </a:r>
          </a:p>
          <a:p>
            <a:pPr marL="742950" lvl="1" indent="-285750">
              <a:lnSpc>
                <a:spcPct val="110000"/>
              </a:lnSpc>
              <a:spcAft>
                <a:spcPts val="1000"/>
              </a:spcAft>
              <a:buClr>
                <a:srgbClr val="00B050"/>
              </a:buClr>
              <a:buFont typeface="Wingdings" panose="05000000000000000000" pitchFamily="2" charset="2"/>
              <a:buChar char="Ø"/>
            </a:pPr>
            <a:r>
              <a:rPr lang="en-GB" dirty="0">
                <a:cs typeface="Arial" panose="020B0604020202020204" pitchFamily="34" charset="0"/>
              </a:rPr>
              <a:t>Production of effective vaccines for all VBDs: only 26% of the VBD diseases mentioned here have vaccines currently available</a:t>
            </a:r>
            <a:r>
              <a:rPr lang="en-GB" dirty="0" smtClean="0">
                <a:cs typeface="Arial" panose="020B0604020202020204" pitchFamily="34" charset="0"/>
              </a:rPr>
              <a:t>.</a:t>
            </a:r>
            <a:endParaRPr lang="en-GB" dirty="0">
              <a:solidFill>
                <a:schemeClr val="tx1"/>
              </a:solidFill>
              <a:cs typeface="Arial" panose="020B0604020202020204" pitchFamily="34" charset="0"/>
            </a:endParaRPr>
          </a:p>
        </p:txBody>
      </p:sp>
      <p:sp>
        <p:nvSpPr>
          <p:cNvPr id="3" name="Cím 1"/>
          <p:cNvSpPr>
            <a:spLocks noGrp="1"/>
          </p:cNvSpPr>
          <p:nvPr>
            <p:ph type="title"/>
          </p:nvPr>
        </p:nvSpPr>
        <p:spPr>
          <a:xfrm>
            <a:off x="192505" y="153009"/>
            <a:ext cx="11896826" cy="665991"/>
          </a:xfrm>
        </p:spPr>
        <p:txBody>
          <a:bodyPr>
            <a:normAutofit/>
          </a:bodyPr>
          <a:lstStyle/>
          <a:p>
            <a:r>
              <a:rPr lang="hu-HU" dirty="0" err="1" smtClean="0"/>
              <a:t>Possible</a:t>
            </a:r>
            <a:r>
              <a:rPr lang="hu-HU" dirty="0" smtClean="0"/>
              <a:t> </a:t>
            </a:r>
            <a:r>
              <a:rPr lang="hu-HU" dirty="0" err="1" smtClean="0"/>
              <a:t>prevention</a:t>
            </a:r>
            <a:r>
              <a:rPr lang="hu-HU" dirty="0" smtClean="0"/>
              <a:t> and </a:t>
            </a:r>
            <a:r>
              <a:rPr lang="hu-HU" dirty="0" err="1" smtClean="0"/>
              <a:t>mitigation</a:t>
            </a:r>
            <a:r>
              <a:rPr lang="hu-HU" dirty="0" smtClean="0"/>
              <a:t> </a:t>
            </a:r>
            <a:r>
              <a:rPr lang="hu-HU" dirty="0" err="1" smtClean="0"/>
              <a:t>methods</a:t>
            </a:r>
            <a:r>
              <a:rPr lang="hu-HU" dirty="0" smtClean="0"/>
              <a:t> </a:t>
            </a:r>
            <a:r>
              <a:rPr lang="hu-HU" dirty="0" err="1"/>
              <a:t>f</a:t>
            </a:r>
            <a:r>
              <a:rPr lang="hu-HU" dirty="0" err="1" smtClean="0"/>
              <a:t>or</a:t>
            </a:r>
            <a:r>
              <a:rPr lang="hu-HU" dirty="0" smtClean="0"/>
              <a:t> </a:t>
            </a:r>
            <a:r>
              <a:rPr lang="hu-HU" dirty="0" err="1" smtClean="0"/>
              <a:t>VBDs</a:t>
            </a:r>
            <a:endParaRPr lang="hu-HU" dirty="0"/>
          </a:p>
        </p:txBody>
      </p:sp>
    </p:spTree>
    <p:extLst>
      <p:ext uri="{BB962C8B-B14F-4D97-AF65-F5344CB8AC3E}">
        <p14:creationId xmlns:p14="http://schemas.microsoft.com/office/powerpoint/2010/main" val="22499180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D5F58D1-57C0-B6BF-A839-7B382045F782}"/>
              </a:ext>
            </a:extLst>
          </p:cNvPr>
          <p:cNvSpPr txBox="1"/>
          <p:nvPr/>
        </p:nvSpPr>
        <p:spPr>
          <a:xfrm>
            <a:off x="380918" y="1089000"/>
            <a:ext cx="11520000" cy="4961743"/>
          </a:xfrm>
          <a:prstGeom prst="rect">
            <a:avLst/>
          </a:prstGeom>
          <a:noFill/>
        </p:spPr>
        <p:txBody>
          <a:bodyPr wrap="square">
            <a:spAutoFit/>
          </a:bodyPr>
          <a:lstStyle/>
          <a:p>
            <a:pPr algn="just">
              <a:lnSpc>
                <a:spcPct val="110000"/>
              </a:lnSpc>
              <a:spcAft>
                <a:spcPts val="1000"/>
              </a:spcAft>
              <a:buClr>
                <a:srgbClr val="00B050"/>
              </a:buClr>
            </a:pPr>
            <a:r>
              <a:rPr lang="en-GB" dirty="0" smtClean="0">
                <a:cs typeface="Arial" panose="020B0604020202020204" pitchFamily="34" charset="0"/>
              </a:rPr>
              <a:t> </a:t>
            </a:r>
            <a:r>
              <a:rPr lang="en-GB" sz="1900" b="1" dirty="0">
                <a:solidFill>
                  <a:schemeClr val="accent1">
                    <a:lumMod val="75000"/>
                  </a:schemeClr>
                </a:solidFill>
                <a:cs typeface="Arial" panose="020B0604020202020204" pitchFamily="34" charset="0"/>
              </a:rPr>
              <a:t>Societal VBD control methods </a:t>
            </a:r>
            <a:r>
              <a:rPr lang="en-GB" sz="1900" dirty="0">
                <a:cs typeface="Arial" panose="020B0604020202020204" pitchFamily="34" charset="0"/>
              </a:rPr>
              <a:t>would include:</a:t>
            </a:r>
            <a:endParaRPr lang="en-GB" sz="1900" dirty="0">
              <a:solidFill>
                <a:schemeClr val="tx1">
                  <a:lumMod val="50000"/>
                  <a:lumOff val="50000"/>
                </a:schemeClr>
              </a:solidFill>
              <a:cs typeface="Arial" panose="020B0604020202020204" pitchFamily="34" charset="0"/>
            </a:endParaRPr>
          </a:p>
          <a:p>
            <a:pPr marL="342900" indent="-342900" algn="just">
              <a:lnSpc>
                <a:spcPct val="110000"/>
              </a:lnSpc>
              <a:spcAft>
                <a:spcPts val="1000"/>
              </a:spcAft>
              <a:buClr>
                <a:srgbClr val="00B050"/>
              </a:buClr>
              <a:buFont typeface="Wingdings" panose="05000000000000000000" pitchFamily="2" charset="2"/>
              <a:buChar char="Ø"/>
            </a:pPr>
            <a:r>
              <a:rPr lang="en-GB" sz="1900" dirty="0">
                <a:solidFill>
                  <a:schemeClr val="tx1"/>
                </a:solidFill>
                <a:cs typeface="Arial" panose="020B0604020202020204" pitchFamily="34" charset="0"/>
              </a:rPr>
              <a:t>Implementation of VBD surveillance in areas at risk.</a:t>
            </a:r>
          </a:p>
          <a:p>
            <a:pPr marL="342900" indent="-342900" algn="just">
              <a:lnSpc>
                <a:spcPct val="110000"/>
              </a:lnSpc>
              <a:spcAft>
                <a:spcPts val="1000"/>
              </a:spcAft>
              <a:buClr>
                <a:srgbClr val="00B050"/>
              </a:buClr>
              <a:buFont typeface="Wingdings" panose="05000000000000000000" pitchFamily="2" charset="2"/>
              <a:buChar char="Ø"/>
            </a:pPr>
            <a:r>
              <a:rPr lang="en-GB" sz="1900" dirty="0">
                <a:solidFill>
                  <a:schemeClr val="tx1"/>
                </a:solidFill>
                <a:cs typeface="Arial" panose="020B0604020202020204" pitchFamily="34" charset="0"/>
              </a:rPr>
              <a:t>Enhancement of public awareness of VBD threats: </a:t>
            </a:r>
          </a:p>
          <a:p>
            <a:pPr marL="914400" lvl="1" indent="-457200" algn="just">
              <a:lnSpc>
                <a:spcPct val="110000"/>
              </a:lnSpc>
              <a:spcAft>
                <a:spcPts val="1000"/>
              </a:spcAft>
              <a:buClr>
                <a:srgbClr val="FF0000"/>
              </a:buClr>
              <a:buFont typeface="+mj-lt"/>
              <a:buAutoNum type="arabicPeriod"/>
            </a:pPr>
            <a:r>
              <a:rPr lang="en-GB" sz="1900" dirty="0">
                <a:solidFill>
                  <a:schemeClr val="tx1"/>
                </a:solidFill>
                <a:cs typeface="Arial" panose="020B0604020202020204" pitchFamily="34" charset="0"/>
              </a:rPr>
              <a:t>Education programmes in schools and colleges. </a:t>
            </a:r>
          </a:p>
          <a:p>
            <a:pPr marL="914400" lvl="1" indent="-457200" algn="just">
              <a:lnSpc>
                <a:spcPct val="110000"/>
              </a:lnSpc>
              <a:spcAft>
                <a:spcPts val="1000"/>
              </a:spcAft>
              <a:buClr>
                <a:srgbClr val="FF0000"/>
              </a:buClr>
              <a:buFont typeface="+mj-lt"/>
              <a:buAutoNum type="arabicPeriod"/>
            </a:pPr>
            <a:r>
              <a:rPr lang="en-GB" sz="1900" dirty="0">
                <a:solidFill>
                  <a:schemeClr val="tx1"/>
                </a:solidFill>
                <a:cs typeface="Arial" panose="020B0604020202020204" pitchFamily="34" charset="0"/>
              </a:rPr>
              <a:t>Public information campaigns in conventional and social media.</a:t>
            </a:r>
          </a:p>
          <a:p>
            <a:pPr marL="914400" lvl="1" indent="-457200" algn="just">
              <a:lnSpc>
                <a:spcPct val="110000"/>
              </a:lnSpc>
              <a:spcAft>
                <a:spcPts val="1000"/>
              </a:spcAft>
              <a:buClr>
                <a:srgbClr val="FF0000"/>
              </a:buClr>
              <a:buFont typeface="+mj-lt"/>
              <a:buAutoNum type="arabicPeriod"/>
            </a:pPr>
            <a:r>
              <a:rPr lang="en-GB" sz="1900" dirty="0">
                <a:solidFill>
                  <a:schemeClr val="tx1"/>
                </a:solidFill>
                <a:cs typeface="Arial" panose="020B0604020202020204" pitchFamily="34" charset="0"/>
              </a:rPr>
              <a:t>Real-time VBD information by mobile personal health apps, e.g. along the lines of the national COVID Tracker apps developed within the EU. Could these be integrated into a single EU health app with a section for VBDs? </a:t>
            </a:r>
          </a:p>
          <a:p>
            <a:pPr marL="285750" indent="-285750" algn="just">
              <a:lnSpc>
                <a:spcPct val="110000"/>
              </a:lnSpc>
              <a:spcAft>
                <a:spcPts val="1000"/>
              </a:spcAft>
              <a:buClr>
                <a:srgbClr val="00B050"/>
              </a:buClr>
              <a:buFont typeface="Wingdings" panose="05000000000000000000" pitchFamily="2" charset="2"/>
              <a:buChar char="Ø"/>
            </a:pPr>
            <a:r>
              <a:rPr lang="en-GB" sz="1900" dirty="0">
                <a:solidFill>
                  <a:schemeClr val="tx1"/>
                </a:solidFill>
                <a:cs typeface="Arial" panose="020B0604020202020204" pitchFamily="34" charset="0"/>
              </a:rPr>
              <a:t>Improved public access to medical treatment and vaccines for VBDs.</a:t>
            </a:r>
          </a:p>
          <a:p>
            <a:pPr marL="285750" indent="-285750" algn="just">
              <a:lnSpc>
                <a:spcPct val="110000"/>
              </a:lnSpc>
              <a:spcAft>
                <a:spcPts val="1000"/>
              </a:spcAft>
              <a:buClr>
                <a:srgbClr val="00B050"/>
              </a:buClr>
              <a:buFont typeface="Wingdings" panose="05000000000000000000" pitchFamily="2" charset="2"/>
              <a:buChar char="Ø"/>
            </a:pPr>
            <a:r>
              <a:rPr lang="en-GB" sz="1900" dirty="0">
                <a:solidFill>
                  <a:schemeClr val="tx1"/>
                </a:solidFill>
                <a:cs typeface="Arial" panose="020B0604020202020204" pitchFamily="34" charset="0"/>
              </a:rPr>
              <a:t>Effective travel controls on people and animals moving from infected areas.</a:t>
            </a:r>
          </a:p>
          <a:p>
            <a:pPr marL="285750" indent="-285750" algn="just">
              <a:lnSpc>
                <a:spcPct val="110000"/>
              </a:lnSpc>
              <a:spcAft>
                <a:spcPts val="1000"/>
              </a:spcAft>
              <a:buClr>
                <a:srgbClr val="00B050"/>
              </a:buClr>
              <a:buFont typeface="Wingdings" panose="05000000000000000000" pitchFamily="2" charset="2"/>
              <a:buChar char="Ø"/>
            </a:pPr>
            <a:r>
              <a:rPr lang="en-GB" sz="1900" dirty="0">
                <a:solidFill>
                  <a:schemeClr val="tx1"/>
                </a:solidFill>
                <a:cs typeface="Arial" panose="020B0604020202020204" pitchFamily="34" charset="0"/>
              </a:rPr>
              <a:t>Development of domestic animal management methods to eliminate contact with vectors/wild reservoir host species</a:t>
            </a:r>
            <a:r>
              <a:rPr lang="en-GB" sz="1900" dirty="0" smtClean="0">
                <a:solidFill>
                  <a:schemeClr val="tx1"/>
                </a:solidFill>
                <a:cs typeface="Arial" panose="020B0604020202020204" pitchFamily="34" charset="0"/>
              </a:rPr>
              <a:t>.</a:t>
            </a:r>
            <a:endParaRPr lang="en-GB" sz="1900" dirty="0">
              <a:solidFill>
                <a:schemeClr val="tx1"/>
              </a:solidFill>
              <a:cs typeface="Arial" panose="020B0604020202020204" pitchFamily="34" charset="0"/>
            </a:endParaRPr>
          </a:p>
        </p:txBody>
      </p:sp>
      <p:sp>
        <p:nvSpPr>
          <p:cNvPr id="3" name="Cím 1"/>
          <p:cNvSpPr>
            <a:spLocks noGrp="1"/>
          </p:cNvSpPr>
          <p:nvPr>
            <p:ph type="title"/>
          </p:nvPr>
        </p:nvSpPr>
        <p:spPr>
          <a:xfrm>
            <a:off x="192505" y="153009"/>
            <a:ext cx="11896826" cy="665991"/>
          </a:xfrm>
        </p:spPr>
        <p:txBody>
          <a:bodyPr>
            <a:normAutofit/>
          </a:bodyPr>
          <a:lstStyle/>
          <a:p>
            <a:r>
              <a:rPr lang="hu-HU" dirty="0" err="1" smtClean="0"/>
              <a:t>Possible</a:t>
            </a:r>
            <a:r>
              <a:rPr lang="hu-HU" dirty="0" smtClean="0"/>
              <a:t> </a:t>
            </a:r>
            <a:r>
              <a:rPr lang="hu-HU" dirty="0" err="1" smtClean="0"/>
              <a:t>prevention</a:t>
            </a:r>
            <a:r>
              <a:rPr lang="hu-HU" dirty="0" smtClean="0"/>
              <a:t> and </a:t>
            </a:r>
            <a:r>
              <a:rPr lang="hu-HU" dirty="0" err="1" smtClean="0"/>
              <a:t>mitigation</a:t>
            </a:r>
            <a:r>
              <a:rPr lang="hu-HU" dirty="0" smtClean="0"/>
              <a:t> </a:t>
            </a:r>
            <a:r>
              <a:rPr lang="hu-HU" dirty="0" err="1" smtClean="0"/>
              <a:t>methods</a:t>
            </a:r>
            <a:r>
              <a:rPr lang="hu-HU" dirty="0" smtClean="0"/>
              <a:t> </a:t>
            </a:r>
            <a:r>
              <a:rPr lang="hu-HU" dirty="0" err="1"/>
              <a:t>f</a:t>
            </a:r>
            <a:r>
              <a:rPr lang="hu-HU" dirty="0" err="1" smtClean="0"/>
              <a:t>or</a:t>
            </a:r>
            <a:r>
              <a:rPr lang="hu-HU" dirty="0" smtClean="0"/>
              <a:t> </a:t>
            </a:r>
            <a:r>
              <a:rPr lang="hu-HU" dirty="0" err="1" smtClean="0"/>
              <a:t>VBDs</a:t>
            </a:r>
            <a:endParaRPr lang="hu-HU" dirty="0"/>
          </a:p>
        </p:txBody>
      </p:sp>
    </p:spTree>
    <p:extLst>
      <p:ext uri="{BB962C8B-B14F-4D97-AF65-F5344CB8AC3E}">
        <p14:creationId xmlns:p14="http://schemas.microsoft.com/office/powerpoint/2010/main" val="15388874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294572" y="12736"/>
            <a:ext cx="11510605" cy="431538"/>
          </a:xfrm>
        </p:spPr>
        <p:txBody>
          <a:bodyPr>
            <a:noAutofit/>
          </a:bodyPr>
          <a:lstStyle/>
          <a:p>
            <a:pPr marL="0" indent="0">
              <a:buNone/>
            </a:pPr>
            <a:r>
              <a:rPr lang="en-GB" sz="3000" b="1" dirty="0"/>
              <a:t>Major allergy and dermal diseases that are affected by climate change</a:t>
            </a:r>
          </a:p>
        </p:txBody>
      </p:sp>
      <p:graphicFrame>
        <p:nvGraphicFramePr>
          <p:cNvPr id="9" name="Table 8">
            <a:extLst>
              <a:ext uri="{FF2B5EF4-FFF2-40B4-BE49-F238E27FC236}">
                <a16:creationId xmlns:a16="http://schemas.microsoft.com/office/drawing/2014/main" id="{EA312C65-6140-EFC6-8FC2-7FB9A00A5362}"/>
              </a:ext>
            </a:extLst>
          </p:cNvPr>
          <p:cNvGraphicFramePr>
            <a:graphicFrameLocks noGrp="1"/>
          </p:cNvGraphicFramePr>
          <p:nvPr>
            <p:extLst>
              <p:ext uri="{D42A27DB-BD31-4B8C-83A1-F6EECF244321}">
                <p14:modId xmlns:p14="http://schemas.microsoft.com/office/powerpoint/2010/main" val="1385402274"/>
              </p:ext>
            </p:extLst>
          </p:nvPr>
        </p:nvGraphicFramePr>
        <p:xfrm>
          <a:off x="410829" y="719644"/>
          <a:ext cx="3305392" cy="5259377"/>
        </p:xfrm>
        <a:graphic>
          <a:graphicData uri="http://schemas.openxmlformats.org/drawingml/2006/table">
            <a:tbl>
              <a:tblPr>
                <a:tableStyleId>{5C22544A-7EE6-4342-B048-85BDC9FD1C3A}</a:tableStyleId>
              </a:tblPr>
              <a:tblGrid>
                <a:gridCol w="1105788">
                  <a:extLst>
                    <a:ext uri="{9D8B030D-6E8A-4147-A177-3AD203B41FA5}">
                      <a16:colId xmlns:a16="http://schemas.microsoft.com/office/drawing/2014/main" val="2497409396"/>
                    </a:ext>
                  </a:extLst>
                </a:gridCol>
                <a:gridCol w="2199604">
                  <a:extLst>
                    <a:ext uri="{9D8B030D-6E8A-4147-A177-3AD203B41FA5}">
                      <a16:colId xmlns:a16="http://schemas.microsoft.com/office/drawing/2014/main" val="3440800795"/>
                    </a:ext>
                  </a:extLst>
                </a:gridCol>
              </a:tblGrid>
              <a:tr h="240219">
                <a:tc>
                  <a:txBody>
                    <a:bodyPr/>
                    <a:lstStyle/>
                    <a:p>
                      <a:pPr algn="ctr" fontAlgn="t"/>
                      <a:r>
                        <a:rPr lang="en-IE" sz="1200" b="1" u="none" strike="noStrike" dirty="0">
                          <a:solidFill>
                            <a:srgbClr val="0070C0"/>
                          </a:solidFill>
                          <a:effectLst/>
                          <a:latin typeface="+mn-lt"/>
                        </a:rPr>
                        <a:t>Allergy disease</a:t>
                      </a:r>
                      <a:endParaRPr lang="en-IE" sz="1200" b="1" i="0" u="none" strike="noStrike" dirty="0">
                        <a:solidFill>
                          <a:srgbClr val="0070C0"/>
                        </a:solidFill>
                        <a:effectLst/>
                        <a:latin typeface="+mn-lt"/>
                      </a:endParaRPr>
                    </a:p>
                  </a:txBody>
                  <a:tcPr marL="6757" marR="6757" marT="6757" marB="0" anchor="ctr"/>
                </a:tc>
                <a:tc>
                  <a:txBody>
                    <a:bodyPr/>
                    <a:lstStyle/>
                    <a:p>
                      <a:pPr algn="ctr" fontAlgn="t"/>
                      <a:r>
                        <a:rPr lang="en-GB" sz="1200" b="1" i="0" u="none" strike="noStrike" dirty="0">
                          <a:solidFill>
                            <a:srgbClr val="0070C0"/>
                          </a:solidFill>
                          <a:effectLst/>
                          <a:latin typeface="+mn-lt"/>
                        </a:rPr>
                        <a:t>C</a:t>
                      </a:r>
                      <a:r>
                        <a:rPr lang="en-IE" sz="1200" b="1" i="0" u="none" strike="noStrike" dirty="0" err="1">
                          <a:solidFill>
                            <a:srgbClr val="0070C0"/>
                          </a:solidFill>
                          <a:effectLst/>
                          <a:latin typeface="+mn-lt"/>
                        </a:rPr>
                        <a:t>auses</a:t>
                      </a:r>
                      <a:r>
                        <a:rPr lang="en-IE" sz="1200" b="1" i="0" u="none" strike="noStrike" dirty="0">
                          <a:solidFill>
                            <a:srgbClr val="0070C0"/>
                          </a:solidFill>
                          <a:effectLst/>
                          <a:latin typeface="+mn-lt"/>
                        </a:rPr>
                        <a:t>/triggers</a:t>
                      </a:r>
                    </a:p>
                  </a:txBody>
                  <a:tcPr marL="6757" marR="6757" marT="6757" marB="0" anchor="ctr"/>
                </a:tc>
                <a:extLst>
                  <a:ext uri="{0D108BD9-81ED-4DB2-BD59-A6C34878D82A}">
                    <a16:rowId xmlns:a16="http://schemas.microsoft.com/office/drawing/2014/main" val="3333697160"/>
                  </a:ext>
                </a:extLst>
              </a:tr>
              <a:tr h="575717">
                <a:tc>
                  <a:txBody>
                    <a:bodyPr/>
                    <a:lstStyle/>
                    <a:p>
                      <a:pPr algn="l" rtl="0" fontAlgn="ctr"/>
                      <a:r>
                        <a:rPr lang="en-IE" sz="1200" b="0" i="0" u="none" strike="noStrike" dirty="0">
                          <a:solidFill>
                            <a:schemeClr val="tx1"/>
                          </a:solidFill>
                          <a:effectLst/>
                          <a:latin typeface="+mn-lt"/>
                        </a:rPr>
                        <a:t>Allergy</a:t>
                      </a:r>
                    </a:p>
                  </a:txBody>
                  <a:tcPr marL="9525" marR="9525" marT="9525" marB="0" anchor="ctr"/>
                </a:tc>
                <a:tc>
                  <a:txBody>
                    <a:bodyPr/>
                    <a:lstStyle/>
                    <a:p>
                      <a:pPr algn="ctr" fontAlgn="t"/>
                      <a:r>
                        <a:rPr lang="en-IE" sz="1200" b="0" i="0" u="none" strike="noStrike" dirty="0">
                          <a:solidFill>
                            <a:schemeClr val="tx1"/>
                          </a:solidFill>
                          <a:effectLst/>
                          <a:latin typeface="+mn-lt"/>
                        </a:rPr>
                        <a:t>Genetic predisposition, drug/environmental/</a:t>
                      </a:r>
                    </a:p>
                    <a:p>
                      <a:pPr algn="ctr" fontAlgn="t"/>
                      <a:r>
                        <a:rPr lang="en-IE" sz="1200" b="0" i="0" u="none" strike="noStrike" dirty="0">
                          <a:solidFill>
                            <a:schemeClr val="tx1"/>
                          </a:solidFill>
                          <a:effectLst/>
                          <a:latin typeface="+mn-lt"/>
                        </a:rPr>
                        <a:t>food/latex/pet allergens</a:t>
                      </a:r>
                    </a:p>
                  </a:txBody>
                  <a:tcPr marL="6757" marR="6757" marT="6757" marB="0" anchor="ctr"/>
                </a:tc>
                <a:extLst>
                  <a:ext uri="{0D108BD9-81ED-4DB2-BD59-A6C34878D82A}">
                    <a16:rowId xmlns:a16="http://schemas.microsoft.com/office/drawing/2014/main" val="3831694956"/>
                  </a:ext>
                </a:extLst>
              </a:tr>
              <a:tr h="386064">
                <a:tc>
                  <a:txBody>
                    <a:bodyPr/>
                    <a:lstStyle/>
                    <a:p>
                      <a:pPr algn="l" rtl="0" fontAlgn="ctr"/>
                      <a:r>
                        <a:rPr lang="en-IE" sz="1200" b="0" i="0" u="none" strike="noStrike" dirty="0">
                          <a:solidFill>
                            <a:schemeClr val="tx1"/>
                          </a:solidFill>
                          <a:effectLst/>
                          <a:latin typeface="+mn-lt"/>
                        </a:rPr>
                        <a:t>Anaphylaxis</a:t>
                      </a:r>
                    </a:p>
                  </a:txBody>
                  <a:tcPr marL="9525" marR="9525" marT="9525" marB="0" anchor="ctr"/>
                </a:tc>
                <a:tc>
                  <a:txBody>
                    <a:bodyPr/>
                    <a:lstStyle/>
                    <a:p>
                      <a:pPr algn="ctr" fontAlgn="t"/>
                      <a:r>
                        <a:rPr lang="en-GB" sz="1200" b="0" i="0" u="none" strike="noStrike" dirty="0">
                          <a:solidFill>
                            <a:schemeClr val="tx1"/>
                          </a:solidFill>
                          <a:effectLst/>
                          <a:latin typeface="+mn-lt"/>
                        </a:rPr>
                        <a:t>Certain allergens: foods, some medications, insect venom, latex.</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525117701"/>
                  </a:ext>
                </a:extLst>
              </a:tr>
              <a:tr h="955024">
                <a:tc>
                  <a:txBody>
                    <a:bodyPr/>
                    <a:lstStyle/>
                    <a:p>
                      <a:pPr algn="l" rtl="0" fontAlgn="ctr"/>
                      <a:r>
                        <a:rPr lang="en-IE" sz="1200" b="0" i="0" u="none" strike="noStrike" dirty="0">
                          <a:solidFill>
                            <a:schemeClr val="tx1"/>
                          </a:solidFill>
                          <a:effectLst/>
                          <a:latin typeface="+mn-lt"/>
                        </a:rPr>
                        <a:t>Angioedema</a:t>
                      </a:r>
                    </a:p>
                  </a:txBody>
                  <a:tcPr marL="9525" marR="9525" marT="9525" marB="0" anchor="ctr"/>
                </a:tc>
                <a:tc>
                  <a:txBody>
                    <a:bodyPr/>
                    <a:lstStyle/>
                    <a:p>
                      <a:pPr algn="ctr" fontAlgn="t"/>
                      <a:r>
                        <a:rPr lang="en-IE" sz="1200" b="0" i="0" u="none" strike="noStrike" dirty="0">
                          <a:solidFill>
                            <a:schemeClr val="tx1"/>
                          </a:solidFill>
                          <a:effectLst/>
                          <a:latin typeface="+mn-lt"/>
                        </a:rPr>
                        <a:t>Animal dander, exposure to water, sunlight, cold or heat, foods, insect bites, pollen, autoimmune diseases such as lupus.</a:t>
                      </a:r>
                    </a:p>
                  </a:txBody>
                  <a:tcPr marL="6757" marR="6757" marT="6757" marB="0" anchor="ctr"/>
                </a:tc>
                <a:extLst>
                  <a:ext uri="{0D108BD9-81ED-4DB2-BD59-A6C34878D82A}">
                    <a16:rowId xmlns:a16="http://schemas.microsoft.com/office/drawing/2014/main" val="3333219853"/>
                  </a:ext>
                </a:extLst>
              </a:tr>
              <a:tr h="199179">
                <a:tc>
                  <a:txBody>
                    <a:bodyPr/>
                    <a:lstStyle/>
                    <a:p>
                      <a:pPr algn="l" rtl="0" fontAlgn="ctr"/>
                      <a:r>
                        <a:rPr lang="en-IE" sz="1200" b="0" i="0" u="none" strike="noStrike" dirty="0">
                          <a:solidFill>
                            <a:schemeClr val="tx1"/>
                          </a:solidFill>
                          <a:effectLst/>
                          <a:latin typeface="+mn-lt"/>
                        </a:rPr>
                        <a:t>Aspergillosis</a:t>
                      </a:r>
                    </a:p>
                  </a:txBody>
                  <a:tcPr marL="9525" marR="9525" marT="9525" marB="0" anchor="ctr"/>
                </a:tc>
                <a:tc>
                  <a:txBody>
                    <a:bodyPr/>
                    <a:lstStyle/>
                    <a:p>
                      <a:pPr algn="ctr" fontAlgn="t"/>
                      <a:r>
                        <a:rPr lang="en-GB" sz="1200" b="0" i="1" u="none" strike="noStrike" dirty="0">
                          <a:solidFill>
                            <a:schemeClr val="tx1"/>
                          </a:solidFill>
                          <a:effectLst/>
                          <a:latin typeface="+mn-lt"/>
                          <a:cs typeface="Arial" panose="020B0604020202020204" pitchFamily="34" charset="0"/>
                        </a:rPr>
                        <a:t>Aspergillus</a:t>
                      </a:r>
                      <a:r>
                        <a:rPr lang="en-GB" sz="1200" b="0" i="0" u="none" strike="noStrike" dirty="0">
                          <a:solidFill>
                            <a:schemeClr val="tx1"/>
                          </a:solidFill>
                          <a:effectLst/>
                          <a:latin typeface="+mn-lt"/>
                          <a:cs typeface="Arial" panose="020B0604020202020204" pitchFamily="34" charset="0"/>
                        </a:rPr>
                        <a:t> fungus</a:t>
                      </a:r>
                      <a:endParaRPr lang="en-IE" sz="1200" b="0" i="0" u="none" strike="noStrike" dirty="0">
                        <a:solidFill>
                          <a:schemeClr val="tx1"/>
                        </a:solidFill>
                        <a:effectLst/>
                        <a:latin typeface="+mn-lt"/>
                        <a:cs typeface="Arial" panose="020B0604020202020204" pitchFamily="34" charset="0"/>
                      </a:endParaRPr>
                    </a:p>
                  </a:txBody>
                  <a:tcPr marL="6757" marR="6757" marT="6757" marB="0" anchor="ctr"/>
                </a:tc>
                <a:extLst>
                  <a:ext uri="{0D108BD9-81ED-4DB2-BD59-A6C34878D82A}">
                    <a16:rowId xmlns:a16="http://schemas.microsoft.com/office/drawing/2014/main" val="2443362599"/>
                  </a:ext>
                </a:extLst>
              </a:tr>
              <a:tr h="765371">
                <a:tc>
                  <a:txBody>
                    <a:bodyPr/>
                    <a:lstStyle/>
                    <a:p>
                      <a:pPr algn="l" rtl="0" fontAlgn="ctr"/>
                      <a:r>
                        <a:rPr lang="en-IE" sz="1200" b="0" i="0" u="none" strike="noStrike" dirty="0">
                          <a:solidFill>
                            <a:schemeClr val="tx1"/>
                          </a:solidFill>
                          <a:effectLst/>
                          <a:latin typeface="+mn-lt"/>
                        </a:rPr>
                        <a:t>Asthma</a:t>
                      </a:r>
                    </a:p>
                  </a:txBody>
                  <a:tcPr marL="9525" marR="9525" marT="9525" marB="0" anchor="ctr"/>
                </a:tc>
                <a:tc>
                  <a:txBody>
                    <a:bodyPr/>
                    <a:lstStyle/>
                    <a:p>
                      <a:pPr algn="ctr" fontAlgn="t"/>
                      <a:r>
                        <a:rPr lang="en-IE" sz="1200" b="0" i="0" u="none" strike="noStrike" dirty="0">
                          <a:solidFill>
                            <a:schemeClr val="tx1"/>
                          </a:solidFill>
                          <a:effectLst/>
                          <a:latin typeface="+mn-lt"/>
                        </a:rPr>
                        <a:t>Dust mites, animal fur, pollen, smoke, exercise</a:t>
                      </a:r>
                    </a:p>
                    <a:p>
                      <a:pPr algn="ctr" fontAlgn="t"/>
                      <a:r>
                        <a:rPr lang="en-IE" sz="1200" b="0" i="0" u="none" strike="noStrike" dirty="0">
                          <a:solidFill>
                            <a:schemeClr val="tx1"/>
                          </a:solidFill>
                          <a:effectLst/>
                          <a:latin typeface="+mn-lt"/>
                        </a:rPr>
                        <a:t>viral infections, inhalation of chemical or other allergens.</a:t>
                      </a:r>
                    </a:p>
                  </a:txBody>
                  <a:tcPr marL="6757" marR="6757" marT="6757" marB="0" anchor="ctr"/>
                </a:tc>
                <a:extLst>
                  <a:ext uri="{0D108BD9-81ED-4DB2-BD59-A6C34878D82A}">
                    <a16:rowId xmlns:a16="http://schemas.microsoft.com/office/drawing/2014/main" val="3610616814"/>
                  </a:ext>
                </a:extLst>
              </a:tr>
              <a:tr h="388832">
                <a:tc>
                  <a:txBody>
                    <a:bodyPr/>
                    <a:lstStyle/>
                    <a:p>
                      <a:pPr algn="l" rtl="0" fontAlgn="ctr"/>
                      <a:r>
                        <a:rPr lang="en-IE" sz="1200" b="0" i="0" u="none" strike="noStrike" dirty="0">
                          <a:solidFill>
                            <a:schemeClr val="tx1"/>
                          </a:solidFill>
                          <a:effectLst/>
                          <a:latin typeface="+mn-lt"/>
                        </a:rPr>
                        <a:t>Chronic rhinosinusitis</a:t>
                      </a:r>
                    </a:p>
                  </a:txBody>
                  <a:tcPr marL="9525" marR="9525" marT="9525" marB="0" anchor="ctr"/>
                </a:tc>
                <a:tc>
                  <a:txBody>
                    <a:bodyPr/>
                    <a:lstStyle/>
                    <a:p>
                      <a:pPr algn="ctr" fontAlgn="t"/>
                      <a:r>
                        <a:rPr lang="en-GB" sz="1200" b="0" i="0" u="none" strike="noStrike" dirty="0">
                          <a:solidFill>
                            <a:schemeClr val="tx1"/>
                          </a:solidFill>
                          <a:effectLst/>
                          <a:latin typeface="+mn-lt"/>
                        </a:rPr>
                        <a:t>Allergens, pre-existing conditions such as cystic fibrosis.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4014244708"/>
                  </a:ext>
                </a:extLst>
              </a:tr>
              <a:tr h="575717">
                <a:tc>
                  <a:txBody>
                    <a:bodyPr/>
                    <a:lstStyle/>
                    <a:p>
                      <a:pPr algn="l" rtl="0" fontAlgn="ctr"/>
                      <a:r>
                        <a:rPr lang="en-IE" sz="1200" b="0" i="0" u="none" strike="noStrike" dirty="0">
                          <a:solidFill>
                            <a:schemeClr val="tx1"/>
                          </a:solidFill>
                          <a:effectLst/>
                          <a:latin typeface="+mn-lt"/>
                        </a:rPr>
                        <a:t>Churg-Strauss syndrome</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chemeClr val="tx1"/>
                          </a:solidFill>
                          <a:effectLst/>
                          <a:latin typeface="+mn-lt"/>
                        </a:rPr>
                        <a:t>Thought to be a combination of </a:t>
                      </a:r>
                      <a:r>
                        <a:rPr lang="en-IE" sz="1200" b="0" i="0" u="none" strike="noStrike" dirty="0">
                          <a:solidFill>
                            <a:schemeClr val="tx1"/>
                          </a:solidFill>
                          <a:effectLst/>
                          <a:latin typeface="+mn-lt"/>
                        </a:rPr>
                        <a:t>genetic predisposition and exposure to allergens.</a:t>
                      </a:r>
                    </a:p>
                  </a:txBody>
                  <a:tcPr marL="6757" marR="6757" marT="6757" marB="0" anchor="ctr"/>
                </a:tc>
                <a:extLst>
                  <a:ext uri="{0D108BD9-81ED-4DB2-BD59-A6C34878D82A}">
                    <a16:rowId xmlns:a16="http://schemas.microsoft.com/office/drawing/2014/main" val="1583744662"/>
                  </a:ext>
                </a:extLst>
              </a:tr>
              <a:tr h="199179">
                <a:tc>
                  <a:txBody>
                    <a:bodyPr/>
                    <a:lstStyle/>
                    <a:p>
                      <a:pPr algn="l" rtl="0" fontAlgn="ctr"/>
                      <a:r>
                        <a:rPr lang="en-IE" sz="1200" b="0" i="0" u="none" strike="noStrike" dirty="0">
                          <a:solidFill>
                            <a:schemeClr val="tx1"/>
                          </a:solidFill>
                          <a:effectLst/>
                          <a:latin typeface="+mn-lt"/>
                        </a:rPr>
                        <a:t>Esophagitis</a:t>
                      </a:r>
                    </a:p>
                  </a:txBody>
                  <a:tcPr marL="9525" marR="9525" marT="9525" marB="0" anchor="ctr"/>
                </a:tc>
                <a:tc>
                  <a:txBody>
                    <a:bodyPr/>
                    <a:lstStyle/>
                    <a:p>
                      <a:pPr algn="ctr" fontAlgn="t"/>
                      <a:r>
                        <a:rPr lang="en-GB" sz="1200" b="0" i="0" u="none" strike="noStrike" dirty="0">
                          <a:solidFill>
                            <a:schemeClr val="tx1"/>
                          </a:solidFill>
                          <a:effectLst/>
                          <a:latin typeface="+mn-lt"/>
                        </a:rPr>
                        <a:t>Food/medicine allergens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4074214482"/>
                  </a:ext>
                </a:extLst>
              </a:tr>
              <a:tr h="388832">
                <a:tc>
                  <a:txBody>
                    <a:bodyPr/>
                    <a:lstStyle/>
                    <a:p>
                      <a:pPr algn="l" rtl="0" fontAlgn="ctr"/>
                      <a:r>
                        <a:rPr lang="en-IE" sz="1200" b="0" i="0" u="none" strike="noStrike" dirty="0">
                          <a:solidFill>
                            <a:schemeClr val="tx1"/>
                          </a:solidFill>
                          <a:effectLst/>
                          <a:latin typeface="+mn-lt"/>
                        </a:rPr>
                        <a:t>Hay fever (allergic rhinitis)</a:t>
                      </a:r>
                    </a:p>
                  </a:txBody>
                  <a:tcPr marL="9525" marR="9525" marT="9525" marB="0" anchor="ctr"/>
                </a:tc>
                <a:tc>
                  <a:txBody>
                    <a:bodyPr/>
                    <a:lstStyle/>
                    <a:p>
                      <a:pPr algn="ctr" fontAlgn="t"/>
                      <a:r>
                        <a:rPr lang="en-GB" sz="1200" b="0" i="0" u="none" strike="noStrike" dirty="0">
                          <a:solidFill>
                            <a:schemeClr val="tx1"/>
                          </a:solidFill>
                          <a:effectLst/>
                          <a:latin typeface="+mn-lt"/>
                        </a:rPr>
                        <a:t>Pollen</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455905768"/>
                  </a:ext>
                </a:extLst>
              </a:tr>
              <a:tr h="199179">
                <a:tc>
                  <a:txBody>
                    <a:bodyPr/>
                    <a:lstStyle/>
                    <a:p>
                      <a:pPr algn="l" rtl="0" fontAlgn="ctr"/>
                      <a:r>
                        <a:rPr lang="en-IE" sz="1200" b="0" i="0" u="none" strike="noStrike" dirty="0">
                          <a:solidFill>
                            <a:schemeClr val="tx1"/>
                          </a:solidFill>
                          <a:effectLst/>
                          <a:latin typeface="+mn-lt"/>
                        </a:rPr>
                        <a:t>Pneumonitis</a:t>
                      </a:r>
                    </a:p>
                  </a:txBody>
                  <a:tcPr marL="9525" marR="9525" marT="9525" marB="0" anchor="ctr"/>
                </a:tc>
                <a:tc>
                  <a:txBody>
                    <a:bodyPr/>
                    <a:lstStyle/>
                    <a:p>
                      <a:pPr algn="ctr" fontAlgn="t"/>
                      <a:r>
                        <a:rPr lang="en-GB" sz="1200" b="0" i="0" u="none" strike="noStrike" dirty="0">
                          <a:solidFill>
                            <a:schemeClr val="tx1"/>
                          </a:solidFill>
                          <a:effectLst/>
                          <a:latin typeface="+mn-lt"/>
                        </a:rPr>
                        <a:t>Aeroallergens, certain drugs.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925585405"/>
                  </a:ext>
                </a:extLst>
              </a:tr>
              <a:tr h="386064">
                <a:tc>
                  <a:txBody>
                    <a:bodyPr/>
                    <a:lstStyle/>
                    <a:p>
                      <a:pPr algn="l" rtl="0" fontAlgn="ctr"/>
                      <a:r>
                        <a:rPr lang="en-IE" sz="1200" b="0" i="0" u="none" strike="noStrike" dirty="0">
                          <a:solidFill>
                            <a:schemeClr val="tx1"/>
                          </a:solidFill>
                          <a:effectLst/>
                          <a:latin typeface="+mn-lt"/>
                        </a:rPr>
                        <a:t>Urticaria (hives)</a:t>
                      </a:r>
                    </a:p>
                  </a:txBody>
                  <a:tcPr marL="9525" marR="9525" marT="9525" marB="0" anchor="ctr"/>
                </a:tc>
                <a:tc>
                  <a:txBody>
                    <a:bodyPr/>
                    <a:lstStyle/>
                    <a:p>
                      <a:pPr algn="ctr" fontAlgn="t"/>
                      <a:r>
                        <a:rPr lang="en-GB" sz="1200" b="0" i="0" u="none" strike="noStrike" dirty="0">
                          <a:solidFill>
                            <a:schemeClr val="tx1"/>
                          </a:solidFill>
                          <a:effectLst/>
                          <a:latin typeface="+mn-lt"/>
                        </a:rPr>
                        <a:t>Food/medicine allergens, insect venom.</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09160608"/>
                  </a:ext>
                </a:extLst>
              </a:tr>
            </a:tbl>
          </a:graphicData>
        </a:graphic>
      </p:graphicFrame>
      <p:graphicFrame>
        <p:nvGraphicFramePr>
          <p:cNvPr id="2" name="Table 1">
            <a:extLst>
              <a:ext uri="{FF2B5EF4-FFF2-40B4-BE49-F238E27FC236}">
                <a16:creationId xmlns:a16="http://schemas.microsoft.com/office/drawing/2014/main" id="{2B8B60D1-A1F1-946B-DC07-CCA1A8E1845C}"/>
              </a:ext>
            </a:extLst>
          </p:cNvPr>
          <p:cNvGraphicFramePr>
            <a:graphicFrameLocks noGrp="1"/>
          </p:cNvGraphicFramePr>
          <p:nvPr>
            <p:extLst>
              <p:ext uri="{D42A27DB-BD31-4B8C-83A1-F6EECF244321}">
                <p14:modId xmlns:p14="http://schemas.microsoft.com/office/powerpoint/2010/main" val="2791586958"/>
              </p:ext>
            </p:extLst>
          </p:nvPr>
        </p:nvGraphicFramePr>
        <p:xfrm>
          <a:off x="4285298" y="730340"/>
          <a:ext cx="3529152" cy="5496145"/>
        </p:xfrm>
        <a:graphic>
          <a:graphicData uri="http://schemas.openxmlformats.org/drawingml/2006/table">
            <a:tbl>
              <a:tblPr>
                <a:tableStyleId>{5C22544A-7EE6-4342-B048-85BDC9FD1C3A}</a:tableStyleId>
              </a:tblPr>
              <a:tblGrid>
                <a:gridCol w="1072028">
                  <a:extLst>
                    <a:ext uri="{9D8B030D-6E8A-4147-A177-3AD203B41FA5}">
                      <a16:colId xmlns:a16="http://schemas.microsoft.com/office/drawing/2014/main" val="2497409396"/>
                    </a:ext>
                  </a:extLst>
                </a:gridCol>
                <a:gridCol w="2457124">
                  <a:extLst>
                    <a:ext uri="{9D8B030D-6E8A-4147-A177-3AD203B41FA5}">
                      <a16:colId xmlns:a16="http://schemas.microsoft.com/office/drawing/2014/main" val="3440800795"/>
                    </a:ext>
                  </a:extLst>
                </a:gridCol>
              </a:tblGrid>
              <a:tr h="252000">
                <a:tc>
                  <a:txBody>
                    <a:bodyPr/>
                    <a:lstStyle/>
                    <a:p>
                      <a:pPr algn="ctr" fontAlgn="t"/>
                      <a:r>
                        <a:rPr lang="en-IE" sz="1200" b="1" u="none" strike="noStrike" dirty="0">
                          <a:solidFill>
                            <a:srgbClr val="0070C0"/>
                          </a:solidFill>
                          <a:effectLst/>
                          <a:latin typeface="+mn-lt"/>
                        </a:rPr>
                        <a:t>Dermal disease</a:t>
                      </a:r>
                      <a:endParaRPr lang="en-IE" sz="1200" b="1" i="0" u="none" strike="noStrike" dirty="0">
                        <a:solidFill>
                          <a:srgbClr val="0070C0"/>
                        </a:solidFill>
                        <a:effectLst/>
                        <a:latin typeface="+mn-lt"/>
                      </a:endParaRPr>
                    </a:p>
                  </a:txBody>
                  <a:tcPr marL="6757" marR="6757" marT="6757" marB="0" anchor="ctr"/>
                </a:tc>
                <a:tc>
                  <a:txBody>
                    <a:bodyPr/>
                    <a:lstStyle/>
                    <a:p>
                      <a:pPr algn="ctr" fontAlgn="t"/>
                      <a:r>
                        <a:rPr lang="en-GB" sz="1200" b="1" i="0" u="none" strike="noStrike" dirty="0">
                          <a:solidFill>
                            <a:srgbClr val="0070C0"/>
                          </a:solidFill>
                          <a:effectLst/>
                          <a:latin typeface="+mn-lt"/>
                        </a:rPr>
                        <a:t>C</a:t>
                      </a:r>
                      <a:r>
                        <a:rPr lang="en-IE" sz="1200" b="1" i="0" u="none" strike="noStrike" dirty="0" err="1">
                          <a:solidFill>
                            <a:srgbClr val="0070C0"/>
                          </a:solidFill>
                          <a:effectLst/>
                          <a:latin typeface="+mn-lt"/>
                        </a:rPr>
                        <a:t>auses</a:t>
                      </a:r>
                      <a:r>
                        <a:rPr lang="en-IE" sz="1200" b="1" i="0" u="none" strike="noStrike" dirty="0">
                          <a:solidFill>
                            <a:srgbClr val="0070C0"/>
                          </a:solidFill>
                          <a:effectLst/>
                          <a:latin typeface="+mn-lt"/>
                        </a:rPr>
                        <a:t>/triggers</a:t>
                      </a:r>
                      <a:endParaRPr lang="en-IE" sz="1200" b="1" i="0" u="none" strike="noStrike" baseline="30000" dirty="0">
                        <a:solidFill>
                          <a:srgbClr val="0070C0"/>
                        </a:solidFill>
                        <a:effectLst/>
                        <a:latin typeface="+mn-lt"/>
                      </a:endParaRPr>
                    </a:p>
                  </a:txBody>
                  <a:tcPr marL="6757" marR="6757" marT="6757" marB="0" anchor="ctr"/>
                </a:tc>
                <a:extLst>
                  <a:ext uri="{0D108BD9-81ED-4DB2-BD59-A6C34878D82A}">
                    <a16:rowId xmlns:a16="http://schemas.microsoft.com/office/drawing/2014/main" val="3333697160"/>
                  </a:ext>
                </a:extLst>
              </a:tr>
              <a:tr h="199179">
                <a:tc>
                  <a:txBody>
                    <a:bodyPr/>
                    <a:lstStyle/>
                    <a:p>
                      <a:pPr algn="l" rtl="0" fontAlgn="ctr"/>
                      <a:r>
                        <a:rPr lang="en-IE" sz="1200" b="0" i="0" u="none" strike="noStrike" dirty="0">
                          <a:solidFill>
                            <a:schemeClr val="tx1"/>
                          </a:solidFill>
                          <a:effectLst/>
                          <a:latin typeface="+mn-lt"/>
                          <a:cs typeface="Arial" panose="020B0604020202020204" pitchFamily="34" charset="0"/>
                        </a:rPr>
                        <a:t>Actinic keratosis</a:t>
                      </a:r>
                    </a:p>
                  </a:txBody>
                  <a:tcPr marL="9525" marR="9525" marT="9525" marB="0" anchor="ctr"/>
                </a:tc>
                <a:tc>
                  <a:txBody>
                    <a:bodyPr/>
                    <a:lstStyle/>
                    <a:p>
                      <a:pPr algn="ctr" fontAlgn="t"/>
                      <a:r>
                        <a:rPr lang="en-GB" sz="1200" b="0" i="0" u="none" strike="noStrike" dirty="0">
                          <a:solidFill>
                            <a:schemeClr val="tx1"/>
                          </a:solidFill>
                          <a:effectLst/>
                          <a:latin typeface="+mn-lt"/>
                        </a:rPr>
                        <a:t>Sun damage</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4005406686"/>
                  </a:ext>
                </a:extLst>
              </a:tr>
              <a:tr h="386064">
                <a:tc>
                  <a:txBody>
                    <a:bodyPr/>
                    <a:lstStyle/>
                    <a:p>
                      <a:pPr algn="l" rtl="0" fontAlgn="ctr"/>
                      <a:r>
                        <a:rPr lang="en-IE" sz="1200" b="0" i="0" u="none" strike="noStrike" dirty="0">
                          <a:solidFill>
                            <a:schemeClr val="tx1"/>
                          </a:solidFill>
                          <a:effectLst/>
                          <a:latin typeface="+mn-lt"/>
                          <a:cs typeface="Arial" panose="020B0604020202020204" pitchFamily="34" charset="0"/>
                        </a:rPr>
                        <a:t>Alopecia areata</a:t>
                      </a:r>
                    </a:p>
                  </a:txBody>
                  <a:tcPr marL="9525" marR="9525" marT="9525" marB="0" anchor="ctr"/>
                </a:tc>
                <a:tc>
                  <a:txBody>
                    <a:bodyPr/>
                    <a:lstStyle/>
                    <a:p>
                      <a:pPr algn="ctr" fontAlgn="t"/>
                      <a:r>
                        <a:rPr lang="en-GB" sz="1200" b="0" i="0" u="none" strike="noStrike" dirty="0">
                          <a:solidFill>
                            <a:schemeClr val="tx1"/>
                          </a:solidFill>
                          <a:effectLst/>
                          <a:latin typeface="+mn-lt"/>
                        </a:rPr>
                        <a:t>Genetic predisposition, certain medicines, hormonal changes, stress.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928370044"/>
                  </a:ext>
                </a:extLst>
              </a:tr>
              <a:tr h="386064">
                <a:tc>
                  <a:txBody>
                    <a:bodyPr/>
                    <a:lstStyle/>
                    <a:p>
                      <a:pPr algn="l" rtl="0" fontAlgn="ctr"/>
                      <a:r>
                        <a:rPr lang="en-IE" sz="1200" b="0" i="0" u="none" strike="noStrike" dirty="0">
                          <a:solidFill>
                            <a:schemeClr val="tx1"/>
                          </a:solidFill>
                          <a:effectLst/>
                          <a:latin typeface="+mn-lt"/>
                          <a:cs typeface="Arial" panose="020B0604020202020204" pitchFamily="34" charset="0"/>
                        </a:rPr>
                        <a:t>Cellulitis</a:t>
                      </a:r>
                    </a:p>
                  </a:txBody>
                  <a:tcPr marL="9525" marR="9525" marT="9525" marB="0" anchor="ctr"/>
                </a:tc>
                <a:tc>
                  <a:txBody>
                    <a:bodyPr/>
                    <a:lstStyle/>
                    <a:p>
                      <a:pPr algn="ctr" fontAlgn="t"/>
                      <a:r>
                        <a:rPr lang="en-GB" sz="1200" b="0" i="0" u="none" strike="noStrike" dirty="0">
                          <a:solidFill>
                            <a:schemeClr val="tx1"/>
                          </a:solidFill>
                          <a:effectLst/>
                          <a:latin typeface="+mn-lt"/>
                        </a:rPr>
                        <a:t>Injuries/infections that allow bacteria to penetrate the skin.</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599375618"/>
                  </a:ext>
                </a:extLst>
              </a:tr>
              <a:tr h="386064">
                <a:tc>
                  <a:txBody>
                    <a:bodyPr/>
                    <a:lstStyle/>
                    <a:p>
                      <a:pPr algn="l" rtl="0" fontAlgn="ctr"/>
                      <a:r>
                        <a:rPr lang="en-GB" sz="1200" b="0" i="0" u="none" strike="noStrike" dirty="0">
                          <a:solidFill>
                            <a:schemeClr val="tx1"/>
                          </a:solidFill>
                          <a:effectLst/>
                          <a:latin typeface="+mn-lt"/>
                          <a:cs typeface="Arial" panose="020B0604020202020204" pitchFamily="34" charset="0"/>
                        </a:rPr>
                        <a:t>Chickenpox</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IE" sz="1200" b="0" i="0" u="none" strike="noStrike" dirty="0">
                          <a:solidFill>
                            <a:schemeClr val="tx1"/>
                          </a:solidFill>
                          <a:effectLst/>
                          <a:latin typeface="+mn-lt"/>
                        </a:rPr>
                        <a:t>Contact or airborne </a:t>
                      </a:r>
                      <a:r>
                        <a:rPr lang="en-IE" sz="1200" b="0" i="1" u="none" strike="noStrike" dirty="0">
                          <a:solidFill>
                            <a:schemeClr val="tx1"/>
                          </a:solidFill>
                          <a:effectLst/>
                          <a:latin typeface="+mn-lt"/>
                        </a:rPr>
                        <a:t>varicella-zoster</a:t>
                      </a:r>
                      <a:r>
                        <a:rPr lang="en-IE" sz="1200" b="0" i="0" u="none" strike="noStrike" dirty="0">
                          <a:solidFill>
                            <a:schemeClr val="tx1"/>
                          </a:solidFill>
                          <a:effectLst/>
                          <a:latin typeface="+mn-lt"/>
                        </a:rPr>
                        <a:t> virus</a:t>
                      </a:r>
                    </a:p>
                  </a:txBody>
                  <a:tcPr marL="6757" marR="6757" marT="6757" marB="0" anchor="ctr"/>
                </a:tc>
                <a:extLst>
                  <a:ext uri="{0D108BD9-81ED-4DB2-BD59-A6C34878D82A}">
                    <a16:rowId xmlns:a16="http://schemas.microsoft.com/office/drawing/2014/main" val="1769801198"/>
                  </a:ext>
                </a:extLst>
              </a:tr>
              <a:tr h="388832">
                <a:tc>
                  <a:txBody>
                    <a:bodyPr/>
                    <a:lstStyle/>
                    <a:p>
                      <a:pPr algn="l" rtl="0" fontAlgn="ctr"/>
                      <a:r>
                        <a:rPr lang="en-GB" sz="1200" b="0" i="0" u="none" strike="noStrike" dirty="0">
                          <a:solidFill>
                            <a:schemeClr val="tx1"/>
                          </a:solidFill>
                          <a:effectLst/>
                          <a:latin typeface="+mn-lt"/>
                          <a:cs typeface="Arial" panose="020B0604020202020204" pitchFamily="34" charset="0"/>
                        </a:rPr>
                        <a:t>Cutaneous larva </a:t>
                      </a:r>
                      <a:r>
                        <a:rPr lang="en-GB" sz="1200" b="0" i="0" u="none" strike="noStrike" dirty="0" err="1">
                          <a:solidFill>
                            <a:schemeClr val="tx1"/>
                          </a:solidFill>
                          <a:effectLst/>
                          <a:latin typeface="+mn-lt"/>
                          <a:cs typeface="Arial" panose="020B0604020202020204" pitchFamily="34" charset="0"/>
                        </a:rPr>
                        <a:t>migrans</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GB" sz="1200" b="0" i="0" u="none" strike="noStrike" dirty="0">
                          <a:solidFill>
                            <a:schemeClr val="tx1"/>
                          </a:solidFill>
                          <a:effectLst/>
                          <a:latin typeface="+mn-lt"/>
                        </a:rPr>
                        <a:t>Contact with hookworm larvae</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365162305"/>
                  </a:ext>
                </a:extLst>
              </a:tr>
              <a:tr h="388832">
                <a:tc>
                  <a:txBody>
                    <a:bodyPr/>
                    <a:lstStyle/>
                    <a:p>
                      <a:pPr algn="l" rtl="0" fontAlgn="ctr"/>
                      <a:r>
                        <a:rPr lang="en-GB" sz="1200" b="0" i="0" u="none" strike="noStrike" dirty="0">
                          <a:solidFill>
                            <a:schemeClr val="tx1"/>
                          </a:solidFill>
                          <a:effectLst/>
                          <a:latin typeface="+mn-lt"/>
                          <a:cs typeface="Arial" panose="020B0604020202020204" pitchFamily="34" charset="0"/>
                        </a:rPr>
                        <a:t>Cutaneous myiasis</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GB" sz="1200" b="0" i="0" u="none" strike="noStrike" dirty="0">
                          <a:solidFill>
                            <a:schemeClr val="tx1"/>
                          </a:solidFill>
                          <a:effectLst/>
                          <a:latin typeface="+mn-lt"/>
                        </a:rPr>
                        <a:t>Contact with larvae of the fly order Diptera</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270651920"/>
                  </a:ext>
                </a:extLst>
              </a:tr>
              <a:tr h="386064">
                <a:tc>
                  <a:txBody>
                    <a:bodyPr/>
                    <a:lstStyle/>
                    <a:p>
                      <a:pPr algn="l" rtl="0" fontAlgn="ctr"/>
                      <a:r>
                        <a:rPr lang="en-GB" sz="1200" b="0" i="0" u="none" strike="noStrike" dirty="0">
                          <a:solidFill>
                            <a:schemeClr val="tx1"/>
                          </a:solidFill>
                          <a:effectLst/>
                          <a:latin typeface="+mn-lt"/>
                          <a:cs typeface="Arial" panose="020B0604020202020204" pitchFamily="34" charset="0"/>
                        </a:rPr>
                        <a:t>Diphtheria</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IE" sz="1200" b="0" i="0" u="none" strike="noStrike" dirty="0">
                          <a:solidFill>
                            <a:schemeClr val="tx1"/>
                          </a:solidFill>
                          <a:effectLst/>
                          <a:latin typeface="+mn-lt"/>
                        </a:rPr>
                        <a:t>Contact or airborne </a:t>
                      </a:r>
                      <a:r>
                        <a:rPr lang="en-IE" sz="1200" b="0" i="0" u="none" strike="noStrike" dirty="0" err="1">
                          <a:solidFill>
                            <a:schemeClr val="tx1"/>
                          </a:solidFill>
                          <a:effectLst/>
                          <a:latin typeface="+mn-lt"/>
                        </a:rPr>
                        <a:t>c</a:t>
                      </a:r>
                      <a:r>
                        <a:rPr lang="en-IE" sz="1200" b="0" i="1" u="none" strike="noStrike" dirty="0" err="1">
                          <a:solidFill>
                            <a:schemeClr val="tx1"/>
                          </a:solidFill>
                          <a:effectLst/>
                          <a:latin typeface="+mn-lt"/>
                        </a:rPr>
                        <a:t>orynebacterium</a:t>
                      </a:r>
                      <a:r>
                        <a:rPr lang="en-IE" sz="1200" b="0" i="1" u="none" strike="noStrike" dirty="0">
                          <a:solidFill>
                            <a:schemeClr val="tx1"/>
                          </a:solidFill>
                          <a:effectLst/>
                          <a:latin typeface="+mn-lt"/>
                        </a:rPr>
                        <a:t> diphtheriae </a:t>
                      </a:r>
                      <a:r>
                        <a:rPr lang="en-IE" sz="1200" b="0" i="0" u="none" strike="noStrike" dirty="0">
                          <a:solidFill>
                            <a:schemeClr val="tx1"/>
                          </a:solidFill>
                          <a:effectLst/>
                          <a:latin typeface="+mn-lt"/>
                        </a:rPr>
                        <a:t>bacteria</a:t>
                      </a:r>
                    </a:p>
                  </a:txBody>
                  <a:tcPr marL="6757" marR="6757" marT="6757" marB="0" anchor="ctr"/>
                </a:tc>
                <a:extLst>
                  <a:ext uri="{0D108BD9-81ED-4DB2-BD59-A6C34878D82A}">
                    <a16:rowId xmlns:a16="http://schemas.microsoft.com/office/drawing/2014/main" val="1644683193"/>
                  </a:ext>
                </a:extLst>
              </a:tr>
              <a:tr h="578485">
                <a:tc>
                  <a:txBody>
                    <a:bodyPr/>
                    <a:lstStyle/>
                    <a:p>
                      <a:pPr algn="l" rtl="0" fontAlgn="ctr"/>
                      <a:r>
                        <a:rPr lang="en-IE" sz="1200" b="0" i="0" u="none" strike="noStrike" dirty="0">
                          <a:solidFill>
                            <a:schemeClr val="tx1"/>
                          </a:solidFill>
                          <a:effectLst/>
                          <a:latin typeface="+mn-lt"/>
                          <a:cs typeface="Arial" panose="020B0604020202020204" pitchFamily="34" charset="0"/>
                        </a:rPr>
                        <a:t>Eczema (atopic/contact dermatitis)</a:t>
                      </a:r>
                    </a:p>
                  </a:txBody>
                  <a:tcPr marL="9525" marR="9525" marT="9525" marB="0" anchor="ctr"/>
                </a:tc>
                <a:tc>
                  <a:txBody>
                    <a:bodyPr/>
                    <a:lstStyle/>
                    <a:p>
                      <a:pPr algn="ctr" fontAlgn="t"/>
                      <a:r>
                        <a:rPr lang="en-GB" sz="1200" b="0" i="0" u="none" strike="noStrike" dirty="0">
                          <a:solidFill>
                            <a:schemeClr val="tx1"/>
                          </a:solidFill>
                          <a:effectLst/>
                          <a:latin typeface="+mn-lt"/>
                        </a:rPr>
                        <a:t>Genetic predisposition, environmental allergens, chemicals.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282008233"/>
                  </a:ext>
                </a:extLst>
              </a:tr>
              <a:tr h="386064">
                <a:tc>
                  <a:txBody>
                    <a:bodyPr/>
                    <a:lstStyle/>
                    <a:p>
                      <a:pPr algn="l" rtl="0" fontAlgn="ctr"/>
                      <a:r>
                        <a:rPr lang="en-IE" sz="1200" b="0" i="0" u="none" strike="noStrike" dirty="0">
                          <a:solidFill>
                            <a:schemeClr val="tx1"/>
                          </a:solidFill>
                          <a:effectLst/>
                          <a:latin typeface="+mn-lt"/>
                          <a:cs typeface="Arial" panose="020B0604020202020204" pitchFamily="34" charset="0"/>
                        </a:rPr>
                        <a:t>Herpes simplex</a:t>
                      </a:r>
                    </a:p>
                  </a:txBody>
                  <a:tcPr marL="9525" marR="9525" marT="9525" marB="0" anchor="ctr"/>
                </a:tc>
                <a:tc>
                  <a:txBody>
                    <a:bodyPr/>
                    <a:lstStyle/>
                    <a:p>
                      <a:pPr algn="ctr" fontAlgn="t"/>
                      <a:r>
                        <a:rPr lang="en-GB" sz="1200" b="0" i="0" u="none" strike="noStrike" dirty="0">
                          <a:solidFill>
                            <a:schemeClr val="tx1"/>
                          </a:solidFill>
                          <a:effectLst/>
                          <a:latin typeface="+mn-lt"/>
                        </a:rPr>
                        <a:t>Contact or bodily fluid </a:t>
                      </a:r>
                      <a:r>
                        <a:rPr lang="en-GB" sz="1200" b="0" i="1" u="none" strike="noStrike" dirty="0">
                          <a:solidFill>
                            <a:schemeClr val="tx1"/>
                          </a:solidFill>
                          <a:effectLst/>
                          <a:latin typeface="+mn-lt"/>
                        </a:rPr>
                        <a:t>herpes simplex </a:t>
                      </a:r>
                      <a:r>
                        <a:rPr lang="en-GB" sz="1200" b="0" i="0" u="none" strike="noStrike" dirty="0">
                          <a:solidFill>
                            <a:schemeClr val="tx1"/>
                          </a:solidFill>
                          <a:effectLst/>
                          <a:latin typeface="+mn-lt"/>
                        </a:rPr>
                        <a:t>virus.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302052893"/>
                  </a:ext>
                </a:extLst>
              </a:tr>
              <a:tr h="386064">
                <a:tc>
                  <a:txBody>
                    <a:bodyPr/>
                    <a:lstStyle/>
                    <a:p>
                      <a:pPr algn="l" rtl="0" fontAlgn="ctr"/>
                      <a:r>
                        <a:rPr lang="en-GB" sz="1200" b="0" i="0" u="none" strike="noStrike" dirty="0" err="1">
                          <a:solidFill>
                            <a:schemeClr val="tx1"/>
                          </a:solidFill>
                          <a:effectLst/>
                          <a:latin typeface="+mn-lt"/>
                          <a:cs typeface="Arial" panose="020B0604020202020204" pitchFamily="34" charset="0"/>
                        </a:rPr>
                        <a:t>Gonorrhea</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IE" sz="1200" b="0" i="0" u="none" strike="noStrike" dirty="0">
                          <a:solidFill>
                            <a:schemeClr val="tx1"/>
                          </a:solidFill>
                          <a:effectLst/>
                          <a:latin typeface="+mn-lt"/>
                        </a:rPr>
                        <a:t>Contact </a:t>
                      </a:r>
                      <a:r>
                        <a:rPr lang="en-IE" sz="1200" b="0" i="1" u="none" strike="noStrike" dirty="0" err="1">
                          <a:solidFill>
                            <a:schemeClr val="tx1"/>
                          </a:solidFill>
                          <a:effectLst/>
                          <a:latin typeface="+mn-lt"/>
                        </a:rPr>
                        <a:t>neisseria</a:t>
                      </a:r>
                      <a:r>
                        <a:rPr lang="en-IE" sz="1200" b="0" i="1" u="none" strike="noStrike" dirty="0">
                          <a:solidFill>
                            <a:schemeClr val="tx1"/>
                          </a:solidFill>
                          <a:effectLst/>
                          <a:latin typeface="+mn-lt"/>
                        </a:rPr>
                        <a:t> gonorrhoeae</a:t>
                      </a:r>
                      <a:r>
                        <a:rPr lang="en-IE" sz="1200" b="0" i="0" u="none" strike="noStrike" dirty="0">
                          <a:solidFill>
                            <a:schemeClr val="tx1"/>
                          </a:solidFill>
                          <a:effectLst/>
                          <a:latin typeface="+mn-lt"/>
                        </a:rPr>
                        <a:t> bacterium</a:t>
                      </a:r>
                      <a:endParaRPr lang="en-IE" sz="1200" b="0" i="1"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4096391511"/>
                  </a:ext>
                </a:extLst>
              </a:tr>
              <a:tr h="388832">
                <a:tc>
                  <a:txBody>
                    <a:bodyPr/>
                    <a:lstStyle/>
                    <a:p>
                      <a:pPr algn="l" rtl="0" fontAlgn="ctr"/>
                      <a:r>
                        <a:rPr lang="en-IE" sz="1200" b="0" i="0" u="none" strike="noStrike" dirty="0">
                          <a:solidFill>
                            <a:schemeClr val="tx1"/>
                          </a:solidFill>
                          <a:effectLst/>
                          <a:latin typeface="+mn-lt"/>
                          <a:cs typeface="Arial" panose="020B0604020202020204" pitchFamily="34" charset="0"/>
                        </a:rPr>
                        <a:t>Hand-foot-and-mouth disease</a:t>
                      </a:r>
                    </a:p>
                  </a:txBody>
                  <a:tcPr marL="9525" marR="9525" marT="9525" marB="0" anchor="ctr"/>
                </a:tc>
                <a:tc>
                  <a:txBody>
                    <a:bodyPr/>
                    <a:lstStyle/>
                    <a:p>
                      <a:pPr algn="ctr" fontAlgn="t"/>
                      <a:r>
                        <a:rPr lang="en-IE" sz="1200" b="0" i="0" u="none" strike="noStrike" dirty="0">
                          <a:solidFill>
                            <a:schemeClr val="tx1"/>
                          </a:solidFill>
                          <a:effectLst/>
                          <a:latin typeface="+mn-lt"/>
                        </a:rPr>
                        <a:t>Contact or airborne</a:t>
                      </a:r>
                      <a:r>
                        <a:rPr lang="en-IE" sz="1200" b="0" i="1" u="none" strike="noStrike" dirty="0">
                          <a:solidFill>
                            <a:schemeClr val="tx1"/>
                          </a:solidFill>
                          <a:effectLst/>
                          <a:latin typeface="+mn-lt"/>
                        </a:rPr>
                        <a:t> Coxsackievirus.</a:t>
                      </a:r>
                    </a:p>
                  </a:txBody>
                  <a:tcPr marL="6757" marR="6757" marT="6757" marB="0" anchor="ctr"/>
                </a:tc>
                <a:extLst>
                  <a:ext uri="{0D108BD9-81ED-4DB2-BD59-A6C34878D82A}">
                    <a16:rowId xmlns:a16="http://schemas.microsoft.com/office/drawing/2014/main" val="3525117701"/>
                  </a:ext>
                </a:extLst>
              </a:tr>
              <a:tr h="199179">
                <a:tc>
                  <a:txBody>
                    <a:bodyPr/>
                    <a:lstStyle/>
                    <a:p>
                      <a:pPr algn="l" rtl="0" fontAlgn="ctr"/>
                      <a:r>
                        <a:rPr lang="en-IE" sz="1200" b="0" i="0" u="none" strike="noStrike" dirty="0">
                          <a:solidFill>
                            <a:schemeClr val="tx1"/>
                          </a:solidFill>
                          <a:effectLst/>
                          <a:latin typeface="+mn-lt"/>
                          <a:cs typeface="Arial" panose="020B0604020202020204" pitchFamily="34" charset="0"/>
                        </a:rPr>
                        <a:t>Impetigo</a:t>
                      </a:r>
                    </a:p>
                  </a:txBody>
                  <a:tcPr marL="9525" marR="9525" marT="9525" marB="0" anchor="ctr"/>
                </a:tc>
                <a:tc>
                  <a:txBody>
                    <a:bodyPr/>
                    <a:lstStyle/>
                    <a:p>
                      <a:pPr algn="ctr" fontAlgn="t"/>
                      <a:r>
                        <a:rPr lang="en-GB" sz="1200" b="0" i="0" u="none" strike="noStrike" dirty="0">
                          <a:solidFill>
                            <a:schemeClr val="tx1"/>
                          </a:solidFill>
                          <a:effectLst/>
                          <a:latin typeface="+mn-lt"/>
                        </a:rPr>
                        <a:t>Contact </a:t>
                      </a:r>
                      <a:r>
                        <a:rPr lang="en-GB" sz="1200" b="0" i="1" u="none" strike="noStrike" dirty="0">
                          <a:solidFill>
                            <a:schemeClr val="tx1"/>
                          </a:solidFill>
                          <a:effectLst/>
                          <a:latin typeface="+mn-lt"/>
                        </a:rPr>
                        <a:t>staphylococci</a:t>
                      </a:r>
                      <a:r>
                        <a:rPr lang="en-GB" sz="1200" b="0" i="0" u="none" strike="noStrike" dirty="0">
                          <a:solidFill>
                            <a:schemeClr val="tx1"/>
                          </a:solidFill>
                          <a:effectLst/>
                          <a:latin typeface="+mn-lt"/>
                        </a:rPr>
                        <a:t> bacteria</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547741257"/>
                  </a:ext>
                </a:extLst>
              </a:tr>
              <a:tr h="199179">
                <a:tc>
                  <a:txBody>
                    <a:bodyPr/>
                    <a:lstStyle/>
                    <a:p>
                      <a:pPr algn="l" rtl="0" fontAlgn="ctr"/>
                      <a:r>
                        <a:rPr lang="en-GB" sz="1200" b="0" i="0" u="none" strike="noStrike" dirty="0">
                          <a:solidFill>
                            <a:schemeClr val="tx1"/>
                          </a:solidFill>
                          <a:effectLst/>
                          <a:latin typeface="+mn-lt"/>
                          <a:cs typeface="Arial" panose="020B0604020202020204" pitchFamily="34" charset="0"/>
                        </a:rPr>
                        <a:t>Marburg</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GB" sz="1200" b="0" i="1" u="none" strike="noStrike" dirty="0">
                          <a:solidFill>
                            <a:schemeClr val="tx1"/>
                          </a:solidFill>
                          <a:effectLst/>
                          <a:latin typeface="+mn-lt"/>
                        </a:rPr>
                        <a:t> </a:t>
                      </a:r>
                      <a:r>
                        <a:rPr lang="en-GB" sz="1200" b="0" i="0" u="none" strike="noStrike" dirty="0">
                          <a:solidFill>
                            <a:schemeClr val="tx1"/>
                          </a:solidFill>
                          <a:effectLst/>
                          <a:latin typeface="+mn-lt"/>
                        </a:rPr>
                        <a:t>Contact </a:t>
                      </a:r>
                      <a:r>
                        <a:rPr lang="en-GB" sz="1200" b="0" i="1" u="none" strike="noStrike" dirty="0" err="1">
                          <a:solidFill>
                            <a:schemeClr val="tx1"/>
                          </a:solidFill>
                          <a:effectLst/>
                          <a:latin typeface="+mn-lt"/>
                        </a:rPr>
                        <a:t>marburg</a:t>
                      </a:r>
                      <a:r>
                        <a:rPr lang="en-GB" sz="1200" b="0" i="1" u="none" strike="noStrike" dirty="0">
                          <a:solidFill>
                            <a:schemeClr val="tx1"/>
                          </a:solidFill>
                          <a:effectLst/>
                          <a:latin typeface="+mn-lt"/>
                        </a:rPr>
                        <a:t> </a:t>
                      </a:r>
                      <a:r>
                        <a:rPr lang="en-GB" sz="1200" b="0" i="0" u="none" strike="noStrike" dirty="0">
                          <a:solidFill>
                            <a:schemeClr val="tx1"/>
                          </a:solidFill>
                          <a:effectLst/>
                          <a:latin typeface="+mn-lt"/>
                        </a:rPr>
                        <a:t>virus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054579435"/>
                  </a:ext>
                </a:extLst>
              </a:tr>
              <a:tr h="386064">
                <a:tc>
                  <a:txBody>
                    <a:bodyPr/>
                    <a:lstStyle/>
                    <a:p>
                      <a:pPr algn="l" rtl="0" fontAlgn="ctr"/>
                      <a:r>
                        <a:rPr lang="en-GB" sz="1200" b="0" i="0" u="none" strike="noStrike" dirty="0">
                          <a:solidFill>
                            <a:schemeClr val="tx1"/>
                          </a:solidFill>
                          <a:effectLst/>
                          <a:latin typeface="+mn-lt"/>
                          <a:cs typeface="Arial" panose="020B0604020202020204" pitchFamily="34" charset="0"/>
                        </a:rPr>
                        <a:t>Measles</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IE" sz="1200" b="0" i="0" u="none" strike="noStrike" dirty="0">
                          <a:solidFill>
                            <a:schemeClr val="tx1"/>
                          </a:solidFill>
                          <a:effectLst/>
                          <a:latin typeface="+mn-lt"/>
                        </a:rPr>
                        <a:t>Contact or airborne </a:t>
                      </a:r>
                      <a:r>
                        <a:rPr lang="en-IE" sz="1200" b="0" i="1" u="none" strike="noStrike" dirty="0">
                          <a:solidFill>
                            <a:schemeClr val="tx1"/>
                          </a:solidFill>
                          <a:effectLst/>
                          <a:latin typeface="+mn-lt"/>
                        </a:rPr>
                        <a:t>measles morbillivirus.</a:t>
                      </a:r>
                    </a:p>
                  </a:txBody>
                  <a:tcPr marL="6757" marR="6757" marT="6757" marB="0" anchor="ctr"/>
                </a:tc>
                <a:extLst>
                  <a:ext uri="{0D108BD9-81ED-4DB2-BD59-A6C34878D82A}">
                    <a16:rowId xmlns:a16="http://schemas.microsoft.com/office/drawing/2014/main" val="910787869"/>
                  </a:ext>
                </a:extLst>
              </a:tr>
              <a:tr h="199179">
                <a:tc>
                  <a:txBody>
                    <a:bodyPr/>
                    <a:lstStyle/>
                    <a:p>
                      <a:pPr algn="l" rtl="0" fontAlgn="ctr"/>
                      <a:r>
                        <a:rPr lang="en-GB" sz="1200" b="0" i="0" u="none" strike="noStrike" dirty="0">
                          <a:solidFill>
                            <a:schemeClr val="tx1"/>
                          </a:solidFill>
                          <a:effectLst/>
                          <a:latin typeface="+mn-lt"/>
                          <a:cs typeface="Arial" panose="020B0604020202020204" pitchFamily="34" charset="0"/>
                        </a:rPr>
                        <a:t>Monkeypox</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GB" sz="1200" b="0" i="0" u="none" strike="noStrike" dirty="0">
                          <a:solidFill>
                            <a:schemeClr val="tx1"/>
                          </a:solidFill>
                          <a:effectLst/>
                          <a:latin typeface="+mn-lt"/>
                        </a:rPr>
                        <a:t>Contact </a:t>
                      </a:r>
                      <a:r>
                        <a:rPr lang="en-GB" sz="1200" b="0" i="1" u="none" strike="noStrike" dirty="0" err="1">
                          <a:solidFill>
                            <a:schemeClr val="tx1"/>
                          </a:solidFill>
                          <a:effectLst/>
                          <a:latin typeface="+mn-lt"/>
                        </a:rPr>
                        <a:t>mpox</a:t>
                      </a:r>
                      <a:r>
                        <a:rPr lang="en-GB" sz="1200" b="0" i="0" u="none" strike="noStrike" dirty="0">
                          <a:solidFill>
                            <a:schemeClr val="tx1"/>
                          </a:solidFill>
                          <a:effectLst/>
                          <a:latin typeface="+mn-lt"/>
                        </a:rPr>
                        <a:t> virus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792473928"/>
                  </a:ext>
                </a:extLst>
              </a:tr>
            </a:tbl>
          </a:graphicData>
        </a:graphic>
      </p:graphicFrame>
      <p:graphicFrame>
        <p:nvGraphicFramePr>
          <p:cNvPr id="3" name="Table 2">
            <a:extLst>
              <a:ext uri="{FF2B5EF4-FFF2-40B4-BE49-F238E27FC236}">
                <a16:creationId xmlns:a16="http://schemas.microsoft.com/office/drawing/2014/main" id="{32794572-14A1-AB2B-2EDD-7FBCE780744B}"/>
              </a:ext>
            </a:extLst>
          </p:cNvPr>
          <p:cNvGraphicFramePr>
            <a:graphicFrameLocks noGrp="1"/>
          </p:cNvGraphicFramePr>
          <p:nvPr>
            <p:extLst>
              <p:ext uri="{D42A27DB-BD31-4B8C-83A1-F6EECF244321}">
                <p14:modId xmlns:p14="http://schemas.microsoft.com/office/powerpoint/2010/main" val="3238208355"/>
              </p:ext>
            </p:extLst>
          </p:nvPr>
        </p:nvGraphicFramePr>
        <p:xfrm>
          <a:off x="8349710" y="719642"/>
          <a:ext cx="3439595" cy="5222326"/>
        </p:xfrm>
        <a:graphic>
          <a:graphicData uri="http://schemas.openxmlformats.org/drawingml/2006/table">
            <a:tbl>
              <a:tblPr>
                <a:tableStyleId>{5C22544A-7EE6-4342-B048-85BDC9FD1C3A}</a:tableStyleId>
              </a:tblPr>
              <a:tblGrid>
                <a:gridCol w="1059865">
                  <a:extLst>
                    <a:ext uri="{9D8B030D-6E8A-4147-A177-3AD203B41FA5}">
                      <a16:colId xmlns:a16="http://schemas.microsoft.com/office/drawing/2014/main" val="581275691"/>
                    </a:ext>
                  </a:extLst>
                </a:gridCol>
                <a:gridCol w="2379730">
                  <a:extLst>
                    <a:ext uri="{9D8B030D-6E8A-4147-A177-3AD203B41FA5}">
                      <a16:colId xmlns:a16="http://schemas.microsoft.com/office/drawing/2014/main" val="14083155"/>
                    </a:ext>
                  </a:extLst>
                </a:gridCol>
              </a:tblGrid>
              <a:tr h="196411">
                <a:tc>
                  <a:txBody>
                    <a:bodyPr/>
                    <a:lstStyle/>
                    <a:p>
                      <a:pPr algn="ctr" fontAlgn="t"/>
                      <a:r>
                        <a:rPr lang="en-IE" sz="1200" b="1" u="none" strike="noStrike" dirty="0">
                          <a:solidFill>
                            <a:srgbClr val="0070C0"/>
                          </a:solidFill>
                          <a:effectLst/>
                          <a:latin typeface="+mn-lt"/>
                        </a:rPr>
                        <a:t>Dermal disease</a:t>
                      </a:r>
                      <a:endParaRPr lang="en-IE" sz="1200" b="1" i="0" u="none" strike="noStrike" dirty="0">
                        <a:solidFill>
                          <a:srgbClr val="0070C0"/>
                        </a:solidFill>
                        <a:effectLst/>
                        <a:latin typeface="+mn-lt"/>
                      </a:endParaRPr>
                    </a:p>
                  </a:txBody>
                  <a:tcPr marL="6757" marR="6757" marT="6757" marB="0" anchor="ctr"/>
                </a:tc>
                <a:tc>
                  <a:txBody>
                    <a:bodyPr/>
                    <a:lstStyle/>
                    <a:p>
                      <a:pPr algn="ctr" fontAlgn="t"/>
                      <a:r>
                        <a:rPr lang="en-GB" sz="1200" b="1" i="0" u="none" strike="noStrike" dirty="0">
                          <a:solidFill>
                            <a:srgbClr val="0070C0"/>
                          </a:solidFill>
                          <a:effectLst/>
                          <a:latin typeface="+mn-lt"/>
                        </a:rPr>
                        <a:t>C</a:t>
                      </a:r>
                      <a:r>
                        <a:rPr lang="en-IE" sz="1200" b="1" i="0" u="none" strike="noStrike" dirty="0" err="1">
                          <a:solidFill>
                            <a:srgbClr val="0070C0"/>
                          </a:solidFill>
                          <a:effectLst/>
                          <a:latin typeface="+mn-lt"/>
                        </a:rPr>
                        <a:t>auses</a:t>
                      </a:r>
                      <a:r>
                        <a:rPr lang="en-IE" sz="1200" b="1" i="0" u="none" strike="noStrike" dirty="0">
                          <a:solidFill>
                            <a:srgbClr val="0070C0"/>
                          </a:solidFill>
                          <a:effectLst/>
                          <a:latin typeface="+mn-lt"/>
                        </a:rPr>
                        <a:t>/triggers</a:t>
                      </a:r>
                    </a:p>
                  </a:txBody>
                  <a:tcPr marL="6757" marR="6757" marT="6757" marB="0" anchor="ctr"/>
                </a:tc>
                <a:extLst>
                  <a:ext uri="{0D108BD9-81ED-4DB2-BD59-A6C34878D82A}">
                    <a16:rowId xmlns:a16="http://schemas.microsoft.com/office/drawing/2014/main" val="2179879080"/>
                  </a:ext>
                </a:extLst>
              </a:tr>
              <a:tr h="388832">
                <a:tc>
                  <a:txBody>
                    <a:bodyPr/>
                    <a:lstStyle/>
                    <a:p>
                      <a:pPr algn="l" rtl="0" fontAlgn="ctr"/>
                      <a:r>
                        <a:rPr lang="en-IE" sz="1200" b="0" i="0" u="none" strike="noStrike" dirty="0">
                          <a:solidFill>
                            <a:schemeClr val="tx1"/>
                          </a:solidFill>
                          <a:effectLst/>
                          <a:latin typeface="+mn-lt"/>
                          <a:cs typeface="Arial" panose="020B0604020202020204" pitchFamily="34" charset="0"/>
                        </a:rPr>
                        <a:t>Prurigo nodularis</a:t>
                      </a:r>
                    </a:p>
                  </a:txBody>
                  <a:tcPr marL="9525" marR="9525" marT="9525" marB="0" anchor="ctr"/>
                </a:tc>
                <a:tc>
                  <a:txBody>
                    <a:bodyPr/>
                    <a:lstStyle/>
                    <a:p>
                      <a:pPr algn="ctr" fontAlgn="t"/>
                      <a:r>
                        <a:rPr lang="en-GB" sz="1200" b="0" i="0" u="none" strike="noStrike" dirty="0">
                          <a:solidFill>
                            <a:schemeClr val="tx1"/>
                          </a:solidFill>
                          <a:effectLst/>
                          <a:latin typeface="+mn-lt"/>
                        </a:rPr>
                        <a:t>Not known. Among risk factors is atopic dermatitis.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375918404"/>
                  </a:ext>
                </a:extLst>
              </a:tr>
              <a:tr h="386064">
                <a:tc>
                  <a:txBody>
                    <a:bodyPr/>
                    <a:lstStyle/>
                    <a:p>
                      <a:pPr algn="l" rtl="0" fontAlgn="ctr"/>
                      <a:r>
                        <a:rPr lang="en-IE" sz="1200" b="0" i="0" u="none" strike="noStrike" dirty="0">
                          <a:solidFill>
                            <a:schemeClr val="tx1"/>
                          </a:solidFill>
                          <a:effectLst/>
                          <a:latin typeface="+mn-lt"/>
                          <a:cs typeface="Arial" panose="020B0604020202020204" pitchFamily="34" charset="0"/>
                        </a:rPr>
                        <a:t>Psoriasis</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chemeClr val="tx1"/>
                          </a:solidFill>
                          <a:effectLst/>
                          <a:latin typeface="+mn-lt"/>
                        </a:rPr>
                        <a:t>Genetic predisposition</a:t>
                      </a:r>
                      <a:r>
                        <a:rPr lang="en-IE" sz="1200" b="0" i="0" u="none" strike="noStrike" dirty="0">
                          <a:solidFill>
                            <a:schemeClr val="tx1"/>
                          </a:solidFill>
                          <a:effectLst/>
                          <a:latin typeface="+mn-lt"/>
                        </a:rPr>
                        <a:t>, skin injury, throat infections, certain medicines.</a:t>
                      </a:r>
                    </a:p>
                  </a:txBody>
                  <a:tcPr marL="6757" marR="6757" marT="6757" marB="0" anchor="ctr"/>
                </a:tc>
                <a:extLst>
                  <a:ext uri="{0D108BD9-81ED-4DB2-BD59-A6C34878D82A}">
                    <a16:rowId xmlns:a16="http://schemas.microsoft.com/office/drawing/2014/main" val="2914117409"/>
                  </a:ext>
                </a:extLst>
              </a:tr>
              <a:tr h="388832">
                <a:tc>
                  <a:txBody>
                    <a:bodyPr/>
                    <a:lstStyle/>
                    <a:p>
                      <a:pPr algn="l" rtl="0" fontAlgn="ctr"/>
                      <a:r>
                        <a:rPr lang="en-IE" sz="1200" b="0" i="0" u="none" strike="noStrike" dirty="0">
                          <a:solidFill>
                            <a:schemeClr val="tx1"/>
                          </a:solidFill>
                          <a:effectLst/>
                          <a:latin typeface="+mn-lt"/>
                          <a:cs typeface="Arial" panose="020B0604020202020204" pitchFamily="34" charset="0"/>
                        </a:rPr>
                        <a:t>Ringworm (tinea corporis)</a:t>
                      </a:r>
                    </a:p>
                  </a:txBody>
                  <a:tcPr marL="9525" marR="9525" marT="9525" marB="0" anchor="ctr"/>
                </a:tc>
                <a:tc>
                  <a:txBody>
                    <a:bodyPr/>
                    <a:lstStyle/>
                    <a:p>
                      <a:pPr algn="ctr" fontAlgn="t"/>
                      <a:r>
                        <a:rPr lang="en-GB" sz="1200" b="0" i="0" u="none" strike="noStrike" dirty="0">
                          <a:solidFill>
                            <a:schemeClr val="tx1"/>
                          </a:solidFill>
                          <a:effectLst/>
                          <a:latin typeface="+mn-lt"/>
                        </a:rPr>
                        <a:t>Contact </a:t>
                      </a:r>
                      <a:r>
                        <a:rPr lang="en-GB" sz="1200" b="0" i="1" u="none" strike="noStrike" dirty="0">
                          <a:solidFill>
                            <a:schemeClr val="tx1"/>
                          </a:solidFill>
                          <a:effectLst/>
                          <a:latin typeface="+mn-lt"/>
                        </a:rPr>
                        <a:t>trichophyton</a:t>
                      </a:r>
                      <a:r>
                        <a:rPr lang="en-GB" sz="1200" b="0" i="0" u="none" strike="noStrike" dirty="0">
                          <a:solidFill>
                            <a:schemeClr val="tx1"/>
                          </a:solidFill>
                          <a:effectLst/>
                          <a:latin typeface="+mn-lt"/>
                        </a:rPr>
                        <a:t>, </a:t>
                      </a:r>
                      <a:r>
                        <a:rPr lang="en-GB" sz="1200" b="0" i="1" u="none" strike="noStrike" dirty="0" err="1">
                          <a:solidFill>
                            <a:schemeClr val="tx1"/>
                          </a:solidFill>
                          <a:effectLst/>
                          <a:latin typeface="+mn-lt"/>
                        </a:rPr>
                        <a:t>microsporum</a:t>
                      </a:r>
                      <a:r>
                        <a:rPr lang="en-GB" sz="1200" b="0" i="0" u="none" strike="noStrike" dirty="0">
                          <a:solidFill>
                            <a:schemeClr val="tx1"/>
                          </a:solidFill>
                          <a:effectLst/>
                          <a:latin typeface="+mn-lt"/>
                        </a:rPr>
                        <a:t>, or </a:t>
                      </a:r>
                      <a:r>
                        <a:rPr lang="en-GB" sz="1200" b="0" i="1" u="none" strike="noStrike" dirty="0" err="1">
                          <a:solidFill>
                            <a:schemeClr val="tx1"/>
                          </a:solidFill>
                          <a:effectLst/>
                          <a:latin typeface="+mn-lt"/>
                        </a:rPr>
                        <a:t>epidermophyton</a:t>
                      </a:r>
                      <a:r>
                        <a:rPr lang="en-GB" sz="1200" b="0" i="0" u="none" strike="noStrike" dirty="0">
                          <a:solidFill>
                            <a:schemeClr val="tx1"/>
                          </a:solidFill>
                          <a:effectLst/>
                          <a:latin typeface="+mn-lt"/>
                        </a:rPr>
                        <a:t> fungi.</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780844472"/>
                  </a:ext>
                </a:extLst>
              </a:tr>
              <a:tr h="575717">
                <a:tc>
                  <a:txBody>
                    <a:bodyPr/>
                    <a:lstStyle/>
                    <a:p>
                      <a:pPr algn="l" rtl="0" fontAlgn="ctr"/>
                      <a:r>
                        <a:rPr lang="en-IE" sz="1200" b="0" i="0" u="none" strike="noStrike" dirty="0">
                          <a:solidFill>
                            <a:schemeClr val="tx1"/>
                          </a:solidFill>
                          <a:effectLst/>
                          <a:latin typeface="+mn-lt"/>
                          <a:cs typeface="Arial" panose="020B0604020202020204" pitchFamily="34" charset="0"/>
                        </a:rPr>
                        <a:t>Rosacea</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chemeClr val="tx1"/>
                          </a:solidFill>
                          <a:effectLst/>
                          <a:latin typeface="+mn-lt"/>
                        </a:rPr>
                        <a:t>Genetic predisposition</a:t>
                      </a:r>
                      <a:r>
                        <a:rPr lang="en-IE" sz="1200" b="0" i="0" u="none" strike="noStrike" dirty="0">
                          <a:solidFill>
                            <a:schemeClr val="tx1"/>
                          </a:solidFill>
                          <a:effectLst/>
                          <a:latin typeface="+mn-lt"/>
                        </a:rPr>
                        <a:t>, certain chemicals in food, alcohol, climatic conditions.</a:t>
                      </a:r>
                    </a:p>
                  </a:txBody>
                  <a:tcPr marL="6757" marR="6757" marT="6757" marB="0" anchor="ctr"/>
                </a:tc>
                <a:extLst>
                  <a:ext uri="{0D108BD9-81ED-4DB2-BD59-A6C34878D82A}">
                    <a16:rowId xmlns:a16="http://schemas.microsoft.com/office/drawing/2014/main" val="559362778"/>
                  </a:ext>
                </a:extLst>
              </a:tr>
              <a:tr h="199179">
                <a:tc>
                  <a:txBody>
                    <a:bodyPr/>
                    <a:lstStyle/>
                    <a:p>
                      <a:pPr algn="l" rtl="0" fontAlgn="ctr"/>
                      <a:r>
                        <a:rPr lang="en-GB" sz="1200" b="0" i="0" u="none" strike="noStrike" dirty="0">
                          <a:solidFill>
                            <a:schemeClr val="tx1"/>
                          </a:solidFill>
                          <a:effectLst/>
                          <a:latin typeface="+mn-lt"/>
                          <a:cs typeface="Arial" panose="020B0604020202020204" pitchFamily="34" charset="0"/>
                        </a:rPr>
                        <a:t>Rubella</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IE" sz="1200" b="0" i="0" u="none" strike="noStrike" dirty="0">
                          <a:solidFill>
                            <a:schemeClr val="tx1"/>
                          </a:solidFill>
                          <a:effectLst/>
                          <a:latin typeface="+mn-lt"/>
                        </a:rPr>
                        <a:t>Airborne or contact </a:t>
                      </a:r>
                      <a:r>
                        <a:rPr lang="en-IE" sz="1200" b="0" i="1" u="none" strike="noStrike" dirty="0">
                          <a:solidFill>
                            <a:schemeClr val="tx1"/>
                          </a:solidFill>
                          <a:effectLst/>
                          <a:latin typeface="+mn-lt"/>
                        </a:rPr>
                        <a:t>rubella</a:t>
                      </a:r>
                      <a:r>
                        <a:rPr lang="en-IE" sz="1200" b="0" i="0" u="none" strike="noStrike" dirty="0">
                          <a:solidFill>
                            <a:schemeClr val="tx1"/>
                          </a:solidFill>
                          <a:effectLst/>
                          <a:latin typeface="+mn-lt"/>
                        </a:rPr>
                        <a:t> virus</a:t>
                      </a:r>
                    </a:p>
                  </a:txBody>
                  <a:tcPr marL="6757" marR="6757" marT="6757" marB="0" anchor="ctr"/>
                </a:tc>
                <a:extLst>
                  <a:ext uri="{0D108BD9-81ED-4DB2-BD59-A6C34878D82A}">
                    <a16:rowId xmlns:a16="http://schemas.microsoft.com/office/drawing/2014/main" val="2180697838"/>
                  </a:ext>
                </a:extLst>
              </a:tr>
              <a:tr h="386064">
                <a:tc>
                  <a:txBody>
                    <a:bodyPr/>
                    <a:lstStyle/>
                    <a:p>
                      <a:pPr algn="l" rtl="0" fontAlgn="ctr"/>
                      <a:r>
                        <a:rPr lang="en-IE" sz="1200" b="0" i="0" u="none" strike="noStrike" dirty="0">
                          <a:solidFill>
                            <a:schemeClr val="tx1"/>
                          </a:solidFill>
                          <a:effectLst/>
                          <a:latin typeface="+mn-lt"/>
                          <a:cs typeface="Arial" panose="020B0604020202020204" pitchFamily="34" charset="0"/>
                        </a:rPr>
                        <a:t>Shingles</a:t>
                      </a:r>
                    </a:p>
                  </a:txBody>
                  <a:tcPr marL="9525" marR="9525" marT="9525" marB="0" anchor="ctr"/>
                </a:tc>
                <a:tc>
                  <a:txBody>
                    <a:bodyPr/>
                    <a:lstStyle/>
                    <a:p>
                      <a:pPr algn="ctr" fontAlgn="t"/>
                      <a:r>
                        <a:rPr lang="en-IE" sz="1200" b="0" i="0" u="none" strike="noStrike" dirty="0">
                          <a:solidFill>
                            <a:schemeClr val="tx1"/>
                          </a:solidFill>
                          <a:effectLst/>
                          <a:latin typeface="+mn-lt"/>
                        </a:rPr>
                        <a:t> V</a:t>
                      </a:r>
                      <a:r>
                        <a:rPr lang="en-IE" sz="1200" b="0" i="1" u="none" strike="noStrike" dirty="0">
                          <a:solidFill>
                            <a:schemeClr val="tx1"/>
                          </a:solidFill>
                          <a:effectLst/>
                          <a:latin typeface="+mn-lt"/>
                        </a:rPr>
                        <a:t>aricella-zoster</a:t>
                      </a:r>
                      <a:r>
                        <a:rPr lang="en-IE" sz="1200" b="0" i="0" u="none" strike="noStrike" dirty="0">
                          <a:solidFill>
                            <a:schemeClr val="tx1"/>
                          </a:solidFill>
                          <a:effectLst/>
                          <a:latin typeface="+mn-lt"/>
                        </a:rPr>
                        <a:t> virus pre-acquired from chickenpox</a:t>
                      </a:r>
                    </a:p>
                  </a:txBody>
                  <a:tcPr marL="6757" marR="6757" marT="6757" marB="0" anchor="ctr"/>
                </a:tc>
                <a:extLst>
                  <a:ext uri="{0D108BD9-81ED-4DB2-BD59-A6C34878D82A}">
                    <a16:rowId xmlns:a16="http://schemas.microsoft.com/office/drawing/2014/main" val="3305989447"/>
                  </a:ext>
                </a:extLst>
              </a:tr>
              <a:tr h="768139">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E" sz="1200" b="0" i="0" u="none" strike="noStrike" dirty="0">
                          <a:solidFill>
                            <a:schemeClr val="tx1"/>
                          </a:solidFill>
                          <a:effectLst/>
                          <a:latin typeface="+mn-lt"/>
                          <a:cs typeface="Arial" panose="020B0604020202020204" pitchFamily="34" charset="0"/>
                        </a:rPr>
                        <a:t>Skin cancers (basal cell, squamous cell, melanoma)</a:t>
                      </a:r>
                    </a:p>
                  </a:txBody>
                  <a:tcPr marL="9525" marR="9525" marT="9525" marB="0" anchor="ctr"/>
                </a:tc>
                <a:tc>
                  <a:txBody>
                    <a:bodyPr/>
                    <a:lstStyle/>
                    <a:p>
                      <a:pPr algn="ctr" fontAlgn="t"/>
                      <a:r>
                        <a:rPr lang="en-GB" sz="1200" b="0" i="0" u="none" strike="noStrike" dirty="0">
                          <a:solidFill>
                            <a:schemeClr val="tx1"/>
                          </a:solidFill>
                          <a:effectLst/>
                          <a:latin typeface="+mn-lt"/>
                        </a:rPr>
                        <a:t>Genetic predisposition, exposure to the sun, kidney dialysis, arsenic ingestion.</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833861977"/>
                  </a:ext>
                </a:extLst>
              </a:tr>
              <a:tr h="386064">
                <a:tc>
                  <a:txBody>
                    <a:bodyPr/>
                    <a:lstStyle/>
                    <a:p>
                      <a:pPr algn="l" rtl="0" fontAlgn="ctr"/>
                      <a:r>
                        <a:rPr lang="en-IE" sz="1200" b="0" i="0" u="none" strike="noStrike" dirty="0">
                          <a:solidFill>
                            <a:schemeClr val="tx1"/>
                          </a:solidFill>
                          <a:effectLst/>
                          <a:latin typeface="+mn-lt"/>
                          <a:cs typeface="Arial" panose="020B0604020202020204" pitchFamily="34" charset="0"/>
                        </a:rPr>
                        <a:t>Scabies</a:t>
                      </a:r>
                    </a:p>
                  </a:txBody>
                  <a:tcPr marL="9525" marR="9525" marT="9525" marB="0" anchor="ctr"/>
                </a:tc>
                <a:tc>
                  <a:txBody>
                    <a:bodyPr/>
                    <a:lstStyle/>
                    <a:p>
                      <a:pPr algn="ctr" fontAlgn="t"/>
                      <a:r>
                        <a:rPr lang="en-GB" sz="1200" b="0" i="0" u="none" strike="noStrike" dirty="0">
                          <a:solidFill>
                            <a:schemeClr val="tx1"/>
                          </a:solidFill>
                          <a:effectLst/>
                          <a:latin typeface="+mn-lt"/>
                        </a:rPr>
                        <a:t>Contact human itch mite (</a:t>
                      </a:r>
                      <a:r>
                        <a:rPr lang="en-GB" sz="1200" b="0" i="1" u="none" strike="noStrike" dirty="0" err="1">
                          <a:solidFill>
                            <a:schemeClr val="tx1"/>
                          </a:solidFill>
                          <a:effectLst/>
                          <a:latin typeface="+mn-lt"/>
                        </a:rPr>
                        <a:t>sarcoptes</a:t>
                      </a:r>
                      <a:r>
                        <a:rPr lang="en-GB" sz="1200" b="0" i="1" u="none" strike="noStrike" dirty="0">
                          <a:solidFill>
                            <a:schemeClr val="tx1"/>
                          </a:solidFill>
                          <a:effectLst/>
                          <a:latin typeface="+mn-lt"/>
                        </a:rPr>
                        <a:t> </a:t>
                      </a:r>
                      <a:r>
                        <a:rPr lang="en-GB" sz="1200" b="0" i="1" u="none" strike="noStrike" dirty="0" err="1">
                          <a:solidFill>
                            <a:schemeClr val="tx1"/>
                          </a:solidFill>
                          <a:effectLst/>
                          <a:latin typeface="+mn-lt"/>
                        </a:rPr>
                        <a:t>scabiei</a:t>
                      </a:r>
                      <a:r>
                        <a:rPr lang="en-GB" sz="1200" b="0" i="1" u="none" strike="noStrike" dirty="0">
                          <a:solidFill>
                            <a:schemeClr val="tx1"/>
                          </a:solidFill>
                          <a:effectLst/>
                          <a:latin typeface="+mn-lt"/>
                        </a:rPr>
                        <a:t> var. hominis</a:t>
                      </a:r>
                      <a:r>
                        <a:rPr lang="en-GB" sz="1200" b="0" i="0" u="none" strike="noStrike" dirty="0">
                          <a:solidFill>
                            <a:schemeClr val="tx1"/>
                          </a:solidFill>
                          <a:effectLst/>
                          <a:latin typeface="+mn-lt"/>
                        </a:rPr>
                        <a:t>)</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507568171"/>
                  </a:ext>
                </a:extLst>
              </a:tr>
              <a:tr h="386064">
                <a:tc>
                  <a:txBody>
                    <a:bodyPr/>
                    <a:lstStyle/>
                    <a:p>
                      <a:pPr algn="l" rtl="0" fontAlgn="ctr"/>
                      <a:r>
                        <a:rPr lang="en-GB" sz="1200" b="0" i="0" u="none" strike="noStrike" dirty="0">
                          <a:solidFill>
                            <a:schemeClr val="tx1"/>
                          </a:solidFill>
                          <a:effectLst/>
                          <a:latin typeface="+mn-lt"/>
                          <a:cs typeface="Arial" panose="020B0604020202020204" pitchFamily="34" charset="0"/>
                        </a:rPr>
                        <a:t>Syphilis</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IE" sz="1200" b="0" i="0" u="none" strike="noStrike" dirty="0">
                          <a:solidFill>
                            <a:schemeClr val="tx1"/>
                          </a:solidFill>
                          <a:effectLst/>
                          <a:latin typeface="+mn-lt"/>
                        </a:rPr>
                        <a:t>Contact treponema pallidum bacterium</a:t>
                      </a:r>
                    </a:p>
                  </a:txBody>
                  <a:tcPr marL="6757" marR="6757" marT="6757" marB="0" anchor="ctr"/>
                </a:tc>
                <a:extLst>
                  <a:ext uri="{0D108BD9-81ED-4DB2-BD59-A6C34878D82A}">
                    <a16:rowId xmlns:a16="http://schemas.microsoft.com/office/drawing/2014/main" val="2117888876"/>
                  </a:ext>
                </a:extLst>
              </a:tr>
              <a:tr h="575717">
                <a:tc>
                  <a:txBody>
                    <a:bodyPr/>
                    <a:lstStyle/>
                    <a:p>
                      <a:pPr algn="l" rtl="0" fontAlgn="ctr"/>
                      <a:r>
                        <a:rPr lang="en-GB" sz="1200" b="0" i="0" u="none" strike="noStrike" dirty="0">
                          <a:solidFill>
                            <a:schemeClr val="tx1"/>
                          </a:solidFill>
                          <a:effectLst/>
                          <a:latin typeface="+mn-lt"/>
                          <a:cs typeface="Arial" panose="020B0604020202020204" pitchFamily="34" charset="0"/>
                        </a:rPr>
                        <a:t>Vibrio </a:t>
                      </a:r>
                      <a:r>
                        <a:rPr lang="en-GB" sz="1200" b="0" i="0" u="none" strike="noStrike" dirty="0">
                          <a:solidFill>
                            <a:schemeClr val="tx1"/>
                          </a:solidFill>
                          <a:effectLst/>
                          <a:latin typeface="+mn-lt"/>
                        </a:rPr>
                        <a:t>vulnificus </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GB" sz="1200" b="0" i="0" u="none" strike="noStrike" dirty="0">
                          <a:solidFill>
                            <a:schemeClr val="tx1"/>
                          </a:solidFill>
                          <a:effectLst/>
                          <a:latin typeface="+mn-lt"/>
                        </a:rPr>
                        <a:t>Open wound contact with fluids or ingestion of seafood containing v</a:t>
                      </a:r>
                      <a:r>
                        <a:rPr lang="en-GB" sz="1200" b="0" i="1" u="none" strike="noStrike" dirty="0">
                          <a:solidFill>
                            <a:schemeClr val="tx1"/>
                          </a:solidFill>
                          <a:effectLst/>
                          <a:latin typeface="+mn-lt"/>
                        </a:rPr>
                        <a:t>ibrio vulnificus </a:t>
                      </a:r>
                      <a:r>
                        <a:rPr lang="en-GB" sz="1200" b="0" i="0" u="none" strike="noStrike" dirty="0">
                          <a:solidFill>
                            <a:schemeClr val="tx1"/>
                          </a:solidFill>
                          <a:effectLst/>
                          <a:latin typeface="+mn-lt"/>
                        </a:rPr>
                        <a:t>bacteria</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548335840"/>
                  </a:ext>
                </a:extLst>
              </a:tr>
              <a:tr h="199179">
                <a:tc>
                  <a:txBody>
                    <a:bodyPr/>
                    <a:lstStyle/>
                    <a:p>
                      <a:pPr algn="l" rtl="0" fontAlgn="ctr"/>
                      <a:r>
                        <a:rPr lang="en-IE" sz="1200" b="0" i="0" u="none" strike="noStrike" dirty="0">
                          <a:solidFill>
                            <a:schemeClr val="tx1"/>
                          </a:solidFill>
                          <a:effectLst/>
                          <a:latin typeface="+mn-lt"/>
                          <a:cs typeface="Arial" panose="020B0604020202020204" pitchFamily="34" charset="0"/>
                        </a:rPr>
                        <a:t>Viral warts</a:t>
                      </a:r>
                    </a:p>
                  </a:txBody>
                  <a:tcPr marL="9525" marR="9525" marT="9525" marB="0" anchor="ctr"/>
                </a:tc>
                <a:tc>
                  <a:txBody>
                    <a:bodyPr/>
                    <a:lstStyle/>
                    <a:p>
                      <a:pPr algn="ctr" fontAlgn="t"/>
                      <a:r>
                        <a:rPr lang="en-IE" sz="1200" b="0" i="0" u="none" strike="noStrike" dirty="0">
                          <a:solidFill>
                            <a:schemeClr val="tx1"/>
                          </a:solidFill>
                          <a:effectLst/>
                          <a:latin typeface="+mn-lt"/>
                        </a:rPr>
                        <a:t>Contact </a:t>
                      </a:r>
                      <a:r>
                        <a:rPr lang="en-IE" sz="1200" b="0" i="1" u="none" strike="noStrike" dirty="0">
                          <a:solidFill>
                            <a:schemeClr val="tx1"/>
                          </a:solidFill>
                          <a:effectLst/>
                          <a:latin typeface="+mn-lt"/>
                        </a:rPr>
                        <a:t>human papilloma </a:t>
                      </a:r>
                      <a:r>
                        <a:rPr lang="en-IE" sz="1200" b="0" i="0" u="none" strike="noStrike" dirty="0">
                          <a:solidFill>
                            <a:schemeClr val="tx1"/>
                          </a:solidFill>
                          <a:effectLst/>
                          <a:latin typeface="+mn-lt"/>
                        </a:rPr>
                        <a:t>virus </a:t>
                      </a:r>
                    </a:p>
                  </a:txBody>
                  <a:tcPr marL="6757" marR="6757" marT="6757" marB="0" anchor="ctr"/>
                </a:tc>
                <a:extLst>
                  <a:ext uri="{0D108BD9-81ED-4DB2-BD59-A6C34878D82A}">
                    <a16:rowId xmlns:a16="http://schemas.microsoft.com/office/drawing/2014/main" val="4159951182"/>
                  </a:ext>
                </a:extLst>
              </a:tr>
              <a:tr h="386064">
                <a:tc>
                  <a:txBody>
                    <a:bodyPr/>
                    <a:lstStyle/>
                    <a:p>
                      <a:pPr algn="l" rtl="0" fontAlgn="ctr"/>
                      <a:r>
                        <a:rPr lang="en-IE" sz="1200" b="0" i="0" u="none" strike="noStrike" dirty="0">
                          <a:solidFill>
                            <a:schemeClr val="tx1"/>
                          </a:solidFill>
                          <a:effectLst/>
                          <a:latin typeface="+mn-lt"/>
                          <a:cs typeface="Arial" panose="020B0604020202020204" pitchFamily="34" charset="0"/>
                        </a:rPr>
                        <a:t>Vitiligo</a:t>
                      </a:r>
                    </a:p>
                  </a:txBody>
                  <a:tcPr marL="9525" marR="9525" marT="9525" marB="0" anchor="ctr"/>
                </a:tc>
                <a:tc>
                  <a:txBody>
                    <a:bodyPr/>
                    <a:lstStyle/>
                    <a:p>
                      <a:pPr algn="ctr" fontAlgn="t"/>
                      <a:r>
                        <a:rPr lang="en-GB" sz="1200" b="0" i="0" u="none" strike="noStrike" dirty="0">
                          <a:solidFill>
                            <a:schemeClr val="tx1"/>
                          </a:solidFill>
                          <a:effectLst/>
                          <a:latin typeface="+mn-lt"/>
                        </a:rPr>
                        <a:t>Genetic predisposition, sunburn, injured skin, certain chemicals.</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089344450"/>
                  </a:ext>
                </a:extLst>
              </a:tr>
            </a:tbl>
          </a:graphicData>
        </a:graphic>
      </p:graphicFrame>
    </p:spTree>
    <p:extLst>
      <p:ext uri="{BB962C8B-B14F-4D97-AF65-F5344CB8AC3E}">
        <p14:creationId xmlns:p14="http://schemas.microsoft.com/office/powerpoint/2010/main" val="5307290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332437" y="79852"/>
            <a:ext cx="11527129" cy="506710"/>
          </a:xfrm>
        </p:spPr>
        <p:txBody>
          <a:bodyPr>
            <a:noAutofit/>
          </a:bodyPr>
          <a:lstStyle/>
          <a:p>
            <a:pPr marL="0" indent="0">
              <a:lnSpc>
                <a:spcPct val="100000"/>
              </a:lnSpc>
              <a:spcBef>
                <a:spcPts val="0"/>
              </a:spcBef>
              <a:spcAft>
                <a:spcPts val="0"/>
              </a:spcAft>
              <a:buNone/>
            </a:pPr>
            <a:r>
              <a:rPr lang="en-GB" sz="2800" b="1" dirty="0"/>
              <a:t>Links between climatic stressors and disease causes/triggers</a:t>
            </a:r>
          </a:p>
        </p:txBody>
      </p:sp>
      <p:sp>
        <p:nvSpPr>
          <p:cNvPr id="3" name="TextBox 2">
            <a:extLst>
              <a:ext uri="{FF2B5EF4-FFF2-40B4-BE49-F238E27FC236}">
                <a16:creationId xmlns:a16="http://schemas.microsoft.com/office/drawing/2014/main" id="{EF5702A2-CED9-7138-73E0-02EEDBAC07AF}"/>
              </a:ext>
            </a:extLst>
          </p:cNvPr>
          <p:cNvSpPr txBox="1"/>
          <p:nvPr/>
        </p:nvSpPr>
        <p:spPr>
          <a:xfrm>
            <a:off x="332437" y="4786438"/>
            <a:ext cx="7410371" cy="1502399"/>
          </a:xfrm>
          <a:prstGeom prst="rect">
            <a:avLst/>
          </a:prstGeom>
          <a:noFill/>
          <a:ln w="12700">
            <a:solidFill>
              <a:schemeClr val="tx1"/>
            </a:solidFill>
          </a:ln>
        </p:spPr>
        <p:txBody>
          <a:bodyPr wrap="square">
            <a:spAutoFit/>
          </a:bodyPr>
          <a:lstStyle/>
          <a:p>
            <a:pPr algn="just">
              <a:lnSpc>
                <a:spcPct val="110000"/>
              </a:lnSpc>
            </a:pPr>
            <a:r>
              <a:rPr lang="en-GB" sz="1400" dirty="0"/>
              <a:t>More than 40 allergy and dermal diseases can be affected by one or more of 10 climate change stressors via many different disease causes or triggers. Here we can get an overall view of these inter-relationships for each of the four general disease categories by considering the causal links between the climate change stressors and a generalised list of disease causes/triggers. Climate change effects have been shown to or are predicted to show changes in disease incidence, severity, frequency/seasonal duration, and/or geographical range.</a:t>
            </a:r>
          </a:p>
        </p:txBody>
      </p:sp>
      <p:pic>
        <p:nvPicPr>
          <p:cNvPr id="27" name="Picture 26">
            <a:extLst>
              <a:ext uri="{FF2B5EF4-FFF2-40B4-BE49-F238E27FC236}">
                <a16:creationId xmlns:a16="http://schemas.microsoft.com/office/drawing/2014/main" id="{0217D839-D8BE-AE3F-E6AC-A207C0EAE330}"/>
              </a:ext>
            </a:extLst>
          </p:cNvPr>
          <p:cNvPicPr>
            <a:picLocks noChangeAspect="1"/>
          </p:cNvPicPr>
          <p:nvPr/>
        </p:nvPicPr>
        <p:blipFill rotWithShape="1">
          <a:blip r:embed="rId2">
            <a:extLst>
              <a:ext uri="{28A0092B-C50C-407E-A947-70E740481C1C}">
                <a14:useLocalDpi xmlns:a14="http://schemas.microsoft.com/office/drawing/2010/main" val="0"/>
              </a:ext>
            </a:extLst>
          </a:blip>
          <a:srcRect l="3033" t="8732" r="3033" b="28729"/>
          <a:stretch/>
        </p:blipFill>
        <p:spPr>
          <a:xfrm>
            <a:off x="156000" y="639000"/>
            <a:ext cx="10934782" cy="4095000"/>
          </a:xfrm>
          <a:prstGeom prst="rect">
            <a:avLst/>
          </a:prstGeom>
        </p:spPr>
      </p:pic>
      <p:sp>
        <p:nvSpPr>
          <p:cNvPr id="25" name="TextBox 24">
            <a:extLst>
              <a:ext uri="{FF2B5EF4-FFF2-40B4-BE49-F238E27FC236}">
                <a16:creationId xmlns:a16="http://schemas.microsoft.com/office/drawing/2014/main" id="{078C2D55-64AC-1F79-7330-985174E7720F}"/>
              </a:ext>
            </a:extLst>
          </p:cNvPr>
          <p:cNvSpPr txBox="1"/>
          <p:nvPr/>
        </p:nvSpPr>
        <p:spPr>
          <a:xfrm>
            <a:off x="7896000" y="3121816"/>
            <a:ext cx="4140000" cy="3167021"/>
          </a:xfrm>
          <a:prstGeom prst="rect">
            <a:avLst/>
          </a:prstGeom>
          <a:noFill/>
        </p:spPr>
        <p:txBody>
          <a:bodyPr wrap="square">
            <a:spAutoFit/>
          </a:bodyPr>
          <a:lstStyle/>
          <a:p>
            <a:pPr marL="171450" indent="-171450" algn="just">
              <a:lnSpc>
                <a:spcPct val="110000"/>
              </a:lnSpc>
              <a:spcBef>
                <a:spcPts val="601"/>
              </a:spcBef>
              <a:buClr>
                <a:srgbClr val="00B050"/>
              </a:buClr>
              <a:buFont typeface="Wingdings" panose="05000000000000000000" pitchFamily="2" charset="2"/>
              <a:buChar char="Ø"/>
            </a:pPr>
            <a:r>
              <a:rPr lang="en-GB" sz="1200" dirty="0"/>
              <a:t>For </a:t>
            </a:r>
            <a:r>
              <a:rPr lang="en-GB" sz="1200" dirty="0">
                <a:solidFill>
                  <a:srgbClr val="FF0000"/>
                </a:solidFill>
              </a:rPr>
              <a:t>allergy diseases</a:t>
            </a:r>
            <a:r>
              <a:rPr lang="en-GB" sz="1200" dirty="0">
                <a:solidFill>
                  <a:schemeClr val="tx1"/>
                </a:solidFill>
              </a:rPr>
              <a:t>, the major climate change-originating aggravating factors are: air pollution, biological aeroallergens (pollen, etc.), and temperature and humidity increases.</a:t>
            </a:r>
            <a:endParaRPr lang="en-GB" sz="1200" dirty="0"/>
          </a:p>
          <a:p>
            <a:pPr marL="171450" indent="-171450" algn="just">
              <a:lnSpc>
                <a:spcPct val="110000"/>
              </a:lnSpc>
              <a:spcBef>
                <a:spcPts val="601"/>
              </a:spcBef>
              <a:buClr>
                <a:srgbClr val="00B050"/>
              </a:buClr>
              <a:buFont typeface="Wingdings" panose="05000000000000000000" pitchFamily="2" charset="2"/>
              <a:buChar char="Ø"/>
            </a:pPr>
            <a:r>
              <a:rPr lang="en-GB" sz="1200" dirty="0">
                <a:solidFill>
                  <a:schemeClr val="tx1"/>
                </a:solidFill>
              </a:rPr>
              <a:t>For </a:t>
            </a:r>
            <a:r>
              <a:rPr lang="en-GB" sz="1200" dirty="0">
                <a:solidFill>
                  <a:srgbClr val="FF0000"/>
                </a:solidFill>
              </a:rPr>
              <a:t>chronic inflammatory dermal diseases</a:t>
            </a:r>
            <a:r>
              <a:rPr lang="en-GB" sz="1200" dirty="0">
                <a:solidFill>
                  <a:schemeClr val="tx1"/>
                </a:solidFill>
              </a:rPr>
              <a:t>, the major climate change-originating aggravating factors are: increases in temperature, humidity and UVR exposure, flooding, storms, and psychological effects due to natural disasters.</a:t>
            </a:r>
          </a:p>
          <a:p>
            <a:pPr marL="171450" indent="-171450" algn="just">
              <a:lnSpc>
                <a:spcPct val="110000"/>
              </a:lnSpc>
              <a:spcBef>
                <a:spcPts val="601"/>
              </a:spcBef>
              <a:buClr>
                <a:srgbClr val="00B050"/>
              </a:buClr>
              <a:buFont typeface="Wingdings" panose="05000000000000000000" pitchFamily="2" charset="2"/>
              <a:buChar char="Ø"/>
            </a:pPr>
            <a:r>
              <a:rPr lang="en-GB" sz="1200" dirty="0">
                <a:solidFill>
                  <a:srgbClr val="FF0000"/>
                </a:solidFill>
              </a:rPr>
              <a:t>For infectious dermal diseases</a:t>
            </a:r>
            <a:r>
              <a:rPr lang="en-GB" sz="1200" dirty="0">
                <a:solidFill>
                  <a:schemeClr val="tx1"/>
                </a:solidFill>
              </a:rPr>
              <a:t>, the major climate change-originating aggravating factors are: temperature and humidity increases, flooding, and human migration caused by climate change.</a:t>
            </a:r>
          </a:p>
          <a:p>
            <a:pPr marL="171450" indent="-171450" algn="just">
              <a:lnSpc>
                <a:spcPct val="110000"/>
              </a:lnSpc>
              <a:spcBef>
                <a:spcPts val="601"/>
              </a:spcBef>
              <a:buClr>
                <a:srgbClr val="00B050"/>
              </a:buClr>
              <a:buFont typeface="Wingdings" panose="05000000000000000000" pitchFamily="2" charset="2"/>
              <a:buChar char="Ø"/>
            </a:pPr>
            <a:r>
              <a:rPr lang="en-GB" sz="1200" dirty="0">
                <a:solidFill>
                  <a:schemeClr val="tx1"/>
                </a:solidFill>
              </a:rPr>
              <a:t>For </a:t>
            </a:r>
            <a:r>
              <a:rPr lang="en-GB" sz="1200" dirty="0">
                <a:solidFill>
                  <a:srgbClr val="FF0000"/>
                </a:solidFill>
              </a:rPr>
              <a:t>skin malignancies</a:t>
            </a:r>
            <a:r>
              <a:rPr lang="en-GB" sz="1200" dirty="0">
                <a:solidFill>
                  <a:schemeClr val="tx1"/>
                </a:solidFill>
              </a:rPr>
              <a:t>, the major climate change-originating aggravating factors are: excess UVR exposure and nano-particulate air pollution.</a:t>
            </a:r>
            <a:endParaRPr lang="en-IE" sz="1200" dirty="0">
              <a:solidFill>
                <a:schemeClr val="tx1"/>
              </a:solidFill>
            </a:endParaRPr>
          </a:p>
        </p:txBody>
      </p:sp>
    </p:spTree>
    <p:extLst>
      <p:ext uri="{BB962C8B-B14F-4D97-AF65-F5344CB8AC3E}">
        <p14:creationId xmlns:p14="http://schemas.microsoft.com/office/powerpoint/2010/main" val="40695356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62857" y="954000"/>
            <a:ext cx="11610000" cy="5354999"/>
          </a:xfrm>
        </p:spPr>
        <p:txBody>
          <a:bodyPr>
            <a:noAutofit/>
          </a:bodyPr>
          <a:lstStyle/>
          <a:p>
            <a:pPr marL="0" indent="0" algn="just">
              <a:spcAft>
                <a:spcPts val="500"/>
              </a:spcAft>
              <a:buNone/>
            </a:pPr>
            <a:r>
              <a:rPr lang="en-GB" sz="1700" dirty="0" smtClean="0">
                <a:solidFill>
                  <a:schemeClr val="tx1"/>
                </a:solidFill>
                <a:cs typeface="Arial" panose="020B0604020202020204" pitchFamily="34" charset="0"/>
              </a:rPr>
              <a:t>In </a:t>
            </a:r>
            <a:r>
              <a:rPr lang="en-GB" sz="1700" dirty="0">
                <a:solidFill>
                  <a:schemeClr val="tx1"/>
                </a:solidFill>
                <a:cs typeface="Arial" panose="020B0604020202020204" pitchFamily="34" charset="0"/>
              </a:rPr>
              <a:t>the case of </a:t>
            </a:r>
            <a:r>
              <a:rPr lang="en-GB" sz="1700" dirty="0">
                <a:solidFill>
                  <a:srgbClr val="0070C0"/>
                </a:solidFill>
                <a:cs typeface="Arial" panose="020B0604020202020204" pitchFamily="34" charset="0"/>
              </a:rPr>
              <a:t>pollen allergies</a:t>
            </a:r>
            <a:r>
              <a:rPr lang="en-GB" sz="1700" dirty="0">
                <a:solidFill>
                  <a:schemeClr val="tx1"/>
                </a:solidFill>
                <a:cs typeface="Arial" panose="020B0604020202020204" pitchFamily="34" charset="0"/>
              </a:rPr>
              <a:t>, some straightforward actions can be taken as regards flora management in or adjacent to major centres of population:</a:t>
            </a:r>
          </a:p>
          <a:p>
            <a:pPr lvl="1" algn="just">
              <a:spcBef>
                <a:spcPts val="0"/>
              </a:spcBef>
              <a:spcAft>
                <a:spcPts val="500"/>
              </a:spcAft>
              <a:buClr>
                <a:srgbClr val="00B050"/>
              </a:buClr>
              <a:buFont typeface="Wingdings" panose="05000000000000000000" pitchFamily="2" charset="2"/>
              <a:buChar char="Ø"/>
            </a:pPr>
            <a:r>
              <a:rPr lang="en-GB" sz="1700" dirty="0">
                <a:solidFill>
                  <a:schemeClr val="tx1"/>
                </a:solidFill>
                <a:cs typeface="Arial" panose="020B0604020202020204" pitchFamily="34" charset="0"/>
              </a:rPr>
              <a:t>Use entomophilous plants, which rely on insect pollination and produce smaller pollen quantities.</a:t>
            </a:r>
          </a:p>
          <a:p>
            <a:pPr lvl="1" algn="just">
              <a:spcBef>
                <a:spcPts val="0"/>
              </a:spcBef>
              <a:spcAft>
                <a:spcPts val="500"/>
              </a:spcAft>
              <a:buClr>
                <a:srgbClr val="00B050"/>
              </a:buClr>
              <a:buFont typeface="Wingdings" panose="05000000000000000000" pitchFamily="2" charset="2"/>
              <a:buChar char="Ø"/>
            </a:pPr>
            <a:r>
              <a:rPr lang="en-GB" sz="1700" dirty="0">
                <a:solidFill>
                  <a:schemeClr val="tx1"/>
                </a:solidFill>
                <a:cs typeface="Arial" panose="020B0604020202020204" pitchFamily="34" charset="0"/>
              </a:rPr>
              <a:t>Plant trees and shrubs that flower in summer or winter, avoiding those that flower in spring, reducing the impact of spring pollination.</a:t>
            </a:r>
          </a:p>
          <a:p>
            <a:pPr lvl="1" algn="just">
              <a:spcBef>
                <a:spcPts val="0"/>
              </a:spcBef>
              <a:spcAft>
                <a:spcPts val="500"/>
              </a:spcAft>
              <a:buClr>
                <a:srgbClr val="00B050"/>
              </a:buClr>
              <a:buFont typeface="Wingdings" panose="05000000000000000000" pitchFamily="2" charset="2"/>
              <a:buChar char="Ø"/>
            </a:pPr>
            <a:r>
              <a:rPr lang="en-GB" sz="1700" dirty="0">
                <a:solidFill>
                  <a:schemeClr val="tx1"/>
                </a:solidFill>
                <a:cs typeface="Arial" panose="020B0604020202020204" pitchFamily="34" charset="0"/>
              </a:rPr>
              <a:t>Prune hedges and mow lawns before flowering and pollen emission.</a:t>
            </a:r>
            <a:endParaRPr lang="en-IE" sz="1700" dirty="0">
              <a:solidFill>
                <a:schemeClr val="tx1"/>
              </a:solidFill>
              <a:cs typeface="Arial" panose="020B0604020202020204" pitchFamily="34" charset="0"/>
            </a:endParaRPr>
          </a:p>
          <a:p>
            <a:pPr marL="685818" marR="0" lvl="1" indent="-228607" algn="just" defTabSz="914422" rtl="0" eaLnBrk="1" fontAlgn="auto" latinLnBrk="0" hangingPunct="1">
              <a:spcBef>
                <a:spcPts val="0"/>
              </a:spcBef>
              <a:spcAft>
                <a:spcPts val="500"/>
              </a:spcAft>
              <a:buClr>
                <a:srgbClr val="00B050"/>
              </a:buClr>
              <a:buSzTx/>
              <a:buFont typeface="Wingdings" panose="05000000000000000000" pitchFamily="2" charset="2"/>
              <a:buChar char="Ø"/>
              <a:tabLst/>
              <a:defRPr/>
            </a:pPr>
            <a:r>
              <a:rPr kumimoji="0" lang="en-GB" sz="1700" b="0" i="0" u="none" strike="noStrike" kern="1200" cap="none" spc="0" normalizeH="0" baseline="0" noProof="0" dirty="0">
                <a:ln>
                  <a:noFill/>
                </a:ln>
                <a:solidFill>
                  <a:prstClr val="black"/>
                </a:solidFill>
                <a:effectLst/>
                <a:uLnTx/>
                <a:uFillTx/>
                <a:cs typeface="Arial" panose="020B0604020202020204" pitchFamily="34" charset="0"/>
              </a:rPr>
              <a:t>Cut highly allergic grasses before flowering and pollen emission.</a:t>
            </a:r>
          </a:p>
          <a:p>
            <a:pPr marL="685818" marR="0" lvl="1" indent="-228607" algn="just" defTabSz="914422" rtl="0" eaLnBrk="1" fontAlgn="auto" latinLnBrk="0" hangingPunct="1">
              <a:spcBef>
                <a:spcPts val="0"/>
              </a:spcBef>
              <a:spcAft>
                <a:spcPts val="500"/>
              </a:spcAft>
              <a:buClr>
                <a:srgbClr val="00B050"/>
              </a:buClr>
              <a:buSzTx/>
              <a:buFont typeface="Wingdings" panose="05000000000000000000" pitchFamily="2" charset="2"/>
              <a:buChar char="Ø"/>
              <a:tabLst/>
              <a:defRPr/>
            </a:pPr>
            <a:r>
              <a:rPr kumimoji="0" lang="en-GB" sz="1700" b="0" i="0" u="none" strike="noStrike" kern="1200" cap="none" spc="0" normalizeH="0" baseline="0" noProof="0" dirty="0">
                <a:ln>
                  <a:noFill/>
                </a:ln>
                <a:solidFill>
                  <a:prstClr val="black"/>
                </a:solidFill>
                <a:effectLst/>
                <a:uLnTx/>
                <a:uFillTx/>
                <a:cs typeface="Arial" panose="020B0604020202020204" pitchFamily="34" charset="0"/>
              </a:rPr>
              <a:t>Arrange for mowing and management of green areas on days that are not windy, and preferably at night.</a:t>
            </a:r>
          </a:p>
          <a:p>
            <a:pPr marL="685818" marR="0" lvl="1" indent="-228607" algn="just" defTabSz="914422" rtl="0" eaLnBrk="1" fontAlgn="auto" latinLnBrk="0" hangingPunct="1">
              <a:spcBef>
                <a:spcPts val="0"/>
              </a:spcBef>
              <a:spcAft>
                <a:spcPts val="1500"/>
              </a:spcAft>
              <a:buClr>
                <a:srgbClr val="00B050"/>
              </a:buClr>
              <a:buSzTx/>
              <a:buFont typeface="Wingdings" panose="05000000000000000000" pitchFamily="2" charset="2"/>
              <a:buChar char="Ø"/>
              <a:tabLst/>
              <a:defRPr/>
            </a:pPr>
            <a:r>
              <a:rPr kumimoji="0" lang="en-GB" sz="1700" b="0" i="0" u="none" strike="noStrike" kern="1200" cap="none" spc="0" normalizeH="0" baseline="0" noProof="0" dirty="0">
                <a:ln>
                  <a:noFill/>
                </a:ln>
                <a:solidFill>
                  <a:prstClr val="black"/>
                </a:solidFill>
                <a:effectLst/>
                <a:uLnTx/>
                <a:uFillTx/>
                <a:cs typeface="Arial" panose="020B0604020202020204" pitchFamily="34" charset="0"/>
              </a:rPr>
              <a:t>Eliminate highly allergenic plant species from public places. </a:t>
            </a:r>
          </a:p>
          <a:p>
            <a:pPr marL="0" marR="0" lvl="0" indent="0" algn="just" defTabSz="914422" rtl="0" eaLnBrk="1" fontAlgn="auto" latinLnBrk="0" hangingPunct="1">
              <a:spcBef>
                <a:spcPts val="0"/>
              </a:spcBef>
              <a:spcAft>
                <a:spcPts val="500"/>
              </a:spcAft>
              <a:buClr>
                <a:srgbClr val="00B050"/>
              </a:buClr>
              <a:buSzTx/>
              <a:buFont typeface="Arial" panose="020B0604020202020204" pitchFamily="34" charset="0"/>
              <a:buNone/>
              <a:tabLst/>
              <a:defRPr/>
            </a:pPr>
            <a:r>
              <a:rPr kumimoji="0" lang="en-IE" sz="1700" b="0" i="0" u="none" strike="noStrike" kern="1200" cap="none" spc="0" normalizeH="0" baseline="0" noProof="0" dirty="0">
                <a:ln>
                  <a:noFill/>
                </a:ln>
                <a:solidFill>
                  <a:prstClr val="black"/>
                </a:solidFill>
                <a:effectLst/>
                <a:uLnTx/>
                <a:uFillTx/>
                <a:cs typeface="Arial" panose="020B0604020202020204" pitchFamily="34" charset="0"/>
              </a:rPr>
              <a:t>The impact of </a:t>
            </a:r>
            <a:r>
              <a:rPr kumimoji="0" lang="en-IE" sz="1700" b="0" i="0" u="none" strike="noStrike" kern="1200" cap="none" spc="0" normalizeH="0" baseline="0" noProof="0" dirty="0">
                <a:ln>
                  <a:noFill/>
                </a:ln>
                <a:solidFill>
                  <a:srgbClr val="0070C0"/>
                </a:solidFill>
                <a:effectLst/>
                <a:uLnTx/>
                <a:uFillTx/>
                <a:cs typeface="Arial" panose="020B0604020202020204" pitchFamily="34" charset="0"/>
              </a:rPr>
              <a:t>air pollution </a:t>
            </a:r>
            <a:r>
              <a:rPr kumimoji="0" lang="en-IE" sz="1700" b="0" i="0" u="none" strike="noStrike" kern="1200" cap="none" spc="0" normalizeH="0" baseline="0" noProof="0" dirty="0">
                <a:ln>
                  <a:noFill/>
                </a:ln>
                <a:solidFill>
                  <a:prstClr val="black"/>
                </a:solidFill>
                <a:effectLst/>
                <a:uLnTx/>
                <a:uFillTx/>
                <a:cs typeface="Arial" panose="020B0604020202020204" pitchFamily="34" charset="0"/>
              </a:rPr>
              <a:t>on allergy and dermal diseases could be mitigated by:</a:t>
            </a:r>
          </a:p>
          <a:p>
            <a:pPr marL="685818" marR="0" lvl="1" indent="-228607" algn="just" defTabSz="914422" rtl="0" eaLnBrk="1" fontAlgn="auto" latinLnBrk="0" hangingPunct="1">
              <a:spcBef>
                <a:spcPts val="0"/>
              </a:spcBef>
              <a:spcAft>
                <a:spcPts val="500"/>
              </a:spcAft>
              <a:buClr>
                <a:srgbClr val="00B050"/>
              </a:buClr>
              <a:buSzTx/>
              <a:buFont typeface="Wingdings" panose="05000000000000000000" pitchFamily="2" charset="2"/>
              <a:buChar char="Ø"/>
              <a:tabLst/>
              <a:defRPr/>
            </a:pPr>
            <a:r>
              <a:rPr kumimoji="0" lang="en-IE" sz="1700" b="0" i="0" u="none" strike="noStrike" kern="1200" cap="none" spc="0" normalizeH="0" baseline="0" noProof="0" dirty="0">
                <a:ln>
                  <a:noFill/>
                </a:ln>
                <a:solidFill>
                  <a:prstClr val="black"/>
                </a:solidFill>
                <a:effectLst/>
                <a:uLnTx/>
                <a:uFillTx/>
                <a:cs typeface="Arial" panose="020B0604020202020204" pitchFamily="34" charset="0"/>
              </a:rPr>
              <a:t>Strict controls on combustion exhaust gases from vehicles, domestic appliances, and industrial sources, particularly in or adjacent to centres of population.</a:t>
            </a:r>
          </a:p>
          <a:p>
            <a:pPr marL="685818" marR="0" lvl="1" indent="-228607" algn="just" defTabSz="914422" rtl="0" eaLnBrk="1" fontAlgn="auto" latinLnBrk="0" hangingPunct="1">
              <a:spcBef>
                <a:spcPts val="0"/>
              </a:spcBef>
              <a:spcAft>
                <a:spcPts val="500"/>
              </a:spcAft>
              <a:buClr>
                <a:srgbClr val="00B050"/>
              </a:buClr>
              <a:buSzTx/>
              <a:buFont typeface="Wingdings" panose="05000000000000000000" pitchFamily="2" charset="2"/>
              <a:buChar char="Ø"/>
              <a:tabLst/>
              <a:defRPr/>
            </a:pPr>
            <a:r>
              <a:rPr kumimoji="0" lang="en-IE" sz="1700" b="0" i="0" u="none" strike="noStrike" kern="1200" cap="none" spc="0" normalizeH="0" baseline="0" noProof="0" dirty="0">
                <a:ln>
                  <a:noFill/>
                </a:ln>
                <a:solidFill>
                  <a:prstClr val="black"/>
                </a:solidFill>
                <a:effectLst/>
                <a:uLnTx/>
                <a:uFillTx/>
                <a:cs typeface="Arial" panose="020B0604020202020204" pitchFamily="34" charset="0"/>
              </a:rPr>
              <a:t>Elimination of internal combustion engine vehicles from highly populated urban environments.</a:t>
            </a:r>
          </a:p>
          <a:p>
            <a:pPr marL="685818" marR="0" lvl="1" indent="-228607" algn="just" defTabSz="914422" rtl="0" eaLnBrk="1" fontAlgn="auto" latinLnBrk="0" hangingPunct="1">
              <a:spcBef>
                <a:spcPts val="0"/>
              </a:spcBef>
              <a:spcAft>
                <a:spcPts val="500"/>
              </a:spcAft>
              <a:buClr>
                <a:srgbClr val="00B050"/>
              </a:buClr>
              <a:buSzTx/>
              <a:buFont typeface="Wingdings" panose="05000000000000000000" pitchFamily="2" charset="2"/>
              <a:buChar char="Ø"/>
              <a:tabLst/>
              <a:defRPr/>
            </a:pPr>
            <a:r>
              <a:rPr kumimoji="0" lang="en-IE" sz="1700" b="0" i="0" u="none" strike="noStrike" kern="1200" cap="none" spc="0" normalizeH="0" baseline="0" noProof="0" dirty="0">
                <a:ln>
                  <a:noFill/>
                </a:ln>
                <a:solidFill>
                  <a:prstClr val="black"/>
                </a:solidFill>
                <a:effectLst/>
                <a:uLnTx/>
                <a:uFillTx/>
                <a:cs typeface="Arial" panose="020B0604020202020204" pitchFamily="34" charset="0"/>
              </a:rPr>
              <a:t>Enhanced surveillance and management of rural areas, particularly forests, to prevent and detect wildfires.</a:t>
            </a:r>
          </a:p>
          <a:p>
            <a:pPr marL="685818" marR="0" lvl="1" indent="-228607" algn="just" defTabSz="914422" rtl="0" eaLnBrk="1" fontAlgn="auto" latinLnBrk="0" hangingPunct="1">
              <a:spcBef>
                <a:spcPts val="0"/>
              </a:spcBef>
              <a:spcAft>
                <a:spcPts val="500"/>
              </a:spcAft>
              <a:buClr>
                <a:srgbClr val="00B050"/>
              </a:buClr>
              <a:buSzTx/>
              <a:buFont typeface="Wingdings" panose="05000000000000000000" pitchFamily="2" charset="2"/>
              <a:buChar char="Ø"/>
              <a:tabLst/>
              <a:defRPr/>
            </a:pPr>
            <a:r>
              <a:rPr kumimoji="0" lang="en-IE" sz="1700" b="0" i="0" u="none" strike="noStrike" kern="1200" cap="none" spc="0" normalizeH="0" baseline="0" noProof="0" dirty="0">
                <a:ln>
                  <a:noFill/>
                </a:ln>
                <a:solidFill>
                  <a:prstClr val="black"/>
                </a:solidFill>
                <a:effectLst/>
                <a:uLnTx/>
                <a:uFillTx/>
                <a:cs typeface="Arial" panose="020B0604020202020204" pitchFamily="34" charset="0"/>
              </a:rPr>
              <a:t>Rapid response, internationally co-ordinated systems for control of wildfires</a:t>
            </a:r>
            <a:r>
              <a:rPr kumimoji="0" lang="en-IE" sz="1700" b="0" i="0" u="none" strike="noStrike" kern="1200" cap="none" spc="0" normalizeH="0" baseline="0" noProof="0" dirty="0" smtClean="0">
                <a:ln>
                  <a:noFill/>
                </a:ln>
                <a:solidFill>
                  <a:prstClr val="black"/>
                </a:solidFill>
                <a:effectLst/>
                <a:uLnTx/>
                <a:uFillTx/>
                <a:cs typeface="Arial" panose="020B0604020202020204" pitchFamily="34" charset="0"/>
              </a:rPr>
              <a:t>.</a:t>
            </a:r>
            <a:endParaRPr kumimoji="0" lang="en-IE"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2" name="Téglalap 1"/>
          <p:cNvSpPr/>
          <p:nvPr/>
        </p:nvSpPr>
        <p:spPr>
          <a:xfrm>
            <a:off x="66000" y="144000"/>
            <a:ext cx="12126000" cy="584775"/>
          </a:xfrm>
          <a:prstGeom prst="rect">
            <a:avLst/>
          </a:prstGeom>
        </p:spPr>
        <p:txBody>
          <a:bodyPr wrap="square">
            <a:spAutoFit/>
          </a:bodyPr>
          <a:lstStyle/>
          <a:p>
            <a:r>
              <a:rPr lang="en-GB" sz="3000" b="1" dirty="0"/>
              <a:t>Possible prevention and mitigation </a:t>
            </a:r>
            <a:r>
              <a:rPr lang="en-GB" sz="3000" b="1" dirty="0" smtClean="0"/>
              <a:t>methods</a:t>
            </a:r>
            <a:r>
              <a:rPr lang="hu-HU" sz="3000" b="1" dirty="0" smtClean="0"/>
              <a:t> – </a:t>
            </a:r>
            <a:r>
              <a:rPr lang="en-GB" sz="3200" b="1" dirty="0" smtClean="0"/>
              <a:t>Environmental control</a:t>
            </a:r>
            <a:endParaRPr lang="en-GB" sz="3000" b="1" dirty="0"/>
          </a:p>
        </p:txBody>
      </p:sp>
    </p:spTree>
    <p:extLst>
      <p:ext uri="{BB962C8B-B14F-4D97-AF65-F5344CB8AC3E}">
        <p14:creationId xmlns:p14="http://schemas.microsoft.com/office/powerpoint/2010/main" val="30710631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381000" y="1134000"/>
            <a:ext cx="11475000" cy="5265000"/>
          </a:xfrm>
        </p:spPr>
        <p:txBody>
          <a:bodyPr>
            <a:noAutofit/>
          </a:bodyPr>
          <a:lstStyle/>
          <a:p>
            <a:pPr marL="0" marR="0" lvl="0" indent="0" algn="just" defTabSz="914422" rtl="0" eaLnBrk="1" fontAlgn="auto" latinLnBrk="0" hangingPunct="1">
              <a:spcBef>
                <a:spcPts val="1001"/>
              </a:spcBef>
              <a:spcAft>
                <a:spcPts val="500"/>
              </a:spcAft>
              <a:buClr>
                <a:srgbClr val="00B050"/>
              </a:buClr>
              <a:buSzTx/>
              <a:buFont typeface="Arial" panose="020B0604020202020204" pitchFamily="34" charset="0"/>
              <a:buNone/>
              <a:tabLst/>
              <a:defRPr/>
            </a:pPr>
            <a:r>
              <a:rPr kumimoji="0" lang="en-IE" sz="2000" b="0" i="0" u="none" strike="noStrike" kern="1200" cap="none" spc="0" normalizeH="0" baseline="0" noProof="0" dirty="0" smtClean="0">
                <a:ln>
                  <a:noFill/>
                </a:ln>
                <a:solidFill>
                  <a:prstClr val="black"/>
                </a:solidFill>
                <a:effectLst/>
                <a:uLnTx/>
                <a:uFillTx/>
                <a:cs typeface="Arial" panose="020B0604020202020204" pitchFamily="34" charset="0"/>
              </a:rPr>
              <a:t>The </a:t>
            </a:r>
            <a:r>
              <a:rPr kumimoji="0" lang="en-IE" sz="2000" b="0" i="0" u="none" strike="noStrike" kern="1200" cap="none" spc="0" normalizeH="0" baseline="0" noProof="0" dirty="0">
                <a:ln>
                  <a:noFill/>
                </a:ln>
                <a:solidFill>
                  <a:prstClr val="black"/>
                </a:solidFill>
                <a:effectLst/>
                <a:uLnTx/>
                <a:uFillTx/>
                <a:cs typeface="Arial" panose="020B0604020202020204" pitchFamily="34" charset="0"/>
              </a:rPr>
              <a:t>effects of </a:t>
            </a:r>
            <a:r>
              <a:rPr kumimoji="0" lang="en-IE" sz="2000" b="0" i="0" u="none" strike="noStrike" kern="1200" cap="none" spc="0" normalizeH="0" baseline="0" noProof="0" dirty="0">
                <a:ln>
                  <a:noFill/>
                </a:ln>
                <a:solidFill>
                  <a:srgbClr val="0070C0"/>
                </a:solidFill>
                <a:effectLst/>
                <a:uLnTx/>
                <a:uFillTx/>
                <a:cs typeface="Arial" panose="020B0604020202020204" pitchFamily="34" charset="0"/>
              </a:rPr>
              <a:t>flooding</a:t>
            </a:r>
            <a:r>
              <a:rPr kumimoji="0" lang="en-IE" sz="2000" b="0" i="0" u="none" strike="noStrike" kern="1200" cap="none" spc="0" normalizeH="0" baseline="0" noProof="0" dirty="0">
                <a:ln>
                  <a:noFill/>
                </a:ln>
                <a:solidFill>
                  <a:prstClr val="black"/>
                </a:solidFill>
                <a:effectLst/>
                <a:uLnTx/>
                <a:uFillTx/>
                <a:cs typeface="Arial" panose="020B0604020202020204" pitchFamily="34" charset="0"/>
              </a:rPr>
              <a:t> as a major contributor to dermal diseases should be lessened by:</a:t>
            </a:r>
          </a:p>
          <a:p>
            <a:pPr marL="685818" marR="0" lvl="1" indent="-228607" algn="just" defTabSz="914422" rtl="0" eaLnBrk="1" fontAlgn="auto" latinLnBrk="0" hangingPunct="1">
              <a:spcBef>
                <a:spcPts val="500"/>
              </a:spcBef>
              <a:spcAft>
                <a:spcPts val="500"/>
              </a:spcAft>
              <a:buClr>
                <a:srgbClr val="00B050"/>
              </a:buClr>
              <a:buSzTx/>
              <a:buFont typeface="Wingdings" panose="05000000000000000000" pitchFamily="2" charset="2"/>
              <a:buChar char="Ø"/>
              <a:tabLst/>
              <a:defRPr/>
            </a:pPr>
            <a:r>
              <a:rPr kumimoji="0" lang="en-IE" b="0" i="0" u="none" strike="noStrike" kern="1200" cap="none" spc="0" normalizeH="0" baseline="0" noProof="0" dirty="0">
                <a:ln>
                  <a:noFill/>
                </a:ln>
                <a:solidFill>
                  <a:prstClr val="black"/>
                </a:solidFill>
                <a:effectLst/>
                <a:uLnTx/>
                <a:uFillTx/>
                <a:cs typeface="Arial" panose="020B0604020202020204" pitchFamily="34" charset="0"/>
              </a:rPr>
              <a:t>Identification of areas most at risk from major flooding, with implementation of flood abatement measures, where possible.</a:t>
            </a:r>
          </a:p>
          <a:p>
            <a:pPr marL="685818" marR="0" lvl="1" indent="-228607" algn="just" defTabSz="914422" rtl="0" eaLnBrk="1" fontAlgn="auto" latinLnBrk="0" hangingPunct="1">
              <a:spcBef>
                <a:spcPts val="500"/>
              </a:spcBef>
              <a:spcAft>
                <a:spcPts val="3000"/>
              </a:spcAft>
              <a:buClr>
                <a:srgbClr val="00B050"/>
              </a:buClr>
              <a:buSzTx/>
              <a:buFont typeface="Wingdings" panose="05000000000000000000" pitchFamily="2" charset="2"/>
              <a:buChar char="Ø"/>
              <a:tabLst/>
              <a:defRPr/>
            </a:pPr>
            <a:r>
              <a:rPr kumimoji="0" lang="en-IE" b="0" i="0" u="none" strike="noStrike" kern="1200" cap="none" spc="0" normalizeH="0" baseline="0" noProof="0" dirty="0">
                <a:ln>
                  <a:noFill/>
                </a:ln>
                <a:solidFill>
                  <a:prstClr val="black"/>
                </a:solidFill>
                <a:effectLst/>
                <a:uLnTx/>
                <a:uFillTx/>
                <a:cs typeface="Arial" panose="020B0604020202020204" pitchFamily="34" charset="0"/>
              </a:rPr>
              <a:t>Adoption of appropriate plans for the prompt evacuation of populations prior to flooding events.</a:t>
            </a:r>
          </a:p>
          <a:p>
            <a:pPr marL="0" indent="0" algn="just">
              <a:spcAft>
                <a:spcPts val="500"/>
              </a:spcAft>
              <a:buClr>
                <a:srgbClr val="00B050"/>
              </a:buClr>
              <a:buNone/>
            </a:pPr>
            <a:r>
              <a:rPr lang="en-GB" sz="2000" dirty="0">
                <a:solidFill>
                  <a:schemeClr val="tx1"/>
                </a:solidFill>
                <a:cs typeface="Arial" panose="020B0604020202020204" pitchFamily="34" charset="0"/>
              </a:rPr>
              <a:t>Enhancement of </a:t>
            </a:r>
            <a:r>
              <a:rPr lang="en-GB" sz="2000" dirty="0">
                <a:solidFill>
                  <a:srgbClr val="0070C0"/>
                </a:solidFill>
                <a:cs typeface="Arial" panose="020B0604020202020204" pitchFamily="34" charset="0"/>
              </a:rPr>
              <a:t>public awareness </a:t>
            </a:r>
            <a:r>
              <a:rPr lang="en-GB" sz="2000" dirty="0">
                <a:solidFill>
                  <a:schemeClr val="tx1"/>
                </a:solidFill>
                <a:cs typeface="Arial" panose="020B0604020202020204" pitchFamily="34" charset="0"/>
              </a:rPr>
              <a:t>of climate change effects on allergy and dermal diseases, with better access to appropriate treatments: </a:t>
            </a:r>
          </a:p>
          <a:p>
            <a:pPr lvl="1" algn="just">
              <a:spcAft>
                <a:spcPts val="500"/>
              </a:spcAft>
              <a:buClr>
                <a:srgbClr val="00B050"/>
              </a:buClr>
              <a:buFont typeface="Wingdings" panose="05000000000000000000" pitchFamily="2" charset="2"/>
              <a:buChar char="Ø"/>
            </a:pPr>
            <a:r>
              <a:rPr lang="en-GB" dirty="0">
                <a:solidFill>
                  <a:schemeClr val="tx1"/>
                </a:solidFill>
                <a:cs typeface="Arial" panose="020B0604020202020204" pitchFamily="34" charset="0"/>
              </a:rPr>
              <a:t>Education programmes in schools and colleges. </a:t>
            </a:r>
          </a:p>
          <a:p>
            <a:pPr lvl="1" algn="just">
              <a:spcAft>
                <a:spcPts val="500"/>
              </a:spcAft>
              <a:buClr>
                <a:srgbClr val="00B050"/>
              </a:buClr>
              <a:buFont typeface="Wingdings" panose="05000000000000000000" pitchFamily="2" charset="2"/>
              <a:buChar char="Ø"/>
            </a:pPr>
            <a:r>
              <a:rPr lang="en-GB" dirty="0">
                <a:solidFill>
                  <a:schemeClr val="tx1"/>
                </a:solidFill>
                <a:cs typeface="Arial" panose="020B0604020202020204" pitchFamily="34" charset="0"/>
              </a:rPr>
              <a:t>Public information campaigns in conventional and social media.</a:t>
            </a:r>
          </a:p>
          <a:p>
            <a:pPr lvl="1" algn="just">
              <a:spcAft>
                <a:spcPts val="500"/>
              </a:spcAft>
              <a:buClr>
                <a:srgbClr val="00B050"/>
              </a:buClr>
              <a:buFont typeface="Wingdings" panose="05000000000000000000" pitchFamily="2" charset="2"/>
              <a:buChar char="Ø"/>
            </a:pPr>
            <a:r>
              <a:rPr lang="en-GB" dirty="0">
                <a:solidFill>
                  <a:schemeClr val="tx1"/>
                </a:solidFill>
                <a:cs typeface="Arial" panose="020B0604020202020204" pitchFamily="34" charset="0"/>
              </a:rPr>
              <a:t>Real-time information by mobile personal health </a:t>
            </a:r>
            <a:r>
              <a:rPr lang="en-GB" dirty="0" smtClean="0">
                <a:solidFill>
                  <a:schemeClr val="tx1"/>
                </a:solidFill>
                <a:cs typeface="Arial" panose="020B0604020202020204" pitchFamily="34" charset="0"/>
              </a:rPr>
              <a:t>apps </a:t>
            </a:r>
            <a:endParaRPr lang="hu-HU" dirty="0" smtClean="0">
              <a:solidFill>
                <a:schemeClr val="tx1"/>
              </a:solidFill>
              <a:cs typeface="Arial" panose="020B0604020202020204" pitchFamily="34" charset="0"/>
            </a:endParaRPr>
          </a:p>
          <a:p>
            <a:pPr lvl="1" algn="just">
              <a:spcAft>
                <a:spcPts val="500"/>
              </a:spcAft>
              <a:buClr>
                <a:srgbClr val="00B050"/>
              </a:buClr>
              <a:buFont typeface="Wingdings" panose="05000000000000000000" pitchFamily="2" charset="2"/>
              <a:buChar char="Ø"/>
            </a:pPr>
            <a:r>
              <a:rPr lang="en-GB" dirty="0" smtClean="0">
                <a:solidFill>
                  <a:schemeClr val="tx1"/>
                </a:solidFill>
                <a:cs typeface="Arial" panose="020B0604020202020204" pitchFamily="34" charset="0"/>
              </a:rPr>
              <a:t>Improved </a:t>
            </a:r>
            <a:r>
              <a:rPr lang="en-GB" dirty="0">
                <a:solidFill>
                  <a:schemeClr val="tx1"/>
                </a:solidFill>
                <a:cs typeface="Arial" panose="020B0604020202020204" pitchFamily="34" charset="0"/>
              </a:rPr>
              <a:t>public access to medical treatment and vaccines for allergy and dermal diseases</a:t>
            </a:r>
            <a:r>
              <a:rPr lang="en-GB" dirty="0" smtClean="0">
                <a:solidFill>
                  <a:schemeClr val="tx1"/>
                </a:solidFill>
                <a:cs typeface="Arial" panose="020B0604020202020204" pitchFamily="34" charset="0"/>
              </a:rPr>
              <a:t>.</a:t>
            </a:r>
            <a:endParaRPr lang="en-GB" dirty="0"/>
          </a:p>
        </p:txBody>
      </p:sp>
      <p:sp>
        <p:nvSpPr>
          <p:cNvPr id="5" name="Téglalap 4"/>
          <p:cNvSpPr/>
          <p:nvPr/>
        </p:nvSpPr>
        <p:spPr>
          <a:xfrm>
            <a:off x="66000" y="144000"/>
            <a:ext cx="12126000" cy="584775"/>
          </a:xfrm>
          <a:prstGeom prst="rect">
            <a:avLst/>
          </a:prstGeom>
        </p:spPr>
        <p:txBody>
          <a:bodyPr wrap="square">
            <a:spAutoFit/>
          </a:bodyPr>
          <a:lstStyle/>
          <a:p>
            <a:r>
              <a:rPr lang="en-GB" sz="3000" b="1" dirty="0"/>
              <a:t>Possible prevention and mitigation </a:t>
            </a:r>
            <a:r>
              <a:rPr lang="en-GB" sz="3000" b="1" dirty="0" smtClean="0"/>
              <a:t>methods</a:t>
            </a:r>
            <a:r>
              <a:rPr lang="hu-HU" sz="3000" b="1" dirty="0" smtClean="0"/>
              <a:t> – </a:t>
            </a:r>
            <a:r>
              <a:rPr lang="en-GB" sz="3200" b="1" dirty="0" smtClean="0"/>
              <a:t>Environmental control</a:t>
            </a:r>
            <a:endParaRPr lang="en-GB" sz="3000" b="1" dirty="0"/>
          </a:p>
        </p:txBody>
      </p:sp>
    </p:spTree>
    <p:extLst>
      <p:ext uri="{BB962C8B-B14F-4D97-AF65-F5344CB8AC3E}">
        <p14:creationId xmlns:p14="http://schemas.microsoft.com/office/powerpoint/2010/main" val="36580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b="1" dirty="0">
                <a:solidFill>
                  <a:schemeClr val="tx1"/>
                </a:solidFill>
              </a:rPr>
              <a:t>Climate Change and </a:t>
            </a:r>
            <a:r>
              <a:rPr lang="en-US" b="1" dirty="0" smtClean="0">
                <a:solidFill>
                  <a:schemeClr val="tx1"/>
                </a:solidFill>
              </a:rPr>
              <a:t>C</a:t>
            </a:r>
            <a:r>
              <a:rPr lang="hu-HU" b="1" dirty="0" err="1" smtClean="0">
                <a:solidFill>
                  <a:schemeClr val="tx1"/>
                </a:solidFill>
              </a:rPr>
              <a:t>ardiovasular</a:t>
            </a:r>
            <a:r>
              <a:rPr lang="hu-HU" b="1" dirty="0" smtClean="0">
                <a:solidFill>
                  <a:schemeClr val="tx1"/>
                </a:solidFill>
              </a:rPr>
              <a:t> </a:t>
            </a:r>
            <a:r>
              <a:rPr lang="hu-HU" b="1" dirty="0" err="1" smtClean="0">
                <a:solidFill>
                  <a:schemeClr val="tx1"/>
                </a:solidFill>
              </a:rPr>
              <a:t>Disease</a:t>
            </a:r>
            <a:endParaRPr lang="en-US" b="1" dirty="0">
              <a:solidFill>
                <a:schemeClr val="tx1"/>
              </a:solidFill>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5" y="1107695"/>
            <a:ext cx="6252164" cy="5197977"/>
          </a:xfrm>
        </p:spPr>
        <p:txBody>
          <a:bodyPr>
            <a:normAutofit fontScale="92500" lnSpcReduction="10000"/>
          </a:bodyPr>
          <a:lstStyle/>
          <a:p>
            <a:pPr algn="just">
              <a:lnSpc>
                <a:spcPct val="110000"/>
              </a:lnSpc>
            </a:pPr>
            <a:r>
              <a:rPr lang="en-US" sz="2200" dirty="0" smtClean="0">
                <a:solidFill>
                  <a:schemeClr val="tx1"/>
                </a:solidFill>
              </a:rPr>
              <a:t>Climate </a:t>
            </a:r>
            <a:r>
              <a:rPr lang="en-US" sz="2200" dirty="0">
                <a:solidFill>
                  <a:schemeClr val="tx1"/>
                </a:solidFill>
              </a:rPr>
              <a:t>change (CC) is the greatest existential challenge to planetary and human health. </a:t>
            </a:r>
          </a:p>
          <a:p>
            <a:pPr algn="just"/>
            <a:r>
              <a:rPr lang="en-US" sz="2200" dirty="0">
                <a:solidFill>
                  <a:schemeClr val="tx1"/>
                </a:solidFill>
              </a:rPr>
              <a:t>Among many effects, climate change impacts </a:t>
            </a:r>
            <a:r>
              <a:rPr lang="en-US" dirty="0"/>
              <a:t>overall </a:t>
            </a:r>
            <a:r>
              <a:rPr lang="en-US" dirty="0" smtClean="0"/>
              <a:t>health</a:t>
            </a:r>
            <a:r>
              <a:rPr lang="hu-HU" dirty="0" smtClean="0"/>
              <a:t> and </a:t>
            </a:r>
            <a:r>
              <a:rPr lang="en-US" dirty="0" smtClean="0"/>
              <a:t>the</a:t>
            </a:r>
            <a:r>
              <a:rPr lang="hu-HU" sz="2200" dirty="0" smtClean="0">
                <a:solidFill>
                  <a:schemeClr val="tx1"/>
                </a:solidFill>
              </a:rPr>
              <a:t> </a:t>
            </a:r>
            <a:r>
              <a:rPr lang="en-US" sz="2200" dirty="0">
                <a:solidFill>
                  <a:schemeClr val="tx1"/>
                </a:solidFill>
              </a:rPr>
              <a:t>C</a:t>
            </a:r>
            <a:r>
              <a:rPr lang="hu-HU" sz="2200" dirty="0" err="1">
                <a:solidFill>
                  <a:schemeClr val="tx1"/>
                </a:solidFill>
              </a:rPr>
              <a:t>ardiovasular</a:t>
            </a:r>
            <a:r>
              <a:rPr lang="hu-HU" sz="2200" dirty="0">
                <a:solidFill>
                  <a:schemeClr val="tx1"/>
                </a:solidFill>
              </a:rPr>
              <a:t> </a:t>
            </a:r>
            <a:r>
              <a:rPr lang="hu-HU" sz="2200" dirty="0" err="1" smtClean="0">
                <a:solidFill>
                  <a:schemeClr val="tx1"/>
                </a:solidFill>
              </a:rPr>
              <a:t>Disease</a:t>
            </a:r>
            <a:r>
              <a:rPr lang="en-US" sz="2200" dirty="0" smtClean="0">
                <a:solidFill>
                  <a:schemeClr val="tx1"/>
                </a:solidFill>
              </a:rPr>
              <a:t> </a:t>
            </a:r>
            <a:r>
              <a:rPr lang="hu-HU" sz="2200" dirty="0" smtClean="0">
                <a:solidFill>
                  <a:schemeClr val="tx1"/>
                </a:solidFill>
              </a:rPr>
              <a:t>(</a:t>
            </a:r>
            <a:r>
              <a:rPr lang="en-US" sz="2200" dirty="0" smtClean="0">
                <a:solidFill>
                  <a:schemeClr val="tx1"/>
                </a:solidFill>
              </a:rPr>
              <a:t>CVD</a:t>
            </a:r>
            <a:r>
              <a:rPr lang="hu-HU" sz="2200" dirty="0" smtClean="0">
                <a:solidFill>
                  <a:schemeClr val="tx1"/>
                </a:solidFill>
              </a:rPr>
              <a:t>). T</a:t>
            </a:r>
            <a:r>
              <a:rPr lang="en-US" sz="2200" dirty="0" smtClean="0">
                <a:solidFill>
                  <a:schemeClr val="tx1"/>
                </a:solidFill>
              </a:rPr>
              <a:t>his </a:t>
            </a:r>
            <a:r>
              <a:rPr lang="hu-HU" sz="2200" dirty="0" err="1" smtClean="0">
                <a:solidFill>
                  <a:schemeClr val="tx1"/>
                </a:solidFill>
              </a:rPr>
              <a:t>situation</a:t>
            </a:r>
            <a:r>
              <a:rPr lang="hu-HU" sz="2200" dirty="0" smtClean="0">
                <a:solidFill>
                  <a:schemeClr val="tx1"/>
                </a:solidFill>
              </a:rPr>
              <a:t> </a:t>
            </a:r>
            <a:r>
              <a:rPr lang="en-US" sz="2200" dirty="0" smtClean="0">
                <a:solidFill>
                  <a:schemeClr val="tx1"/>
                </a:solidFill>
              </a:rPr>
              <a:t>represents </a:t>
            </a:r>
            <a:r>
              <a:rPr lang="en-US" sz="2200" dirty="0">
                <a:solidFill>
                  <a:schemeClr val="tx1"/>
                </a:solidFill>
              </a:rPr>
              <a:t>a multifaceted problem that needs to be urgently addressed at various levels.</a:t>
            </a:r>
          </a:p>
          <a:p>
            <a:pPr lvl="1" algn="just">
              <a:lnSpc>
                <a:spcPct val="110000"/>
              </a:lnSpc>
            </a:pPr>
            <a:r>
              <a:rPr lang="en-US" sz="2200" dirty="0">
                <a:solidFill>
                  <a:schemeClr val="tx1"/>
                </a:solidFill>
              </a:rPr>
              <a:t>For example, in 2019, approximately 18.6 million people died from CVD worldwide and the CVD remains the leading cause of death globally. </a:t>
            </a:r>
          </a:p>
          <a:p>
            <a:pPr lvl="1" algn="just">
              <a:lnSpc>
                <a:spcPct val="110000"/>
              </a:lnSpc>
            </a:pPr>
            <a:r>
              <a:rPr lang="en-US" sz="2200" dirty="0">
                <a:solidFill>
                  <a:schemeClr val="tx1"/>
                </a:solidFill>
              </a:rPr>
              <a:t>Accordingly, it is necessary to uncover the connections that exist between CC and other stressors and CVD in order to develop mitigation and prevention strategies.</a:t>
            </a:r>
          </a:p>
          <a:p>
            <a:endParaRPr lang="en-US" sz="1400" dirty="0"/>
          </a:p>
          <a:p>
            <a:pPr lvl="1"/>
            <a:endParaRPr lang="en-US" dirty="0"/>
          </a:p>
        </p:txBody>
      </p:sp>
      <p:pic>
        <p:nvPicPr>
          <p:cNvPr id="4" name="Picture 3" descr="climate_change_health_impacts600w.jpg"/>
          <p:cNvPicPr>
            <a:picLocks noChangeAspect="1"/>
          </p:cNvPicPr>
          <p:nvPr/>
        </p:nvPicPr>
        <p:blipFill>
          <a:blip r:embed="rId2"/>
          <a:stretch>
            <a:fillRect/>
          </a:stretch>
        </p:blipFill>
        <p:spPr>
          <a:xfrm>
            <a:off x="6591000" y="1107695"/>
            <a:ext cx="5389253" cy="4032836"/>
          </a:xfrm>
          <a:prstGeom prst="rect">
            <a:avLst/>
          </a:prstGeom>
        </p:spPr>
      </p:pic>
      <p:sp>
        <p:nvSpPr>
          <p:cNvPr id="6" name="Rectangle 5"/>
          <p:cNvSpPr/>
          <p:nvPr/>
        </p:nvSpPr>
        <p:spPr>
          <a:xfrm>
            <a:off x="6444669" y="5410885"/>
            <a:ext cx="5211872" cy="369332"/>
          </a:xfrm>
          <a:prstGeom prst="rect">
            <a:avLst/>
          </a:prstGeom>
        </p:spPr>
        <p:txBody>
          <a:bodyPr wrap="square">
            <a:spAutoFit/>
          </a:bodyPr>
          <a:lstStyle/>
          <a:p>
            <a:pPr algn="ctr"/>
            <a:r>
              <a:rPr lang="en-US" sz="900" dirty="0">
                <a:solidFill>
                  <a:prstClr val="white">
                    <a:lumMod val="50000"/>
                  </a:prstClr>
                </a:solidFill>
              </a:rPr>
              <a:t>Impact of Climate Change on Human Health.</a:t>
            </a:r>
            <a:br>
              <a:rPr lang="en-US" sz="900" dirty="0">
                <a:solidFill>
                  <a:prstClr val="white">
                    <a:lumMod val="50000"/>
                  </a:prstClr>
                </a:solidFill>
              </a:rPr>
            </a:br>
            <a:r>
              <a:rPr lang="en-US" sz="900" dirty="0">
                <a:solidFill>
                  <a:prstClr val="white">
                    <a:lumMod val="50000"/>
                  </a:prstClr>
                </a:solidFill>
              </a:rPr>
              <a:t>Source: </a:t>
            </a:r>
            <a:r>
              <a:rPr lang="en-US" sz="900" dirty="0">
                <a:solidFill>
                  <a:prstClr val="white">
                    <a:lumMod val="50000"/>
                  </a:prstClr>
                </a:solidFill>
                <a:hlinkClick r:id="rId3"/>
              </a:rPr>
              <a:t>https://www.cdc.gov/climateandhealth/images/climate_change_health_impacts600w.jpg?_=06389</a:t>
            </a:r>
            <a:r>
              <a:rPr lang="en-US" sz="900" dirty="0">
                <a:solidFill>
                  <a:prstClr val="white">
                    <a:lumMod val="50000"/>
                  </a:prstClr>
                </a:solidFill>
              </a:rPr>
              <a:t> </a:t>
            </a:r>
            <a:endParaRPr lang="en-US" sz="900" dirty="0"/>
          </a:p>
        </p:txBody>
      </p:sp>
    </p:spTree>
    <p:extLst>
      <p:ext uri="{BB962C8B-B14F-4D97-AF65-F5344CB8AC3E}">
        <p14:creationId xmlns:p14="http://schemas.microsoft.com/office/powerpoint/2010/main" val="16379728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artalom helye 2">
            <a:extLst>
              <a:ext uri="{FF2B5EF4-FFF2-40B4-BE49-F238E27FC236}">
                <a16:creationId xmlns:a16="http://schemas.microsoft.com/office/drawing/2014/main" id="{304B662C-1A41-A8A0-0334-C8B904C461DA}"/>
              </a:ext>
            </a:extLst>
          </p:cNvPr>
          <p:cNvSpPr>
            <a:spLocks noGrp="1"/>
          </p:cNvSpPr>
          <p:nvPr>
            <p:ph idx="1"/>
          </p:nvPr>
        </p:nvSpPr>
        <p:spPr>
          <a:xfrm>
            <a:off x="381004" y="1089000"/>
            <a:ext cx="11519996" cy="5265004"/>
          </a:xfrm>
        </p:spPr>
        <p:txBody>
          <a:bodyPr>
            <a:normAutofit/>
          </a:bodyPr>
          <a:lstStyle/>
          <a:p>
            <a:pPr marL="0" indent="0" algn="just">
              <a:lnSpc>
                <a:spcPct val="100000"/>
              </a:lnSpc>
              <a:spcBef>
                <a:spcPts val="0"/>
              </a:spcBef>
              <a:spcAft>
                <a:spcPts val="0"/>
              </a:spcAft>
              <a:buClr>
                <a:srgbClr val="00B050"/>
              </a:buClr>
              <a:buNone/>
            </a:pPr>
            <a:r>
              <a:rPr lang="en-GB" sz="2000" dirty="0" smtClean="0">
                <a:solidFill>
                  <a:schemeClr val="tx1"/>
                </a:solidFill>
                <a:cs typeface="Arial" panose="020B0604020202020204" pitchFamily="34" charset="0"/>
              </a:rPr>
              <a:t>For</a:t>
            </a:r>
            <a:r>
              <a:rPr lang="en-GB" sz="2000" dirty="0" smtClean="0">
                <a:cs typeface="Arial" panose="020B0604020202020204" pitchFamily="34" charset="0"/>
              </a:rPr>
              <a:t> </a:t>
            </a:r>
            <a:r>
              <a:rPr lang="en-GB" sz="2000" dirty="0">
                <a:solidFill>
                  <a:srgbClr val="0070C0"/>
                </a:solidFill>
                <a:cs typeface="Arial" panose="020B0604020202020204" pitchFamily="34" charset="0"/>
              </a:rPr>
              <a:t>allergy and chronic inflammatory dermal diseases</a:t>
            </a:r>
            <a:r>
              <a:rPr lang="en-GB" sz="2000" dirty="0">
                <a:solidFill>
                  <a:schemeClr val="tx1"/>
                </a:solidFill>
                <a:cs typeface="Arial" panose="020B0604020202020204" pitchFamily="34" charset="0"/>
              </a:rPr>
              <a:t>:</a:t>
            </a:r>
          </a:p>
          <a:p>
            <a:pPr lvl="1" algn="just">
              <a:lnSpc>
                <a:spcPct val="100000"/>
              </a:lnSpc>
              <a:spcAft>
                <a:spcPts val="2000"/>
              </a:spcAft>
              <a:buClr>
                <a:srgbClr val="00B050"/>
              </a:buClr>
              <a:buFont typeface="Wingdings" panose="05000000000000000000" pitchFamily="2" charset="2"/>
              <a:buChar char="Ø"/>
            </a:pPr>
            <a:r>
              <a:rPr lang="en-GB" dirty="0">
                <a:solidFill>
                  <a:schemeClr val="tx1"/>
                </a:solidFill>
                <a:cs typeface="Arial" panose="020B0604020202020204" pitchFamily="34" charset="0"/>
              </a:rPr>
              <a:t>Development of a better understanding of the psychological, social, and environmental effects of migration (both country internal and international) on these diseases.</a:t>
            </a:r>
          </a:p>
          <a:p>
            <a:pPr marL="0" indent="0" algn="just">
              <a:lnSpc>
                <a:spcPct val="100000"/>
              </a:lnSpc>
              <a:spcBef>
                <a:spcPts val="500"/>
              </a:spcBef>
              <a:spcAft>
                <a:spcPts val="0"/>
              </a:spcAft>
              <a:buClr>
                <a:srgbClr val="00B050"/>
              </a:buClr>
              <a:buNone/>
            </a:pPr>
            <a:r>
              <a:rPr lang="en-GB" sz="2000" dirty="0">
                <a:solidFill>
                  <a:schemeClr val="tx1"/>
                </a:solidFill>
                <a:cs typeface="Arial" panose="020B0604020202020204" pitchFamily="34" charset="0"/>
              </a:rPr>
              <a:t>In the case of</a:t>
            </a:r>
            <a:r>
              <a:rPr lang="en-GB" sz="2000" dirty="0">
                <a:cs typeface="Arial" panose="020B0604020202020204" pitchFamily="34" charset="0"/>
              </a:rPr>
              <a:t> </a:t>
            </a:r>
            <a:r>
              <a:rPr lang="en-GB" sz="2000" dirty="0">
                <a:solidFill>
                  <a:srgbClr val="0070C0"/>
                </a:solidFill>
                <a:cs typeface="Arial" panose="020B0604020202020204" pitchFamily="34" charset="0"/>
              </a:rPr>
              <a:t>infectious dermal diseases</a:t>
            </a:r>
            <a:r>
              <a:rPr lang="en-GB" sz="2000" dirty="0">
                <a:solidFill>
                  <a:schemeClr val="tx1"/>
                </a:solidFill>
                <a:cs typeface="Arial" panose="020B0604020202020204" pitchFamily="34" charset="0"/>
              </a:rPr>
              <a:t>:</a:t>
            </a:r>
            <a:r>
              <a:rPr lang="en-GB" sz="2000" dirty="0">
                <a:cs typeface="Arial" panose="020B0604020202020204" pitchFamily="34" charset="0"/>
              </a:rPr>
              <a:t> </a:t>
            </a:r>
          </a:p>
          <a:p>
            <a:pPr lvl="1" algn="just">
              <a:lnSpc>
                <a:spcPct val="100000"/>
              </a:lnSpc>
              <a:spcAft>
                <a:spcPts val="2000"/>
              </a:spcAft>
              <a:buClr>
                <a:srgbClr val="00B050"/>
              </a:buClr>
              <a:buFont typeface="Wingdings" panose="05000000000000000000" pitchFamily="2" charset="2"/>
              <a:buChar char="Ø"/>
            </a:pPr>
            <a:r>
              <a:rPr lang="en-GB" dirty="0">
                <a:solidFill>
                  <a:schemeClr val="tx1"/>
                </a:solidFill>
                <a:cs typeface="Arial" panose="020B0604020202020204" pitchFamily="34" charset="0"/>
              </a:rPr>
              <a:t>Effective travel and controls on people migrating/travelling from infected areas, with appropriate medical treatment, if required.</a:t>
            </a:r>
          </a:p>
          <a:p>
            <a:pPr marL="0" marR="0" lvl="0" indent="0" algn="just" defTabSz="914422" rtl="0" eaLnBrk="1" fontAlgn="auto" latinLnBrk="0" hangingPunct="1">
              <a:lnSpc>
                <a:spcPct val="100000"/>
              </a:lnSpc>
              <a:spcBef>
                <a:spcPts val="500"/>
              </a:spcBef>
              <a:spcAft>
                <a:spcPts val="0"/>
              </a:spcAft>
              <a:buClr>
                <a:srgbClr val="00B050"/>
              </a:buClr>
              <a:buSzTx/>
              <a:buFont typeface="Arial" panose="020B0604020202020204" pitchFamily="34" charset="0"/>
              <a:buNone/>
              <a:tabLst/>
              <a:defRPr/>
            </a:pPr>
            <a:r>
              <a:rPr kumimoji="0" lang="en-GB" sz="2000" b="0" i="0" u="none" strike="noStrike" kern="1200" cap="none" spc="0" normalizeH="0" baseline="0" noProof="0" dirty="0">
                <a:ln>
                  <a:noFill/>
                </a:ln>
                <a:solidFill>
                  <a:prstClr val="black"/>
                </a:solidFill>
                <a:effectLst/>
                <a:uLnTx/>
                <a:uFillTx/>
                <a:latin typeface="Calibri" panose="020F0502020204030204"/>
                <a:cs typeface="Arial" panose="020B0604020202020204" pitchFamily="34" charset="0"/>
              </a:rPr>
              <a:t>Improved public education regarding hazards of and access to methods of risk minimisation for </a:t>
            </a:r>
            <a:r>
              <a:rPr kumimoji="0" lang="en-GB" sz="2000" b="0" i="0" u="none" strike="noStrike" kern="1200" cap="none" spc="0" normalizeH="0" baseline="0" noProof="0" dirty="0">
                <a:ln>
                  <a:noFill/>
                </a:ln>
                <a:solidFill>
                  <a:srgbClr val="0070C0"/>
                </a:solidFill>
                <a:effectLst/>
                <a:uLnTx/>
                <a:uFillTx/>
                <a:latin typeface="Calibri" panose="020F0502020204030204"/>
                <a:cs typeface="Arial" panose="020B0604020202020204" pitchFamily="34" charset="0"/>
              </a:rPr>
              <a:t>skin</a:t>
            </a:r>
            <a:r>
              <a:rPr kumimoji="0" lang="en-GB" sz="2000" b="0" i="0" u="none" strike="noStrike" kern="1200" cap="none" spc="0" normalizeH="0" baseline="0" noProof="0" dirty="0">
                <a:ln>
                  <a:noFill/>
                </a:ln>
                <a:solidFill>
                  <a:srgbClr val="FF0000"/>
                </a:solidFill>
                <a:effectLst/>
                <a:uLnTx/>
                <a:uFillTx/>
                <a:latin typeface="Calibri" panose="020F0502020204030204"/>
                <a:cs typeface="Arial" panose="020B0604020202020204" pitchFamily="34" charset="0"/>
              </a:rPr>
              <a:t> </a:t>
            </a:r>
            <a:r>
              <a:rPr kumimoji="0" lang="en-GB" sz="2000" b="0" i="0" u="none" strike="noStrike" kern="1200" cap="none" spc="0" normalizeH="0" baseline="0" noProof="0" dirty="0">
                <a:ln>
                  <a:noFill/>
                </a:ln>
                <a:solidFill>
                  <a:srgbClr val="0070C0"/>
                </a:solidFill>
                <a:effectLst/>
                <a:uLnTx/>
                <a:uFillTx/>
                <a:latin typeface="Calibri" panose="020F0502020204030204"/>
                <a:cs typeface="Arial" panose="020B0604020202020204" pitchFamily="34" charset="0"/>
              </a:rPr>
              <a:t>malignancies</a:t>
            </a:r>
            <a:r>
              <a:rPr kumimoji="0" lang="en-GB" sz="2000" b="0" i="0" u="none" strike="noStrike" kern="1200" cap="none" spc="0" normalizeH="0" baseline="0" noProof="0" dirty="0">
                <a:ln>
                  <a:noFill/>
                </a:ln>
                <a:solidFill>
                  <a:prstClr val="black"/>
                </a:solidFill>
                <a:effectLst/>
                <a:uLnTx/>
                <a:uFillTx/>
                <a:latin typeface="Calibri" panose="020F0502020204030204"/>
                <a:cs typeface="Arial" panose="020B0604020202020204" pitchFamily="34" charset="0"/>
              </a:rPr>
              <a:t>:</a:t>
            </a:r>
          </a:p>
          <a:p>
            <a:pPr marL="685818" marR="0" lvl="1" indent="-228607" algn="just" defTabSz="914422" rtl="0" eaLnBrk="1" fontAlgn="auto" latinLnBrk="0" hangingPunct="1">
              <a:lnSpc>
                <a:spcPct val="100000"/>
              </a:lnSpc>
              <a:spcBef>
                <a:spcPts val="500"/>
              </a:spcBef>
              <a:spcAft>
                <a:spcPts val="500"/>
              </a:spcAft>
              <a:buClr>
                <a:srgbClr val="00B050"/>
              </a:buClr>
              <a:buSzTx/>
              <a:buFont typeface="Wingdings" panose="05000000000000000000" pitchFamily="2" charset="2"/>
              <a:buChar char="Ø"/>
              <a:tabLst/>
              <a:defRPr/>
            </a:pPr>
            <a:r>
              <a:rPr kumimoji="0" lang="en-GB" b="0" i="0" u="none" strike="noStrike" kern="1200" cap="none" spc="0" normalizeH="0" baseline="0" noProof="0" dirty="0">
                <a:ln>
                  <a:noFill/>
                </a:ln>
                <a:solidFill>
                  <a:prstClr val="black"/>
                </a:solidFill>
                <a:effectLst/>
                <a:uLnTx/>
                <a:uFillTx/>
                <a:latin typeface="Calibri" panose="020F0502020204030204"/>
                <a:cs typeface="Arial" panose="020B0604020202020204" pitchFamily="34" charset="0"/>
              </a:rPr>
              <a:t>Publication of up-to-date information on lifestyle and dietary actions for risk minimisation. For example, adoption of selenium rich diets for fair-skinned populations, awareness of implications for risk as a side effect from certain medications, etc. </a:t>
            </a:r>
          </a:p>
          <a:p>
            <a:pPr marL="685818" marR="0" lvl="1" indent="-228607" algn="just" defTabSz="914422" rtl="0" eaLnBrk="1" fontAlgn="auto" latinLnBrk="0" hangingPunct="1">
              <a:lnSpc>
                <a:spcPct val="100000"/>
              </a:lnSpc>
              <a:spcBef>
                <a:spcPts val="500"/>
              </a:spcBef>
              <a:spcAft>
                <a:spcPts val="0"/>
              </a:spcAft>
              <a:buClr>
                <a:srgbClr val="00B050"/>
              </a:buClr>
              <a:buSzTx/>
              <a:buFont typeface="Wingdings" panose="05000000000000000000" pitchFamily="2" charset="2"/>
              <a:buChar char="Ø"/>
              <a:tabLst/>
              <a:defRPr/>
            </a:pPr>
            <a:r>
              <a:rPr kumimoji="0" lang="en-GB" b="0" i="0" u="none" strike="noStrike" kern="1200" cap="none" spc="0" normalizeH="0" baseline="0" noProof="0" dirty="0">
                <a:ln>
                  <a:noFill/>
                </a:ln>
                <a:solidFill>
                  <a:prstClr val="black"/>
                </a:solidFill>
                <a:effectLst/>
                <a:uLnTx/>
                <a:uFillTx/>
                <a:latin typeface="Calibri" panose="020F0502020204030204"/>
                <a:cs typeface="Arial" panose="020B0604020202020204" pitchFamily="34" charset="0"/>
              </a:rPr>
              <a:t>Awareness of real-time environmental information, particularly regarding personal exposure to UVR.</a:t>
            </a:r>
          </a:p>
          <a:p>
            <a:pPr marL="685818" marR="0" lvl="1" indent="-228607" algn="just" defTabSz="914422" rtl="0" eaLnBrk="1" fontAlgn="auto" latinLnBrk="0" hangingPunct="1">
              <a:lnSpc>
                <a:spcPct val="100000"/>
              </a:lnSpc>
              <a:spcBef>
                <a:spcPts val="500"/>
              </a:spcBef>
              <a:spcAft>
                <a:spcPts val="0"/>
              </a:spcAft>
              <a:buClr>
                <a:srgbClr val="00B050"/>
              </a:buClr>
              <a:buSzTx/>
              <a:buFont typeface="Wingdings" panose="05000000000000000000" pitchFamily="2" charset="2"/>
              <a:buChar char="Ø"/>
              <a:tabLst/>
              <a:defRPr/>
            </a:pPr>
            <a:r>
              <a:rPr kumimoji="0" lang="en-GB" b="0" i="0" u="none" strike="noStrike" kern="1200" cap="none" spc="0" normalizeH="0" baseline="0" noProof="0" dirty="0">
                <a:ln>
                  <a:noFill/>
                </a:ln>
                <a:solidFill>
                  <a:prstClr val="black"/>
                </a:solidFill>
                <a:effectLst/>
                <a:uLnTx/>
                <a:uFillTx/>
                <a:latin typeface="Calibri" panose="020F0502020204030204"/>
                <a:cs typeface="Arial" panose="020B0604020202020204" pitchFamily="34" charset="0"/>
              </a:rPr>
              <a:t>Better access to affordable UVR skin protection methods.</a:t>
            </a:r>
            <a:endParaRPr lang="en-GB" b="1" dirty="0">
              <a:solidFill>
                <a:srgbClr val="00B050"/>
              </a:solidFill>
            </a:endParaRPr>
          </a:p>
          <a:p>
            <a:pPr marL="0" indent="0">
              <a:lnSpc>
                <a:spcPct val="100000"/>
              </a:lnSpc>
              <a:buClr>
                <a:srgbClr val="FF0000"/>
              </a:buClr>
              <a:buNone/>
            </a:pPr>
            <a:endParaRPr lang="en-GB" sz="2000" dirty="0">
              <a:cs typeface="Arial" panose="020B0604020202020204" pitchFamily="34" charset="0"/>
            </a:endParaRPr>
          </a:p>
          <a:p>
            <a:pPr marL="0" indent="0">
              <a:lnSpc>
                <a:spcPct val="100000"/>
              </a:lnSpc>
              <a:buNone/>
            </a:pPr>
            <a:endParaRPr lang="en-GB" sz="2000" dirty="0"/>
          </a:p>
        </p:txBody>
      </p:sp>
      <p:sp>
        <p:nvSpPr>
          <p:cNvPr id="3" name="Téglalap 2"/>
          <p:cNvSpPr/>
          <p:nvPr/>
        </p:nvSpPr>
        <p:spPr>
          <a:xfrm>
            <a:off x="66000" y="144000"/>
            <a:ext cx="12126000" cy="584775"/>
          </a:xfrm>
          <a:prstGeom prst="rect">
            <a:avLst/>
          </a:prstGeom>
        </p:spPr>
        <p:txBody>
          <a:bodyPr wrap="square">
            <a:spAutoFit/>
          </a:bodyPr>
          <a:lstStyle/>
          <a:p>
            <a:r>
              <a:rPr lang="en-GB" sz="3000" b="1" dirty="0"/>
              <a:t>Possible prevention and mitigation </a:t>
            </a:r>
            <a:r>
              <a:rPr lang="en-GB" sz="3000" b="1" dirty="0" smtClean="0"/>
              <a:t>methods</a:t>
            </a:r>
            <a:r>
              <a:rPr lang="hu-HU" sz="3000" b="1" dirty="0" smtClean="0"/>
              <a:t> – </a:t>
            </a:r>
            <a:r>
              <a:rPr lang="en-GB" sz="3200" b="1" dirty="0"/>
              <a:t>Societal control </a:t>
            </a:r>
            <a:endParaRPr lang="en-GB" sz="3000" b="1" dirty="0"/>
          </a:p>
        </p:txBody>
      </p:sp>
    </p:spTree>
    <p:extLst>
      <p:ext uri="{BB962C8B-B14F-4D97-AF65-F5344CB8AC3E}">
        <p14:creationId xmlns:p14="http://schemas.microsoft.com/office/powerpoint/2010/main" val="23656945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artalom helye 2">
            <a:extLst>
              <a:ext uri="{FF2B5EF4-FFF2-40B4-BE49-F238E27FC236}">
                <a16:creationId xmlns:a16="http://schemas.microsoft.com/office/drawing/2014/main" id="{304B662C-1A41-A8A0-0334-C8B904C461DA}"/>
              </a:ext>
            </a:extLst>
          </p:cNvPr>
          <p:cNvSpPr>
            <a:spLocks noGrp="1"/>
          </p:cNvSpPr>
          <p:nvPr>
            <p:ph idx="1"/>
          </p:nvPr>
        </p:nvSpPr>
        <p:spPr>
          <a:xfrm>
            <a:off x="391502" y="1359000"/>
            <a:ext cx="11474996" cy="5130004"/>
          </a:xfrm>
        </p:spPr>
        <p:txBody>
          <a:bodyPr>
            <a:normAutofit/>
          </a:bodyPr>
          <a:lstStyle/>
          <a:p>
            <a:pPr marL="0" indent="0">
              <a:lnSpc>
                <a:spcPct val="100000"/>
              </a:lnSpc>
              <a:buClr>
                <a:srgbClr val="00B050"/>
              </a:buClr>
              <a:buNone/>
              <a:defRPr/>
            </a:pPr>
            <a:endParaRPr lang="en-GB" sz="1200" b="1" dirty="0">
              <a:solidFill>
                <a:srgbClr val="00B050"/>
              </a:solidFill>
            </a:endParaRPr>
          </a:p>
          <a:p>
            <a:pPr algn="just">
              <a:spcBef>
                <a:spcPts val="500"/>
              </a:spcBef>
              <a:spcAft>
                <a:spcPts val="2000"/>
              </a:spcAft>
              <a:buClr>
                <a:srgbClr val="00B050"/>
              </a:buClr>
              <a:buFont typeface="Wingdings" panose="05000000000000000000" pitchFamily="2" charset="2"/>
              <a:buChar char="Ø"/>
              <a:defRPr/>
            </a:pPr>
            <a:r>
              <a:rPr kumimoji="0" lang="en-GB" sz="2100" b="0" i="0" u="none" strike="noStrike" kern="1200" cap="none" spc="0" normalizeH="0" baseline="0" noProof="0" dirty="0" smtClean="0">
                <a:ln>
                  <a:noFill/>
                </a:ln>
                <a:solidFill>
                  <a:prstClr val="black"/>
                </a:solidFill>
                <a:effectLst/>
                <a:uLnTx/>
                <a:uFillTx/>
                <a:latin typeface="Calibri" panose="020F0502020204030204"/>
              </a:rPr>
              <a:t>Implementation of </a:t>
            </a:r>
            <a:r>
              <a:rPr kumimoji="0" lang="en-GB" sz="2100" b="0" i="0" u="none" strike="noStrike" kern="1200" cap="none" spc="0" normalizeH="0" baseline="0" noProof="0" dirty="0" smtClean="0">
                <a:ln>
                  <a:noFill/>
                </a:ln>
                <a:solidFill>
                  <a:srgbClr val="0070C0"/>
                </a:solidFill>
                <a:effectLst/>
                <a:uLnTx/>
                <a:uFillTx/>
                <a:latin typeface="Calibri" panose="020F0502020204030204"/>
              </a:rPr>
              <a:t>automated pollen and spore monitoring networks </a:t>
            </a:r>
            <a:r>
              <a:rPr kumimoji="0" lang="en-GB" sz="2100" b="0" i="0" u="none" strike="noStrike" kern="1200" cap="none" spc="0" normalizeH="0" baseline="0" noProof="0" dirty="0" smtClean="0">
                <a:ln>
                  <a:noFill/>
                </a:ln>
                <a:solidFill>
                  <a:prstClr val="black"/>
                </a:solidFill>
                <a:effectLst/>
                <a:uLnTx/>
                <a:uFillTx/>
                <a:latin typeface="Calibri" panose="020F0502020204030204"/>
              </a:rPr>
              <a:t>that are integrated with realistic atmospheric composition models to predict high aeroallergen climate events.</a:t>
            </a:r>
          </a:p>
          <a:p>
            <a:pPr algn="just">
              <a:spcBef>
                <a:spcPts val="500"/>
              </a:spcBef>
              <a:spcAft>
                <a:spcPts val="2000"/>
              </a:spcAft>
              <a:buClr>
                <a:srgbClr val="00B050"/>
              </a:buClr>
              <a:buFont typeface="Wingdings" panose="05000000000000000000" pitchFamily="2" charset="2"/>
              <a:buChar char="Ø"/>
              <a:defRPr/>
            </a:pPr>
            <a:r>
              <a:rPr kumimoji="0" lang="en-GB" sz="2100" b="0" i="0" u="none" strike="noStrike" kern="1200" cap="none" spc="0" normalizeH="0" baseline="0" noProof="0" dirty="0" smtClean="0">
                <a:ln>
                  <a:noFill/>
                </a:ln>
                <a:solidFill>
                  <a:prstClr val="black"/>
                </a:solidFill>
                <a:effectLst/>
                <a:uLnTx/>
                <a:uFillTx/>
                <a:latin typeface="Calibri" panose="020F0502020204030204"/>
              </a:rPr>
              <a:t>Further development and roll-out of </a:t>
            </a:r>
            <a:r>
              <a:rPr kumimoji="0" lang="en-GB" sz="2100" b="0" i="0" u="none" strike="noStrike" kern="1200" cap="none" spc="0" normalizeH="0" baseline="0" noProof="0" dirty="0" smtClean="0">
                <a:ln>
                  <a:noFill/>
                </a:ln>
                <a:solidFill>
                  <a:srgbClr val="0070C0"/>
                </a:solidFill>
                <a:effectLst/>
                <a:uLnTx/>
                <a:uFillTx/>
                <a:latin typeface="Calibri" panose="020F0502020204030204"/>
              </a:rPr>
              <a:t>allergen-specific immunotherapies (AITs)</a:t>
            </a:r>
            <a:r>
              <a:rPr kumimoji="0" lang="en-GB" sz="2100" b="0" i="0" u="none" strike="noStrike" kern="1200" cap="none" spc="0" normalizeH="0" baseline="0" noProof="0" dirty="0" smtClean="0">
                <a:ln>
                  <a:noFill/>
                </a:ln>
                <a:solidFill>
                  <a:prstClr val="black"/>
                </a:solidFill>
                <a:effectLst/>
                <a:uLnTx/>
                <a:uFillTx/>
                <a:latin typeface="Calibri" panose="020F0502020204030204"/>
              </a:rPr>
              <a:t>.</a:t>
            </a:r>
          </a:p>
          <a:p>
            <a:pPr algn="just">
              <a:spcBef>
                <a:spcPts val="500"/>
              </a:spcBef>
              <a:spcAft>
                <a:spcPts val="2000"/>
              </a:spcAft>
              <a:buClr>
                <a:srgbClr val="00B050"/>
              </a:buClr>
              <a:buFont typeface="Wingdings" panose="05000000000000000000" pitchFamily="2" charset="2"/>
              <a:buChar char="Ø"/>
              <a:defRPr/>
            </a:pPr>
            <a:r>
              <a:rPr kumimoji="0" lang="en-GB" sz="2100" b="0" i="0" u="none" strike="noStrike" kern="1200" cap="none" spc="0" normalizeH="0" baseline="0" noProof="0" dirty="0" smtClean="0">
                <a:ln>
                  <a:noFill/>
                </a:ln>
                <a:solidFill>
                  <a:prstClr val="black"/>
                </a:solidFill>
                <a:effectLst/>
                <a:uLnTx/>
                <a:uFillTx/>
                <a:latin typeface="Calibri" panose="020F0502020204030204"/>
              </a:rPr>
              <a:t>Further development and roll-out of </a:t>
            </a:r>
            <a:r>
              <a:rPr kumimoji="0" lang="en-GB" sz="2100" b="0" i="0" u="none" strike="noStrike" kern="1200" cap="none" spc="0" normalizeH="0" baseline="0" noProof="0" dirty="0" err="1" smtClean="0">
                <a:ln>
                  <a:noFill/>
                </a:ln>
                <a:solidFill>
                  <a:srgbClr val="0070C0"/>
                </a:solidFill>
                <a:effectLst/>
                <a:uLnTx/>
                <a:uFillTx/>
                <a:latin typeface="Calibri" panose="020F0502020204030204"/>
              </a:rPr>
              <a:t>bacteriotherapies</a:t>
            </a:r>
            <a:r>
              <a:rPr kumimoji="0" lang="en-GB" sz="2100" b="0" i="0" u="none" strike="noStrike" kern="1200" cap="none" spc="0" normalizeH="0" baseline="0" noProof="0" dirty="0" smtClean="0">
                <a:ln>
                  <a:noFill/>
                </a:ln>
                <a:solidFill>
                  <a:prstClr val="black"/>
                </a:solidFill>
                <a:effectLst/>
                <a:uLnTx/>
                <a:uFillTx/>
                <a:latin typeface="Calibri" panose="020F0502020204030204"/>
              </a:rPr>
              <a:t> for chronic inflammatory dermal diseases.</a:t>
            </a:r>
          </a:p>
          <a:p>
            <a:pPr algn="just">
              <a:spcAft>
                <a:spcPts val="2000"/>
              </a:spcAft>
              <a:buClr>
                <a:srgbClr val="00B050"/>
              </a:buClr>
              <a:buFont typeface="Wingdings" panose="05000000000000000000" pitchFamily="2" charset="2"/>
              <a:buChar char="Ø"/>
              <a:defRPr/>
            </a:pPr>
            <a:r>
              <a:rPr kumimoji="0" lang="en-GB" sz="2100" b="0" i="0" u="none" strike="noStrike" kern="1200" cap="none" spc="0" normalizeH="0" baseline="0" noProof="0" dirty="0" smtClean="0">
                <a:ln>
                  <a:noFill/>
                </a:ln>
                <a:solidFill>
                  <a:srgbClr val="0070C0"/>
                </a:solidFill>
                <a:effectLst/>
                <a:uLnTx/>
                <a:uFillTx/>
                <a:latin typeface="Calibri" panose="020F0502020204030204"/>
                <a:cs typeface="Arial" panose="020B0604020202020204" pitchFamily="34" charset="0"/>
              </a:rPr>
              <a:t>Vaccine development </a:t>
            </a:r>
            <a:r>
              <a:rPr kumimoji="0" lang="en-GB" sz="2100" b="0" i="0" u="none" strike="noStrike" kern="1200" cap="none" spc="0" normalizeH="0" baseline="0" noProof="0" dirty="0" smtClean="0">
                <a:ln>
                  <a:noFill/>
                </a:ln>
                <a:solidFill>
                  <a:prstClr val="black"/>
                </a:solidFill>
                <a:effectLst/>
                <a:uLnTx/>
                <a:uFillTx/>
                <a:latin typeface="Calibri" panose="020F0502020204030204"/>
                <a:cs typeface="Arial" panose="020B0604020202020204" pitchFamily="34" charset="0"/>
              </a:rPr>
              <a:t>for dermal diseases, where applicable. Of the 24 applicable diseases discussed here, only 8 (33%) have vaccines currently available</a:t>
            </a:r>
            <a:r>
              <a:rPr lang="en-GB" sz="2100" dirty="0" smtClean="0">
                <a:solidFill>
                  <a:prstClr val="black"/>
                </a:solidFill>
                <a:latin typeface="Calibri" panose="020F0502020204030204"/>
                <a:cs typeface="Arial" panose="020B0604020202020204" pitchFamily="34" charset="0"/>
              </a:rPr>
              <a:t>.</a:t>
            </a:r>
            <a:endParaRPr lang="en-GB" sz="2100" dirty="0"/>
          </a:p>
        </p:txBody>
      </p:sp>
      <p:sp>
        <p:nvSpPr>
          <p:cNvPr id="3" name="Téglalap 2"/>
          <p:cNvSpPr/>
          <p:nvPr/>
        </p:nvSpPr>
        <p:spPr>
          <a:xfrm>
            <a:off x="66000" y="144000"/>
            <a:ext cx="12126000" cy="584775"/>
          </a:xfrm>
          <a:prstGeom prst="rect">
            <a:avLst/>
          </a:prstGeom>
        </p:spPr>
        <p:txBody>
          <a:bodyPr wrap="square">
            <a:spAutoFit/>
          </a:bodyPr>
          <a:lstStyle/>
          <a:p>
            <a:r>
              <a:rPr lang="en-GB" sz="3000" b="1" dirty="0"/>
              <a:t>Possible prevention and mitigation </a:t>
            </a:r>
            <a:r>
              <a:rPr lang="en-GB" sz="3000" b="1" dirty="0" smtClean="0"/>
              <a:t>methods</a:t>
            </a:r>
            <a:r>
              <a:rPr lang="hu-HU" sz="3000" b="1" dirty="0" smtClean="0"/>
              <a:t> – </a:t>
            </a:r>
            <a:r>
              <a:rPr lang="en-GB" sz="3200" b="1" dirty="0"/>
              <a:t>Technological control</a:t>
            </a:r>
            <a:endParaRPr lang="en-GB" sz="3000" b="1" dirty="0"/>
          </a:p>
        </p:txBody>
      </p:sp>
    </p:spTree>
    <p:extLst>
      <p:ext uri="{BB962C8B-B14F-4D97-AF65-F5344CB8AC3E}">
        <p14:creationId xmlns:p14="http://schemas.microsoft.com/office/powerpoint/2010/main" val="29686985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a:normAutofit fontScale="90000"/>
          </a:bodyPr>
          <a:lstStyle/>
          <a:p>
            <a:r>
              <a:rPr lang="en-GB" dirty="0"/>
              <a:t>Mycotoxins</a:t>
            </a:r>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92506" y="934775"/>
            <a:ext cx="7282351" cy="5370897"/>
          </a:xfrm>
        </p:spPr>
        <p:txBody>
          <a:bodyPr>
            <a:normAutofit/>
          </a:bodyPr>
          <a:lstStyle/>
          <a:p>
            <a:pPr>
              <a:spcBef>
                <a:spcPts val="0"/>
              </a:spcBef>
              <a:spcAft>
                <a:spcPts val="2000"/>
              </a:spcAft>
            </a:pPr>
            <a:r>
              <a:rPr lang="en-GB" sz="2100" dirty="0" smtClean="0"/>
              <a:t>Mycotoxins - </a:t>
            </a:r>
            <a:r>
              <a:rPr lang="en-US" sz="2100" dirty="0" smtClean="0"/>
              <a:t>naturally occurring toxins produced by certain molds (fungi)</a:t>
            </a:r>
            <a:r>
              <a:rPr lang="en-GB" sz="2100" dirty="0" smtClean="0"/>
              <a:t> </a:t>
            </a:r>
          </a:p>
          <a:p>
            <a:pPr>
              <a:spcBef>
                <a:spcPts val="0"/>
              </a:spcBef>
              <a:spcAft>
                <a:spcPts val="2000"/>
              </a:spcAft>
            </a:pPr>
            <a:r>
              <a:rPr lang="en-GB" sz="2100" dirty="0" smtClean="0"/>
              <a:t>Fungi of the genus Aspergillus, </a:t>
            </a:r>
            <a:r>
              <a:rPr lang="en-GB" sz="2100" dirty="0" err="1" smtClean="0"/>
              <a:t>Fusarium</a:t>
            </a:r>
            <a:r>
              <a:rPr lang="en-GB" sz="2100" dirty="0" smtClean="0"/>
              <a:t> and </a:t>
            </a:r>
            <a:r>
              <a:rPr lang="en-GB" sz="2100" dirty="0" err="1" smtClean="0"/>
              <a:t>Penicillium</a:t>
            </a:r>
            <a:r>
              <a:rPr lang="en-GB" sz="2100" dirty="0" smtClean="0"/>
              <a:t> </a:t>
            </a:r>
          </a:p>
          <a:p>
            <a:pPr>
              <a:spcBef>
                <a:spcPts val="0"/>
              </a:spcBef>
              <a:spcAft>
                <a:spcPts val="2000"/>
              </a:spcAft>
            </a:pPr>
            <a:r>
              <a:rPr lang="en-GB" sz="2100" dirty="0" smtClean="0"/>
              <a:t>Aflatoxins (AF) - produced by Aspergillus </a:t>
            </a:r>
            <a:r>
              <a:rPr lang="en-GB" sz="2100" dirty="0" err="1" smtClean="0"/>
              <a:t>flavus</a:t>
            </a:r>
            <a:endParaRPr lang="en-GB" sz="2100" dirty="0" smtClean="0"/>
          </a:p>
          <a:p>
            <a:pPr>
              <a:spcBef>
                <a:spcPts val="0"/>
              </a:spcBef>
              <a:spcAft>
                <a:spcPts val="2000"/>
              </a:spcAft>
            </a:pPr>
            <a:r>
              <a:rPr lang="en-US" sz="2100" dirty="0" smtClean="0"/>
              <a:t>Aspergillus - grow in soil, decaying vegetation, hay, and grains</a:t>
            </a:r>
            <a:endParaRPr lang="en-GB" sz="2100" dirty="0" smtClean="0"/>
          </a:p>
          <a:p>
            <a:pPr>
              <a:spcBef>
                <a:spcPts val="0"/>
              </a:spcBef>
              <a:spcAft>
                <a:spcPts val="2000"/>
              </a:spcAft>
            </a:pPr>
            <a:r>
              <a:rPr lang="en-GB" sz="2100" dirty="0" smtClean="0"/>
              <a:t>Aflatoxin B1 (AFB1) - the most potent known natural carcinogen </a:t>
            </a:r>
          </a:p>
          <a:p>
            <a:pPr>
              <a:spcBef>
                <a:spcPts val="0"/>
              </a:spcBef>
              <a:spcAft>
                <a:spcPts val="2000"/>
              </a:spcAft>
            </a:pPr>
            <a:r>
              <a:rPr lang="en-GB" sz="2100" dirty="0" smtClean="0"/>
              <a:t>Other important mycotoxins: </a:t>
            </a:r>
            <a:r>
              <a:rPr lang="en-GB" sz="2100" dirty="0" err="1" smtClean="0"/>
              <a:t>Fumonisin</a:t>
            </a:r>
            <a:r>
              <a:rPr lang="en-GB" sz="2100" dirty="0" smtClean="0"/>
              <a:t> B1 (FB1) and </a:t>
            </a:r>
            <a:r>
              <a:rPr lang="en-GB" sz="2100" dirty="0" err="1" smtClean="0"/>
              <a:t>Ochratoxin</a:t>
            </a:r>
            <a:r>
              <a:rPr lang="en-GB" sz="2100" dirty="0" smtClean="0"/>
              <a:t> A (OTA)</a:t>
            </a:r>
            <a:endParaRPr lang="en-GB" sz="2100" dirty="0"/>
          </a:p>
        </p:txBody>
      </p:sp>
      <p:sp>
        <p:nvSpPr>
          <p:cNvPr id="8" name="TextBox 7">
            <a:extLst>
              <a:ext uri="{FF2B5EF4-FFF2-40B4-BE49-F238E27FC236}">
                <a16:creationId xmlns:a16="http://schemas.microsoft.com/office/drawing/2014/main" id="{11D206F7-02A7-4D9D-A10E-6B138E66B9CB}"/>
              </a:ext>
            </a:extLst>
          </p:cNvPr>
          <p:cNvSpPr txBox="1"/>
          <p:nvPr/>
        </p:nvSpPr>
        <p:spPr>
          <a:xfrm>
            <a:off x="192505" y="6168101"/>
            <a:ext cx="11257667" cy="215444"/>
          </a:xfrm>
          <a:prstGeom prst="rect">
            <a:avLst/>
          </a:prstGeom>
          <a:noFill/>
        </p:spPr>
        <p:txBody>
          <a:bodyPr wrap="square">
            <a:spAutoFit/>
          </a:bodyPr>
          <a:lstStyle/>
          <a:p>
            <a:r>
              <a:rPr lang="en-US" sz="800" b="0" i="0" dirty="0">
                <a:solidFill>
                  <a:srgbClr val="212121"/>
                </a:solidFill>
                <a:effectLst/>
                <a:latin typeface="BlinkMacSystemFont"/>
              </a:rPr>
              <a:t>www.efsa.europa.eu/en/topics/topic/mycotoxins; www.who.int/news-room/fact-sheets/detail/mycotoxins Accessed: 14.03.2023.</a:t>
            </a:r>
            <a:endParaRPr lang="en-US" sz="800" dirty="0"/>
          </a:p>
        </p:txBody>
      </p:sp>
      <p:pic>
        <p:nvPicPr>
          <p:cNvPr id="5" name="Picture 4">
            <a:extLst>
              <a:ext uri="{FF2B5EF4-FFF2-40B4-BE49-F238E27FC236}">
                <a16:creationId xmlns:a16="http://schemas.microsoft.com/office/drawing/2014/main" id="{E0645FBB-5207-4132-AF9B-9F7A47331D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8456" y="1566844"/>
            <a:ext cx="4106758" cy="4106758"/>
          </a:xfrm>
          <a:prstGeom prst="rect">
            <a:avLst/>
          </a:prstGeom>
        </p:spPr>
      </p:pic>
      <p:sp>
        <p:nvSpPr>
          <p:cNvPr id="7" name="TextBox 6">
            <a:extLst>
              <a:ext uri="{FF2B5EF4-FFF2-40B4-BE49-F238E27FC236}">
                <a16:creationId xmlns:a16="http://schemas.microsoft.com/office/drawing/2014/main" id="{AE0C5645-B33F-40E6-A79A-A4DEA0EC2F6A}"/>
              </a:ext>
            </a:extLst>
          </p:cNvPr>
          <p:cNvSpPr txBox="1"/>
          <p:nvPr/>
        </p:nvSpPr>
        <p:spPr>
          <a:xfrm rot="16200000">
            <a:off x="9894149" y="3646129"/>
            <a:ext cx="3995247" cy="215444"/>
          </a:xfrm>
          <a:prstGeom prst="rect">
            <a:avLst/>
          </a:prstGeom>
          <a:noFill/>
        </p:spPr>
        <p:txBody>
          <a:bodyPr wrap="square">
            <a:spAutoFit/>
          </a:bodyPr>
          <a:lstStyle/>
          <a:p>
            <a:r>
              <a:rPr lang="en-GB" sz="800" dirty="0"/>
              <a:t>Source: </a:t>
            </a:r>
            <a:r>
              <a:rPr lang="de-DE" sz="800" dirty="0"/>
              <a:t>Aspergillus flavus. In Wikipedia. https://de.wikipedia.org/wiki/Aspergillus_flavus</a:t>
            </a:r>
            <a:endParaRPr lang="en-DE" sz="800" dirty="0"/>
          </a:p>
        </p:txBody>
      </p:sp>
      <p:sp>
        <p:nvSpPr>
          <p:cNvPr id="9" name="TextBox 8">
            <a:extLst>
              <a:ext uri="{FF2B5EF4-FFF2-40B4-BE49-F238E27FC236}">
                <a16:creationId xmlns:a16="http://schemas.microsoft.com/office/drawing/2014/main" id="{B368C07B-C2E0-485E-BF10-3A21EDD409B6}"/>
              </a:ext>
            </a:extLst>
          </p:cNvPr>
          <p:cNvSpPr txBox="1"/>
          <p:nvPr/>
        </p:nvSpPr>
        <p:spPr>
          <a:xfrm>
            <a:off x="7578456" y="5751475"/>
            <a:ext cx="4205594" cy="369332"/>
          </a:xfrm>
          <a:prstGeom prst="rect">
            <a:avLst/>
          </a:prstGeom>
          <a:noFill/>
        </p:spPr>
        <p:txBody>
          <a:bodyPr wrap="square">
            <a:spAutoFit/>
          </a:bodyPr>
          <a:lstStyle/>
          <a:p>
            <a:r>
              <a:rPr lang="en-GB" dirty="0"/>
              <a:t>Aspergillus flavus</a:t>
            </a:r>
          </a:p>
        </p:txBody>
      </p:sp>
    </p:spTree>
    <p:extLst>
      <p:ext uri="{BB962C8B-B14F-4D97-AF65-F5344CB8AC3E}">
        <p14:creationId xmlns:p14="http://schemas.microsoft.com/office/powerpoint/2010/main" val="1087407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a:normAutofit fontScale="90000"/>
          </a:bodyPr>
          <a:lstStyle/>
          <a:p>
            <a:r>
              <a:rPr lang="en-GB" dirty="0"/>
              <a:t>Mycotoxins</a:t>
            </a:r>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92506" y="1134000"/>
            <a:ext cx="8980524" cy="4849608"/>
          </a:xfrm>
        </p:spPr>
        <p:txBody>
          <a:bodyPr>
            <a:normAutofit/>
          </a:bodyPr>
          <a:lstStyle/>
          <a:p>
            <a:r>
              <a:rPr lang="en-US" sz="2100" dirty="0"/>
              <a:t>Mycotoxins enter the food chain as a result of infection of crops before or after harvest</a:t>
            </a:r>
            <a:endParaRPr lang="en-GB" sz="2100" dirty="0"/>
          </a:p>
          <a:p>
            <a:r>
              <a:rPr lang="en-US" sz="2100" dirty="0"/>
              <a:t>Exposure to mycotoxins typically by eating contaminated foods or from animals that are fed contaminated feed</a:t>
            </a:r>
            <a:endParaRPr lang="en-GB" sz="2100" dirty="0"/>
          </a:p>
          <a:p>
            <a:r>
              <a:rPr lang="en-US" sz="2100" dirty="0"/>
              <a:t>Crops frequently affected (Aspergillus spp.): cereals (corn, sorghum, wheat and rice), oilseeds (soybean, peanut, sunflower and cotton seeds), spices (chili peppers, black pepper, coriander, turmeric and ginger) and tree nuts (pistachio, almond, walnut, coconut and Brazil nut). The toxins can also be found in the milk of animals that are fed contaminated feed, in the form of aflatoxin M1.</a:t>
            </a:r>
          </a:p>
          <a:p>
            <a:r>
              <a:rPr lang="en-GB" sz="2100" dirty="0"/>
              <a:t>FAO estimations: 25% of global samples contaminated</a:t>
            </a:r>
          </a:p>
          <a:p>
            <a:endParaRPr lang="en-GB" dirty="0"/>
          </a:p>
        </p:txBody>
      </p:sp>
      <p:pic>
        <p:nvPicPr>
          <p:cNvPr id="5" name="Picture 4">
            <a:extLst>
              <a:ext uri="{FF2B5EF4-FFF2-40B4-BE49-F238E27FC236}">
                <a16:creationId xmlns:a16="http://schemas.microsoft.com/office/drawing/2014/main" id="{8A5B4890-05DE-E169-065E-918B7188FAC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0073" t="5273" r="44606" b="44352"/>
          <a:stretch/>
        </p:blipFill>
        <p:spPr>
          <a:xfrm>
            <a:off x="9483691" y="1005389"/>
            <a:ext cx="2254547" cy="2522948"/>
          </a:xfrm>
          <a:prstGeom prst="rect">
            <a:avLst/>
          </a:prstGeom>
        </p:spPr>
      </p:pic>
      <p:pic>
        <p:nvPicPr>
          <p:cNvPr id="6" name="Picture 5">
            <a:extLst>
              <a:ext uri="{FF2B5EF4-FFF2-40B4-BE49-F238E27FC236}">
                <a16:creationId xmlns:a16="http://schemas.microsoft.com/office/drawing/2014/main" id="{4A6C191A-01F9-A53D-DE00-2F3B4C330AE4}"/>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23230" t="16146" r="22566" b="7078"/>
          <a:stretch/>
        </p:blipFill>
        <p:spPr>
          <a:xfrm>
            <a:off x="9496830" y="3620223"/>
            <a:ext cx="2228267" cy="1951283"/>
          </a:xfrm>
          <a:prstGeom prst="rect">
            <a:avLst/>
          </a:prstGeom>
        </p:spPr>
      </p:pic>
      <p:sp>
        <p:nvSpPr>
          <p:cNvPr id="7" name="TextBox 6">
            <a:extLst>
              <a:ext uri="{FF2B5EF4-FFF2-40B4-BE49-F238E27FC236}">
                <a16:creationId xmlns:a16="http://schemas.microsoft.com/office/drawing/2014/main" id="{CE05670A-BC2D-455B-8204-789B416CFBEB}"/>
              </a:ext>
            </a:extLst>
          </p:cNvPr>
          <p:cNvSpPr txBox="1"/>
          <p:nvPr/>
        </p:nvSpPr>
        <p:spPr>
          <a:xfrm rot="16200000">
            <a:off x="11039421" y="4716523"/>
            <a:ext cx="1704703" cy="215444"/>
          </a:xfrm>
          <a:prstGeom prst="rect">
            <a:avLst/>
          </a:prstGeom>
          <a:noFill/>
        </p:spPr>
        <p:txBody>
          <a:bodyPr wrap="square">
            <a:spAutoFit/>
          </a:bodyPr>
          <a:lstStyle/>
          <a:p>
            <a:r>
              <a:rPr lang="en-GB" sz="800" dirty="0"/>
              <a:t>Source: pixabay.com (free images)</a:t>
            </a:r>
            <a:endParaRPr lang="en-DE" sz="800" dirty="0"/>
          </a:p>
        </p:txBody>
      </p:sp>
      <p:sp>
        <p:nvSpPr>
          <p:cNvPr id="8" name="TextBox 7">
            <a:extLst>
              <a:ext uri="{FF2B5EF4-FFF2-40B4-BE49-F238E27FC236}">
                <a16:creationId xmlns:a16="http://schemas.microsoft.com/office/drawing/2014/main" id="{11D206F7-02A7-4D9D-A10E-6B138E66B9CB}"/>
              </a:ext>
            </a:extLst>
          </p:cNvPr>
          <p:cNvSpPr txBox="1"/>
          <p:nvPr/>
        </p:nvSpPr>
        <p:spPr>
          <a:xfrm>
            <a:off x="296918" y="5983607"/>
            <a:ext cx="11257667" cy="338554"/>
          </a:xfrm>
          <a:prstGeom prst="rect">
            <a:avLst/>
          </a:prstGeom>
          <a:noFill/>
        </p:spPr>
        <p:txBody>
          <a:bodyPr wrap="square">
            <a:spAutoFit/>
          </a:bodyPr>
          <a:lstStyle/>
          <a:p>
            <a:r>
              <a:rPr lang="en-US" sz="800" b="0" i="0" dirty="0">
                <a:solidFill>
                  <a:srgbClr val="212121"/>
                </a:solidFill>
                <a:effectLst/>
                <a:latin typeface="BlinkMacSystemFont"/>
              </a:rPr>
              <a:t>www.who.int/news-room/fact-sheets/detail/mycotoxins Accessed: 25.02.2023.</a:t>
            </a:r>
          </a:p>
          <a:p>
            <a:r>
              <a:rPr lang="en-US" sz="800" b="0" i="0" dirty="0">
                <a:solidFill>
                  <a:srgbClr val="212121"/>
                </a:solidFill>
                <a:effectLst/>
                <a:latin typeface="BlinkMacSystemFont"/>
              </a:rPr>
              <a:t>DOI: 10.1080/10408398.2019.1658570</a:t>
            </a:r>
            <a:endParaRPr lang="en-US" sz="800" dirty="0"/>
          </a:p>
        </p:txBody>
      </p:sp>
    </p:spTree>
    <p:extLst>
      <p:ext uri="{BB962C8B-B14F-4D97-AF65-F5344CB8AC3E}">
        <p14:creationId xmlns:p14="http://schemas.microsoft.com/office/powerpoint/2010/main" val="39374158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a:normAutofit fontScale="90000"/>
          </a:bodyPr>
          <a:lstStyle/>
          <a:p>
            <a:r>
              <a:rPr lang="en-GB" dirty="0"/>
              <a:t>Mycotoxin effects on human health</a:t>
            </a:r>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92505" y="1674000"/>
            <a:ext cx="10750797" cy="4631672"/>
          </a:xfrm>
        </p:spPr>
        <p:txBody>
          <a:bodyPr>
            <a:normAutofit/>
          </a:bodyPr>
          <a:lstStyle/>
          <a:p>
            <a:r>
              <a:rPr lang="en-GB" dirty="0"/>
              <a:t>Effects: hepatotoxic, carcinogenic, teratogenic, immunosuppressive, nephrotoxic </a:t>
            </a:r>
          </a:p>
          <a:p>
            <a:r>
              <a:rPr lang="en-US" dirty="0"/>
              <a:t>Mycotoxicoses can manifest as acute or chronic intoxications</a:t>
            </a:r>
          </a:p>
          <a:p>
            <a:r>
              <a:rPr lang="en-US" dirty="0"/>
              <a:t>Acute mycotoxicoses caused by exposure to high amounts of mycotoxins</a:t>
            </a:r>
          </a:p>
          <a:p>
            <a:r>
              <a:rPr lang="en-US" dirty="0"/>
              <a:t>In the past - common even in moderate temperature zones, causing epidemics that devastated entire regions (during famines, moldy foods)</a:t>
            </a:r>
          </a:p>
          <a:p>
            <a:r>
              <a:rPr lang="en-US" dirty="0"/>
              <a:t>Nowadays, mostly in tropical countries (Africa, Asia) with equal severity and high mortality</a:t>
            </a:r>
          </a:p>
          <a:p>
            <a:r>
              <a:rPr lang="en-US" dirty="0"/>
              <a:t>Symptoms appear quickly and, if exposure continues, the outcome may be fatal.</a:t>
            </a:r>
            <a:endParaRPr lang="en-GB" dirty="0"/>
          </a:p>
        </p:txBody>
      </p:sp>
      <p:sp>
        <p:nvSpPr>
          <p:cNvPr id="5" name="TextBox 4">
            <a:extLst>
              <a:ext uri="{FF2B5EF4-FFF2-40B4-BE49-F238E27FC236}">
                <a16:creationId xmlns:a16="http://schemas.microsoft.com/office/drawing/2014/main" id="{DA7A3AFB-0373-414B-9F6C-E82E35F8D3A8}"/>
              </a:ext>
            </a:extLst>
          </p:cNvPr>
          <p:cNvSpPr txBox="1"/>
          <p:nvPr/>
        </p:nvSpPr>
        <p:spPr>
          <a:xfrm>
            <a:off x="296918" y="5983607"/>
            <a:ext cx="11257667" cy="215444"/>
          </a:xfrm>
          <a:prstGeom prst="rect">
            <a:avLst/>
          </a:prstGeom>
          <a:noFill/>
        </p:spPr>
        <p:txBody>
          <a:bodyPr wrap="square">
            <a:spAutoFit/>
          </a:bodyPr>
          <a:lstStyle/>
          <a:p>
            <a:r>
              <a:rPr lang="en-US" sz="800" b="0" i="0" dirty="0">
                <a:solidFill>
                  <a:srgbClr val="212121"/>
                </a:solidFill>
                <a:effectLst/>
                <a:latin typeface="BlinkMacSystemFont"/>
              </a:rPr>
              <a:t>ISBN: 9780124114715, 45-49.</a:t>
            </a:r>
          </a:p>
        </p:txBody>
      </p:sp>
    </p:spTree>
    <p:extLst>
      <p:ext uri="{BB962C8B-B14F-4D97-AF65-F5344CB8AC3E}">
        <p14:creationId xmlns:p14="http://schemas.microsoft.com/office/powerpoint/2010/main" val="27679091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a:normAutofit fontScale="90000"/>
          </a:bodyPr>
          <a:lstStyle/>
          <a:p>
            <a:r>
              <a:rPr lang="en-GB" dirty="0"/>
              <a:t>Mycotoxin effects on human health</a:t>
            </a:r>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92506" y="1719000"/>
            <a:ext cx="11272000" cy="4465900"/>
          </a:xfrm>
        </p:spPr>
        <p:txBody>
          <a:bodyPr>
            <a:normAutofit/>
          </a:bodyPr>
          <a:lstStyle/>
          <a:p>
            <a:r>
              <a:rPr lang="en-US" dirty="0"/>
              <a:t>Chronic exposure to AF has been associated with an increased risk of cirrhosis and liver cancer. </a:t>
            </a:r>
          </a:p>
          <a:p>
            <a:r>
              <a:rPr lang="en-US" dirty="0"/>
              <a:t>About 25,000–150,000 cases of liver cancer are attributed annually worldwide to aflatoxin exposure. </a:t>
            </a:r>
          </a:p>
          <a:p>
            <a:r>
              <a:rPr lang="en-US" dirty="0"/>
              <a:t>Aflatoxin may play a causative role in up to 1/3 of all global liver cancer cases. </a:t>
            </a:r>
          </a:p>
          <a:p>
            <a:r>
              <a:rPr lang="en-US" dirty="0"/>
              <a:t>Most cases occur in sub-Saharan Africa, Southeast Asia, and China, where populations suffer from both high HBV prevalence and largely uncontrolled aflatoxin exposure in food. </a:t>
            </a:r>
            <a:endParaRPr lang="en-GB" dirty="0"/>
          </a:p>
        </p:txBody>
      </p:sp>
      <p:sp>
        <p:nvSpPr>
          <p:cNvPr id="4" name="TextBox 3">
            <a:extLst>
              <a:ext uri="{FF2B5EF4-FFF2-40B4-BE49-F238E27FC236}">
                <a16:creationId xmlns:a16="http://schemas.microsoft.com/office/drawing/2014/main" id="{ED02E621-5561-C011-1D04-FF7E7D02DCBC}"/>
              </a:ext>
            </a:extLst>
          </p:cNvPr>
          <p:cNvSpPr txBox="1"/>
          <p:nvPr/>
        </p:nvSpPr>
        <p:spPr>
          <a:xfrm>
            <a:off x="296918" y="5983607"/>
            <a:ext cx="11257667" cy="215444"/>
          </a:xfrm>
          <a:prstGeom prst="rect">
            <a:avLst/>
          </a:prstGeom>
          <a:noFill/>
        </p:spPr>
        <p:txBody>
          <a:bodyPr wrap="square">
            <a:spAutoFit/>
          </a:bodyPr>
          <a:lstStyle/>
          <a:p>
            <a:r>
              <a:rPr lang="en-US" sz="800" b="0" i="0" dirty="0">
                <a:solidFill>
                  <a:srgbClr val="212121"/>
                </a:solidFill>
                <a:effectLst/>
                <a:latin typeface="BlinkMacSystemFont"/>
              </a:rPr>
              <a:t>ISBN: 9780124114715, 45-49.</a:t>
            </a:r>
          </a:p>
        </p:txBody>
      </p:sp>
    </p:spTree>
    <p:extLst>
      <p:ext uri="{BB962C8B-B14F-4D97-AF65-F5344CB8AC3E}">
        <p14:creationId xmlns:p14="http://schemas.microsoft.com/office/powerpoint/2010/main" val="22241818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2310A-4CA2-4B2D-863C-6DAC02ABB7C0}"/>
              </a:ext>
            </a:extLst>
          </p:cNvPr>
          <p:cNvSpPr>
            <a:spLocks noGrp="1"/>
          </p:cNvSpPr>
          <p:nvPr>
            <p:ph type="title"/>
          </p:nvPr>
        </p:nvSpPr>
        <p:spPr/>
        <p:txBody>
          <a:bodyPr>
            <a:normAutofit fontScale="90000"/>
          </a:bodyPr>
          <a:lstStyle/>
          <a:p>
            <a:r>
              <a:rPr lang="en-US" dirty="0"/>
              <a:t>Indirect exposure of human population</a:t>
            </a:r>
          </a:p>
        </p:txBody>
      </p:sp>
      <p:sp>
        <p:nvSpPr>
          <p:cNvPr id="3" name="Content Placeholder 2">
            <a:extLst>
              <a:ext uri="{FF2B5EF4-FFF2-40B4-BE49-F238E27FC236}">
                <a16:creationId xmlns:a16="http://schemas.microsoft.com/office/drawing/2014/main" id="{00742735-A557-479D-BB63-369AEAB1CD95}"/>
              </a:ext>
            </a:extLst>
          </p:cNvPr>
          <p:cNvSpPr>
            <a:spLocks noGrp="1"/>
          </p:cNvSpPr>
          <p:nvPr>
            <p:ph idx="1"/>
          </p:nvPr>
        </p:nvSpPr>
        <p:spPr>
          <a:xfrm>
            <a:off x="629728" y="1089000"/>
            <a:ext cx="10990053" cy="4673172"/>
          </a:xfrm>
        </p:spPr>
        <p:txBody>
          <a:bodyPr>
            <a:normAutofit/>
          </a:bodyPr>
          <a:lstStyle/>
          <a:p>
            <a:r>
              <a:rPr lang="en-US" sz="2100" dirty="0"/>
              <a:t>Humans may be exposed indirectly by consuming food products from animals fed aflatoxin – contaminated feed</a:t>
            </a:r>
          </a:p>
          <a:p>
            <a:pPr lvl="1"/>
            <a:r>
              <a:rPr lang="en-US" sz="2100" dirty="0"/>
              <a:t>Milk</a:t>
            </a:r>
          </a:p>
          <a:p>
            <a:pPr lvl="1"/>
            <a:r>
              <a:rPr lang="en-US" sz="2100" dirty="0"/>
              <a:t>Eggs</a:t>
            </a:r>
          </a:p>
          <a:p>
            <a:pPr lvl="1"/>
            <a:r>
              <a:rPr lang="en-US" sz="2100" dirty="0"/>
              <a:t>Meat </a:t>
            </a:r>
          </a:p>
          <a:p>
            <a:r>
              <a:rPr lang="en-US" sz="2100" dirty="0"/>
              <a:t>Epidemiological studies </a:t>
            </a:r>
            <a:r>
              <a:rPr lang="en-US" sz="2100" dirty="0" smtClean="0"/>
              <a:t>– contaminated</a:t>
            </a:r>
            <a:r>
              <a:rPr lang="hu-HU" sz="2100" dirty="0" smtClean="0"/>
              <a:t> </a:t>
            </a:r>
            <a:r>
              <a:rPr lang="en-US" sz="2100" dirty="0" smtClean="0"/>
              <a:t>milk </a:t>
            </a:r>
            <a:r>
              <a:rPr lang="en-US" sz="2100" dirty="0"/>
              <a:t>consumption increases the risk of liver cancer in humans</a:t>
            </a:r>
          </a:p>
          <a:p>
            <a:r>
              <a:rPr lang="en-US" sz="2100" dirty="0"/>
              <a:t>Aflatoxins – heat resistant; decompose only &gt; 200 - 300°C</a:t>
            </a:r>
          </a:p>
          <a:p>
            <a:r>
              <a:rPr lang="en-US" sz="2100" dirty="0"/>
              <a:t>Pasteurization or boiling of milk can not protect humans against AF exposure</a:t>
            </a:r>
          </a:p>
        </p:txBody>
      </p:sp>
      <p:sp>
        <p:nvSpPr>
          <p:cNvPr id="5" name="TextBox 4">
            <a:extLst>
              <a:ext uri="{FF2B5EF4-FFF2-40B4-BE49-F238E27FC236}">
                <a16:creationId xmlns:a16="http://schemas.microsoft.com/office/drawing/2014/main" id="{E91CDE4E-087B-5C21-57B8-668D7EE4DB13}"/>
              </a:ext>
            </a:extLst>
          </p:cNvPr>
          <p:cNvSpPr txBox="1"/>
          <p:nvPr/>
        </p:nvSpPr>
        <p:spPr>
          <a:xfrm>
            <a:off x="296918" y="5983607"/>
            <a:ext cx="11257667" cy="338554"/>
          </a:xfrm>
          <a:prstGeom prst="rect">
            <a:avLst/>
          </a:prstGeom>
          <a:noFill/>
        </p:spPr>
        <p:txBody>
          <a:bodyPr wrap="square">
            <a:spAutoFit/>
          </a:bodyPr>
          <a:lstStyle/>
          <a:p>
            <a:r>
              <a:rPr lang="en-US" sz="800" b="0" i="0" dirty="0">
                <a:solidFill>
                  <a:srgbClr val="212121"/>
                </a:solidFill>
                <a:effectLst/>
                <a:latin typeface="BlinkMacSystemFont"/>
              </a:rPr>
              <a:t>DOI: 10.3389/fmicb.2016.02170</a:t>
            </a:r>
          </a:p>
          <a:p>
            <a:r>
              <a:rPr lang="en-US" sz="800" b="0" i="0" dirty="0">
                <a:solidFill>
                  <a:srgbClr val="212121"/>
                </a:solidFill>
                <a:effectLst/>
                <a:latin typeface="BlinkMacSystemFont"/>
              </a:rPr>
              <a:t>DOI: 10.4103/0019-557X.96985</a:t>
            </a:r>
          </a:p>
        </p:txBody>
      </p:sp>
    </p:spTree>
    <p:extLst>
      <p:ext uri="{BB962C8B-B14F-4D97-AF65-F5344CB8AC3E}">
        <p14:creationId xmlns:p14="http://schemas.microsoft.com/office/powerpoint/2010/main" val="29534979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a:normAutofit fontScale="90000"/>
          </a:bodyPr>
          <a:lstStyle/>
          <a:p>
            <a:r>
              <a:rPr lang="en-GB" dirty="0"/>
              <a:t>Mycotoxin formation and climate change</a:t>
            </a:r>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370174" y="2529000"/>
            <a:ext cx="4969981" cy="3505675"/>
          </a:xfrm>
        </p:spPr>
        <p:txBody>
          <a:bodyPr>
            <a:normAutofit/>
          </a:bodyPr>
          <a:lstStyle/>
          <a:p>
            <a:r>
              <a:rPr lang="en-US" dirty="0"/>
              <a:t>Due to climate </a:t>
            </a:r>
            <a:r>
              <a:rPr lang="en-US" dirty="0" smtClean="0"/>
              <a:t>change</a:t>
            </a:r>
            <a:r>
              <a:rPr lang="en-US" dirty="0"/>
              <a:t> </a:t>
            </a:r>
            <a:r>
              <a:rPr lang="en-US" dirty="0" smtClean="0"/>
              <a:t>–</a:t>
            </a:r>
            <a:r>
              <a:rPr lang="hu-HU" dirty="0" smtClean="0"/>
              <a:t> </a:t>
            </a:r>
            <a:r>
              <a:rPr lang="en-US" dirty="0" smtClean="0"/>
              <a:t>Aspergillus </a:t>
            </a:r>
            <a:r>
              <a:rPr lang="en-US" dirty="0"/>
              <a:t>species are moving constantly north</a:t>
            </a:r>
          </a:p>
          <a:p>
            <a:r>
              <a:rPr lang="en-US" dirty="0"/>
              <a:t>In tropical countries, mold related challenges may be </a:t>
            </a:r>
            <a:r>
              <a:rPr lang="en-US" dirty="0" smtClean="0"/>
              <a:t>exacerbated</a:t>
            </a:r>
            <a:endParaRPr lang="hu-HU" dirty="0" smtClean="0"/>
          </a:p>
          <a:p>
            <a:endParaRPr lang="en-GB" dirty="0"/>
          </a:p>
        </p:txBody>
      </p:sp>
      <p:pic>
        <p:nvPicPr>
          <p:cNvPr id="1026" name="Picture 2">
            <a:extLst>
              <a:ext uri="{FF2B5EF4-FFF2-40B4-BE49-F238E27FC236}">
                <a16:creationId xmlns:a16="http://schemas.microsoft.com/office/drawing/2014/main" id="{E8A19106-E7CC-4170-8AF4-F4359A3776F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13219" y="2345907"/>
            <a:ext cx="6535187" cy="3476924"/>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7C53F35E-A88F-4E1F-BEFC-BC8A4EDB1A3F}"/>
              </a:ext>
            </a:extLst>
          </p:cNvPr>
          <p:cNvSpPr txBox="1">
            <a:spLocks/>
          </p:cNvSpPr>
          <p:nvPr/>
        </p:nvSpPr>
        <p:spPr>
          <a:xfrm>
            <a:off x="294106" y="1179000"/>
            <a:ext cx="10092098" cy="51266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GB" sz="2200" dirty="0">
                <a:solidFill>
                  <a:schemeClr val="tx1"/>
                </a:solidFill>
              </a:rPr>
              <a:t>Environmental conditions promoting mycotoxin formation: moisture and high temperature</a:t>
            </a:r>
          </a:p>
          <a:p>
            <a:pPr algn="just"/>
            <a:r>
              <a:rPr lang="en-US" sz="2200" dirty="0" err="1">
                <a:solidFill>
                  <a:schemeClr val="tx1"/>
                </a:solidFill>
              </a:rPr>
              <a:t>Mycotoxicoses</a:t>
            </a:r>
            <a:r>
              <a:rPr lang="en-US" sz="2200" dirty="0">
                <a:solidFill>
                  <a:schemeClr val="tx1"/>
                </a:solidFill>
              </a:rPr>
              <a:t> </a:t>
            </a:r>
            <a:r>
              <a:rPr lang="en-US" sz="2200" dirty="0" smtClean="0">
                <a:solidFill>
                  <a:schemeClr val="tx1"/>
                </a:solidFill>
              </a:rPr>
              <a:t>– much</a:t>
            </a:r>
            <a:r>
              <a:rPr lang="hu-HU" sz="2200" dirty="0" smtClean="0">
                <a:solidFill>
                  <a:schemeClr val="tx1"/>
                </a:solidFill>
              </a:rPr>
              <a:t> </a:t>
            </a:r>
            <a:r>
              <a:rPr lang="en-US" sz="2200" dirty="0" smtClean="0">
                <a:solidFill>
                  <a:schemeClr val="tx1"/>
                </a:solidFill>
              </a:rPr>
              <a:t> </a:t>
            </a:r>
            <a:r>
              <a:rPr lang="en-US" sz="2200" dirty="0">
                <a:solidFill>
                  <a:schemeClr val="tx1"/>
                </a:solidFill>
              </a:rPr>
              <a:t>more frequent in tropical than in moderate regions</a:t>
            </a:r>
          </a:p>
          <a:p>
            <a:endParaRPr lang="en-GB" dirty="0"/>
          </a:p>
        </p:txBody>
      </p:sp>
      <p:sp>
        <p:nvSpPr>
          <p:cNvPr id="4" name="TextBox 3">
            <a:extLst>
              <a:ext uri="{FF2B5EF4-FFF2-40B4-BE49-F238E27FC236}">
                <a16:creationId xmlns:a16="http://schemas.microsoft.com/office/drawing/2014/main" id="{BF597AAF-CEB4-11B4-4357-34B2852C5DD0}"/>
              </a:ext>
            </a:extLst>
          </p:cNvPr>
          <p:cNvSpPr txBox="1"/>
          <p:nvPr/>
        </p:nvSpPr>
        <p:spPr>
          <a:xfrm>
            <a:off x="296918" y="5983607"/>
            <a:ext cx="11257667" cy="338554"/>
          </a:xfrm>
          <a:prstGeom prst="rect">
            <a:avLst/>
          </a:prstGeom>
          <a:noFill/>
        </p:spPr>
        <p:txBody>
          <a:bodyPr wrap="square">
            <a:spAutoFit/>
          </a:bodyPr>
          <a:lstStyle/>
          <a:p>
            <a:r>
              <a:rPr lang="en-US" sz="800" b="0" i="0" dirty="0">
                <a:solidFill>
                  <a:srgbClr val="212121"/>
                </a:solidFill>
                <a:effectLst/>
                <a:latin typeface="BlinkMacSystemFont"/>
              </a:rPr>
              <a:t>ISBN: 9780124114715, 45-49.</a:t>
            </a:r>
          </a:p>
          <a:p>
            <a:r>
              <a:rPr lang="en-US" sz="800" b="0" i="0" dirty="0">
                <a:solidFill>
                  <a:srgbClr val="212121"/>
                </a:solidFill>
                <a:effectLst/>
                <a:latin typeface="BlinkMacSystemFont"/>
              </a:rPr>
              <a:t>DOI: 10.3389/fmicb.2019.02908</a:t>
            </a:r>
          </a:p>
        </p:txBody>
      </p:sp>
    </p:spTree>
    <p:extLst>
      <p:ext uri="{BB962C8B-B14F-4D97-AF65-F5344CB8AC3E}">
        <p14:creationId xmlns:p14="http://schemas.microsoft.com/office/powerpoint/2010/main" val="24503650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78DCB-F54B-4601-B3B4-20391E9B1C0F}"/>
              </a:ext>
            </a:extLst>
          </p:cNvPr>
          <p:cNvSpPr>
            <a:spLocks noGrp="1"/>
          </p:cNvSpPr>
          <p:nvPr>
            <p:ph type="title"/>
          </p:nvPr>
        </p:nvSpPr>
        <p:spPr/>
        <p:txBody>
          <a:bodyPr>
            <a:normAutofit fontScale="90000"/>
          </a:bodyPr>
          <a:lstStyle/>
          <a:p>
            <a:r>
              <a:rPr lang="en-US" dirty="0"/>
              <a:t>Mycotoxins and climate change scenarios</a:t>
            </a:r>
          </a:p>
        </p:txBody>
      </p:sp>
      <p:sp>
        <p:nvSpPr>
          <p:cNvPr id="3" name="Content Placeholder 2">
            <a:extLst>
              <a:ext uri="{FF2B5EF4-FFF2-40B4-BE49-F238E27FC236}">
                <a16:creationId xmlns:a16="http://schemas.microsoft.com/office/drawing/2014/main" id="{9A66A45B-390D-4F1B-A728-A3A889BA57CD}"/>
              </a:ext>
            </a:extLst>
          </p:cNvPr>
          <p:cNvSpPr>
            <a:spLocks noGrp="1"/>
          </p:cNvSpPr>
          <p:nvPr>
            <p:ph idx="1"/>
          </p:nvPr>
        </p:nvSpPr>
        <p:spPr>
          <a:xfrm>
            <a:off x="474453" y="1600797"/>
            <a:ext cx="11080132" cy="4598016"/>
          </a:xfrm>
        </p:spPr>
        <p:txBody>
          <a:bodyPr>
            <a:normAutofit/>
          </a:bodyPr>
          <a:lstStyle/>
          <a:p>
            <a:pPr algn="just"/>
            <a:r>
              <a:rPr lang="en-US" dirty="0"/>
              <a:t>Certain fungi may disappear, while appearing in new regions previously not at risk</a:t>
            </a:r>
          </a:p>
          <a:p>
            <a:pPr algn="just"/>
            <a:r>
              <a:rPr lang="en-US" dirty="0"/>
              <a:t>Modelling study – marked increase of aflatoxins contamination risk of corn crops in Northern Italy and Eastern Europe in case of +2°C and +5°C scenario</a:t>
            </a:r>
          </a:p>
          <a:p>
            <a:pPr algn="just"/>
            <a:r>
              <a:rPr lang="en-US" dirty="0"/>
              <a:t>Under the current climatic conditions, European countries in which maize cultivation is common, i.e. in Romania, France, Hungary and north-east Italy (in total accounting for 60% of the total production in 2013 for the 28 EU Member States, </a:t>
            </a:r>
            <a:r>
              <a:rPr lang="en-US" dirty="0" err="1"/>
              <a:t>FAOStat</a:t>
            </a:r>
            <a:r>
              <a:rPr lang="en-US" dirty="0"/>
              <a:t>, 2013), show a low probability of aflatoxin occurrence.</a:t>
            </a:r>
          </a:p>
        </p:txBody>
      </p:sp>
      <p:sp>
        <p:nvSpPr>
          <p:cNvPr id="6" name="TextBox 5">
            <a:extLst>
              <a:ext uri="{FF2B5EF4-FFF2-40B4-BE49-F238E27FC236}">
                <a16:creationId xmlns:a16="http://schemas.microsoft.com/office/drawing/2014/main" id="{02B10BE0-EDEC-496C-9839-C5D0346FBFF0}"/>
              </a:ext>
            </a:extLst>
          </p:cNvPr>
          <p:cNvSpPr txBox="1"/>
          <p:nvPr/>
        </p:nvSpPr>
        <p:spPr>
          <a:xfrm>
            <a:off x="296918" y="5983607"/>
            <a:ext cx="11257667" cy="215444"/>
          </a:xfrm>
          <a:prstGeom prst="rect">
            <a:avLst/>
          </a:prstGeom>
          <a:noFill/>
        </p:spPr>
        <p:txBody>
          <a:bodyPr wrap="square">
            <a:spAutoFit/>
          </a:bodyPr>
          <a:lstStyle/>
          <a:p>
            <a:r>
              <a:rPr lang="en-US" sz="800" b="0" i="0" dirty="0">
                <a:solidFill>
                  <a:srgbClr val="212121"/>
                </a:solidFill>
                <a:effectLst/>
                <a:latin typeface="BlinkMacSystemFont"/>
              </a:rPr>
              <a:t>DOI: 10.1038/srep24328</a:t>
            </a:r>
          </a:p>
        </p:txBody>
      </p:sp>
    </p:spTree>
    <p:extLst>
      <p:ext uri="{BB962C8B-B14F-4D97-AF65-F5344CB8AC3E}">
        <p14:creationId xmlns:p14="http://schemas.microsoft.com/office/powerpoint/2010/main" val="6752569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726885"/>
          </a:xfrm>
        </p:spPr>
        <p:txBody>
          <a:bodyPr>
            <a:normAutofit/>
          </a:bodyPr>
          <a:lstStyle/>
          <a:p>
            <a:r>
              <a:rPr lang="hu-HU" sz="3400" dirty="0" err="1"/>
              <a:t>Adaptation</a:t>
            </a:r>
            <a:endParaRPr lang="de-DE" sz="3400" dirty="0"/>
          </a:p>
        </p:txBody>
      </p:sp>
      <p:sp>
        <p:nvSpPr>
          <p:cNvPr id="3" name="Tartalom helye 2"/>
          <p:cNvSpPr>
            <a:spLocks noGrp="1"/>
          </p:cNvSpPr>
          <p:nvPr>
            <p:ph idx="1"/>
          </p:nvPr>
        </p:nvSpPr>
        <p:spPr>
          <a:xfrm>
            <a:off x="181883" y="1637692"/>
            <a:ext cx="4322745" cy="4638252"/>
          </a:xfrm>
        </p:spPr>
        <p:txBody>
          <a:bodyPr/>
          <a:lstStyle/>
          <a:p>
            <a:pPr marL="0" indent="0">
              <a:buNone/>
            </a:pPr>
            <a:endParaRPr lang="hu-HU" dirty="0"/>
          </a:p>
          <a:p>
            <a:pPr marL="0" indent="0" algn="just">
              <a:lnSpc>
                <a:spcPct val="120000"/>
              </a:lnSpc>
              <a:buNone/>
            </a:pPr>
            <a:r>
              <a:rPr lang="en-US" sz="2000" dirty="0"/>
              <a:t>Adaptation refers to adjustments in ecological, social or economic systems in response to actual or expected climatic stimuli and their effects. It refers to changes in processes, practices and structures to moderate potential damages or to benefit from opportunities associated with climate change.</a:t>
            </a:r>
            <a:endParaRPr lang="hu-HU" sz="2000" dirty="0"/>
          </a:p>
          <a:p>
            <a:pPr marL="0" indent="0">
              <a:buNone/>
            </a:pPr>
            <a:endParaRPr lang="de-DE" dirty="0"/>
          </a:p>
        </p:txBody>
      </p:sp>
      <p:grpSp>
        <p:nvGrpSpPr>
          <p:cNvPr id="5" name="Csoportba foglalás 4"/>
          <p:cNvGrpSpPr/>
          <p:nvPr/>
        </p:nvGrpSpPr>
        <p:grpSpPr>
          <a:xfrm>
            <a:off x="4639377" y="153009"/>
            <a:ext cx="7459579" cy="4582620"/>
            <a:chOff x="4697127" y="153009"/>
            <a:chExt cx="7459579" cy="4582620"/>
          </a:xfrm>
        </p:grpSpPr>
        <p:sp>
          <p:nvSpPr>
            <p:cNvPr id="4" name="Téglalap 3"/>
            <p:cNvSpPr/>
            <p:nvPr/>
          </p:nvSpPr>
          <p:spPr>
            <a:xfrm>
              <a:off x="4697127" y="153009"/>
              <a:ext cx="7459579" cy="4582620"/>
            </a:xfrm>
            <a:prstGeom prst="rect">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050" name="Picture 2" descr="Adaptation process reduc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5256" y="298383"/>
              <a:ext cx="7315200" cy="4305301"/>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Téglalap 5"/>
          <p:cNvSpPr/>
          <p:nvPr/>
        </p:nvSpPr>
        <p:spPr>
          <a:xfrm>
            <a:off x="4591253" y="4518226"/>
            <a:ext cx="6096000" cy="230832"/>
          </a:xfrm>
          <a:prstGeom prst="rect">
            <a:avLst/>
          </a:prstGeom>
        </p:spPr>
        <p:txBody>
          <a:bodyPr>
            <a:spAutoFit/>
          </a:bodyPr>
          <a:lstStyle/>
          <a:p>
            <a:r>
              <a:rPr lang="hu-HU" sz="900" dirty="0" err="1">
                <a:solidFill>
                  <a:schemeClr val="bg1">
                    <a:lumMod val="50000"/>
                  </a:schemeClr>
                </a:solidFill>
              </a:rPr>
              <a:t>Source</a:t>
            </a:r>
            <a:r>
              <a:rPr lang="hu-HU" sz="900" dirty="0">
                <a:solidFill>
                  <a:schemeClr val="bg1">
                    <a:lumMod val="50000"/>
                  </a:schemeClr>
                </a:solidFill>
              </a:rPr>
              <a:t>: </a:t>
            </a:r>
            <a:r>
              <a:rPr lang="de-DE" sz="900" dirty="0">
                <a:solidFill>
                  <a:schemeClr val="bg1">
                    <a:lumMod val="50000"/>
                  </a:schemeClr>
                </a:solidFill>
              </a:rPr>
              <a:t>https://unfccc.int/topics/adaptation-and-resilience/the-big-picture/introduction</a:t>
            </a:r>
          </a:p>
        </p:txBody>
      </p:sp>
    </p:spTree>
    <p:extLst>
      <p:ext uri="{BB962C8B-B14F-4D97-AF65-F5344CB8AC3E}">
        <p14:creationId xmlns:p14="http://schemas.microsoft.com/office/powerpoint/2010/main" val="14761278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b="1" dirty="0">
                <a:solidFill>
                  <a:schemeClr val="tx1"/>
                </a:solidFill>
              </a:rPr>
              <a:t>Air temperature impacts on CVD</a:t>
            </a: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5691000" y="1404000"/>
            <a:ext cx="6210000" cy="4901672"/>
          </a:xfrm>
        </p:spPr>
        <p:txBody>
          <a:bodyPr>
            <a:normAutofit/>
          </a:bodyPr>
          <a:lstStyle/>
          <a:p>
            <a:pPr algn="just">
              <a:lnSpc>
                <a:spcPct val="110000"/>
              </a:lnSpc>
              <a:spcBef>
                <a:spcPts val="0"/>
              </a:spcBef>
              <a:spcAft>
                <a:spcPts val="1500"/>
              </a:spcAft>
            </a:pPr>
            <a:r>
              <a:rPr lang="en-US" sz="2000" dirty="0">
                <a:solidFill>
                  <a:schemeClr val="tx1"/>
                </a:solidFill>
              </a:rPr>
              <a:t>Both low and high temperatures contribute to cardiovascular morbidity and mortality.</a:t>
            </a:r>
          </a:p>
          <a:p>
            <a:pPr algn="just">
              <a:lnSpc>
                <a:spcPct val="110000"/>
              </a:lnSpc>
              <a:spcBef>
                <a:spcPts val="0"/>
              </a:spcBef>
              <a:spcAft>
                <a:spcPts val="1500"/>
              </a:spcAft>
            </a:pPr>
            <a:r>
              <a:rPr lang="en-US" sz="2000" dirty="0">
                <a:solidFill>
                  <a:schemeClr val="tx1"/>
                </a:solidFill>
              </a:rPr>
              <a:t>In 2019, the Global Burden of Disease Study introduced non-optimal temperatures as a risk factor for death worldwide, with the greatest mortality burden associated with low rather than high temperatures.</a:t>
            </a:r>
          </a:p>
          <a:p>
            <a:pPr algn="just">
              <a:lnSpc>
                <a:spcPct val="110000"/>
              </a:lnSpc>
              <a:spcBef>
                <a:spcPts val="0"/>
              </a:spcBef>
              <a:spcAft>
                <a:spcPts val="1500"/>
              </a:spcAft>
            </a:pPr>
            <a:r>
              <a:rPr lang="en-US" sz="2000" dirty="0">
                <a:solidFill>
                  <a:schemeClr val="tx1"/>
                </a:solidFill>
              </a:rPr>
              <a:t>A 2021 global analysis estimated that &gt;5 million deaths annually are associated with non-optimal temperatures.</a:t>
            </a:r>
          </a:p>
          <a:p>
            <a:pPr algn="just">
              <a:lnSpc>
                <a:spcPct val="110000"/>
              </a:lnSpc>
              <a:spcBef>
                <a:spcPts val="0"/>
              </a:spcBef>
              <a:spcAft>
                <a:spcPts val="1500"/>
              </a:spcAft>
            </a:pPr>
            <a:r>
              <a:rPr lang="en-US" sz="2000" dirty="0">
                <a:solidFill>
                  <a:schemeClr val="tx1"/>
                </a:solidFill>
              </a:rPr>
              <a:t>These trends are expected to worsen in the coming years given continual global warming and greater vulnerability of patients with multiple risk factors for </a:t>
            </a:r>
            <a:r>
              <a:rPr lang="en-US" sz="2000" dirty="0" smtClean="0">
                <a:solidFill>
                  <a:schemeClr val="tx1"/>
                </a:solidFill>
              </a:rPr>
              <a:t>CVD.</a:t>
            </a:r>
            <a:endParaRPr lang="en-US" sz="2000" dirty="0">
              <a:solidFill>
                <a:schemeClr val="tx1"/>
              </a:solidFill>
            </a:endParaRPr>
          </a:p>
        </p:txBody>
      </p:sp>
      <p:sp>
        <p:nvSpPr>
          <p:cNvPr id="5" name="Rectangle 4"/>
          <p:cNvSpPr/>
          <p:nvPr/>
        </p:nvSpPr>
        <p:spPr>
          <a:xfrm>
            <a:off x="256338" y="5039668"/>
            <a:ext cx="5243249" cy="369332"/>
          </a:xfrm>
          <a:prstGeom prst="rect">
            <a:avLst/>
          </a:prstGeom>
        </p:spPr>
        <p:txBody>
          <a:bodyPr wrap="square">
            <a:spAutoFit/>
          </a:bodyPr>
          <a:lstStyle/>
          <a:p>
            <a:pPr algn="ctr"/>
            <a:r>
              <a:rPr lang="en-US" sz="900" dirty="0">
                <a:solidFill>
                  <a:prstClr val="white">
                    <a:lumMod val="50000"/>
                  </a:prstClr>
                </a:solidFill>
              </a:rPr>
              <a:t> Model of seasonal variation in cardiovascular disease: individual–environmental interactions</a:t>
            </a:r>
          </a:p>
          <a:p>
            <a:pPr algn="ctr"/>
            <a:r>
              <a:rPr lang="en-US" sz="900" dirty="0">
                <a:solidFill>
                  <a:prstClr val="white">
                    <a:lumMod val="50000"/>
                  </a:prstClr>
                </a:solidFill>
              </a:rPr>
              <a:t>Source: from Stewart et al., 2017</a:t>
            </a:r>
            <a:endParaRPr lang="en-US" sz="900" dirty="0"/>
          </a:p>
        </p:txBody>
      </p:sp>
      <p:pic>
        <p:nvPicPr>
          <p:cNvPr id="6" name="Picture 5" descr="Diagram&#10;&#10;Description automatically generated">
            <a:extLst>
              <a:ext uri="{FF2B5EF4-FFF2-40B4-BE49-F238E27FC236}">
                <a16:creationId xmlns:a16="http://schemas.microsoft.com/office/drawing/2014/main" id="{887BB6EA-944A-8B9C-BE7F-B02AA8BED0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338" y="1457419"/>
            <a:ext cx="5243249" cy="3582249"/>
          </a:xfrm>
          <a:prstGeom prst="rect">
            <a:avLst/>
          </a:prstGeom>
        </p:spPr>
      </p:pic>
    </p:spTree>
    <p:extLst>
      <p:ext uri="{BB962C8B-B14F-4D97-AF65-F5344CB8AC3E}">
        <p14:creationId xmlns:p14="http://schemas.microsoft.com/office/powerpoint/2010/main" val="19677253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48126" y="88616"/>
            <a:ext cx="3724977" cy="1716158"/>
          </a:xfrm>
        </p:spPr>
        <p:txBody>
          <a:bodyPr>
            <a:normAutofit fontScale="90000"/>
          </a:bodyPr>
          <a:lstStyle/>
          <a:p>
            <a:r>
              <a:rPr lang="hu-HU" sz="3400" dirty="0" err="1"/>
              <a:t>Resilience</a:t>
            </a:r>
            <a:r>
              <a:rPr lang="hu-HU" sz="3400" dirty="0"/>
              <a:t> and </a:t>
            </a:r>
            <a:r>
              <a:rPr lang="hu-HU" sz="3400" dirty="0" err="1"/>
              <a:t>climate</a:t>
            </a:r>
            <a:r>
              <a:rPr lang="hu-HU" sz="3400" dirty="0"/>
              <a:t> </a:t>
            </a:r>
            <a:r>
              <a:rPr lang="hu-HU" sz="3400" dirty="0" err="1"/>
              <a:t>change’s</a:t>
            </a:r>
            <a:r>
              <a:rPr lang="hu-HU" sz="3400" dirty="0"/>
              <a:t> </a:t>
            </a:r>
            <a:r>
              <a:rPr lang="hu-HU" sz="3400" dirty="0" err="1"/>
              <a:t>healt</a:t>
            </a:r>
            <a:r>
              <a:rPr lang="hu-HU" sz="3400" dirty="0"/>
              <a:t> </a:t>
            </a:r>
            <a:r>
              <a:rPr lang="hu-HU" sz="3400" dirty="0" err="1"/>
              <a:t>impact</a:t>
            </a:r>
            <a:r>
              <a:rPr lang="hu-HU" sz="3400" dirty="0"/>
              <a:t> </a:t>
            </a:r>
            <a:endParaRPr lang="de-DE" sz="3400" dirty="0"/>
          </a:p>
        </p:txBody>
      </p:sp>
      <p:sp>
        <p:nvSpPr>
          <p:cNvPr id="3" name="Tartalom helye 2"/>
          <p:cNvSpPr>
            <a:spLocks noGrp="1"/>
          </p:cNvSpPr>
          <p:nvPr>
            <p:ph idx="1"/>
          </p:nvPr>
        </p:nvSpPr>
        <p:spPr>
          <a:xfrm>
            <a:off x="184921" y="2861590"/>
            <a:ext cx="3619099" cy="1208394"/>
          </a:xfrm>
        </p:spPr>
        <p:txBody>
          <a:bodyPr>
            <a:noAutofit/>
          </a:bodyPr>
          <a:lstStyle/>
          <a:p>
            <a:pPr marL="0" indent="0">
              <a:lnSpc>
                <a:spcPct val="120000"/>
              </a:lnSpc>
              <a:buNone/>
            </a:pPr>
            <a:r>
              <a:rPr lang="hu-HU" dirty="0"/>
              <a:t>R</a:t>
            </a:r>
            <a:r>
              <a:rPr lang="en-US" dirty="0" err="1"/>
              <a:t>esilience</a:t>
            </a:r>
            <a:r>
              <a:rPr lang="hu-HU" dirty="0"/>
              <a:t> is </a:t>
            </a:r>
            <a:r>
              <a:rPr lang="en-US" dirty="0"/>
              <a:t>intrinsically linked to</a:t>
            </a:r>
            <a:r>
              <a:rPr lang="hu-HU" dirty="0"/>
              <a:t> </a:t>
            </a:r>
            <a:r>
              <a:rPr lang="hu-HU" dirty="0" err="1"/>
              <a:t>adaptation</a:t>
            </a:r>
            <a:r>
              <a:rPr lang="en-US" dirty="0"/>
              <a:t>.</a:t>
            </a:r>
            <a:endParaRPr lang="hu-HU" dirty="0"/>
          </a:p>
        </p:txBody>
      </p:sp>
      <p:pic>
        <p:nvPicPr>
          <p:cNvPr id="4" name="Kép 3"/>
          <p:cNvPicPr>
            <a:picLocks noChangeAspect="1"/>
          </p:cNvPicPr>
          <p:nvPr/>
        </p:nvPicPr>
        <p:blipFill>
          <a:blip r:embed="rId3"/>
          <a:stretch>
            <a:fillRect/>
          </a:stretch>
        </p:blipFill>
        <p:spPr>
          <a:xfrm>
            <a:off x="3734602" y="153009"/>
            <a:ext cx="8354729" cy="4753423"/>
          </a:xfrm>
          <a:prstGeom prst="rect">
            <a:avLst/>
          </a:prstGeom>
          <a:ln w="6350">
            <a:solidFill>
              <a:schemeClr val="bg1">
                <a:lumMod val="50000"/>
              </a:schemeClr>
            </a:solidFill>
          </a:ln>
        </p:spPr>
      </p:pic>
      <p:sp>
        <p:nvSpPr>
          <p:cNvPr id="5" name="Téglalap 4"/>
          <p:cNvSpPr/>
          <p:nvPr/>
        </p:nvSpPr>
        <p:spPr>
          <a:xfrm>
            <a:off x="201347" y="4938939"/>
            <a:ext cx="11896826" cy="1284069"/>
          </a:xfrm>
          <a:prstGeom prst="rect">
            <a:avLst/>
          </a:prstGeom>
        </p:spPr>
        <p:txBody>
          <a:bodyPr wrap="square">
            <a:spAutoFit/>
          </a:bodyPr>
          <a:lstStyle/>
          <a:p>
            <a:pPr algn="just">
              <a:lnSpc>
                <a:spcPct val="120000"/>
              </a:lnSpc>
            </a:pPr>
            <a:r>
              <a:rPr lang="en-US" sz="2200" dirty="0"/>
              <a:t>A climate</a:t>
            </a:r>
            <a:r>
              <a:rPr lang="hu-HU" sz="2200" dirty="0"/>
              <a:t>-</a:t>
            </a:r>
            <a:r>
              <a:rPr lang="en-US" sz="2200" dirty="0"/>
              <a:t>resilient health</a:t>
            </a:r>
            <a:r>
              <a:rPr lang="hu-HU" sz="2200" dirty="0" err="1"/>
              <a:t>care</a:t>
            </a:r>
            <a:r>
              <a:rPr lang="en-US" sz="2200" dirty="0"/>
              <a:t> system is one that is capable to anticipate, respond to, cope with, recover</a:t>
            </a:r>
            <a:r>
              <a:rPr lang="hu-HU" sz="2200" dirty="0"/>
              <a:t> </a:t>
            </a:r>
            <a:r>
              <a:rPr lang="en-US" sz="2200" dirty="0"/>
              <a:t>from and adapt to climate-related shocks and stress, so as to bring sustained improvements in</a:t>
            </a:r>
            <a:r>
              <a:rPr lang="hu-HU" sz="2200" dirty="0"/>
              <a:t> </a:t>
            </a:r>
            <a:r>
              <a:rPr lang="en-US" sz="2200" dirty="0"/>
              <a:t>population health, despite an unstable climate.</a:t>
            </a:r>
            <a:endParaRPr lang="de-DE" sz="2200" dirty="0"/>
          </a:p>
        </p:txBody>
      </p:sp>
      <p:sp>
        <p:nvSpPr>
          <p:cNvPr id="6" name="Szövegdoboz 5"/>
          <p:cNvSpPr txBox="1"/>
          <p:nvPr/>
        </p:nvSpPr>
        <p:spPr>
          <a:xfrm>
            <a:off x="3724977" y="4706377"/>
            <a:ext cx="3628724" cy="200055"/>
          </a:xfrm>
          <a:prstGeom prst="rect">
            <a:avLst/>
          </a:prstGeom>
          <a:noFill/>
        </p:spPr>
        <p:txBody>
          <a:bodyPr wrap="square" rtlCol="0">
            <a:spAutoFit/>
          </a:bodyPr>
          <a:lstStyle/>
          <a:p>
            <a:r>
              <a:rPr lang="hu-HU" sz="700" dirty="0" err="1">
                <a:solidFill>
                  <a:schemeClr val="bg1">
                    <a:lumMod val="50000"/>
                  </a:schemeClr>
                </a:solidFill>
              </a:rPr>
              <a:t>Source</a:t>
            </a:r>
            <a:r>
              <a:rPr lang="hu-HU" sz="700" dirty="0">
                <a:solidFill>
                  <a:schemeClr val="bg1">
                    <a:lumMod val="50000"/>
                  </a:schemeClr>
                </a:solidFill>
              </a:rPr>
              <a:t>: </a:t>
            </a:r>
            <a:r>
              <a:rPr lang="hu-HU" sz="700" dirty="0" err="1">
                <a:solidFill>
                  <a:schemeClr val="bg1">
                    <a:lumMod val="50000"/>
                  </a:schemeClr>
                </a:solidFill>
              </a:rPr>
              <a:t>Bulidnig</a:t>
            </a:r>
            <a:r>
              <a:rPr lang="hu-HU" sz="700" dirty="0">
                <a:solidFill>
                  <a:schemeClr val="bg1">
                    <a:lumMod val="50000"/>
                  </a:schemeClr>
                </a:solidFill>
              </a:rPr>
              <a:t> </a:t>
            </a:r>
            <a:r>
              <a:rPr lang="hu-HU" sz="700" dirty="0" err="1">
                <a:solidFill>
                  <a:schemeClr val="bg1">
                    <a:lumMod val="50000"/>
                  </a:schemeClr>
                </a:solidFill>
              </a:rPr>
              <a:t>climate</a:t>
            </a:r>
            <a:r>
              <a:rPr lang="hu-HU" sz="700" dirty="0">
                <a:solidFill>
                  <a:schemeClr val="bg1">
                    <a:lumMod val="50000"/>
                  </a:schemeClr>
                </a:solidFill>
              </a:rPr>
              <a:t> </a:t>
            </a:r>
            <a:r>
              <a:rPr lang="hu-HU" sz="700" dirty="0" err="1">
                <a:solidFill>
                  <a:schemeClr val="bg1">
                    <a:lumMod val="50000"/>
                  </a:schemeClr>
                </a:solidFill>
              </a:rPr>
              <a:t>resilient</a:t>
            </a:r>
            <a:r>
              <a:rPr lang="hu-HU" sz="700" dirty="0">
                <a:solidFill>
                  <a:schemeClr val="bg1">
                    <a:lumMod val="50000"/>
                  </a:schemeClr>
                </a:solidFill>
              </a:rPr>
              <a:t> </a:t>
            </a:r>
            <a:r>
              <a:rPr lang="hu-HU" sz="700" dirty="0" err="1">
                <a:solidFill>
                  <a:schemeClr val="bg1">
                    <a:lumMod val="50000"/>
                  </a:schemeClr>
                </a:solidFill>
              </a:rPr>
              <a:t>health</a:t>
            </a:r>
            <a:r>
              <a:rPr lang="hu-HU" sz="700" dirty="0">
                <a:solidFill>
                  <a:schemeClr val="bg1">
                    <a:lumMod val="50000"/>
                  </a:schemeClr>
                </a:solidFill>
              </a:rPr>
              <a:t> </a:t>
            </a:r>
            <a:r>
              <a:rPr lang="hu-HU" sz="700" dirty="0" err="1">
                <a:solidFill>
                  <a:schemeClr val="bg1">
                    <a:lumMod val="50000"/>
                  </a:schemeClr>
                </a:solidFill>
              </a:rPr>
              <a:t>system</a:t>
            </a:r>
            <a:r>
              <a:rPr lang="hu-HU" sz="700" dirty="0">
                <a:solidFill>
                  <a:schemeClr val="bg1">
                    <a:lumMod val="50000"/>
                  </a:schemeClr>
                </a:solidFill>
              </a:rPr>
              <a:t> WHO, 2015</a:t>
            </a:r>
            <a:endParaRPr lang="de-DE" sz="700" dirty="0">
              <a:solidFill>
                <a:schemeClr val="bg1">
                  <a:lumMod val="50000"/>
                </a:schemeClr>
              </a:solidFill>
            </a:endParaRPr>
          </a:p>
        </p:txBody>
      </p:sp>
    </p:spTree>
    <p:extLst>
      <p:ext uri="{BB962C8B-B14F-4D97-AF65-F5344CB8AC3E}">
        <p14:creationId xmlns:p14="http://schemas.microsoft.com/office/powerpoint/2010/main" val="23584969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Kép 15"/>
          <p:cNvPicPr>
            <a:picLocks noChangeAspect="1"/>
          </p:cNvPicPr>
          <p:nvPr/>
        </p:nvPicPr>
        <p:blipFill>
          <a:blip r:embed="rId3"/>
          <a:stretch>
            <a:fillRect/>
          </a:stretch>
        </p:blipFill>
        <p:spPr>
          <a:xfrm>
            <a:off x="297191" y="5380125"/>
            <a:ext cx="1529969" cy="676474"/>
          </a:xfrm>
          <a:prstGeom prst="rect">
            <a:avLst/>
          </a:prstGeom>
        </p:spPr>
      </p:pic>
      <p:sp>
        <p:nvSpPr>
          <p:cNvPr id="3" name="Tartalom helye 2"/>
          <p:cNvSpPr>
            <a:spLocks noGrp="1"/>
          </p:cNvSpPr>
          <p:nvPr>
            <p:ph idx="1"/>
          </p:nvPr>
        </p:nvSpPr>
        <p:spPr>
          <a:xfrm>
            <a:off x="192505" y="908897"/>
            <a:ext cx="11896825" cy="5370897"/>
          </a:xfrm>
        </p:spPr>
        <p:txBody>
          <a:bodyPr/>
          <a:lstStyle/>
          <a:p>
            <a:pPr marL="0" indent="0" algn="ctr">
              <a:buNone/>
            </a:pPr>
            <a:r>
              <a:rPr lang="en-US" sz="3600" b="1" dirty="0">
                <a:solidFill>
                  <a:schemeClr val="tx1"/>
                </a:solidFill>
              </a:rPr>
              <a:t>Thank you for your attention!</a:t>
            </a:r>
          </a:p>
          <a:p>
            <a:pPr marL="0" indent="0">
              <a:buNone/>
            </a:pPr>
            <a:r>
              <a:rPr lang="en-GB" sz="2000" dirty="0" smtClean="0">
                <a:solidFill>
                  <a:schemeClr val="tx1"/>
                </a:solidFill>
              </a:rPr>
              <a:t>This </a:t>
            </a:r>
            <a:r>
              <a:rPr lang="en-GB" sz="2000" dirty="0" smtClean="0">
                <a:solidFill>
                  <a:schemeClr val="tx1"/>
                </a:solidFill>
              </a:rPr>
              <a:t>presentation has been developed by the CLIMATEMED project, supported by EU’s Erasmus+ </a:t>
            </a:r>
            <a:r>
              <a:rPr lang="en-GB" sz="2000" dirty="0" smtClean="0"/>
              <a:t>P</a:t>
            </a:r>
            <a:r>
              <a:rPr lang="en-GB" sz="2000" dirty="0" smtClean="0">
                <a:solidFill>
                  <a:schemeClr val="tx1"/>
                </a:solidFill>
              </a:rPr>
              <a:t>rogramme. </a:t>
            </a:r>
          </a:p>
          <a:p>
            <a:pPr marL="0" indent="0">
              <a:buNone/>
            </a:pPr>
            <a:r>
              <a:rPr lang="en-GB" sz="2000" dirty="0" smtClean="0">
                <a:solidFill>
                  <a:schemeClr val="tx1"/>
                </a:solidFill>
              </a:rPr>
              <a:t> </a:t>
            </a:r>
          </a:p>
          <a:p>
            <a:pPr marL="0" indent="0">
              <a:buNone/>
            </a:pPr>
            <a:endParaRPr lang="en-US" dirty="0"/>
          </a:p>
          <a:p>
            <a:pPr marL="0" indent="0">
              <a:buNone/>
            </a:pPr>
            <a:endParaRPr lang="en-US" dirty="0"/>
          </a:p>
        </p:txBody>
      </p:sp>
      <p:pic>
        <p:nvPicPr>
          <p:cNvPr id="4" name="Kép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7"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11" name="Téglalap 10"/>
          <p:cNvSpPr/>
          <p:nvPr/>
        </p:nvSpPr>
        <p:spPr>
          <a:xfrm>
            <a:off x="1930437" y="2757912"/>
            <a:ext cx="922351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of </a:t>
            </a:r>
            <a:r>
              <a:rPr lang="en-US" dirty="0" err="1" smtClean="0">
                <a:solidFill>
                  <a:schemeClr val="tx1"/>
                </a:solidFill>
              </a:rPr>
              <a:t>Pécs</a:t>
            </a:r>
            <a:r>
              <a:rPr lang="hu-HU" dirty="0" smtClean="0">
                <a:solidFill>
                  <a:schemeClr val="tx1"/>
                </a:solidFill>
              </a:rPr>
              <a:t>,</a:t>
            </a:r>
            <a:r>
              <a:rPr lang="en-US" dirty="0" smtClean="0">
                <a:solidFill>
                  <a:schemeClr val="tx1"/>
                </a:solidFill>
              </a:rPr>
              <a:t> </a:t>
            </a:r>
            <a:r>
              <a:rPr lang="en-US" dirty="0">
                <a:solidFill>
                  <a:schemeClr val="tx1"/>
                </a:solidFill>
              </a:rPr>
              <a:t>Medical </a:t>
            </a:r>
            <a:r>
              <a:rPr lang="en-US" dirty="0" smtClean="0">
                <a:solidFill>
                  <a:schemeClr val="tx1"/>
                </a:solidFill>
              </a:rPr>
              <a:t>School</a:t>
            </a:r>
            <a:r>
              <a:rPr lang="hu-HU" dirty="0" smtClean="0">
                <a:solidFill>
                  <a:schemeClr val="tx1"/>
                </a:solidFill>
              </a:rPr>
              <a:t>,</a:t>
            </a:r>
            <a:br>
              <a:rPr lang="hu-HU" dirty="0" smtClean="0">
                <a:solidFill>
                  <a:schemeClr val="tx1"/>
                </a:solidFill>
              </a:rPr>
            </a:br>
            <a:r>
              <a:rPr lang="hu-HU" dirty="0" err="1" smtClean="0">
                <a:solidFill>
                  <a:schemeClr val="tx1"/>
                </a:solidFill>
              </a:rPr>
              <a:t>Department</a:t>
            </a:r>
            <a:r>
              <a:rPr lang="hu-HU" dirty="0" smtClean="0">
                <a:solidFill>
                  <a:schemeClr val="tx1"/>
                </a:solidFill>
              </a:rPr>
              <a:t> of Public Health </a:t>
            </a:r>
            <a:r>
              <a:rPr lang="hu-HU" dirty="0" err="1" smtClean="0">
                <a:solidFill>
                  <a:schemeClr val="tx1"/>
                </a:solidFill>
              </a:rPr>
              <a:t>Medicine</a:t>
            </a:r>
            <a:r>
              <a:rPr lang="en-US" dirty="0" smtClean="0">
                <a:solidFill>
                  <a:schemeClr val="tx1"/>
                </a:solidFill>
              </a:rPr>
              <a:t> </a:t>
            </a:r>
            <a:r>
              <a:rPr lang="en-US" dirty="0">
                <a:solidFill>
                  <a:schemeClr val="tx1"/>
                </a:solidFill>
              </a:rPr>
              <a:t>– </a:t>
            </a:r>
            <a:r>
              <a:rPr lang="en-US" dirty="0" err="1">
                <a:solidFill>
                  <a:schemeClr val="tx1"/>
                </a:solidFill>
              </a:rPr>
              <a:t>Pécs</a:t>
            </a:r>
            <a:r>
              <a:rPr lang="en-US" dirty="0">
                <a:solidFill>
                  <a:schemeClr val="tx1"/>
                </a:solidFill>
              </a:rPr>
              <a:t>, Hungary </a:t>
            </a:r>
          </a:p>
        </p:txBody>
      </p:sp>
      <p:sp>
        <p:nvSpPr>
          <p:cNvPr id="12" name="Téglalap 11"/>
          <p:cNvSpPr/>
          <p:nvPr/>
        </p:nvSpPr>
        <p:spPr>
          <a:xfrm>
            <a:off x="1930437" y="342727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Center for Health, Exercise and Sport Science – </a:t>
            </a:r>
            <a:r>
              <a:rPr lang="hu-HU" dirty="0" err="1" smtClean="0">
                <a:solidFill>
                  <a:schemeClr val="tx1"/>
                </a:solidFill>
              </a:rPr>
              <a:t>Beograd</a:t>
            </a:r>
            <a:r>
              <a:rPr lang="en-US" dirty="0" smtClean="0">
                <a:solidFill>
                  <a:schemeClr val="tx1"/>
                </a:solidFill>
              </a:rPr>
              <a:t>, </a:t>
            </a:r>
            <a:r>
              <a:rPr lang="en-US" dirty="0">
                <a:solidFill>
                  <a:schemeClr val="tx1"/>
                </a:solidFill>
              </a:rPr>
              <a:t>Serbia  </a:t>
            </a:r>
          </a:p>
        </p:txBody>
      </p:sp>
      <p:sp>
        <p:nvSpPr>
          <p:cNvPr id="13" name="Téglalap 12"/>
          <p:cNvSpPr/>
          <p:nvPr/>
        </p:nvSpPr>
        <p:spPr>
          <a:xfrm>
            <a:off x="1930437" y="4125548"/>
            <a:ext cx="6480317"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National Public Health </a:t>
            </a:r>
            <a:r>
              <a:rPr lang="hu-HU" dirty="0" smtClean="0">
                <a:solidFill>
                  <a:schemeClr val="tx1"/>
                </a:solidFill>
              </a:rPr>
              <a:t>and </a:t>
            </a:r>
            <a:r>
              <a:rPr lang="hu-HU" dirty="0" err="1" smtClean="0">
                <a:solidFill>
                  <a:schemeClr val="tx1"/>
                </a:solidFill>
              </a:rPr>
              <a:t>Pharmacy</a:t>
            </a:r>
            <a:r>
              <a:rPr lang="hu-HU" dirty="0" smtClean="0">
                <a:solidFill>
                  <a:schemeClr val="tx1"/>
                </a:solidFill>
              </a:rPr>
              <a:t> </a:t>
            </a:r>
            <a:r>
              <a:rPr lang="en-US" dirty="0" smtClean="0">
                <a:solidFill>
                  <a:schemeClr val="tx1"/>
                </a:solidFill>
              </a:rPr>
              <a:t>Center </a:t>
            </a:r>
            <a:r>
              <a:rPr lang="en-US" dirty="0">
                <a:solidFill>
                  <a:schemeClr val="tx1"/>
                </a:solidFill>
              </a:rPr>
              <a:t>– Budapest, Hungary </a:t>
            </a:r>
          </a:p>
        </p:txBody>
      </p:sp>
      <p:sp>
        <p:nvSpPr>
          <p:cNvPr id="14" name="Téglalap 13"/>
          <p:cNvSpPr/>
          <p:nvPr/>
        </p:nvSpPr>
        <p:spPr>
          <a:xfrm>
            <a:off x="1930436" y="4770648"/>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College Cork – National University of Ireland – Cork, Ireland </a:t>
            </a:r>
          </a:p>
        </p:txBody>
      </p:sp>
      <p:sp>
        <p:nvSpPr>
          <p:cNvPr id="15" name="Téglalap 14"/>
          <p:cNvSpPr/>
          <p:nvPr/>
        </p:nvSpPr>
        <p:spPr>
          <a:xfrm>
            <a:off x="1857619" y="5426304"/>
            <a:ext cx="8912967"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smtClean="0">
                <a:solidFill>
                  <a:schemeClr val="tx1"/>
                </a:solidFill>
              </a:rPr>
              <a:t>George Emil </a:t>
            </a:r>
            <a:r>
              <a:rPr lang="hu-HU" dirty="0" err="1" smtClean="0">
                <a:solidFill>
                  <a:schemeClr val="tx1"/>
                </a:solidFill>
              </a:rPr>
              <a:t>Palade</a:t>
            </a:r>
            <a:r>
              <a:rPr lang="hu-HU" dirty="0" smtClean="0">
                <a:solidFill>
                  <a:schemeClr val="tx1"/>
                </a:solidFill>
              </a:rPr>
              <a:t> </a:t>
            </a:r>
            <a:r>
              <a:rPr lang="en-US" dirty="0" smtClean="0">
                <a:solidFill>
                  <a:schemeClr val="tx1"/>
                </a:solidFill>
              </a:rPr>
              <a:t>University </a:t>
            </a:r>
            <a:r>
              <a:rPr lang="en-US" dirty="0">
                <a:solidFill>
                  <a:schemeClr val="tx1"/>
                </a:solidFill>
              </a:rPr>
              <a:t>of Medicine and </a:t>
            </a:r>
            <a:r>
              <a:rPr lang="en-US" dirty="0" smtClean="0">
                <a:solidFill>
                  <a:schemeClr val="tx1"/>
                </a:solidFill>
              </a:rPr>
              <a:t>Pharmacy</a:t>
            </a:r>
            <a:r>
              <a:rPr lang="hu-HU" dirty="0" smtClean="0">
                <a:solidFill>
                  <a:schemeClr val="tx1"/>
                </a:solidFill>
              </a:rPr>
              <a:t>, Science, and</a:t>
            </a:r>
            <a:br>
              <a:rPr lang="hu-HU" dirty="0" smtClean="0">
                <a:solidFill>
                  <a:schemeClr val="tx1"/>
                </a:solidFill>
              </a:rPr>
            </a:br>
            <a:r>
              <a:rPr lang="hu-HU" dirty="0" err="1" smtClean="0">
                <a:solidFill>
                  <a:schemeClr val="tx1"/>
                </a:solidFill>
              </a:rPr>
              <a:t>Technology</a:t>
            </a:r>
            <a:r>
              <a:rPr lang="hu-HU" dirty="0" smtClean="0">
                <a:solidFill>
                  <a:schemeClr val="tx1"/>
                </a:solidFill>
              </a:rPr>
              <a:t> </a:t>
            </a:r>
            <a:r>
              <a:rPr lang="en-US" dirty="0" smtClean="0">
                <a:solidFill>
                  <a:schemeClr val="tx1"/>
                </a:solidFill>
              </a:rPr>
              <a:t>of </a:t>
            </a:r>
            <a:r>
              <a:rPr lang="en-US" dirty="0" err="1">
                <a:solidFill>
                  <a:schemeClr val="tx1"/>
                </a:solidFill>
              </a:rPr>
              <a:t>Târgu</a:t>
            </a:r>
            <a:r>
              <a:rPr lang="en-US" dirty="0">
                <a:solidFill>
                  <a:schemeClr val="tx1"/>
                </a:solidFill>
              </a:rPr>
              <a:t> Mureș</a:t>
            </a:r>
            <a:r>
              <a:rPr lang="en-US" sz="800" dirty="0" smtClean="0">
                <a:solidFill>
                  <a:schemeClr val="tx1"/>
                </a:solidFill>
                <a:cs typeface="Times New Roman" panose="02020603050405020304" pitchFamily="18" charset="0"/>
              </a:rPr>
              <a:t>  </a:t>
            </a:r>
            <a:r>
              <a:rPr lang="en-US" dirty="0">
                <a:solidFill>
                  <a:schemeClr val="tx1"/>
                </a:solidFill>
              </a:rPr>
              <a:t>–</a:t>
            </a:r>
            <a:r>
              <a:rPr lang="en-US" sz="800" dirty="0">
                <a:solidFill>
                  <a:schemeClr val="tx1"/>
                </a:solidFill>
                <a:cs typeface="Times New Roman" panose="02020603050405020304" pitchFamily="18" charset="0"/>
              </a:rPr>
              <a:t> </a:t>
            </a:r>
            <a:r>
              <a:rPr lang="en-US" dirty="0" err="1">
                <a:solidFill>
                  <a:schemeClr val="tx1"/>
                </a:solidFill>
              </a:rPr>
              <a:t>Târgu</a:t>
            </a:r>
            <a:r>
              <a:rPr lang="en-US" dirty="0" smtClean="0">
                <a:solidFill>
                  <a:schemeClr val="tx1"/>
                </a:solidFill>
                <a:cs typeface="Times New Roman" panose="02020603050405020304" pitchFamily="18" charset="0"/>
              </a:rPr>
              <a:t> </a:t>
            </a:r>
            <a:r>
              <a:rPr lang="en-US" dirty="0" err="1" smtClean="0">
                <a:solidFill>
                  <a:schemeClr val="tx1"/>
                </a:solidFill>
                <a:cs typeface="Times New Roman" panose="02020603050405020304" pitchFamily="18" charset="0"/>
              </a:rPr>
              <a:t>Mures</a:t>
            </a:r>
            <a:r>
              <a:rPr lang="hu-HU" dirty="0" smtClean="0">
                <a:solidFill>
                  <a:schemeClr val="tx1"/>
                </a:solidFill>
                <a:cs typeface="Times New Roman" panose="02020603050405020304" pitchFamily="18" charset="0"/>
              </a:rPr>
              <a:t>,</a:t>
            </a:r>
            <a:r>
              <a:rPr lang="en-US" dirty="0" smtClean="0">
                <a:solidFill>
                  <a:schemeClr val="tx1"/>
                </a:solidFill>
                <a:cs typeface="Times New Roman" panose="02020603050405020304" pitchFamily="18" charset="0"/>
              </a:rPr>
              <a:t> </a:t>
            </a:r>
            <a:r>
              <a:rPr lang="en-US" dirty="0">
                <a:solidFill>
                  <a:schemeClr val="tx1"/>
                </a:solidFill>
                <a:cs typeface="Times New Roman" panose="02020603050405020304" pitchFamily="18" charset="0"/>
              </a:rPr>
              <a:t>Romania</a:t>
            </a:r>
            <a:r>
              <a:rPr lang="en-US" dirty="0">
                <a:solidFill>
                  <a:schemeClr val="tx1"/>
                </a:solidFill>
              </a:rPr>
              <a:t>  </a:t>
            </a:r>
          </a:p>
        </p:txBody>
      </p:sp>
    </p:spTree>
    <p:extLst>
      <p:ext uri="{BB962C8B-B14F-4D97-AF65-F5344CB8AC3E}">
        <p14:creationId xmlns:p14="http://schemas.microsoft.com/office/powerpoint/2010/main" val="7806531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Autofit/>
          </a:bodyPr>
          <a:lstStyle/>
          <a:p>
            <a:r>
              <a:rPr lang="en-US" b="1" dirty="0"/>
              <a:t>Air pollution impacts on CVD</a:t>
            </a:r>
            <a:endParaRPr lang="en-US" dirty="0"/>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7" y="934775"/>
            <a:ext cx="5714024" cy="5370897"/>
          </a:xfrm>
        </p:spPr>
        <p:txBody>
          <a:bodyPr>
            <a:normAutofit fontScale="92500" lnSpcReduction="10000"/>
          </a:bodyPr>
          <a:lstStyle/>
          <a:p>
            <a:pPr algn="just"/>
            <a:r>
              <a:rPr lang="en-US" sz="1800" dirty="0"/>
              <a:t>A sizeable body of evidence exists on the effects of air pollution on cardiovascular and </a:t>
            </a:r>
            <a:r>
              <a:rPr lang="en-US" sz="1800" dirty="0" err="1"/>
              <a:t>cardiometabolic</a:t>
            </a:r>
            <a:r>
              <a:rPr lang="en-US" sz="1800" dirty="0"/>
              <a:t> morbidity and mortality. </a:t>
            </a:r>
          </a:p>
          <a:p>
            <a:pPr algn="just"/>
            <a:r>
              <a:rPr lang="en-US" sz="1800" dirty="0"/>
              <a:t>Primary air pollutants are emitted from natural or anthropogenic sources directly into the atmosphere, whereas secondary pollutants result from the chemical reactions or the physical interactions between the primary pollutants themselves or with other atmospheric components. </a:t>
            </a:r>
          </a:p>
          <a:p>
            <a:pPr lvl="1" algn="just"/>
            <a:r>
              <a:rPr lang="en-US" sz="1400" dirty="0"/>
              <a:t>Examples of primary pollutants include particulate matter (PM), carbon monoxide (CO), sulfur dioxide (SO</a:t>
            </a:r>
            <a:r>
              <a:rPr lang="en-US" sz="1400" baseline="-25000" dirty="0"/>
              <a:t>2</a:t>
            </a:r>
            <a:r>
              <a:rPr lang="en-US" sz="1400" dirty="0"/>
              <a:t>) and nitrogen oxides such as nitrogen dioxide (NO</a:t>
            </a:r>
            <a:r>
              <a:rPr lang="en-US" sz="1400" baseline="-25000" dirty="0"/>
              <a:t>2</a:t>
            </a:r>
            <a:r>
              <a:rPr lang="en-US" sz="1400" dirty="0"/>
              <a:t>)</a:t>
            </a:r>
          </a:p>
          <a:p>
            <a:pPr lvl="1" algn="just"/>
            <a:r>
              <a:rPr lang="en-US" sz="1400" dirty="0"/>
              <a:t>Secondary pollutants include secondary PM2.5 and photochemical oxidants such as O</a:t>
            </a:r>
            <a:r>
              <a:rPr lang="en-US" sz="1400" baseline="-25000" dirty="0"/>
              <a:t>3</a:t>
            </a:r>
            <a:r>
              <a:rPr lang="en-US" sz="1400" dirty="0"/>
              <a:t>.</a:t>
            </a:r>
          </a:p>
          <a:p>
            <a:pPr algn="just"/>
            <a:r>
              <a:rPr lang="en-US" sz="1800" dirty="0"/>
              <a:t>The exposure–response curve between either ground O3 or PM levels and health outcomes is hyperbolic, with sharp increases at lower exposure levels reaching a plateau at higher levels</a:t>
            </a:r>
            <a:r>
              <a:rPr lang="en-US" sz="1800" dirty="0" smtClean="0"/>
              <a:t>.</a:t>
            </a:r>
            <a:endParaRPr lang="en-US" dirty="0"/>
          </a:p>
        </p:txBody>
      </p:sp>
      <p:sp>
        <p:nvSpPr>
          <p:cNvPr id="5" name="Rectangle 4"/>
          <p:cNvSpPr/>
          <p:nvPr/>
        </p:nvSpPr>
        <p:spPr>
          <a:xfrm>
            <a:off x="6206819" y="517980"/>
            <a:ext cx="5656715" cy="369332"/>
          </a:xfrm>
          <a:prstGeom prst="rect">
            <a:avLst/>
          </a:prstGeom>
        </p:spPr>
        <p:txBody>
          <a:bodyPr wrap="square">
            <a:spAutoFit/>
          </a:bodyPr>
          <a:lstStyle/>
          <a:p>
            <a:pPr algn="ctr"/>
            <a:r>
              <a:rPr lang="en-US" sz="900" dirty="0">
                <a:solidFill>
                  <a:prstClr val="white">
                    <a:lumMod val="50000"/>
                  </a:prstClr>
                </a:solidFill>
              </a:rPr>
              <a:t>Temperature and particulate matter as climate change-related health exposures</a:t>
            </a:r>
          </a:p>
          <a:p>
            <a:pPr algn="ctr"/>
            <a:r>
              <a:rPr lang="en-US" sz="900" dirty="0">
                <a:solidFill>
                  <a:prstClr val="white">
                    <a:lumMod val="50000"/>
                  </a:prstClr>
                </a:solidFill>
              </a:rPr>
              <a:t>Source: from </a:t>
            </a:r>
            <a:r>
              <a:rPr lang="en-US" sz="900" dirty="0" err="1">
                <a:solidFill>
                  <a:prstClr val="white">
                    <a:lumMod val="50000"/>
                  </a:prstClr>
                </a:solidFill>
              </a:rPr>
              <a:t>Khraishah</a:t>
            </a:r>
            <a:r>
              <a:rPr lang="en-US" sz="900" dirty="0">
                <a:solidFill>
                  <a:prstClr val="white">
                    <a:lumMod val="50000"/>
                  </a:prstClr>
                </a:solidFill>
              </a:rPr>
              <a:t> et al., 2022</a:t>
            </a:r>
            <a:endParaRPr lang="en-US" sz="900" dirty="0"/>
          </a:p>
        </p:txBody>
      </p:sp>
      <p:pic>
        <p:nvPicPr>
          <p:cNvPr id="1026" name="Picture 2"/>
          <p:cNvPicPr>
            <a:picLocks noChangeAspect="1" noChangeArrowheads="1"/>
          </p:cNvPicPr>
          <p:nvPr/>
        </p:nvPicPr>
        <p:blipFill>
          <a:blip r:embed="rId2"/>
          <a:srcRect/>
          <a:stretch>
            <a:fillRect/>
          </a:stretch>
        </p:blipFill>
        <p:spPr bwMode="auto">
          <a:xfrm>
            <a:off x="5906531" y="923262"/>
            <a:ext cx="6257293" cy="3735000"/>
          </a:xfrm>
          <a:prstGeom prst="rect">
            <a:avLst/>
          </a:prstGeom>
          <a:noFill/>
          <a:ln w="9525">
            <a:noFill/>
            <a:miter lim="800000"/>
            <a:headEnd/>
            <a:tailEnd/>
          </a:ln>
          <a:effectLst/>
        </p:spPr>
      </p:pic>
    </p:spTree>
    <p:extLst>
      <p:ext uri="{BB962C8B-B14F-4D97-AF65-F5344CB8AC3E}">
        <p14:creationId xmlns:p14="http://schemas.microsoft.com/office/powerpoint/2010/main" val="551328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a:normAutofit fontScale="90000"/>
          </a:bodyPr>
          <a:lstStyle/>
          <a:p>
            <a:r>
              <a:rPr lang="en-US" dirty="0"/>
              <a:t>Vulnerable subpopulations</a:t>
            </a: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11000" y="1089000"/>
            <a:ext cx="7748494" cy="5216672"/>
          </a:xfrm>
        </p:spPr>
        <p:txBody>
          <a:bodyPr>
            <a:normAutofit lnSpcReduction="10000"/>
          </a:bodyPr>
          <a:lstStyle/>
          <a:p>
            <a:pPr algn="just"/>
            <a:r>
              <a:rPr lang="en-US" sz="1800" dirty="0"/>
              <a:t>Climate change has differential effect across various demographic and socioeconomic subgroups living in different geographical areas.</a:t>
            </a:r>
          </a:p>
          <a:p>
            <a:pPr algn="just"/>
            <a:r>
              <a:rPr lang="en-US" sz="1800" dirty="0"/>
              <a:t>Age is the most consistent individual-level effect modifier of temperature-related cardiovascular mortality, with older individuals being more vulnerable to the adverse health effects mediated by temperature extremes.</a:t>
            </a:r>
          </a:p>
          <a:p>
            <a:pPr algn="just"/>
            <a:r>
              <a:rPr lang="en-US" sz="1800" dirty="0"/>
              <a:t>During the heatwaves in 1995 in Chicago, USA, and in 2003 in Paris, France, mortality was the highest in bed-bound, older patients with comorbidities, such as obesity, CVD, and mental and neurological disorders.</a:t>
            </a:r>
          </a:p>
          <a:p>
            <a:pPr algn="just"/>
            <a:r>
              <a:rPr lang="en-US" sz="1800" dirty="0"/>
              <a:t>Individuals from ethnic minority groups might also be more susceptible to the adverse health effects mediated by temperature-related events.</a:t>
            </a:r>
          </a:p>
          <a:p>
            <a:pPr lvl="1" algn="just"/>
            <a:r>
              <a:rPr lang="en-US" sz="1600" dirty="0"/>
              <a:t>For example, African American individuals have an increased all-cause mortality during both heat-related and cold-related extreme weather events compared with white individuals, an effect that is driven by lower socioeconomic resources and numerous other socially disadvantageous circumstances among the African American population.</a:t>
            </a:r>
          </a:p>
        </p:txBody>
      </p:sp>
      <p:sp>
        <p:nvSpPr>
          <p:cNvPr id="5" name="Rectangle 4"/>
          <p:cNvSpPr/>
          <p:nvPr/>
        </p:nvSpPr>
        <p:spPr>
          <a:xfrm>
            <a:off x="8099038" y="4787069"/>
            <a:ext cx="3795488" cy="369332"/>
          </a:xfrm>
          <a:prstGeom prst="rect">
            <a:avLst/>
          </a:prstGeom>
        </p:spPr>
        <p:txBody>
          <a:bodyPr wrap="square">
            <a:spAutoFit/>
          </a:bodyPr>
          <a:lstStyle/>
          <a:p>
            <a:pPr algn="ctr"/>
            <a:r>
              <a:rPr lang="en-US" sz="900" dirty="0">
                <a:solidFill>
                  <a:prstClr val="white">
                    <a:lumMod val="50000"/>
                  </a:prstClr>
                </a:solidFill>
              </a:rPr>
              <a:t>Source: </a:t>
            </a:r>
            <a:r>
              <a:rPr lang="en-US" sz="900" dirty="0">
                <a:solidFill>
                  <a:prstClr val="white">
                    <a:lumMod val="50000"/>
                  </a:prstClr>
                </a:solidFill>
                <a:hlinkClick r:id="rId2"/>
              </a:rPr>
              <a:t>https://www.nytimes.com/interactive/2020/08/24/climate/racism-redlining-cities-global-warming.html</a:t>
            </a:r>
            <a:r>
              <a:rPr lang="en-US" sz="900" dirty="0">
                <a:solidFill>
                  <a:prstClr val="white">
                    <a:lumMod val="50000"/>
                  </a:prstClr>
                </a:solidFill>
              </a:rPr>
              <a:t> </a:t>
            </a:r>
            <a:endParaRPr lang="en-US" sz="900" dirty="0"/>
          </a:p>
        </p:txBody>
      </p:sp>
      <p:pic>
        <p:nvPicPr>
          <p:cNvPr id="6" name="Picture 5" descr="Map&#10;&#10;Description automatically generated">
            <a:extLst>
              <a:ext uri="{FF2B5EF4-FFF2-40B4-BE49-F238E27FC236}">
                <a16:creationId xmlns:a16="http://schemas.microsoft.com/office/drawing/2014/main" id="{C60D4837-BB78-A126-FFFD-D5B5A4A257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49801" y="639000"/>
            <a:ext cx="4148069" cy="4148069"/>
          </a:xfrm>
          <a:prstGeom prst="rect">
            <a:avLst/>
          </a:prstGeom>
        </p:spPr>
      </p:pic>
    </p:spTree>
    <p:extLst>
      <p:ext uri="{BB962C8B-B14F-4D97-AF65-F5344CB8AC3E}">
        <p14:creationId xmlns:p14="http://schemas.microsoft.com/office/powerpoint/2010/main" val="12103720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2D221-3CE7-59D5-2774-8397B6F9F9BA}"/>
              </a:ext>
            </a:extLst>
          </p:cNvPr>
          <p:cNvSpPr>
            <a:spLocks noGrp="1"/>
          </p:cNvSpPr>
          <p:nvPr>
            <p:ph type="title"/>
          </p:nvPr>
        </p:nvSpPr>
        <p:spPr>
          <a:xfrm>
            <a:off x="192504" y="0"/>
            <a:ext cx="11896826" cy="549635"/>
          </a:xfrm>
        </p:spPr>
        <p:txBody>
          <a:bodyPr>
            <a:normAutofit fontScale="90000"/>
          </a:bodyPr>
          <a:lstStyle/>
          <a:p>
            <a:pPr algn="ctr"/>
            <a:r>
              <a:rPr lang="en-US" dirty="0"/>
              <a:t>Climate Change </a:t>
            </a:r>
            <a:r>
              <a:rPr lang="en-US" b="1" dirty="0">
                <a:solidFill>
                  <a:schemeClr val="tx1"/>
                </a:solidFill>
              </a:rPr>
              <a:t>impacts on diabetes</a:t>
            </a:r>
            <a:endParaRPr lang="en-US" dirty="0">
              <a:solidFill>
                <a:schemeClr val="tx1"/>
              </a:solidFill>
            </a:endParaRPr>
          </a:p>
        </p:txBody>
      </p:sp>
      <p:pic>
        <p:nvPicPr>
          <p:cNvPr id="12" name="Content Placeholder 11">
            <a:extLst>
              <a:ext uri="{FF2B5EF4-FFF2-40B4-BE49-F238E27FC236}">
                <a16:creationId xmlns:a16="http://schemas.microsoft.com/office/drawing/2014/main" id="{27144412-6B92-1703-4BE7-F2ECE973BBE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883915" y="897999"/>
            <a:ext cx="10514005" cy="5497922"/>
          </a:xfrm>
          <a:prstGeom prst="rect">
            <a:avLst/>
          </a:prstGeom>
        </p:spPr>
      </p:pic>
      <p:sp>
        <p:nvSpPr>
          <p:cNvPr id="4" name="Title 1">
            <a:extLst>
              <a:ext uri="{FF2B5EF4-FFF2-40B4-BE49-F238E27FC236}">
                <a16:creationId xmlns:a16="http://schemas.microsoft.com/office/drawing/2014/main" id="{CDC34088-EAE6-7EDB-EDBD-9B188D3A5E67}"/>
              </a:ext>
            </a:extLst>
          </p:cNvPr>
          <p:cNvSpPr txBox="1">
            <a:spLocks/>
          </p:cNvSpPr>
          <p:nvPr/>
        </p:nvSpPr>
        <p:spPr>
          <a:xfrm>
            <a:off x="295174" y="462079"/>
            <a:ext cx="11896826" cy="373243"/>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algn="ctr"/>
            <a:r>
              <a:rPr lang="en-US" sz="2300" dirty="0">
                <a:solidFill>
                  <a:srgbClr val="0481C9"/>
                </a:solidFill>
              </a:rPr>
              <a:t>Potential </a:t>
            </a:r>
            <a:r>
              <a:rPr lang="en-US" sz="2300" dirty="0" err="1">
                <a:solidFill>
                  <a:srgbClr val="0481C9"/>
                </a:solidFill>
              </a:rPr>
              <a:t>pathways|extreme</a:t>
            </a:r>
            <a:r>
              <a:rPr lang="en-US" sz="2300" dirty="0">
                <a:solidFill>
                  <a:srgbClr val="0481C9"/>
                </a:solidFill>
              </a:rPr>
              <a:t> temperature</a:t>
            </a:r>
          </a:p>
        </p:txBody>
      </p:sp>
      <p:sp>
        <p:nvSpPr>
          <p:cNvPr id="10" name="TextBox 9">
            <a:extLst>
              <a:ext uri="{FF2B5EF4-FFF2-40B4-BE49-F238E27FC236}">
                <a16:creationId xmlns:a16="http://schemas.microsoft.com/office/drawing/2014/main" id="{0A3EAD09-A992-7CFE-9E88-3CD07B15622A}"/>
              </a:ext>
            </a:extLst>
          </p:cNvPr>
          <p:cNvSpPr txBox="1"/>
          <p:nvPr/>
        </p:nvSpPr>
        <p:spPr>
          <a:xfrm>
            <a:off x="8972771" y="5588741"/>
            <a:ext cx="2425149" cy="276999"/>
          </a:xfrm>
          <a:prstGeom prst="rect">
            <a:avLst/>
          </a:prstGeom>
          <a:noFill/>
        </p:spPr>
        <p:txBody>
          <a:bodyPr wrap="square">
            <a:spAutoFit/>
          </a:bodyPr>
          <a:lstStyle/>
          <a:p>
            <a:pPr algn="r"/>
            <a:r>
              <a:rPr lang="en-US" sz="1200" i="1" dirty="0">
                <a:effectLst/>
              </a:rPr>
              <a:t>DOI: 10.1016/j.diabet.2020.10.003.</a:t>
            </a:r>
            <a:endParaRPr lang="en-US" sz="1200" dirty="0">
              <a:effectLst/>
            </a:endParaRPr>
          </a:p>
        </p:txBody>
      </p:sp>
    </p:spTree>
    <p:extLst>
      <p:ext uri="{BB962C8B-B14F-4D97-AF65-F5344CB8AC3E}">
        <p14:creationId xmlns:p14="http://schemas.microsoft.com/office/powerpoint/2010/main" val="9691675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2D221-3CE7-59D5-2774-8397B6F9F9BA}"/>
              </a:ext>
            </a:extLst>
          </p:cNvPr>
          <p:cNvSpPr>
            <a:spLocks noGrp="1"/>
          </p:cNvSpPr>
          <p:nvPr>
            <p:ph type="title"/>
          </p:nvPr>
        </p:nvSpPr>
        <p:spPr/>
        <p:txBody>
          <a:bodyPr>
            <a:normAutofit fontScale="90000"/>
          </a:bodyPr>
          <a:lstStyle/>
          <a:p>
            <a:r>
              <a:rPr lang="en-US" dirty="0"/>
              <a:t>Climate Change </a:t>
            </a:r>
            <a:r>
              <a:rPr lang="en-US" b="1" dirty="0">
                <a:solidFill>
                  <a:schemeClr val="tx1"/>
                </a:solidFill>
              </a:rPr>
              <a:t>and diabetes: direct connections</a:t>
            </a:r>
            <a:endParaRPr lang="en-US" dirty="0">
              <a:solidFill>
                <a:schemeClr val="tx1"/>
              </a:solidFill>
            </a:endParaRPr>
          </a:p>
        </p:txBody>
      </p:sp>
      <p:pic>
        <p:nvPicPr>
          <p:cNvPr id="12" name="Content Placeholder 11">
            <a:extLst>
              <a:ext uri="{FF2B5EF4-FFF2-40B4-BE49-F238E27FC236}">
                <a16:creationId xmlns:a16="http://schemas.microsoft.com/office/drawing/2014/main" id="{27144412-6B92-1703-4BE7-F2ECE973BBE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2490805" y="680039"/>
            <a:ext cx="7210389" cy="5497922"/>
          </a:xfrm>
          <a:prstGeom prst="rect">
            <a:avLst/>
          </a:prstGeom>
        </p:spPr>
      </p:pic>
      <p:sp>
        <p:nvSpPr>
          <p:cNvPr id="6" name="IDF and  Bupa, Diabetes and Climate Change Report in June 2012">
            <a:extLst>
              <a:ext uri="{FF2B5EF4-FFF2-40B4-BE49-F238E27FC236}">
                <a16:creationId xmlns:a16="http://schemas.microsoft.com/office/drawing/2014/main" id="{D9E3E3E7-8D5C-4ABE-D9CC-DA7FBBEDABED}"/>
              </a:ext>
            </a:extLst>
          </p:cNvPr>
          <p:cNvSpPr txBox="1"/>
          <p:nvPr/>
        </p:nvSpPr>
        <p:spPr>
          <a:xfrm>
            <a:off x="853300" y="6169707"/>
            <a:ext cx="10575235" cy="2359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5400" tIns="25400" rIns="25400" bIns="25400" anchor="ctr">
            <a:spAutoFit/>
          </a:bodyPr>
          <a:lstStyle/>
          <a:p>
            <a:pPr algn="ctr"/>
            <a:r>
              <a:rPr lang="en-US" sz="1200" dirty="0">
                <a:hlinkClick r:id="rId3"/>
              </a:rPr>
              <a:t>https://ncdalliance.org/sites/default/files/rfiles/IDF%20Diabetes%20and%20Climate%20Change%20Policy%20Report.pdf</a:t>
            </a:r>
            <a:r>
              <a:rPr lang="en-US" sz="1200" dirty="0"/>
              <a:t>,  </a:t>
            </a:r>
            <a:r>
              <a:rPr lang="en-US" sz="1200" i="1" dirty="0">
                <a:solidFill>
                  <a:schemeClr val="tx1"/>
                </a:solidFill>
              </a:rPr>
              <a:t>accessed 10 October 2022</a:t>
            </a:r>
          </a:p>
        </p:txBody>
      </p:sp>
    </p:spTree>
    <p:extLst>
      <p:ext uri="{BB962C8B-B14F-4D97-AF65-F5344CB8AC3E}">
        <p14:creationId xmlns:p14="http://schemas.microsoft.com/office/powerpoint/2010/main" val="23865926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a:normAutofit fontScale="90000"/>
          </a:bodyPr>
          <a:lstStyle/>
          <a:p>
            <a:r>
              <a:rPr lang="en-US" dirty="0"/>
              <a:t>Climate Change </a:t>
            </a:r>
            <a:r>
              <a:rPr lang="en-US" b="1" dirty="0">
                <a:solidFill>
                  <a:schemeClr val="tx1"/>
                </a:solidFill>
              </a:rPr>
              <a:t>and diabetes: indirect connections</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1534676"/>
            <a:ext cx="4748215" cy="4439404"/>
          </a:xfrm>
        </p:spPr>
        <p:txBody>
          <a:bodyPr>
            <a:normAutofit lnSpcReduction="10000"/>
          </a:bodyPr>
          <a:lstStyle/>
          <a:p>
            <a:pPr marL="0" indent="0">
              <a:lnSpc>
                <a:spcPct val="120000"/>
              </a:lnSpc>
              <a:buNone/>
            </a:pPr>
            <a:r>
              <a:rPr lang="en-US" sz="1800" dirty="0"/>
              <a:t>Global economic growth as the main driver of GHG emission has several synergistic sociocultural vectors: </a:t>
            </a:r>
          </a:p>
          <a:p>
            <a:pPr marL="800100" lvl="1" indent="-255588">
              <a:lnSpc>
                <a:spcPct val="120000"/>
              </a:lnSpc>
              <a:buFont typeface="+mj-lt"/>
              <a:buAutoNum type="arabicPeriod"/>
            </a:pPr>
            <a:r>
              <a:rPr lang="en-US" sz="2000" dirty="0"/>
              <a:t>land use and urbanization, </a:t>
            </a:r>
          </a:p>
          <a:p>
            <a:pPr marL="800100" lvl="1" indent="-255588">
              <a:lnSpc>
                <a:spcPct val="120000"/>
              </a:lnSpc>
              <a:buFont typeface="+mj-lt"/>
              <a:buAutoNum type="arabicPeriod"/>
            </a:pPr>
            <a:r>
              <a:rPr lang="en-US" sz="2000" dirty="0"/>
              <a:t>motorized transportation, and </a:t>
            </a:r>
          </a:p>
          <a:p>
            <a:pPr marL="800100" lvl="1" indent="-255588">
              <a:lnSpc>
                <a:spcPct val="120000"/>
              </a:lnSpc>
              <a:buFont typeface="+mj-lt"/>
              <a:buAutoNum type="arabicPeriod"/>
            </a:pPr>
            <a:r>
              <a:rPr lang="en-US" sz="2000" dirty="0"/>
              <a:t>global food system </a:t>
            </a:r>
          </a:p>
          <a:p>
            <a:pPr marL="0" indent="0">
              <a:lnSpc>
                <a:spcPct val="120000"/>
              </a:lnSpc>
              <a:buNone/>
            </a:pPr>
            <a:r>
              <a:rPr lang="en-US" sz="1800" dirty="0"/>
              <a:t>which influence: </a:t>
            </a:r>
          </a:p>
          <a:p>
            <a:pPr lvl="1">
              <a:lnSpc>
                <a:spcPct val="120000"/>
              </a:lnSpc>
            </a:pPr>
            <a:r>
              <a:rPr lang="en-US" sz="1800" dirty="0"/>
              <a:t>CC by excess GHG emissions </a:t>
            </a:r>
          </a:p>
          <a:p>
            <a:pPr lvl="1">
              <a:lnSpc>
                <a:spcPct val="120000"/>
              </a:lnSpc>
            </a:pPr>
            <a:r>
              <a:rPr lang="en-US" sz="1800" dirty="0"/>
              <a:t>the diabetes/ obesity epidemic by unhealthy diet and physical inactivity</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endParaRPr lang="en-US" dirty="0"/>
          </a:p>
        </p:txBody>
      </p:sp>
      <p:pic>
        <p:nvPicPr>
          <p:cNvPr id="10" name="Picture 9">
            <a:extLst>
              <a:ext uri="{FF2B5EF4-FFF2-40B4-BE49-F238E27FC236}">
                <a16:creationId xmlns:a16="http://schemas.microsoft.com/office/drawing/2014/main" id="{DD56AE5A-C53A-6664-937F-F926A26983E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3842239" y="935527"/>
            <a:ext cx="8272052" cy="4653029"/>
          </a:xfrm>
          <a:prstGeom prst="rect">
            <a:avLst/>
          </a:prstGeom>
        </p:spPr>
      </p:pic>
      <p:sp>
        <p:nvSpPr>
          <p:cNvPr id="11" name="TextBox 10">
            <a:extLst>
              <a:ext uri="{FF2B5EF4-FFF2-40B4-BE49-F238E27FC236}">
                <a16:creationId xmlns:a16="http://schemas.microsoft.com/office/drawing/2014/main" id="{5EBC5408-02C7-7604-B831-F76847DE01EF}"/>
              </a:ext>
            </a:extLst>
          </p:cNvPr>
          <p:cNvSpPr txBox="1"/>
          <p:nvPr/>
        </p:nvSpPr>
        <p:spPr>
          <a:xfrm>
            <a:off x="5442249" y="5477418"/>
            <a:ext cx="6196888" cy="584775"/>
          </a:xfrm>
          <a:prstGeom prst="rect">
            <a:avLst/>
          </a:prstGeom>
          <a:noFill/>
        </p:spPr>
        <p:txBody>
          <a:bodyPr wrap="none" rtlCol="0">
            <a:spAutoFit/>
          </a:bodyPr>
          <a:lstStyle/>
          <a:p>
            <a:pPr algn="ctr" defTabSz="412750">
              <a:defRPr sz="1600">
                <a:solidFill>
                  <a:srgbClr val="7F7F7F"/>
                </a:solidFill>
              </a:defRPr>
            </a:pPr>
            <a:r>
              <a:rPr lang="en-US" dirty="0">
                <a:solidFill>
                  <a:schemeClr val="tx1">
                    <a:lumMod val="95000"/>
                    <a:lumOff val="5000"/>
                  </a:schemeClr>
                </a:solidFill>
              </a:rPr>
              <a:t>Depiction of a vicious cycle of CC and diabetes/obesity interconnections </a:t>
            </a:r>
          </a:p>
          <a:p>
            <a:pPr algn="ctr" defTabSz="412750">
              <a:defRPr sz="1600">
                <a:solidFill>
                  <a:srgbClr val="7F7F7F"/>
                </a:solidFill>
              </a:defRPr>
            </a:pPr>
            <a:r>
              <a:rPr lang="en-US" dirty="0">
                <a:solidFill>
                  <a:schemeClr val="tx1">
                    <a:lumMod val="95000"/>
                    <a:lumOff val="5000"/>
                  </a:schemeClr>
                </a:solidFill>
              </a:rPr>
              <a:t>( blue circle are their shared vectors)</a:t>
            </a:r>
          </a:p>
        </p:txBody>
      </p:sp>
      <p:sp>
        <p:nvSpPr>
          <p:cNvPr id="12" name="Adapted from: Diabet Med. 2022; 00:e14971. doi: 10.1111/dme.14971">
            <a:extLst>
              <a:ext uri="{FF2B5EF4-FFF2-40B4-BE49-F238E27FC236}">
                <a16:creationId xmlns:a16="http://schemas.microsoft.com/office/drawing/2014/main" id="{DBF97E8F-5E32-5243-4C16-DDB4DC1F10A4}"/>
              </a:ext>
            </a:extLst>
          </p:cNvPr>
          <p:cNvSpPr txBox="1"/>
          <p:nvPr/>
        </p:nvSpPr>
        <p:spPr>
          <a:xfrm>
            <a:off x="7458855" y="6063196"/>
            <a:ext cx="1710405" cy="2359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p>
            <a:r>
              <a:rPr lang="en-US" sz="1200" i="1" dirty="0">
                <a:effectLst/>
              </a:rPr>
              <a:t>DOI: 10.1111/dme.14971. </a:t>
            </a:r>
          </a:p>
        </p:txBody>
      </p:sp>
    </p:spTree>
    <p:extLst>
      <p:ext uri="{BB962C8B-B14F-4D97-AF65-F5344CB8AC3E}">
        <p14:creationId xmlns:p14="http://schemas.microsoft.com/office/powerpoint/2010/main" val="3168574720"/>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2ADA618-D967-45D2-9ACD-0A24FB7AA24F}">
  <ds:schemaRefs>
    <ds:schemaRef ds:uri="http://schemas.microsoft.com/sharepoint/v3/contenttype/forms"/>
  </ds:schemaRefs>
</ds:datastoreItem>
</file>

<file path=customXml/itemProps2.xml><?xml version="1.0" encoding="utf-8"?>
<ds:datastoreItem xmlns:ds="http://schemas.openxmlformats.org/officeDocument/2006/customXml" ds:itemID="{E126FFE4-5B10-4FA4-B644-BBC528949D2D}">
  <ds:schemaRefs>
    <ds:schemaRef ds:uri="http://www.w3.org/XML/1998/namespace"/>
    <ds:schemaRef ds:uri="603c054e-d324-4a4b-bfdc-a44c27811fd1"/>
    <ds:schemaRef ds:uri="http://schemas.microsoft.com/office/infopath/2007/PartnerControls"/>
    <ds:schemaRef ds:uri="http://schemas.microsoft.com/office/2006/metadata/properties"/>
    <ds:schemaRef ds:uri="7041af30-ae09-480b-a38a-622eca9a1506"/>
    <ds:schemaRef ds:uri="http://purl.org/dc/terms/"/>
    <ds:schemaRef ds:uri="http://schemas.microsoft.com/office/2006/documentManagement/types"/>
    <ds:schemaRef ds:uri="http://schemas.openxmlformats.org/package/2006/metadata/core-properties"/>
    <ds:schemaRef ds:uri="http://purl.org/dc/dcmitype/"/>
    <ds:schemaRef ds:uri="http://purl.org/dc/elements/1.1/"/>
  </ds:schemaRefs>
</ds:datastoreItem>
</file>

<file path=customXml/itemProps3.xml><?xml version="1.0" encoding="utf-8"?>
<ds:datastoreItem xmlns:ds="http://schemas.openxmlformats.org/officeDocument/2006/customXml" ds:itemID="{945DEBEF-36C0-4658-972F-6662D5AB802B}"/>
</file>

<file path=docProps/app.xml><?xml version="1.0" encoding="utf-8"?>
<Properties xmlns="http://schemas.openxmlformats.org/officeDocument/2006/extended-properties" xmlns:vt="http://schemas.openxmlformats.org/officeDocument/2006/docPropsVTypes">
  <Template>Office 2013 - 2022 Theme</Template>
  <TotalTime>607</TotalTime>
  <Words>5079</Words>
  <Application>Microsoft Office PowerPoint</Application>
  <PresentationFormat>Szélesvásznú</PresentationFormat>
  <Paragraphs>556</Paragraphs>
  <Slides>41</Slides>
  <Notes>6</Notes>
  <HiddenSlides>0</HiddenSlides>
  <MMClips>0</MMClips>
  <ScaleCrop>false</ScaleCrop>
  <HeadingPairs>
    <vt:vector size="6" baseType="variant">
      <vt:variant>
        <vt:lpstr>Használt betűtípusok</vt:lpstr>
      </vt:variant>
      <vt:variant>
        <vt:i4>8</vt:i4>
      </vt:variant>
      <vt:variant>
        <vt:lpstr>Téma</vt:lpstr>
      </vt:variant>
      <vt:variant>
        <vt:i4>1</vt:i4>
      </vt:variant>
      <vt:variant>
        <vt:lpstr>Diacímek</vt:lpstr>
      </vt:variant>
      <vt:variant>
        <vt:i4>41</vt:i4>
      </vt:variant>
    </vt:vector>
  </HeadingPairs>
  <TitlesOfParts>
    <vt:vector size="50" baseType="lpstr">
      <vt:lpstr>Arial</vt:lpstr>
      <vt:lpstr>BlinkMacSystemFont</vt:lpstr>
      <vt:lpstr>Calibri</vt:lpstr>
      <vt:lpstr>Charis SIL</vt:lpstr>
      <vt:lpstr>Garamond</vt:lpstr>
      <vt:lpstr>Symbol</vt:lpstr>
      <vt:lpstr>Times New Roman</vt:lpstr>
      <vt:lpstr>Wingdings</vt:lpstr>
      <vt:lpstr>Office-téma</vt:lpstr>
      <vt:lpstr>Developing new curriculum outlines and learning materials on climate change's health impacts for medical schools 2021-2-HU01-KA220-HED-000050972</vt:lpstr>
      <vt:lpstr>Climate Change and Health - Lecture 2 - </vt:lpstr>
      <vt:lpstr>Climate Change and Cardiovasular Disease</vt:lpstr>
      <vt:lpstr>Air temperature impacts on CVD</vt:lpstr>
      <vt:lpstr>Air pollution impacts on CVD</vt:lpstr>
      <vt:lpstr>Vulnerable subpopulations</vt:lpstr>
      <vt:lpstr>Climate Change impacts on diabetes</vt:lpstr>
      <vt:lpstr>Climate Change and diabetes: direct connections</vt:lpstr>
      <vt:lpstr>Climate Change and diabetes: indirect connections</vt:lpstr>
      <vt:lpstr>Specially focusing on Type 2 Diabetes patients: What actions should GPs take?</vt:lpstr>
      <vt:lpstr>Specially focusing on Type 2 Diabetes patients: What actions should GPs take?</vt:lpstr>
      <vt:lpstr>Direct and indirect effects of climate change on pregnancy outcomes</vt:lpstr>
      <vt:lpstr>Thermoregulation in pregnancy</vt:lpstr>
      <vt:lpstr>Associations between high temperatures in pregnancy and risk of preterm birth, low birth weight, and stillbirths (Chersich et al.)</vt:lpstr>
      <vt:lpstr>Associations between high temperatures in pregnancy and risk of preterm birth, low birth weight, and stillbirths (Chersich et al.)</vt:lpstr>
      <vt:lpstr>Elevated Ambient Temperature - Associated Adverse Maternal Outcomes (Dalugoda et al.)</vt:lpstr>
      <vt:lpstr>PowerPoint-bemutató</vt:lpstr>
      <vt:lpstr>PowerPoint-bemutató</vt:lpstr>
      <vt:lpstr>PowerPoint-bemutató</vt:lpstr>
      <vt:lpstr>Invasive mosquitoes as one of the climate change’s consequences</vt:lpstr>
      <vt:lpstr>Current known distribution of Aedes invasive mosquitoes (Ae. aegypti, Ae. albopictus, Ae. atropalpus, Ae. japonicus and Ae. koreicus) in Europe as of March 2022</vt:lpstr>
      <vt:lpstr>PowerPoint-bemutató</vt:lpstr>
      <vt:lpstr>PowerPoint-bemutató</vt:lpstr>
      <vt:lpstr>Possible prevention and mitigation methods for VBDs</vt:lpstr>
      <vt:lpstr>Possible prevention and mitigation methods for VBDs</vt:lpstr>
      <vt:lpstr>PowerPoint-bemutató</vt:lpstr>
      <vt:lpstr>PowerPoint-bemutató</vt:lpstr>
      <vt:lpstr>PowerPoint-bemutató</vt:lpstr>
      <vt:lpstr>PowerPoint-bemutató</vt:lpstr>
      <vt:lpstr>PowerPoint-bemutató</vt:lpstr>
      <vt:lpstr>PowerPoint-bemutató</vt:lpstr>
      <vt:lpstr>Mycotoxins</vt:lpstr>
      <vt:lpstr>Mycotoxins</vt:lpstr>
      <vt:lpstr>Mycotoxin effects on human health</vt:lpstr>
      <vt:lpstr>Mycotoxin effects on human health</vt:lpstr>
      <vt:lpstr>Indirect exposure of human population</vt:lpstr>
      <vt:lpstr>Mycotoxin formation and climate change</vt:lpstr>
      <vt:lpstr>Mycotoxins and climate change scenarios</vt:lpstr>
      <vt:lpstr>Adaptation</vt:lpstr>
      <vt:lpstr>Resilience and climate change’s healt impact </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Dr. Seamus McMonagle</dc:creator>
  <cp:lastModifiedBy>User</cp:lastModifiedBy>
  <cp:revision>370</cp:revision>
  <cp:lastPrinted>2024-09-19T15:29:58Z</cp:lastPrinted>
  <dcterms:created xsi:type="dcterms:W3CDTF">2023-02-21T16:51:38Z</dcterms:created>
  <dcterms:modified xsi:type="dcterms:W3CDTF">2025-04-15T07:53:52Z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ies>
</file>