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46"/>
  </p:notesMasterIdLst>
  <p:sldIdLst>
    <p:sldId id="348" r:id="rId5"/>
    <p:sldId id="309" r:id="rId6"/>
    <p:sldId id="289" r:id="rId7"/>
    <p:sldId id="262" r:id="rId8"/>
    <p:sldId id="316" r:id="rId9"/>
    <p:sldId id="345" r:id="rId10"/>
    <p:sldId id="347" r:id="rId11"/>
    <p:sldId id="346" r:id="rId12"/>
    <p:sldId id="317" r:id="rId13"/>
    <p:sldId id="303" r:id="rId14"/>
    <p:sldId id="304" r:id="rId15"/>
    <p:sldId id="280" r:id="rId16"/>
    <p:sldId id="281" r:id="rId17"/>
    <p:sldId id="282" r:id="rId18"/>
    <p:sldId id="283" r:id="rId19"/>
    <p:sldId id="284" r:id="rId20"/>
    <p:sldId id="285" r:id="rId21"/>
    <p:sldId id="286" r:id="rId22"/>
    <p:sldId id="287" r:id="rId23"/>
    <p:sldId id="323" r:id="rId24"/>
    <p:sldId id="321" r:id="rId25"/>
    <p:sldId id="319" r:id="rId26"/>
    <p:sldId id="320" r:id="rId27"/>
    <p:sldId id="325" r:id="rId28"/>
    <p:sldId id="326" r:id="rId29"/>
    <p:sldId id="328" r:id="rId30"/>
    <p:sldId id="327" r:id="rId31"/>
    <p:sldId id="338" r:id="rId32"/>
    <p:sldId id="337" r:id="rId33"/>
    <p:sldId id="341" r:id="rId34"/>
    <p:sldId id="340" r:id="rId35"/>
    <p:sldId id="329" r:id="rId36"/>
    <p:sldId id="332" r:id="rId37"/>
    <p:sldId id="334" r:id="rId38"/>
    <p:sldId id="333" r:id="rId39"/>
    <p:sldId id="336" r:id="rId40"/>
    <p:sldId id="335" r:id="rId41"/>
    <p:sldId id="342" r:id="rId42"/>
    <p:sldId id="343" r:id="rId43"/>
    <p:sldId id="344" r:id="rId44"/>
    <p:sldId id="349" r:id="rId45"/>
  </p:sldIdLst>
  <p:sldSz cx="12192000" cy="6858000"/>
  <p:notesSz cx="6858000" cy="9144000"/>
  <p:defaultTextStyle>
    <a:defPPr>
      <a:defRPr lang="hu-H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9EC2455-9EE4-194D-A5D7-7F8C26050337}" v="17" dt="2023-07-11T09:09:34.556"/>
    <p1510:client id="{D52C3A62-8ED5-394C-8D84-17EAE7803267}" v="1" dt="2023-07-11T12:08:08.41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004" autoAdjust="0"/>
    <p:restoredTop sz="95820"/>
  </p:normalViewPr>
  <p:slideViewPr>
    <p:cSldViewPr snapToGrid="0" showGuides="1">
      <p:cViewPr varScale="1">
        <p:scale>
          <a:sx n="99" d="100"/>
          <a:sy n="99" d="100"/>
        </p:scale>
        <p:origin x="96" y="360"/>
      </p:cViewPr>
      <p:guideLst>
        <p:guide orient="horz" pos="2160"/>
        <p:guide pos="3840"/>
      </p:guideLst>
    </p:cSldViewPr>
  </p:slideViewPr>
  <p:notesTextViewPr>
    <p:cViewPr>
      <p:scale>
        <a:sx n="3" d="2"/>
        <a:sy n="3" d="2"/>
      </p:scale>
      <p:origin x="0" y="0"/>
    </p:cViewPr>
  </p:notesTextViewPr>
  <p:sorterViewPr>
    <p:cViewPr>
      <p:scale>
        <a:sx n="80" d="100"/>
        <a:sy n="8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notesMaster" Target="notesMasters/notesMaster1.xml"/><Relationship Id="rId67"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slide" Target="slides/slide37.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66"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viewProps" Target="viewProps.xml"/><Relationship Id="rId8"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árovics Gergely Péter" userId="346673cb-4fe2-4bc9-9989-67cfee16853a" providerId="ADAL" clId="{D52C3A62-8ED5-394C-8D84-17EAE7803267}"/>
    <pc:docChg chg="modSld">
      <pc:chgData name="Márovics Gergely Péter" userId="346673cb-4fe2-4bc9-9989-67cfee16853a" providerId="ADAL" clId="{D52C3A62-8ED5-394C-8D84-17EAE7803267}" dt="2023-07-11T12:08:18.270" v="1" actId="207"/>
      <pc:docMkLst>
        <pc:docMk/>
      </pc:docMkLst>
      <pc:sldChg chg="setBg">
        <pc:chgData name="Márovics Gergely Péter" userId="346673cb-4fe2-4bc9-9989-67cfee16853a" providerId="ADAL" clId="{D52C3A62-8ED5-394C-8D84-17EAE7803267}" dt="2023-07-11T12:08:08.413" v="0"/>
        <pc:sldMkLst>
          <pc:docMk/>
          <pc:sldMk cId="4034320822" sldId="262"/>
        </pc:sldMkLst>
      </pc:sldChg>
      <pc:sldChg chg="setBg">
        <pc:chgData name="Márovics Gergely Péter" userId="346673cb-4fe2-4bc9-9989-67cfee16853a" providerId="ADAL" clId="{D52C3A62-8ED5-394C-8D84-17EAE7803267}" dt="2023-07-11T12:08:08.413" v="0"/>
        <pc:sldMkLst>
          <pc:docMk/>
          <pc:sldMk cId="225899648" sldId="263"/>
        </pc:sldMkLst>
      </pc:sldChg>
      <pc:sldChg chg="setBg">
        <pc:chgData name="Márovics Gergely Péter" userId="346673cb-4fe2-4bc9-9989-67cfee16853a" providerId="ADAL" clId="{D52C3A62-8ED5-394C-8D84-17EAE7803267}" dt="2023-07-11T12:08:08.413" v="0"/>
        <pc:sldMkLst>
          <pc:docMk/>
          <pc:sldMk cId="1073460781" sldId="264"/>
        </pc:sldMkLst>
      </pc:sldChg>
      <pc:sldChg chg="setBg">
        <pc:chgData name="Márovics Gergely Péter" userId="346673cb-4fe2-4bc9-9989-67cfee16853a" providerId="ADAL" clId="{D52C3A62-8ED5-394C-8D84-17EAE7803267}" dt="2023-07-11T12:08:08.413" v="0"/>
        <pc:sldMkLst>
          <pc:docMk/>
          <pc:sldMk cId="4229843804" sldId="265"/>
        </pc:sldMkLst>
      </pc:sldChg>
      <pc:sldChg chg="setBg">
        <pc:chgData name="Márovics Gergely Péter" userId="346673cb-4fe2-4bc9-9989-67cfee16853a" providerId="ADAL" clId="{D52C3A62-8ED5-394C-8D84-17EAE7803267}" dt="2023-07-11T12:08:08.413" v="0"/>
        <pc:sldMkLst>
          <pc:docMk/>
          <pc:sldMk cId="2978430710" sldId="266"/>
        </pc:sldMkLst>
      </pc:sldChg>
      <pc:sldChg chg="setBg">
        <pc:chgData name="Márovics Gergely Péter" userId="346673cb-4fe2-4bc9-9989-67cfee16853a" providerId="ADAL" clId="{D52C3A62-8ED5-394C-8D84-17EAE7803267}" dt="2023-07-11T12:08:08.413" v="0"/>
        <pc:sldMkLst>
          <pc:docMk/>
          <pc:sldMk cId="3339004984" sldId="267"/>
        </pc:sldMkLst>
      </pc:sldChg>
      <pc:sldChg chg="setBg">
        <pc:chgData name="Márovics Gergely Péter" userId="346673cb-4fe2-4bc9-9989-67cfee16853a" providerId="ADAL" clId="{D52C3A62-8ED5-394C-8D84-17EAE7803267}" dt="2023-07-11T12:08:08.413" v="0"/>
        <pc:sldMkLst>
          <pc:docMk/>
          <pc:sldMk cId="2967362371" sldId="268"/>
        </pc:sldMkLst>
      </pc:sldChg>
      <pc:sldChg chg="setBg">
        <pc:chgData name="Márovics Gergely Péter" userId="346673cb-4fe2-4bc9-9989-67cfee16853a" providerId="ADAL" clId="{D52C3A62-8ED5-394C-8D84-17EAE7803267}" dt="2023-07-11T12:08:08.413" v="0"/>
        <pc:sldMkLst>
          <pc:docMk/>
          <pc:sldMk cId="1753300276" sldId="269"/>
        </pc:sldMkLst>
      </pc:sldChg>
      <pc:sldChg chg="setBg">
        <pc:chgData name="Márovics Gergely Péter" userId="346673cb-4fe2-4bc9-9989-67cfee16853a" providerId="ADAL" clId="{D52C3A62-8ED5-394C-8D84-17EAE7803267}" dt="2023-07-11T12:08:08.413" v="0"/>
        <pc:sldMkLst>
          <pc:docMk/>
          <pc:sldMk cId="3802889707" sldId="270"/>
        </pc:sldMkLst>
      </pc:sldChg>
      <pc:sldChg chg="setBg">
        <pc:chgData name="Márovics Gergely Péter" userId="346673cb-4fe2-4bc9-9989-67cfee16853a" providerId="ADAL" clId="{D52C3A62-8ED5-394C-8D84-17EAE7803267}" dt="2023-07-11T12:08:08.413" v="0"/>
        <pc:sldMkLst>
          <pc:docMk/>
          <pc:sldMk cId="979862675" sldId="271"/>
        </pc:sldMkLst>
      </pc:sldChg>
      <pc:sldChg chg="setBg">
        <pc:chgData name="Márovics Gergely Péter" userId="346673cb-4fe2-4bc9-9989-67cfee16853a" providerId="ADAL" clId="{D52C3A62-8ED5-394C-8D84-17EAE7803267}" dt="2023-07-11T12:08:08.413" v="0"/>
        <pc:sldMkLst>
          <pc:docMk/>
          <pc:sldMk cId="2938414306" sldId="272"/>
        </pc:sldMkLst>
      </pc:sldChg>
      <pc:sldChg chg="setBg">
        <pc:chgData name="Márovics Gergely Péter" userId="346673cb-4fe2-4bc9-9989-67cfee16853a" providerId="ADAL" clId="{D52C3A62-8ED5-394C-8D84-17EAE7803267}" dt="2023-07-11T12:08:08.413" v="0"/>
        <pc:sldMkLst>
          <pc:docMk/>
          <pc:sldMk cId="3283588084" sldId="273"/>
        </pc:sldMkLst>
      </pc:sldChg>
      <pc:sldChg chg="setBg">
        <pc:chgData name="Márovics Gergely Péter" userId="346673cb-4fe2-4bc9-9989-67cfee16853a" providerId="ADAL" clId="{D52C3A62-8ED5-394C-8D84-17EAE7803267}" dt="2023-07-11T12:08:08.413" v="0"/>
        <pc:sldMkLst>
          <pc:docMk/>
          <pc:sldMk cId="806195627" sldId="274"/>
        </pc:sldMkLst>
      </pc:sldChg>
      <pc:sldChg chg="setBg">
        <pc:chgData name="Márovics Gergely Péter" userId="346673cb-4fe2-4bc9-9989-67cfee16853a" providerId="ADAL" clId="{D52C3A62-8ED5-394C-8D84-17EAE7803267}" dt="2023-07-11T12:08:08.413" v="0"/>
        <pc:sldMkLst>
          <pc:docMk/>
          <pc:sldMk cId="2429388455" sldId="279"/>
        </pc:sldMkLst>
      </pc:sldChg>
      <pc:sldChg chg="setBg">
        <pc:chgData name="Márovics Gergely Péter" userId="346673cb-4fe2-4bc9-9989-67cfee16853a" providerId="ADAL" clId="{D52C3A62-8ED5-394C-8D84-17EAE7803267}" dt="2023-07-11T12:08:08.413" v="0"/>
        <pc:sldMkLst>
          <pc:docMk/>
          <pc:sldMk cId="4205303771" sldId="280"/>
        </pc:sldMkLst>
      </pc:sldChg>
      <pc:sldChg chg="setBg">
        <pc:chgData name="Márovics Gergely Péter" userId="346673cb-4fe2-4bc9-9989-67cfee16853a" providerId="ADAL" clId="{D52C3A62-8ED5-394C-8D84-17EAE7803267}" dt="2023-07-11T12:08:08.413" v="0"/>
        <pc:sldMkLst>
          <pc:docMk/>
          <pc:sldMk cId="1516781629" sldId="281"/>
        </pc:sldMkLst>
      </pc:sldChg>
      <pc:sldChg chg="setBg">
        <pc:chgData name="Márovics Gergely Péter" userId="346673cb-4fe2-4bc9-9989-67cfee16853a" providerId="ADAL" clId="{D52C3A62-8ED5-394C-8D84-17EAE7803267}" dt="2023-07-11T12:08:08.413" v="0"/>
        <pc:sldMkLst>
          <pc:docMk/>
          <pc:sldMk cId="1551498612" sldId="282"/>
        </pc:sldMkLst>
      </pc:sldChg>
      <pc:sldChg chg="setBg">
        <pc:chgData name="Márovics Gergely Péter" userId="346673cb-4fe2-4bc9-9989-67cfee16853a" providerId="ADAL" clId="{D52C3A62-8ED5-394C-8D84-17EAE7803267}" dt="2023-07-11T12:08:08.413" v="0"/>
        <pc:sldMkLst>
          <pc:docMk/>
          <pc:sldMk cId="1922159964" sldId="283"/>
        </pc:sldMkLst>
      </pc:sldChg>
      <pc:sldChg chg="setBg">
        <pc:chgData name="Márovics Gergely Péter" userId="346673cb-4fe2-4bc9-9989-67cfee16853a" providerId="ADAL" clId="{D52C3A62-8ED5-394C-8D84-17EAE7803267}" dt="2023-07-11T12:08:08.413" v="0"/>
        <pc:sldMkLst>
          <pc:docMk/>
          <pc:sldMk cId="2883533208" sldId="284"/>
        </pc:sldMkLst>
      </pc:sldChg>
      <pc:sldChg chg="setBg">
        <pc:chgData name="Márovics Gergely Péter" userId="346673cb-4fe2-4bc9-9989-67cfee16853a" providerId="ADAL" clId="{D52C3A62-8ED5-394C-8D84-17EAE7803267}" dt="2023-07-11T12:08:08.413" v="0"/>
        <pc:sldMkLst>
          <pc:docMk/>
          <pc:sldMk cId="879890447" sldId="285"/>
        </pc:sldMkLst>
      </pc:sldChg>
      <pc:sldChg chg="setBg">
        <pc:chgData name="Márovics Gergely Péter" userId="346673cb-4fe2-4bc9-9989-67cfee16853a" providerId="ADAL" clId="{D52C3A62-8ED5-394C-8D84-17EAE7803267}" dt="2023-07-11T12:08:08.413" v="0"/>
        <pc:sldMkLst>
          <pc:docMk/>
          <pc:sldMk cId="3993142958" sldId="286"/>
        </pc:sldMkLst>
      </pc:sldChg>
      <pc:sldChg chg="setBg">
        <pc:chgData name="Márovics Gergely Péter" userId="346673cb-4fe2-4bc9-9989-67cfee16853a" providerId="ADAL" clId="{D52C3A62-8ED5-394C-8D84-17EAE7803267}" dt="2023-07-11T12:08:08.413" v="0"/>
        <pc:sldMkLst>
          <pc:docMk/>
          <pc:sldMk cId="2372906350" sldId="287"/>
        </pc:sldMkLst>
      </pc:sldChg>
      <pc:sldChg chg="setBg">
        <pc:chgData name="Márovics Gergely Péter" userId="346673cb-4fe2-4bc9-9989-67cfee16853a" providerId="ADAL" clId="{D52C3A62-8ED5-394C-8D84-17EAE7803267}" dt="2023-07-11T12:08:08.413" v="0"/>
        <pc:sldMkLst>
          <pc:docMk/>
          <pc:sldMk cId="2931887708" sldId="288"/>
        </pc:sldMkLst>
      </pc:sldChg>
      <pc:sldChg chg="setBg">
        <pc:chgData name="Márovics Gergely Péter" userId="346673cb-4fe2-4bc9-9989-67cfee16853a" providerId="ADAL" clId="{D52C3A62-8ED5-394C-8D84-17EAE7803267}" dt="2023-07-11T12:08:08.413" v="0"/>
        <pc:sldMkLst>
          <pc:docMk/>
          <pc:sldMk cId="3366901342" sldId="289"/>
        </pc:sldMkLst>
      </pc:sldChg>
      <pc:sldChg chg="setBg">
        <pc:chgData name="Márovics Gergely Péter" userId="346673cb-4fe2-4bc9-9989-67cfee16853a" providerId="ADAL" clId="{D52C3A62-8ED5-394C-8D84-17EAE7803267}" dt="2023-07-11T12:08:08.413" v="0"/>
        <pc:sldMkLst>
          <pc:docMk/>
          <pc:sldMk cId="3416929210" sldId="291"/>
        </pc:sldMkLst>
      </pc:sldChg>
      <pc:sldChg chg="setBg">
        <pc:chgData name="Márovics Gergely Péter" userId="346673cb-4fe2-4bc9-9989-67cfee16853a" providerId="ADAL" clId="{D52C3A62-8ED5-394C-8D84-17EAE7803267}" dt="2023-07-11T12:08:08.413" v="0"/>
        <pc:sldMkLst>
          <pc:docMk/>
          <pc:sldMk cId="2641697473" sldId="292"/>
        </pc:sldMkLst>
      </pc:sldChg>
      <pc:sldChg chg="setBg">
        <pc:chgData name="Márovics Gergely Péter" userId="346673cb-4fe2-4bc9-9989-67cfee16853a" providerId="ADAL" clId="{D52C3A62-8ED5-394C-8D84-17EAE7803267}" dt="2023-07-11T12:08:08.413" v="0"/>
        <pc:sldMkLst>
          <pc:docMk/>
          <pc:sldMk cId="469130744" sldId="293"/>
        </pc:sldMkLst>
      </pc:sldChg>
      <pc:sldChg chg="setBg">
        <pc:chgData name="Márovics Gergely Péter" userId="346673cb-4fe2-4bc9-9989-67cfee16853a" providerId="ADAL" clId="{D52C3A62-8ED5-394C-8D84-17EAE7803267}" dt="2023-07-11T12:08:08.413" v="0"/>
        <pc:sldMkLst>
          <pc:docMk/>
          <pc:sldMk cId="3140382463" sldId="294"/>
        </pc:sldMkLst>
      </pc:sldChg>
      <pc:sldChg chg="setBg">
        <pc:chgData name="Márovics Gergely Péter" userId="346673cb-4fe2-4bc9-9989-67cfee16853a" providerId="ADAL" clId="{D52C3A62-8ED5-394C-8D84-17EAE7803267}" dt="2023-07-11T12:08:08.413" v="0"/>
        <pc:sldMkLst>
          <pc:docMk/>
          <pc:sldMk cId="918505311" sldId="295"/>
        </pc:sldMkLst>
      </pc:sldChg>
      <pc:sldChg chg="setBg">
        <pc:chgData name="Márovics Gergely Péter" userId="346673cb-4fe2-4bc9-9989-67cfee16853a" providerId="ADAL" clId="{D52C3A62-8ED5-394C-8D84-17EAE7803267}" dt="2023-07-11T12:08:08.413" v="0"/>
        <pc:sldMkLst>
          <pc:docMk/>
          <pc:sldMk cId="2142007351" sldId="296"/>
        </pc:sldMkLst>
      </pc:sldChg>
      <pc:sldChg chg="setBg">
        <pc:chgData name="Márovics Gergely Péter" userId="346673cb-4fe2-4bc9-9989-67cfee16853a" providerId="ADAL" clId="{D52C3A62-8ED5-394C-8D84-17EAE7803267}" dt="2023-07-11T12:08:08.413" v="0"/>
        <pc:sldMkLst>
          <pc:docMk/>
          <pc:sldMk cId="120298121" sldId="297"/>
        </pc:sldMkLst>
      </pc:sldChg>
      <pc:sldChg chg="setBg">
        <pc:chgData name="Márovics Gergely Péter" userId="346673cb-4fe2-4bc9-9989-67cfee16853a" providerId="ADAL" clId="{D52C3A62-8ED5-394C-8D84-17EAE7803267}" dt="2023-07-11T12:08:08.413" v="0"/>
        <pc:sldMkLst>
          <pc:docMk/>
          <pc:sldMk cId="3996055149" sldId="298"/>
        </pc:sldMkLst>
      </pc:sldChg>
      <pc:sldChg chg="setBg">
        <pc:chgData name="Márovics Gergely Péter" userId="346673cb-4fe2-4bc9-9989-67cfee16853a" providerId="ADAL" clId="{D52C3A62-8ED5-394C-8D84-17EAE7803267}" dt="2023-07-11T12:08:08.413" v="0"/>
        <pc:sldMkLst>
          <pc:docMk/>
          <pc:sldMk cId="2441469129" sldId="299"/>
        </pc:sldMkLst>
      </pc:sldChg>
      <pc:sldChg chg="setBg">
        <pc:chgData name="Márovics Gergely Péter" userId="346673cb-4fe2-4bc9-9989-67cfee16853a" providerId="ADAL" clId="{D52C3A62-8ED5-394C-8D84-17EAE7803267}" dt="2023-07-11T12:08:08.413" v="0"/>
        <pc:sldMkLst>
          <pc:docMk/>
          <pc:sldMk cId="2094146188" sldId="300"/>
        </pc:sldMkLst>
      </pc:sldChg>
      <pc:sldChg chg="setBg">
        <pc:chgData name="Márovics Gergely Péter" userId="346673cb-4fe2-4bc9-9989-67cfee16853a" providerId="ADAL" clId="{D52C3A62-8ED5-394C-8D84-17EAE7803267}" dt="2023-07-11T12:08:08.413" v="0"/>
        <pc:sldMkLst>
          <pc:docMk/>
          <pc:sldMk cId="2196418718" sldId="301"/>
        </pc:sldMkLst>
      </pc:sldChg>
      <pc:sldChg chg="setBg">
        <pc:chgData name="Márovics Gergely Péter" userId="346673cb-4fe2-4bc9-9989-67cfee16853a" providerId="ADAL" clId="{D52C3A62-8ED5-394C-8D84-17EAE7803267}" dt="2023-07-11T12:08:08.413" v="0"/>
        <pc:sldMkLst>
          <pc:docMk/>
          <pc:sldMk cId="3444051736" sldId="302"/>
        </pc:sldMkLst>
      </pc:sldChg>
      <pc:sldChg chg="setBg">
        <pc:chgData name="Márovics Gergely Péter" userId="346673cb-4fe2-4bc9-9989-67cfee16853a" providerId="ADAL" clId="{D52C3A62-8ED5-394C-8D84-17EAE7803267}" dt="2023-07-11T12:08:08.413" v="0"/>
        <pc:sldMkLst>
          <pc:docMk/>
          <pc:sldMk cId="3166546050" sldId="303"/>
        </pc:sldMkLst>
      </pc:sldChg>
      <pc:sldChg chg="setBg">
        <pc:chgData name="Márovics Gergely Péter" userId="346673cb-4fe2-4bc9-9989-67cfee16853a" providerId="ADAL" clId="{D52C3A62-8ED5-394C-8D84-17EAE7803267}" dt="2023-07-11T12:08:08.413" v="0"/>
        <pc:sldMkLst>
          <pc:docMk/>
          <pc:sldMk cId="1051087904" sldId="304"/>
        </pc:sldMkLst>
      </pc:sldChg>
      <pc:sldChg chg="setBg">
        <pc:chgData name="Márovics Gergely Péter" userId="346673cb-4fe2-4bc9-9989-67cfee16853a" providerId="ADAL" clId="{D52C3A62-8ED5-394C-8D84-17EAE7803267}" dt="2023-07-11T12:08:08.413" v="0"/>
        <pc:sldMkLst>
          <pc:docMk/>
          <pc:sldMk cId="175920215" sldId="305"/>
        </pc:sldMkLst>
      </pc:sldChg>
      <pc:sldChg chg="setBg">
        <pc:chgData name="Márovics Gergely Péter" userId="346673cb-4fe2-4bc9-9989-67cfee16853a" providerId="ADAL" clId="{D52C3A62-8ED5-394C-8D84-17EAE7803267}" dt="2023-07-11T12:08:08.413" v="0"/>
        <pc:sldMkLst>
          <pc:docMk/>
          <pc:sldMk cId="4034537576" sldId="306"/>
        </pc:sldMkLst>
      </pc:sldChg>
      <pc:sldChg chg="setBg">
        <pc:chgData name="Márovics Gergely Péter" userId="346673cb-4fe2-4bc9-9989-67cfee16853a" providerId="ADAL" clId="{D52C3A62-8ED5-394C-8D84-17EAE7803267}" dt="2023-07-11T12:08:08.413" v="0"/>
        <pc:sldMkLst>
          <pc:docMk/>
          <pc:sldMk cId="2117147347" sldId="307"/>
        </pc:sldMkLst>
      </pc:sldChg>
      <pc:sldChg chg="setBg">
        <pc:chgData name="Márovics Gergely Péter" userId="346673cb-4fe2-4bc9-9989-67cfee16853a" providerId="ADAL" clId="{D52C3A62-8ED5-394C-8D84-17EAE7803267}" dt="2023-07-11T12:08:08.413" v="0"/>
        <pc:sldMkLst>
          <pc:docMk/>
          <pc:sldMk cId="3143780407" sldId="308"/>
        </pc:sldMkLst>
      </pc:sldChg>
      <pc:sldChg chg="setBg">
        <pc:chgData name="Márovics Gergely Péter" userId="346673cb-4fe2-4bc9-9989-67cfee16853a" providerId="ADAL" clId="{D52C3A62-8ED5-394C-8D84-17EAE7803267}" dt="2023-07-11T12:08:08.413" v="0"/>
        <pc:sldMkLst>
          <pc:docMk/>
          <pc:sldMk cId="1437326785" sldId="309"/>
        </pc:sldMkLst>
      </pc:sldChg>
      <pc:sldChg chg="setBg">
        <pc:chgData name="Márovics Gergely Péter" userId="346673cb-4fe2-4bc9-9989-67cfee16853a" providerId="ADAL" clId="{D52C3A62-8ED5-394C-8D84-17EAE7803267}" dt="2023-07-11T12:08:08.413" v="0"/>
        <pc:sldMkLst>
          <pc:docMk/>
          <pc:sldMk cId="20629358" sldId="310"/>
        </pc:sldMkLst>
      </pc:sldChg>
      <pc:sldChg chg="setBg">
        <pc:chgData name="Márovics Gergely Péter" userId="346673cb-4fe2-4bc9-9989-67cfee16853a" providerId="ADAL" clId="{D52C3A62-8ED5-394C-8D84-17EAE7803267}" dt="2023-07-11T12:08:08.413" v="0"/>
        <pc:sldMkLst>
          <pc:docMk/>
          <pc:sldMk cId="1585033995" sldId="311"/>
        </pc:sldMkLst>
      </pc:sldChg>
      <pc:sldChg chg="setBg">
        <pc:chgData name="Márovics Gergely Péter" userId="346673cb-4fe2-4bc9-9989-67cfee16853a" providerId="ADAL" clId="{D52C3A62-8ED5-394C-8D84-17EAE7803267}" dt="2023-07-11T12:08:08.413" v="0"/>
        <pc:sldMkLst>
          <pc:docMk/>
          <pc:sldMk cId="2687857391" sldId="312"/>
        </pc:sldMkLst>
      </pc:sldChg>
      <pc:sldChg chg="setBg">
        <pc:chgData name="Márovics Gergely Péter" userId="346673cb-4fe2-4bc9-9989-67cfee16853a" providerId="ADAL" clId="{D52C3A62-8ED5-394C-8D84-17EAE7803267}" dt="2023-07-11T12:08:08.413" v="0"/>
        <pc:sldMkLst>
          <pc:docMk/>
          <pc:sldMk cId="1545176875" sldId="313"/>
        </pc:sldMkLst>
      </pc:sldChg>
      <pc:sldChg chg="setBg">
        <pc:chgData name="Márovics Gergely Péter" userId="346673cb-4fe2-4bc9-9989-67cfee16853a" providerId="ADAL" clId="{D52C3A62-8ED5-394C-8D84-17EAE7803267}" dt="2023-07-11T12:08:08.413" v="0"/>
        <pc:sldMkLst>
          <pc:docMk/>
          <pc:sldMk cId="1763321345" sldId="314"/>
        </pc:sldMkLst>
      </pc:sldChg>
      <pc:sldChg chg="setBg">
        <pc:chgData name="Márovics Gergely Péter" userId="346673cb-4fe2-4bc9-9989-67cfee16853a" providerId="ADAL" clId="{D52C3A62-8ED5-394C-8D84-17EAE7803267}" dt="2023-07-11T12:08:08.413" v="0"/>
        <pc:sldMkLst>
          <pc:docMk/>
          <pc:sldMk cId="3207977071" sldId="315"/>
        </pc:sldMkLst>
      </pc:sldChg>
      <pc:sldChg chg="setBg">
        <pc:chgData name="Márovics Gergely Péter" userId="346673cb-4fe2-4bc9-9989-67cfee16853a" providerId="ADAL" clId="{D52C3A62-8ED5-394C-8D84-17EAE7803267}" dt="2023-07-11T12:08:08.413" v="0"/>
        <pc:sldMkLst>
          <pc:docMk/>
          <pc:sldMk cId="1751988687" sldId="316"/>
        </pc:sldMkLst>
      </pc:sldChg>
      <pc:sldChg chg="setBg">
        <pc:chgData name="Márovics Gergely Péter" userId="346673cb-4fe2-4bc9-9989-67cfee16853a" providerId="ADAL" clId="{D52C3A62-8ED5-394C-8D84-17EAE7803267}" dt="2023-07-11T12:08:08.413" v="0"/>
        <pc:sldMkLst>
          <pc:docMk/>
          <pc:sldMk cId="512643" sldId="317"/>
        </pc:sldMkLst>
      </pc:sldChg>
      <pc:sldChg chg="setBg">
        <pc:chgData name="Márovics Gergely Péter" userId="346673cb-4fe2-4bc9-9989-67cfee16853a" providerId="ADAL" clId="{D52C3A62-8ED5-394C-8D84-17EAE7803267}" dt="2023-07-11T12:08:08.413" v="0"/>
        <pc:sldMkLst>
          <pc:docMk/>
          <pc:sldMk cId="622692955" sldId="318"/>
        </pc:sldMkLst>
      </pc:sldChg>
      <pc:sldChg chg="setBg">
        <pc:chgData name="Márovics Gergely Péter" userId="346673cb-4fe2-4bc9-9989-67cfee16853a" providerId="ADAL" clId="{D52C3A62-8ED5-394C-8D84-17EAE7803267}" dt="2023-07-11T12:08:08.413" v="0"/>
        <pc:sldMkLst>
          <pc:docMk/>
          <pc:sldMk cId="2180120255" sldId="319"/>
        </pc:sldMkLst>
      </pc:sldChg>
      <pc:sldChg chg="setBg">
        <pc:chgData name="Márovics Gergely Péter" userId="346673cb-4fe2-4bc9-9989-67cfee16853a" providerId="ADAL" clId="{D52C3A62-8ED5-394C-8D84-17EAE7803267}" dt="2023-07-11T12:08:08.413" v="0"/>
        <pc:sldMkLst>
          <pc:docMk/>
          <pc:sldMk cId="3306774197" sldId="320"/>
        </pc:sldMkLst>
      </pc:sldChg>
      <pc:sldChg chg="setBg">
        <pc:chgData name="Márovics Gergely Péter" userId="346673cb-4fe2-4bc9-9989-67cfee16853a" providerId="ADAL" clId="{D52C3A62-8ED5-394C-8D84-17EAE7803267}" dt="2023-07-11T12:08:08.413" v="0"/>
        <pc:sldMkLst>
          <pc:docMk/>
          <pc:sldMk cId="398283769" sldId="321"/>
        </pc:sldMkLst>
      </pc:sldChg>
      <pc:sldChg chg="modSp mod setBg">
        <pc:chgData name="Márovics Gergely Péter" userId="346673cb-4fe2-4bc9-9989-67cfee16853a" providerId="ADAL" clId="{D52C3A62-8ED5-394C-8D84-17EAE7803267}" dt="2023-07-11T12:08:18.270" v="1" actId="207"/>
        <pc:sldMkLst>
          <pc:docMk/>
          <pc:sldMk cId="337259121" sldId="322"/>
        </pc:sldMkLst>
        <pc:spChg chg="mod">
          <ac:chgData name="Márovics Gergely Péter" userId="346673cb-4fe2-4bc9-9989-67cfee16853a" providerId="ADAL" clId="{D52C3A62-8ED5-394C-8D84-17EAE7803267}" dt="2023-07-11T12:08:18.270" v="1" actId="207"/>
          <ac:spMkLst>
            <pc:docMk/>
            <pc:sldMk cId="337259121" sldId="322"/>
            <ac:spMk id="11" creationId="{00000000-0000-0000-0000-000000000000}"/>
          </ac:spMkLst>
        </pc:spChg>
        <pc:spChg chg="mod">
          <ac:chgData name="Márovics Gergely Péter" userId="346673cb-4fe2-4bc9-9989-67cfee16853a" providerId="ADAL" clId="{D52C3A62-8ED5-394C-8D84-17EAE7803267}" dt="2023-07-11T12:08:18.270" v="1" actId="207"/>
          <ac:spMkLst>
            <pc:docMk/>
            <pc:sldMk cId="337259121" sldId="322"/>
            <ac:spMk id="12" creationId="{00000000-0000-0000-0000-000000000000}"/>
          </ac:spMkLst>
        </pc:spChg>
        <pc:spChg chg="mod">
          <ac:chgData name="Márovics Gergely Péter" userId="346673cb-4fe2-4bc9-9989-67cfee16853a" providerId="ADAL" clId="{D52C3A62-8ED5-394C-8D84-17EAE7803267}" dt="2023-07-11T12:08:18.270" v="1" actId="207"/>
          <ac:spMkLst>
            <pc:docMk/>
            <pc:sldMk cId="337259121" sldId="322"/>
            <ac:spMk id="13" creationId="{00000000-0000-0000-0000-000000000000}"/>
          </ac:spMkLst>
        </pc:spChg>
        <pc:spChg chg="mod">
          <ac:chgData name="Márovics Gergely Péter" userId="346673cb-4fe2-4bc9-9989-67cfee16853a" providerId="ADAL" clId="{D52C3A62-8ED5-394C-8D84-17EAE7803267}" dt="2023-07-11T12:08:18.270" v="1" actId="207"/>
          <ac:spMkLst>
            <pc:docMk/>
            <pc:sldMk cId="337259121" sldId="322"/>
            <ac:spMk id="14" creationId="{00000000-0000-0000-0000-000000000000}"/>
          </ac:spMkLst>
        </pc:spChg>
        <pc:spChg chg="mod">
          <ac:chgData name="Márovics Gergely Péter" userId="346673cb-4fe2-4bc9-9989-67cfee16853a" providerId="ADAL" clId="{D52C3A62-8ED5-394C-8D84-17EAE7803267}" dt="2023-07-11T12:08:18.270" v="1" actId="207"/>
          <ac:spMkLst>
            <pc:docMk/>
            <pc:sldMk cId="337259121" sldId="322"/>
            <ac:spMk id="15"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Élőfej hely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átum hely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AC4F305-BB49-BD49-9BA0-956873554DA4}" type="datetimeFigureOut">
              <a:rPr lang="en-US" smtClean="0"/>
              <a:t>4/15/2025</a:t>
            </a:fld>
            <a:endParaRPr lang="en-US"/>
          </a:p>
        </p:txBody>
      </p:sp>
      <p:sp>
        <p:nvSpPr>
          <p:cNvPr id="4" name="Diakép helye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Jegyzetek helye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endParaRPr lang="en-US"/>
          </a:p>
        </p:txBody>
      </p:sp>
      <p:sp>
        <p:nvSpPr>
          <p:cNvPr id="6" name="Élőláb hely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Dia számának hely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A18A888-7EFF-884A-8578-A50BE6E7AD7F}" type="slidenum">
              <a:rPr lang="en-US" smtClean="0"/>
              <a:t>‹#›</a:t>
            </a:fld>
            <a:endParaRPr lang="en-US"/>
          </a:p>
        </p:txBody>
      </p:sp>
    </p:spTree>
    <p:extLst>
      <p:ext uri="{BB962C8B-B14F-4D97-AF65-F5344CB8AC3E}">
        <p14:creationId xmlns:p14="http://schemas.microsoft.com/office/powerpoint/2010/main" val="227531417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https://www.who.int/news-room/fact-sheets/detail/climate-change-and-health Figure:</a:t>
            </a:r>
            <a:r>
              <a:rPr lang="en-US" baseline="0" dirty="0"/>
              <a:t> </a:t>
            </a:r>
            <a:r>
              <a:rPr lang="en-US" sz="1200" b="1" i="1" kern="1200" dirty="0">
                <a:solidFill>
                  <a:schemeClr val="tx1"/>
                </a:solidFill>
                <a:effectLst/>
                <a:latin typeface="+mn-lt"/>
                <a:ea typeface="+mn-ea"/>
                <a:cs typeface="+mn-cs"/>
              </a:rPr>
              <a:t>An overview of climate-sensitive health risks, their exposure pathways and vulnerability factors. Climate change impacts health both directly and indirectly, and is strongly mediated by environmental, social and public health determinants.</a:t>
            </a:r>
            <a:endParaRPr lang="en-US" dirty="0"/>
          </a:p>
          <a:p>
            <a:endParaRPr lang="en-US" dirty="0"/>
          </a:p>
        </p:txBody>
      </p:sp>
      <p:sp>
        <p:nvSpPr>
          <p:cNvPr id="4" name="Slide Number Placeholder 3"/>
          <p:cNvSpPr>
            <a:spLocks noGrp="1"/>
          </p:cNvSpPr>
          <p:nvPr>
            <p:ph type="sldNum" sz="quarter" idx="10"/>
          </p:nvPr>
        </p:nvSpPr>
        <p:spPr/>
        <p:txBody>
          <a:bodyPr/>
          <a:lstStyle/>
          <a:p>
            <a:fld id="{193055F2-940B-478E-BE26-DCDAD8789F4F}" type="slidenum">
              <a:rPr lang="en-US" smtClean="0"/>
              <a:t>9</a:t>
            </a:fld>
            <a:endParaRPr lang="en-US"/>
          </a:p>
        </p:txBody>
      </p:sp>
    </p:spTree>
    <p:extLst>
      <p:ext uri="{BB962C8B-B14F-4D97-AF65-F5344CB8AC3E}">
        <p14:creationId xmlns:p14="http://schemas.microsoft.com/office/powerpoint/2010/main" val="43762071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People with long-term or severe illness are likely to be at particular risk. Medications that potentially affect renal function, sweating, thermoregulation or electrolyte balance can make this group more vulnerable to the effects of heat.</a:t>
            </a:r>
            <a:r>
              <a:rPr lang="en-GB" baseline="0" dirty="0"/>
              <a:t> This includes the</a:t>
            </a:r>
            <a:r>
              <a:rPr lang="en-GB" dirty="0"/>
              <a:t> following conditions: </a:t>
            </a:r>
          </a:p>
          <a:p>
            <a:endParaRPr lang="en-GB" dirty="0"/>
          </a:p>
          <a:p>
            <a:r>
              <a:rPr lang="en-GB" dirty="0"/>
              <a:t>• respiratory disease </a:t>
            </a:r>
          </a:p>
          <a:p>
            <a:r>
              <a:rPr lang="en-GB" dirty="0"/>
              <a:t>• cardiovascular and cerebrovascular conditions </a:t>
            </a:r>
          </a:p>
          <a:p>
            <a:pPr marL="0" marR="0" indent="0" algn="l" defTabSz="914400" rtl="0" eaLnBrk="0" fontAlgn="base" latinLnBrk="0" hangingPunct="0">
              <a:lnSpc>
                <a:spcPct val="100000"/>
              </a:lnSpc>
              <a:spcBef>
                <a:spcPct val="30000"/>
              </a:spcBef>
              <a:spcAft>
                <a:spcPct val="0"/>
              </a:spcAft>
              <a:buClrTx/>
              <a:buSzTx/>
              <a:buFontTx/>
              <a:buNone/>
              <a:tabLst/>
              <a:defRPr/>
            </a:pPr>
            <a:r>
              <a:rPr lang="en-GB" dirty="0"/>
              <a:t>• peripheral vascular conditions </a:t>
            </a:r>
          </a:p>
          <a:p>
            <a:r>
              <a:rPr lang="en-GB" dirty="0"/>
              <a:t>• diabetes and obesity </a:t>
            </a:r>
          </a:p>
          <a:p>
            <a:r>
              <a:rPr lang="en-GB" dirty="0"/>
              <a:t>• severe mental illness </a:t>
            </a:r>
          </a:p>
          <a:p>
            <a:r>
              <a:rPr lang="en-GB" dirty="0"/>
              <a:t>• Parkinson’s disease and difficulties with mobility </a:t>
            </a:r>
          </a:p>
          <a:p>
            <a:r>
              <a:rPr lang="en-GB" dirty="0"/>
              <a:t>• renal insufficiency </a:t>
            </a:r>
          </a:p>
          <a:p>
            <a:r>
              <a:rPr lang="en-GB" dirty="0"/>
              <a:t>• Alzheimer’s or related diseases</a:t>
            </a:r>
          </a:p>
          <a:p>
            <a:endParaRPr lang="en-GB" dirty="0"/>
          </a:p>
        </p:txBody>
      </p:sp>
      <p:sp>
        <p:nvSpPr>
          <p:cNvPr id="4" name="Slide Number Placeholder 3"/>
          <p:cNvSpPr>
            <a:spLocks noGrp="1"/>
          </p:cNvSpPr>
          <p:nvPr>
            <p:ph type="sldNum" sz="quarter" idx="5"/>
          </p:nvPr>
        </p:nvSpPr>
        <p:spPr/>
        <p:txBody>
          <a:bodyPr/>
          <a:lstStyle/>
          <a:p>
            <a:fld id="{0C9349AD-43E2-A142-9B61-FBB06C64E86F}" type="slidenum">
              <a:rPr lang="en-US" smtClean="0"/>
              <a:t>23</a:t>
            </a:fld>
            <a:endParaRPr lang="en-US"/>
          </a:p>
        </p:txBody>
      </p:sp>
    </p:spTree>
    <p:extLst>
      <p:ext uri="{BB962C8B-B14F-4D97-AF65-F5344CB8AC3E}">
        <p14:creationId xmlns:p14="http://schemas.microsoft.com/office/powerpoint/2010/main" val="362756329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lstStyle/>
          <a:p>
            <a:r>
              <a:rPr lang="de-DE" dirty="0"/>
              <a:t>https://www.betterhealth.vic.gov.au/</a:t>
            </a:r>
          </a:p>
        </p:txBody>
      </p:sp>
      <p:sp>
        <p:nvSpPr>
          <p:cNvPr id="4" name="Dia számának helye 3"/>
          <p:cNvSpPr>
            <a:spLocks noGrp="1"/>
          </p:cNvSpPr>
          <p:nvPr>
            <p:ph type="sldNum" sz="quarter" idx="10"/>
          </p:nvPr>
        </p:nvSpPr>
        <p:spPr/>
        <p:txBody>
          <a:bodyPr/>
          <a:lstStyle/>
          <a:p>
            <a:fld id="{F54AA1A7-F98A-4E1D-BFFB-4285D5EE406B}" type="slidenum">
              <a:rPr lang="de-DE" smtClean="0"/>
              <a:t>40</a:t>
            </a:fld>
            <a:endParaRPr lang="de-DE"/>
          </a:p>
        </p:txBody>
      </p:sp>
    </p:spTree>
    <p:extLst>
      <p:ext uri="{BB962C8B-B14F-4D97-AF65-F5344CB8AC3E}">
        <p14:creationId xmlns:p14="http://schemas.microsoft.com/office/powerpoint/2010/main" val="5690615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lstStyle/>
          <a:p>
            <a:endParaRPr lang="de-DE" dirty="0"/>
          </a:p>
        </p:txBody>
      </p:sp>
      <p:sp>
        <p:nvSpPr>
          <p:cNvPr id="4" name="Dia számának helye 3"/>
          <p:cNvSpPr>
            <a:spLocks noGrp="1"/>
          </p:cNvSpPr>
          <p:nvPr>
            <p:ph type="sldNum" sz="quarter" idx="10"/>
          </p:nvPr>
        </p:nvSpPr>
        <p:spPr/>
        <p:txBody>
          <a:bodyPr/>
          <a:lstStyle/>
          <a:p>
            <a:fld id="{4846FD6C-1DC6-4E53-9F18-BEDDB8F0AB88}" type="slidenum">
              <a:rPr lang="en-US" smtClean="0"/>
              <a:t>41</a:t>
            </a:fld>
            <a:endParaRPr lang="en-US"/>
          </a:p>
        </p:txBody>
      </p:sp>
    </p:spTree>
    <p:extLst>
      <p:ext uri="{BB962C8B-B14F-4D97-AF65-F5344CB8AC3E}">
        <p14:creationId xmlns:p14="http://schemas.microsoft.com/office/powerpoint/2010/main" val="284305752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3.png"/><Relationship Id="rId5" Type="http://schemas.openxmlformats.org/officeDocument/2006/relationships/hyperlink" Target="https://creativecommons.org/licenses/by/4.0/" TargetMode="External"/><Relationship Id="rId4" Type="http://schemas.openxmlformats.org/officeDocument/2006/relationships/hyperlink" Target="http://www.climatemed.eu/" TargetMode="Externa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Címdia">
    <p:spTree>
      <p:nvGrpSpPr>
        <p:cNvPr id="1" name=""/>
        <p:cNvGrpSpPr/>
        <p:nvPr/>
      </p:nvGrpSpPr>
      <p:grpSpPr>
        <a:xfrm>
          <a:off x="0" y="0"/>
          <a:ext cx="0" cy="0"/>
          <a:chOff x="0" y="0"/>
          <a:chExt cx="0" cy="0"/>
        </a:xfrm>
      </p:grpSpPr>
      <p:sp>
        <p:nvSpPr>
          <p:cNvPr id="2" name="Cím 1"/>
          <p:cNvSpPr>
            <a:spLocks noGrp="1"/>
          </p:cNvSpPr>
          <p:nvPr>
            <p:ph type="ctrTitle" hasCustomPrompt="1"/>
          </p:nvPr>
        </p:nvSpPr>
        <p:spPr>
          <a:xfrm>
            <a:off x="1524000" y="1122363"/>
            <a:ext cx="9144000" cy="2387600"/>
          </a:xfrm>
        </p:spPr>
        <p:txBody>
          <a:bodyPr anchor="b"/>
          <a:lstStyle>
            <a:lvl1pPr algn="l">
              <a:defRPr sz="6000">
                <a:solidFill>
                  <a:schemeClr val="tx1"/>
                </a:solidFill>
              </a:defRPr>
            </a:lvl1pPr>
          </a:lstStyle>
          <a:p>
            <a:r>
              <a:rPr lang="en-US" noProof="0" dirty="0"/>
              <a:t>Title</a:t>
            </a:r>
          </a:p>
        </p:txBody>
      </p:sp>
      <p:sp>
        <p:nvSpPr>
          <p:cNvPr id="3" name="Alcím 2"/>
          <p:cNvSpPr>
            <a:spLocks noGrp="1"/>
          </p:cNvSpPr>
          <p:nvPr>
            <p:ph type="subTitle" idx="1" hasCustomPrompt="1"/>
          </p:nvPr>
        </p:nvSpPr>
        <p:spPr>
          <a:xfrm>
            <a:off x="1524000" y="3602038"/>
            <a:ext cx="9144000" cy="1655762"/>
          </a:xfrm>
        </p:spPr>
        <p:txBody>
          <a:bodyPr/>
          <a:lstStyle>
            <a:lvl1pPr marL="0" indent="0" algn="l">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noProof="0" dirty="0"/>
              <a:t>Text</a:t>
            </a:r>
          </a:p>
        </p:txBody>
      </p:sp>
      <p:pic>
        <p:nvPicPr>
          <p:cNvPr id="8" name="Kép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5486400"/>
            <a:ext cx="12192000" cy="1371600"/>
          </a:xfrm>
          <a:prstGeom prst="rect">
            <a:avLst/>
          </a:prstGeom>
        </p:spPr>
      </p:pic>
      <p:pic>
        <p:nvPicPr>
          <p:cNvPr id="9" name="Kép 8"/>
          <p:cNvPicPr>
            <a:picLocks noChangeAspect="1"/>
          </p:cNvPicPr>
          <p:nvPr userDrawn="1"/>
        </p:nvPicPr>
        <p:blipFill rotWithShape="1">
          <a:blip r:embed="rId3" cstate="print">
            <a:extLst>
              <a:ext uri="{28A0092B-C50C-407E-A947-70E740481C1C}">
                <a14:useLocalDpi xmlns:a14="http://schemas.microsoft.com/office/drawing/2010/main" val="0"/>
              </a:ext>
            </a:extLst>
          </a:blip>
          <a:srcRect l="62791" t="86822"/>
          <a:stretch/>
        </p:blipFill>
        <p:spPr>
          <a:xfrm>
            <a:off x="10805963" y="6326042"/>
            <a:ext cx="1386037" cy="490888"/>
          </a:xfrm>
          <a:prstGeom prst="rect">
            <a:avLst/>
          </a:prstGeom>
        </p:spPr>
      </p:pic>
      <p:pic>
        <p:nvPicPr>
          <p:cNvPr id="10" name="Kép 9"/>
          <p:cNvPicPr>
            <a:picLocks noChangeAspect="1"/>
          </p:cNvPicPr>
          <p:nvPr userDrawn="1"/>
        </p:nvPicPr>
        <p:blipFill rotWithShape="1">
          <a:blip r:embed="rId3">
            <a:extLst>
              <a:ext uri="{28A0092B-C50C-407E-A947-70E740481C1C}">
                <a14:useLocalDpi xmlns:a14="http://schemas.microsoft.com/office/drawing/2010/main" val="0"/>
              </a:ext>
            </a:extLst>
          </a:blip>
          <a:srcRect l="2135" t="93596" r="70114" b="1314"/>
          <a:stretch/>
        </p:blipFill>
        <p:spPr>
          <a:xfrm>
            <a:off x="10703718" y="6661802"/>
            <a:ext cx="1437374" cy="263661"/>
          </a:xfrm>
          <a:prstGeom prst="rect">
            <a:avLst/>
          </a:prstGeom>
        </p:spPr>
      </p:pic>
      <p:pic>
        <p:nvPicPr>
          <p:cNvPr id="11" name="Kép 10"/>
          <p:cNvPicPr>
            <a:picLocks noChangeAspect="1"/>
          </p:cNvPicPr>
          <p:nvPr userDrawn="1"/>
        </p:nvPicPr>
        <p:blipFill rotWithShape="1">
          <a:blip r:embed="rId3" cstate="print">
            <a:extLst>
              <a:ext uri="{28A0092B-C50C-407E-A947-70E740481C1C}">
                <a14:useLocalDpi xmlns:a14="http://schemas.microsoft.com/office/drawing/2010/main" val="0"/>
              </a:ext>
            </a:extLst>
          </a:blip>
          <a:srcRect l="12274" t="75194" r="49224" b="17829"/>
          <a:stretch/>
        </p:blipFill>
        <p:spPr>
          <a:xfrm>
            <a:off x="-99034" y="6410421"/>
            <a:ext cx="1434164" cy="259883"/>
          </a:xfrm>
          <a:prstGeom prst="rect">
            <a:avLst/>
          </a:prstGeom>
        </p:spPr>
      </p:pic>
      <p:sp>
        <p:nvSpPr>
          <p:cNvPr id="12" name="Téglalap 11"/>
          <p:cNvSpPr/>
          <p:nvPr userDrawn="1"/>
        </p:nvSpPr>
        <p:spPr>
          <a:xfrm>
            <a:off x="427725" y="6661803"/>
            <a:ext cx="1872629" cy="215444"/>
          </a:xfrm>
          <a:prstGeom prst="rect">
            <a:avLst/>
          </a:prstGeom>
        </p:spPr>
        <p:txBody>
          <a:bodyPr wrap="none">
            <a:spAutoFit/>
          </a:bodyPr>
          <a:lstStyle/>
          <a:p>
            <a:r>
              <a:rPr lang="hu-HU" sz="800" b="1" dirty="0">
                <a:solidFill>
                  <a:schemeClr val="bg1">
                    <a:lumMod val="95000"/>
                  </a:schemeClr>
                </a:solidFill>
              </a:rPr>
              <a:t>ref. 2021-2HU01-KA220-HED-000050972</a:t>
            </a:r>
          </a:p>
        </p:txBody>
      </p:sp>
      <p:pic>
        <p:nvPicPr>
          <p:cNvPr id="13" name="Kép 12"/>
          <p:cNvPicPr>
            <a:picLocks noChangeAspect="1"/>
          </p:cNvPicPr>
          <p:nvPr userDrawn="1"/>
        </p:nvPicPr>
        <p:blipFill rotWithShape="1">
          <a:blip r:embed="rId3" cstate="print">
            <a:extLst>
              <a:ext uri="{28A0092B-C50C-407E-A947-70E740481C1C}">
                <a14:useLocalDpi xmlns:a14="http://schemas.microsoft.com/office/drawing/2010/main" val="0"/>
              </a:ext>
            </a:extLst>
          </a:blip>
          <a:srcRect l="50345" t="74225" r="8139" b="13436"/>
          <a:stretch/>
        </p:blipFill>
        <p:spPr>
          <a:xfrm>
            <a:off x="1263941" y="6369512"/>
            <a:ext cx="1546460" cy="459605"/>
          </a:xfrm>
          <a:prstGeom prst="rect">
            <a:avLst/>
          </a:prstGeom>
        </p:spPr>
      </p:pic>
      <p:sp>
        <p:nvSpPr>
          <p:cNvPr id="14" name="Élőláb helye 4"/>
          <p:cNvSpPr txBox="1">
            <a:spLocks/>
          </p:cNvSpPr>
          <p:nvPr userDrawn="1"/>
        </p:nvSpPr>
        <p:spPr>
          <a:xfrm>
            <a:off x="3211628" y="6516749"/>
            <a:ext cx="5858578" cy="276883"/>
          </a:xfrm>
          <a:prstGeom prst="rect">
            <a:avLst/>
          </a:prstGeom>
        </p:spPr>
        <p:txBody>
          <a:bodyPr vert="horz" lIns="91440" tIns="45720" rIns="91440" bIns="45720" rtlCol="0" anchor="ctr"/>
          <a:lstStyle>
            <a:defPPr>
              <a:defRPr lang="hu-HU"/>
            </a:defPPr>
            <a:lvl1pPr marL="0" algn="ctr" defTabSz="914400" rtl="0" eaLnBrk="1" latinLnBrk="0" hangingPunct="1">
              <a:defRPr sz="1200" b="1"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hu-HU" dirty="0"/>
              <a:t>CLIMATEMED – </a:t>
            </a:r>
            <a:r>
              <a:rPr lang="hu-HU" dirty="0" err="1"/>
              <a:t>Knowledge</a:t>
            </a:r>
            <a:r>
              <a:rPr lang="hu-HU" dirty="0"/>
              <a:t> </a:t>
            </a:r>
            <a:r>
              <a:rPr lang="hu-HU" dirty="0" err="1"/>
              <a:t>about</a:t>
            </a:r>
            <a:r>
              <a:rPr lang="hu-HU" dirty="0"/>
              <a:t> </a:t>
            </a:r>
            <a:r>
              <a:rPr lang="hu-HU" dirty="0" err="1"/>
              <a:t>climate</a:t>
            </a:r>
            <a:r>
              <a:rPr lang="hu-HU" dirty="0"/>
              <a:t> </a:t>
            </a:r>
            <a:r>
              <a:rPr lang="hu-HU" dirty="0" err="1"/>
              <a:t>change’s</a:t>
            </a:r>
            <a:r>
              <a:rPr lang="hu-HU" dirty="0"/>
              <a:t> </a:t>
            </a:r>
            <a:r>
              <a:rPr lang="hu-HU" dirty="0" err="1"/>
              <a:t>health</a:t>
            </a:r>
            <a:r>
              <a:rPr lang="hu-HU" dirty="0"/>
              <a:t> </a:t>
            </a:r>
            <a:r>
              <a:rPr lang="hu-HU" dirty="0" err="1"/>
              <a:t>impacts</a:t>
            </a:r>
            <a:r>
              <a:rPr lang="hu-HU" dirty="0"/>
              <a:t> </a:t>
            </a:r>
            <a:r>
              <a:rPr lang="hu-HU" dirty="0" err="1"/>
              <a:t>starts</a:t>
            </a:r>
            <a:r>
              <a:rPr lang="hu-HU" dirty="0"/>
              <a:t> here</a:t>
            </a:r>
          </a:p>
        </p:txBody>
      </p:sp>
      <p:grpSp>
        <p:nvGrpSpPr>
          <p:cNvPr id="15" name="Csoportba foglalás 14"/>
          <p:cNvGrpSpPr/>
          <p:nvPr userDrawn="1"/>
        </p:nvGrpSpPr>
        <p:grpSpPr>
          <a:xfrm>
            <a:off x="0" y="-22639"/>
            <a:ext cx="10178041" cy="471288"/>
            <a:chOff x="0" y="-22639"/>
            <a:chExt cx="10178041" cy="471288"/>
          </a:xfrm>
        </p:grpSpPr>
        <p:sp>
          <p:nvSpPr>
            <p:cNvPr id="16" name="Téglalap 15"/>
            <p:cNvSpPr/>
            <p:nvPr userDrawn="1"/>
          </p:nvSpPr>
          <p:spPr>
            <a:xfrm>
              <a:off x="0" y="-22639"/>
              <a:ext cx="10178041" cy="461665"/>
            </a:xfrm>
            <a:prstGeom prst="rect">
              <a:avLst/>
            </a:prstGeom>
          </p:spPr>
          <p:txBody>
            <a:bodyPr wrap="square">
              <a:spAutoFit/>
            </a:bodyPr>
            <a:lstStyle/>
            <a:p>
              <a:r>
                <a:rPr lang="en-US" sz="1200" dirty="0">
                  <a:solidFill>
                    <a:srgbClr val="333333"/>
                  </a:solidFill>
                  <a:latin typeface="+mn-lt"/>
                </a:rPr>
                <a:t>This learning material © 2023-2024 by CLIMATEMED project </a:t>
              </a:r>
              <a:r>
                <a:rPr lang="hu-HU" sz="1200" dirty="0" smtClean="0">
                  <a:solidFill>
                    <a:srgbClr val="333333"/>
                  </a:solidFill>
                  <a:latin typeface="+mn-lt"/>
                </a:rPr>
                <a:t>(</a:t>
              </a:r>
              <a:r>
                <a:rPr lang="hu-HU" sz="1200" dirty="0" smtClean="0">
                  <a:solidFill>
                    <a:srgbClr val="333333"/>
                  </a:solidFill>
                  <a:latin typeface="+mn-lt"/>
                  <a:hlinkClick r:id="rId4"/>
                </a:rPr>
                <a:t>www.climatemed.eu</a:t>
              </a:r>
              <a:r>
                <a:rPr lang="hu-HU" sz="1200" dirty="0" smtClean="0">
                  <a:solidFill>
                    <a:srgbClr val="333333"/>
                  </a:solidFill>
                  <a:latin typeface="+mn-lt"/>
                </a:rPr>
                <a:t>) </a:t>
              </a:r>
              <a:r>
                <a:rPr lang="en-US" sz="1200" dirty="0" smtClean="0">
                  <a:solidFill>
                    <a:srgbClr val="333333"/>
                  </a:solidFill>
                  <a:latin typeface="+mn-lt"/>
                </a:rPr>
                <a:t>is </a:t>
              </a:r>
              <a:r>
                <a:rPr lang="en-US" sz="1200" dirty="0">
                  <a:solidFill>
                    <a:srgbClr val="333333"/>
                  </a:solidFill>
                  <a:latin typeface="+mn-lt"/>
                </a:rPr>
                <a:t>licensed under CC BY </a:t>
              </a:r>
              <a:r>
                <a:rPr lang="en-US" sz="1200" dirty="0" smtClean="0">
                  <a:solidFill>
                    <a:srgbClr val="333333"/>
                  </a:solidFill>
                  <a:latin typeface="+mn-lt"/>
                </a:rPr>
                <a:t>4.0.</a:t>
              </a:r>
              <a:endParaRPr lang="hu-HU" sz="1200" dirty="0" smtClean="0">
                <a:solidFill>
                  <a:srgbClr val="333333"/>
                </a:solidFill>
                <a:latin typeface="+mn-lt"/>
              </a:endParaRPr>
            </a:p>
            <a:p>
              <a:r>
                <a:rPr lang="en-US" sz="1200" dirty="0" smtClean="0">
                  <a:solidFill>
                    <a:srgbClr val="333333"/>
                  </a:solidFill>
                  <a:latin typeface="+mn-lt"/>
                </a:rPr>
                <a:t>To </a:t>
              </a:r>
              <a:r>
                <a:rPr lang="en-US" sz="1200" dirty="0">
                  <a:solidFill>
                    <a:srgbClr val="333333"/>
                  </a:solidFill>
                  <a:latin typeface="+mn-lt"/>
                </a:rPr>
                <a:t>view a copy of this license, visit </a:t>
              </a:r>
              <a:r>
                <a:rPr lang="en-US" sz="1200" dirty="0">
                  <a:solidFill>
                    <a:srgbClr val="333333"/>
                  </a:solidFill>
                  <a:latin typeface="+mn-lt"/>
                  <a:hlinkClick r:id="rId5"/>
                </a:rPr>
                <a:t>https://creativecommons.org/licenses/by/4.0</a:t>
              </a:r>
              <a:r>
                <a:rPr lang="en-US" sz="1200" dirty="0" smtClean="0">
                  <a:solidFill>
                    <a:srgbClr val="333333"/>
                  </a:solidFill>
                  <a:latin typeface="+mn-lt"/>
                  <a:hlinkClick r:id="rId5"/>
                </a:rPr>
                <a:t>/</a:t>
              </a:r>
              <a:r>
                <a:rPr lang="hu-HU" sz="1200" dirty="0" smtClean="0">
                  <a:solidFill>
                    <a:srgbClr val="333333"/>
                  </a:solidFill>
                  <a:latin typeface="+mn-lt"/>
                </a:rPr>
                <a:t> </a:t>
              </a:r>
              <a:endParaRPr lang="de-DE" sz="1200" dirty="0">
                <a:latin typeface="+mn-lt"/>
              </a:endParaRPr>
            </a:p>
          </p:txBody>
        </p:sp>
        <p:pic>
          <p:nvPicPr>
            <p:cNvPr id="17" name="Kép 16"/>
            <p:cNvPicPr>
              <a:picLocks noChangeAspect="1"/>
            </p:cNvPicPr>
            <p:nvPr userDrawn="1"/>
          </p:nvPicPr>
          <p:blipFill>
            <a:blip r:embed="rId6"/>
            <a:stretch>
              <a:fillRect/>
            </a:stretch>
          </p:blipFill>
          <p:spPr>
            <a:xfrm>
              <a:off x="5183787" y="217912"/>
              <a:ext cx="461473" cy="230737"/>
            </a:xfrm>
            <a:prstGeom prst="rect">
              <a:avLst/>
            </a:prstGeom>
          </p:spPr>
        </p:pic>
      </p:grpSp>
    </p:spTree>
    <p:extLst>
      <p:ext uri="{BB962C8B-B14F-4D97-AF65-F5344CB8AC3E}">
        <p14:creationId xmlns:p14="http://schemas.microsoft.com/office/powerpoint/2010/main" val="209096368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Cím és függőleges szöveg">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p>
            <a:r>
              <a:rPr lang="hu-HU"/>
              <a:t>Mintacím szerkesztése</a:t>
            </a:r>
          </a:p>
        </p:txBody>
      </p:sp>
      <p:sp>
        <p:nvSpPr>
          <p:cNvPr id="3" name="Függőleges szöveg helye 2"/>
          <p:cNvSpPr>
            <a:spLocks noGrp="1"/>
          </p:cNvSpPr>
          <p:nvPr>
            <p:ph type="body" orient="vert" idx="1"/>
          </p:nvPr>
        </p:nvSpPr>
        <p:spPr/>
        <p:txBody>
          <a:bodyPr vert="eaVert"/>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4" name="Dátum helye 3"/>
          <p:cNvSpPr>
            <a:spLocks noGrp="1"/>
          </p:cNvSpPr>
          <p:nvPr>
            <p:ph type="dt" sz="half" idx="10"/>
          </p:nvPr>
        </p:nvSpPr>
        <p:spPr/>
        <p:txBody>
          <a:bodyPr/>
          <a:lstStyle/>
          <a:p>
            <a:fld id="{9D080D7D-CCD9-4F98-BC7D-474E94E1E9D2}" type="datetimeFigureOut">
              <a:rPr lang="hu-HU" smtClean="0"/>
              <a:t>2025. 04. 15.</a:t>
            </a:fld>
            <a:endParaRPr lang="hu-HU"/>
          </a:p>
        </p:txBody>
      </p:sp>
      <p:sp>
        <p:nvSpPr>
          <p:cNvPr id="5" name="Élőláb helye 4"/>
          <p:cNvSpPr>
            <a:spLocks noGrp="1"/>
          </p:cNvSpPr>
          <p:nvPr>
            <p:ph type="ftr" sz="quarter" idx="11"/>
          </p:nvPr>
        </p:nvSpPr>
        <p:spPr/>
        <p:txBody>
          <a:bodyPr/>
          <a:lstStyle/>
          <a:p>
            <a:endParaRPr lang="hu-HU"/>
          </a:p>
        </p:txBody>
      </p:sp>
      <p:sp>
        <p:nvSpPr>
          <p:cNvPr id="6" name="Dia számának helye 5"/>
          <p:cNvSpPr>
            <a:spLocks noGrp="1"/>
          </p:cNvSpPr>
          <p:nvPr>
            <p:ph type="sldNum" sz="quarter" idx="12"/>
          </p:nvPr>
        </p:nvSpPr>
        <p:spPr/>
        <p:txBody>
          <a:bodyPr/>
          <a:lstStyle/>
          <a:p>
            <a:fld id="{4DD9E900-51A2-4D5F-AAEE-5ACD46B21A4D}" type="slidenum">
              <a:rPr lang="hu-HU" smtClean="0"/>
              <a:t>‹#›</a:t>
            </a:fld>
            <a:endParaRPr lang="hu-HU"/>
          </a:p>
        </p:txBody>
      </p:sp>
    </p:spTree>
    <p:extLst>
      <p:ext uri="{BB962C8B-B14F-4D97-AF65-F5344CB8AC3E}">
        <p14:creationId xmlns:p14="http://schemas.microsoft.com/office/powerpoint/2010/main" val="34492806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Függőleges cím és szöveg">
    <p:spTree>
      <p:nvGrpSpPr>
        <p:cNvPr id="1" name=""/>
        <p:cNvGrpSpPr/>
        <p:nvPr/>
      </p:nvGrpSpPr>
      <p:grpSpPr>
        <a:xfrm>
          <a:off x="0" y="0"/>
          <a:ext cx="0" cy="0"/>
          <a:chOff x="0" y="0"/>
          <a:chExt cx="0" cy="0"/>
        </a:xfrm>
      </p:grpSpPr>
      <p:sp>
        <p:nvSpPr>
          <p:cNvPr id="2" name="Függőleges cím 1"/>
          <p:cNvSpPr>
            <a:spLocks noGrp="1"/>
          </p:cNvSpPr>
          <p:nvPr>
            <p:ph type="title" orient="vert"/>
          </p:nvPr>
        </p:nvSpPr>
        <p:spPr>
          <a:xfrm>
            <a:off x="8724900" y="365125"/>
            <a:ext cx="2628900" cy="5811838"/>
          </a:xfrm>
        </p:spPr>
        <p:txBody>
          <a:bodyPr vert="eaVert"/>
          <a:lstStyle/>
          <a:p>
            <a:r>
              <a:rPr lang="hu-HU"/>
              <a:t>Mintacím szerkesztése</a:t>
            </a:r>
          </a:p>
        </p:txBody>
      </p:sp>
      <p:sp>
        <p:nvSpPr>
          <p:cNvPr id="3" name="Függőleges szöveg helye 2"/>
          <p:cNvSpPr>
            <a:spLocks noGrp="1"/>
          </p:cNvSpPr>
          <p:nvPr>
            <p:ph type="body" orient="vert" idx="1"/>
          </p:nvPr>
        </p:nvSpPr>
        <p:spPr>
          <a:xfrm>
            <a:off x="838200" y="365125"/>
            <a:ext cx="7734300" cy="5811838"/>
          </a:xfrm>
        </p:spPr>
        <p:txBody>
          <a:bodyPr vert="eaVert"/>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4" name="Dátum helye 3"/>
          <p:cNvSpPr>
            <a:spLocks noGrp="1"/>
          </p:cNvSpPr>
          <p:nvPr>
            <p:ph type="dt" sz="half" idx="10"/>
          </p:nvPr>
        </p:nvSpPr>
        <p:spPr/>
        <p:txBody>
          <a:bodyPr/>
          <a:lstStyle/>
          <a:p>
            <a:fld id="{9D080D7D-CCD9-4F98-BC7D-474E94E1E9D2}" type="datetimeFigureOut">
              <a:rPr lang="hu-HU" smtClean="0"/>
              <a:t>2025. 04. 15.</a:t>
            </a:fld>
            <a:endParaRPr lang="hu-HU"/>
          </a:p>
        </p:txBody>
      </p:sp>
      <p:sp>
        <p:nvSpPr>
          <p:cNvPr id="5" name="Élőláb helye 4"/>
          <p:cNvSpPr>
            <a:spLocks noGrp="1"/>
          </p:cNvSpPr>
          <p:nvPr>
            <p:ph type="ftr" sz="quarter" idx="11"/>
          </p:nvPr>
        </p:nvSpPr>
        <p:spPr/>
        <p:txBody>
          <a:bodyPr/>
          <a:lstStyle/>
          <a:p>
            <a:endParaRPr lang="hu-HU"/>
          </a:p>
        </p:txBody>
      </p:sp>
      <p:sp>
        <p:nvSpPr>
          <p:cNvPr id="6" name="Dia számának helye 5"/>
          <p:cNvSpPr>
            <a:spLocks noGrp="1"/>
          </p:cNvSpPr>
          <p:nvPr>
            <p:ph type="sldNum" sz="quarter" idx="12"/>
          </p:nvPr>
        </p:nvSpPr>
        <p:spPr/>
        <p:txBody>
          <a:bodyPr/>
          <a:lstStyle/>
          <a:p>
            <a:fld id="{4DD9E900-51A2-4D5F-AAEE-5ACD46B21A4D}" type="slidenum">
              <a:rPr lang="hu-HU" smtClean="0"/>
              <a:t>‹#›</a:t>
            </a:fld>
            <a:endParaRPr lang="hu-HU"/>
          </a:p>
        </p:txBody>
      </p:sp>
    </p:spTree>
    <p:extLst>
      <p:ext uri="{BB962C8B-B14F-4D97-AF65-F5344CB8AC3E}">
        <p14:creationId xmlns:p14="http://schemas.microsoft.com/office/powerpoint/2010/main" val="24336026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Cím és tartalom">
    <p:spTree>
      <p:nvGrpSpPr>
        <p:cNvPr id="1" name=""/>
        <p:cNvGrpSpPr/>
        <p:nvPr/>
      </p:nvGrpSpPr>
      <p:grpSpPr>
        <a:xfrm>
          <a:off x="0" y="0"/>
          <a:ext cx="0" cy="0"/>
          <a:chOff x="0" y="0"/>
          <a:chExt cx="0" cy="0"/>
        </a:xfrm>
      </p:grpSpPr>
      <p:pic>
        <p:nvPicPr>
          <p:cNvPr id="9" name="Kép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5486400"/>
            <a:ext cx="12192000" cy="1371600"/>
          </a:xfrm>
          <a:prstGeom prst="rect">
            <a:avLst/>
          </a:prstGeom>
        </p:spPr>
      </p:pic>
      <p:sp>
        <p:nvSpPr>
          <p:cNvPr id="2" name="Cím 1"/>
          <p:cNvSpPr>
            <a:spLocks noGrp="1"/>
          </p:cNvSpPr>
          <p:nvPr>
            <p:ph type="title" hasCustomPrompt="1"/>
          </p:nvPr>
        </p:nvSpPr>
        <p:spPr>
          <a:xfrm>
            <a:off x="192505" y="153009"/>
            <a:ext cx="11896826" cy="549635"/>
          </a:xfrm>
        </p:spPr>
        <p:txBody>
          <a:bodyPr/>
          <a:lstStyle>
            <a:lvl1pPr>
              <a:defRPr sz="3200" b="1">
                <a:solidFill>
                  <a:schemeClr val="tx1"/>
                </a:solidFill>
              </a:defRPr>
            </a:lvl1pPr>
          </a:lstStyle>
          <a:p>
            <a:r>
              <a:rPr lang="hu-HU" dirty="0"/>
              <a:t>Titel</a:t>
            </a:r>
          </a:p>
        </p:txBody>
      </p:sp>
      <p:sp>
        <p:nvSpPr>
          <p:cNvPr id="3" name="Tartalom helye 2"/>
          <p:cNvSpPr>
            <a:spLocks noGrp="1"/>
          </p:cNvSpPr>
          <p:nvPr>
            <p:ph idx="1" hasCustomPrompt="1"/>
          </p:nvPr>
        </p:nvSpPr>
        <p:spPr>
          <a:xfrm>
            <a:off x="192505" y="934775"/>
            <a:ext cx="11896825" cy="5370897"/>
          </a:xfrm>
        </p:spPr>
        <p:txBody>
          <a:bodyPr/>
          <a:lstStyle>
            <a:lvl1pPr>
              <a:lnSpc>
                <a:spcPct val="110000"/>
              </a:lnSpc>
              <a:spcAft>
                <a:spcPts val="1000"/>
              </a:spcAft>
              <a:defRPr sz="2200" baseline="0">
                <a:solidFill>
                  <a:schemeClr val="tx1"/>
                </a:solidFill>
              </a:defRPr>
            </a:lvl1pPr>
            <a:lvl2pPr>
              <a:lnSpc>
                <a:spcPct val="110000"/>
              </a:lnSpc>
              <a:spcAft>
                <a:spcPts val="1000"/>
              </a:spcAft>
              <a:defRPr sz="2000">
                <a:solidFill>
                  <a:schemeClr val="tx1"/>
                </a:solidFill>
              </a:defRPr>
            </a:lvl2pPr>
            <a:lvl3pPr>
              <a:defRPr>
                <a:solidFill>
                  <a:schemeClr val="tx1"/>
                </a:solidFill>
              </a:defRPr>
            </a:lvl3pPr>
            <a:lvl4pPr>
              <a:defRPr>
                <a:solidFill>
                  <a:schemeClr val="tx1"/>
                </a:solidFill>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solidFill>
                  <a:schemeClr val="tx1"/>
                </a:solidFill>
              </a:defRPr>
            </a:lvl5pPr>
          </a:lstStyle>
          <a:p>
            <a:pPr lvl="0"/>
            <a:r>
              <a:rPr lang="en-US" noProof="0" dirty="0"/>
              <a:t>Main text (First level)</a:t>
            </a:r>
          </a:p>
          <a:p>
            <a:pPr lvl="1"/>
            <a:r>
              <a:rPr lang="en-US" noProof="0" dirty="0"/>
              <a:t>Second level</a:t>
            </a:r>
          </a:p>
          <a:p>
            <a:pPr lvl="2"/>
            <a:r>
              <a:rPr lang="en-US" noProof="0" dirty="0"/>
              <a:t>Third level</a:t>
            </a:r>
          </a:p>
          <a:p>
            <a:pPr lvl="3"/>
            <a:r>
              <a:rPr lang="en-US" noProof="0" dirty="0"/>
              <a:t>Fourth level</a:t>
            </a:r>
          </a:p>
          <a:p>
            <a:pPr marL="2057400" marR="0" lvl="4"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lang="en-US" noProof="0" dirty="0"/>
              <a:t>Fifth level</a:t>
            </a:r>
          </a:p>
          <a:p>
            <a:pPr lvl="4"/>
            <a:endParaRPr lang="hu-HU" dirty="0"/>
          </a:p>
        </p:txBody>
      </p:sp>
      <p:sp>
        <p:nvSpPr>
          <p:cNvPr id="7" name="Cím 1"/>
          <p:cNvSpPr txBox="1">
            <a:spLocks/>
          </p:cNvSpPr>
          <p:nvPr userDrawn="1"/>
        </p:nvSpPr>
        <p:spPr>
          <a:xfrm>
            <a:off x="86627" y="244060"/>
            <a:ext cx="11267173" cy="83397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endParaRPr lang="hu-HU" dirty="0"/>
          </a:p>
        </p:txBody>
      </p:sp>
      <p:pic>
        <p:nvPicPr>
          <p:cNvPr id="10" name="Kép 9"/>
          <p:cNvPicPr>
            <a:picLocks noChangeAspect="1"/>
          </p:cNvPicPr>
          <p:nvPr userDrawn="1"/>
        </p:nvPicPr>
        <p:blipFill rotWithShape="1">
          <a:blip r:embed="rId3" cstate="print">
            <a:extLst>
              <a:ext uri="{28A0092B-C50C-407E-A947-70E740481C1C}">
                <a14:useLocalDpi xmlns:a14="http://schemas.microsoft.com/office/drawing/2010/main" val="0"/>
              </a:ext>
            </a:extLst>
          </a:blip>
          <a:srcRect l="62791" t="86822"/>
          <a:stretch/>
        </p:blipFill>
        <p:spPr>
          <a:xfrm>
            <a:off x="10805963" y="6326042"/>
            <a:ext cx="1386037" cy="490888"/>
          </a:xfrm>
          <a:prstGeom prst="rect">
            <a:avLst/>
          </a:prstGeom>
        </p:spPr>
      </p:pic>
      <p:pic>
        <p:nvPicPr>
          <p:cNvPr id="11" name="Kép 10"/>
          <p:cNvPicPr>
            <a:picLocks noChangeAspect="1"/>
          </p:cNvPicPr>
          <p:nvPr userDrawn="1"/>
        </p:nvPicPr>
        <p:blipFill rotWithShape="1">
          <a:blip r:embed="rId3">
            <a:extLst>
              <a:ext uri="{28A0092B-C50C-407E-A947-70E740481C1C}">
                <a14:useLocalDpi xmlns:a14="http://schemas.microsoft.com/office/drawing/2010/main" val="0"/>
              </a:ext>
            </a:extLst>
          </a:blip>
          <a:srcRect l="2135" t="93596" r="70114" b="1314"/>
          <a:stretch/>
        </p:blipFill>
        <p:spPr>
          <a:xfrm>
            <a:off x="10703718" y="6661802"/>
            <a:ext cx="1437374" cy="263661"/>
          </a:xfrm>
          <a:prstGeom prst="rect">
            <a:avLst/>
          </a:prstGeom>
        </p:spPr>
      </p:pic>
      <p:pic>
        <p:nvPicPr>
          <p:cNvPr id="12" name="Kép 11"/>
          <p:cNvPicPr>
            <a:picLocks noChangeAspect="1"/>
          </p:cNvPicPr>
          <p:nvPr userDrawn="1"/>
        </p:nvPicPr>
        <p:blipFill rotWithShape="1">
          <a:blip r:embed="rId3" cstate="print">
            <a:extLst>
              <a:ext uri="{28A0092B-C50C-407E-A947-70E740481C1C}">
                <a14:useLocalDpi xmlns:a14="http://schemas.microsoft.com/office/drawing/2010/main" val="0"/>
              </a:ext>
            </a:extLst>
          </a:blip>
          <a:srcRect l="12274" t="75194" r="49224" b="17829"/>
          <a:stretch/>
        </p:blipFill>
        <p:spPr>
          <a:xfrm>
            <a:off x="-99034" y="6410421"/>
            <a:ext cx="1434164" cy="259883"/>
          </a:xfrm>
          <a:prstGeom prst="rect">
            <a:avLst/>
          </a:prstGeom>
        </p:spPr>
      </p:pic>
      <p:sp>
        <p:nvSpPr>
          <p:cNvPr id="14" name="Téglalap 13"/>
          <p:cNvSpPr/>
          <p:nvPr userDrawn="1"/>
        </p:nvSpPr>
        <p:spPr>
          <a:xfrm>
            <a:off x="427725" y="6661803"/>
            <a:ext cx="1872629" cy="215444"/>
          </a:xfrm>
          <a:prstGeom prst="rect">
            <a:avLst/>
          </a:prstGeom>
        </p:spPr>
        <p:txBody>
          <a:bodyPr wrap="none">
            <a:spAutoFit/>
          </a:bodyPr>
          <a:lstStyle/>
          <a:p>
            <a:r>
              <a:rPr lang="hu-HU" sz="800" b="1" dirty="0">
                <a:solidFill>
                  <a:schemeClr val="bg1">
                    <a:lumMod val="95000"/>
                  </a:schemeClr>
                </a:solidFill>
              </a:rPr>
              <a:t>ref. 2021-2HU01-KA220-HED-000050972</a:t>
            </a:r>
          </a:p>
        </p:txBody>
      </p:sp>
      <p:pic>
        <p:nvPicPr>
          <p:cNvPr id="15" name="Kép 14"/>
          <p:cNvPicPr>
            <a:picLocks noChangeAspect="1"/>
          </p:cNvPicPr>
          <p:nvPr userDrawn="1"/>
        </p:nvPicPr>
        <p:blipFill rotWithShape="1">
          <a:blip r:embed="rId3" cstate="print">
            <a:extLst>
              <a:ext uri="{28A0092B-C50C-407E-A947-70E740481C1C}">
                <a14:useLocalDpi xmlns:a14="http://schemas.microsoft.com/office/drawing/2010/main" val="0"/>
              </a:ext>
            </a:extLst>
          </a:blip>
          <a:srcRect l="50345" t="74225" r="8139" b="13436"/>
          <a:stretch/>
        </p:blipFill>
        <p:spPr>
          <a:xfrm>
            <a:off x="1263941" y="6369512"/>
            <a:ext cx="1546460" cy="459605"/>
          </a:xfrm>
          <a:prstGeom prst="rect">
            <a:avLst/>
          </a:prstGeom>
        </p:spPr>
      </p:pic>
      <p:sp>
        <p:nvSpPr>
          <p:cNvPr id="16" name="Élőláb helye 4"/>
          <p:cNvSpPr txBox="1">
            <a:spLocks/>
          </p:cNvSpPr>
          <p:nvPr userDrawn="1"/>
        </p:nvSpPr>
        <p:spPr>
          <a:xfrm>
            <a:off x="3211628" y="6516749"/>
            <a:ext cx="5858578" cy="276883"/>
          </a:xfrm>
          <a:prstGeom prst="rect">
            <a:avLst/>
          </a:prstGeom>
        </p:spPr>
        <p:txBody>
          <a:bodyPr vert="horz" lIns="91440" tIns="45720" rIns="91440" bIns="45720" rtlCol="0" anchor="ctr"/>
          <a:lstStyle>
            <a:defPPr>
              <a:defRPr lang="hu-HU"/>
            </a:defPPr>
            <a:lvl1pPr marL="0" algn="ctr" defTabSz="914400" rtl="0" eaLnBrk="1" latinLnBrk="0" hangingPunct="1">
              <a:defRPr sz="1200" b="1"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noProof="0" dirty="0"/>
              <a:t>CLIMATEMED – Knowledge about climate change’s health impacts starts here</a:t>
            </a:r>
          </a:p>
        </p:txBody>
      </p:sp>
    </p:spTree>
    <p:extLst>
      <p:ext uri="{BB962C8B-B14F-4D97-AF65-F5344CB8AC3E}">
        <p14:creationId xmlns:p14="http://schemas.microsoft.com/office/powerpoint/2010/main" val="25955493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zakaszfejléc">
    <p:spTree>
      <p:nvGrpSpPr>
        <p:cNvPr id="1" name=""/>
        <p:cNvGrpSpPr/>
        <p:nvPr/>
      </p:nvGrpSpPr>
      <p:grpSpPr>
        <a:xfrm>
          <a:off x="0" y="0"/>
          <a:ext cx="0" cy="0"/>
          <a:chOff x="0" y="0"/>
          <a:chExt cx="0" cy="0"/>
        </a:xfrm>
      </p:grpSpPr>
      <p:sp>
        <p:nvSpPr>
          <p:cNvPr id="2" name="Cím 1"/>
          <p:cNvSpPr>
            <a:spLocks noGrp="1"/>
          </p:cNvSpPr>
          <p:nvPr>
            <p:ph type="title"/>
          </p:nvPr>
        </p:nvSpPr>
        <p:spPr>
          <a:xfrm>
            <a:off x="831850" y="1709738"/>
            <a:ext cx="10515600" cy="2852737"/>
          </a:xfrm>
        </p:spPr>
        <p:txBody>
          <a:bodyPr anchor="b"/>
          <a:lstStyle>
            <a:lvl1pPr>
              <a:defRPr sz="6000"/>
            </a:lvl1pPr>
          </a:lstStyle>
          <a:p>
            <a:r>
              <a:rPr lang="hu-HU"/>
              <a:t>Mintacím szerkesztése</a:t>
            </a:r>
          </a:p>
        </p:txBody>
      </p:sp>
      <p:sp>
        <p:nvSpPr>
          <p:cNvPr id="3" name="Szöveg helye 2"/>
          <p:cNvSpPr>
            <a:spLocks noGrp="1"/>
          </p:cNvSpPr>
          <p:nvPr>
            <p:ph type="body" idx="1"/>
          </p:nvPr>
        </p:nvSpPr>
        <p:spPr>
          <a:xfrm>
            <a:off x="831850" y="4589463"/>
            <a:ext cx="105156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hu-HU"/>
              <a:t>Mintaszöveg szerkesztése</a:t>
            </a:r>
          </a:p>
        </p:txBody>
      </p:sp>
      <p:sp>
        <p:nvSpPr>
          <p:cNvPr id="4" name="Dátum helye 3"/>
          <p:cNvSpPr>
            <a:spLocks noGrp="1"/>
          </p:cNvSpPr>
          <p:nvPr>
            <p:ph type="dt" sz="half" idx="10"/>
          </p:nvPr>
        </p:nvSpPr>
        <p:spPr/>
        <p:txBody>
          <a:bodyPr/>
          <a:lstStyle/>
          <a:p>
            <a:fld id="{9D080D7D-CCD9-4F98-BC7D-474E94E1E9D2}" type="datetimeFigureOut">
              <a:rPr lang="hu-HU" smtClean="0"/>
              <a:t>2025. 04. 15.</a:t>
            </a:fld>
            <a:endParaRPr lang="hu-HU"/>
          </a:p>
        </p:txBody>
      </p:sp>
      <p:sp>
        <p:nvSpPr>
          <p:cNvPr id="5" name="Élőláb helye 4"/>
          <p:cNvSpPr>
            <a:spLocks noGrp="1"/>
          </p:cNvSpPr>
          <p:nvPr>
            <p:ph type="ftr" sz="quarter" idx="11"/>
          </p:nvPr>
        </p:nvSpPr>
        <p:spPr/>
        <p:txBody>
          <a:bodyPr/>
          <a:lstStyle/>
          <a:p>
            <a:endParaRPr lang="hu-HU"/>
          </a:p>
        </p:txBody>
      </p:sp>
      <p:sp>
        <p:nvSpPr>
          <p:cNvPr id="6" name="Dia számának helye 5"/>
          <p:cNvSpPr>
            <a:spLocks noGrp="1"/>
          </p:cNvSpPr>
          <p:nvPr>
            <p:ph type="sldNum" sz="quarter" idx="12"/>
          </p:nvPr>
        </p:nvSpPr>
        <p:spPr/>
        <p:txBody>
          <a:bodyPr/>
          <a:lstStyle/>
          <a:p>
            <a:fld id="{4DD9E900-51A2-4D5F-AAEE-5ACD46B21A4D}" type="slidenum">
              <a:rPr lang="hu-HU" smtClean="0"/>
              <a:t>‹#›</a:t>
            </a:fld>
            <a:endParaRPr lang="hu-HU"/>
          </a:p>
        </p:txBody>
      </p:sp>
    </p:spTree>
    <p:extLst>
      <p:ext uri="{BB962C8B-B14F-4D97-AF65-F5344CB8AC3E}">
        <p14:creationId xmlns:p14="http://schemas.microsoft.com/office/powerpoint/2010/main" val="17123697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tartalomrész">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p>
            <a:r>
              <a:rPr lang="hu-HU"/>
              <a:t>Mintacím szerkesztése</a:t>
            </a:r>
          </a:p>
        </p:txBody>
      </p:sp>
      <p:sp>
        <p:nvSpPr>
          <p:cNvPr id="3" name="Tartalom helye 2"/>
          <p:cNvSpPr>
            <a:spLocks noGrp="1"/>
          </p:cNvSpPr>
          <p:nvPr>
            <p:ph sz="half" idx="1"/>
          </p:nvPr>
        </p:nvSpPr>
        <p:spPr>
          <a:xfrm>
            <a:off x="838200" y="1825625"/>
            <a:ext cx="5181600" cy="4351338"/>
          </a:xfrm>
        </p:spPr>
        <p:txBody>
          <a:body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4" name="Tartalom helye 3"/>
          <p:cNvSpPr>
            <a:spLocks noGrp="1"/>
          </p:cNvSpPr>
          <p:nvPr>
            <p:ph sz="half" idx="2"/>
          </p:nvPr>
        </p:nvSpPr>
        <p:spPr>
          <a:xfrm>
            <a:off x="6172200" y="1825625"/>
            <a:ext cx="5181600" cy="4351338"/>
          </a:xfrm>
        </p:spPr>
        <p:txBody>
          <a:body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5" name="Dátum helye 4"/>
          <p:cNvSpPr>
            <a:spLocks noGrp="1"/>
          </p:cNvSpPr>
          <p:nvPr>
            <p:ph type="dt" sz="half" idx="10"/>
          </p:nvPr>
        </p:nvSpPr>
        <p:spPr/>
        <p:txBody>
          <a:bodyPr/>
          <a:lstStyle/>
          <a:p>
            <a:fld id="{9D080D7D-CCD9-4F98-BC7D-474E94E1E9D2}" type="datetimeFigureOut">
              <a:rPr lang="hu-HU" smtClean="0"/>
              <a:t>2025. 04. 15.</a:t>
            </a:fld>
            <a:endParaRPr lang="hu-HU"/>
          </a:p>
        </p:txBody>
      </p:sp>
      <p:sp>
        <p:nvSpPr>
          <p:cNvPr id="6" name="Élőláb helye 5"/>
          <p:cNvSpPr>
            <a:spLocks noGrp="1"/>
          </p:cNvSpPr>
          <p:nvPr>
            <p:ph type="ftr" sz="quarter" idx="11"/>
          </p:nvPr>
        </p:nvSpPr>
        <p:spPr/>
        <p:txBody>
          <a:bodyPr/>
          <a:lstStyle/>
          <a:p>
            <a:endParaRPr lang="hu-HU"/>
          </a:p>
        </p:txBody>
      </p:sp>
      <p:sp>
        <p:nvSpPr>
          <p:cNvPr id="7" name="Dia számának helye 6"/>
          <p:cNvSpPr>
            <a:spLocks noGrp="1"/>
          </p:cNvSpPr>
          <p:nvPr>
            <p:ph type="sldNum" sz="quarter" idx="12"/>
          </p:nvPr>
        </p:nvSpPr>
        <p:spPr/>
        <p:txBody>
          <a:bodyPr/>
          <a:lstStyle/>
          <a:p>
            <a:fld id="{4DD9E900-51A2-4D5F-AAEE-5ACD46B21A4D}" type="slidenum">
              <a:rPr lang="hu-HU" smtClean="0"/>
              <a:t>‹#›</a:t>
            </a:fld>
            <a:endParaRPr lang="hu-HU"/>
          </a:p>
        </p:txBody>
      </p:sp>
    </p:spTree>
    <p:extLst>
      <p:ext uri="{BB962C8B-B14F-4D97-AF65-F5344CB8AC3E}">
        <p14:creationId xmlns:p14="http://schemas.microsoft.com/office/powerpoint/2010/main" val="15732851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Összehasonlítás">
    <p:spTree>
      <p:nvGrpSpPr>
        <p:cNvPr id="1" name=""/>
        <p:cNvGrpSpPr/>
        <p:nvPr/>
      </p:nvGrpSpPr>
      <p:grpSpPr>
        <a:xfrm>
          <a:off x="0" y="0"/>
          <a:ext cx="0" cy="0"/>
          <a:chOff x="0" y="0"/>
          <a:chExt cx="0" cy="0"/>
        </a:xfrm>
      </p:grpSpPr>
      <p:sp>
        <p:nvSpPr>
          <p:cNvPr id="2" name="Cím 1"/>
          <p:cNvSpPr>
            <a:spLocks noGrp="1"/>
          </p:cNvSpPr>
          <p:nvPr>
            <p:ph type="title"/>
          </p:nvPr>
        </p:nvSpPr>
        <p:spPr>
          <a:xfrm>
            <a:off x="839788" y="365125"/>
            <a:ext cx="10515600" cy="1325563"/>
          </a:xfrm>
        </p:spPr>
        <p:txBody>
          <a:bodyPr/>
          <a:lstStyle/>
          <a:p>
            <a:r>
              <a:rPr lang="hu-HU"/>
              <a:t>Mintacím szerkesztése</a:t>
            </a:r>
          </a:p>
        </p:txBody>
      </p:sp>
      <p:sp>
        <p:nvSpPr>
          <p:cNvPr id="3" name="Szöveg helye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hu-HU"/>
              <a:t>Mintaszöveg szerkesztése</a:t>
            </a:r>
          </a:p>
        </p:txBody>
      </p:sp>
      <p:sp>
        <p:nvSpPr>
          <p:cNvPr id="4" name="Tartalom helye 3"/>
          <p:cNvSpPr>
            <a:spLocks noGrp="1"/>
          </p:cNvSpPr>
          <p:nvPr>
            <p:ph sz="half" idx="2"/>
          </p:nvPr>
        </p:nvSpPr>
        <p:spPr>
          <a:xfrm>
            <a:off x="839788" y="2505075"/>
            <a:ext cx="5157787" cy="3684588"/>
          </a:xfrm>
        </p:spPr>
        <p:txBody>
          <a:body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5" name="Szöveg helye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hu-HU"/>
              <a:t>Mintaszöveg szerkesztése</a:t>
            </a:r>
          </a:p>
        </p:txBody>
      </p:sp>
      <p:sp>
        <p:nvSpPr>
          <p:cNvPr id="6" name="Tartalom helye 5"/>
          <p:cNvSpPr>
            <a:spLocks noGrp="1"/>
          </p:cNvSpPr>
          <p:nvPr>
            <p:ph sz="quarter" idx="4"/>
          </p:nvPr>
        </p:nvSpPr>
        <p:spPr>
          <a:xfrm>
            <a:off x="6172200" y="2505075"/>
            <a:ext cx="5183188" cy="3684588"/>
          </a:xfrm>
        </p:spPr>
        <p:txBody>
          <a:body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7" name="Dátum helye 6"/>
          <p:cNvSpPr>
            <a:spLocks noGrp="1"/>
          </p:cNvSpPr>
          <p:nvPr>
            <p:ph type="dt" sz="half" idx="10"/>
          </p:nvPr>
        </p:nvSpPr>
        <p:spPr/>
        <p:txBody>
          <a:bodyPr/>
          <a:lstStyle/>
          <a:p>
            <a:fld id="{9D080D7D-CCD9-4F98-BC7D-474E94E1E9D2}" type="datetimeFigureOut">
              <a:rPr lang="hu-HU" smtClean="0"/>
              <a:t>2025. 04. 15.</a:t>
            </a:fld>
            <a:endParaRPr lang="hu-HU"/>
          </a:p>
        </p:txBody>
      </p:sp>
      <p:sp>
        <p:nvSpPr>
          <p:cNvPr id="8" name="Élőláb helye 7"/>
          <p:cNvSpPr>
            <a:spLocks noGrp="1"/>
          </p:cNvSpPr>
          <p:nvPr>
            <p:ph type="ftr" sz="quarter" idx="11"/>
          </p:nvPr>
        </p:nvSpPr>
        <p:spPr/>
        <p:txBody>
          <a:bodyPr/>
          <a:lstStyle/>
          <a:p>
            <a:endParaRPr lang="hu-HU"/>
          </a:p>
        </p:txBody>
      </p:sp>
      <p:sp>
        <p:nvSpPr>
          <p:cNvPr id="9" name="Dia számának helye 8"/>
          <p:cNvSpPr>
            <a:spLocks noGrp="1"/>
          </p:cNvSpPr>
          <p:nvPr>
            <p:ph type="sldNum" sz="quarter" idx="12"/>
          </p:nvPr>
        </p:nvSpPr>
        <p:spPr/>
        <p:txBody>
          <a:bodyPr/>
          <a:lstStyle/>
          <a:p>
            <a:fld id="{4DD9E900-51A2-4D5F-AAEE-5ACD46B21A4D}" type="slidenum">
              <a:rPr lang="hu-HU" smtClean="0"/>
              <a:t>‹#›</a:t>
            </a:fld>
            <a:endParaRPr lang="hu-HU"/>
          </a:p>
        </p:txBody>
      </p:sp>
    </p:spTree>
    <p:extLst>
      <p:ext uri="{BB962C8B-B14F-4D97-AF65-F5344CB8AC3E}">
        <p14:creationId xmlns:p14="http://schemas.microsoft.com/office/powerpoint/2010/main" val="31477928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Csak cím">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p>
            <a:r>
              <a:rPr lang="hu-HU"/>
              <a:t>Mintacím szerkesztése</a:t>
            </a:r>
          </a:p>
        </p:txBody>
      </p:sp>
      <p:sp>
        <p:nvSpPr>
          <p:cNvPr id="3" name="Dátum helye 2"/>
          <p:cNvSpPr>
            <a:spLocks noGrp="1"/>
          </p:cNvSpPr>
          <p:nvPr>
            <p:ph type="dt" sz="half" idx="10"/>
          </p:nvPr>
        </p:nvSpPr>
        <p:spPr/>
        <p:txBody>
          <a:bodyPr/>
          <a:lstStyle/>
          <a:p>
            <a:fld id="{9D080D7D-CCD9-4F98-BC7D-474E94E1E9D2}" type="datetimeFigureOut">
              <a:rPr lang="hu-HU" smtClean="0"/>
              <a:t>2025. 04. 15.</a:t>
            </a:fld>
            <a:endParaRPr lang="hu-HU"/>
          </a:p>
        </p:txBody>
      </p:sp>
      <p:sp>
        <p:nvSpPr>
          <p:cNvPr id="4" name="Élőláb helye 3"/>
          <p:cNvSpPr>
            <a:spLocks noGrp="1"/>
          </p:cNvSpPr>
          <p:nvPr>
            <p:ph type="ftr" sz="quarter" idx="11"/>
          </p:nvPr>
        </p:nvSpPr>
        <p:spPr/>
        <p:txBody>
          <a:bodyPr/>
          <a:lstStyle/>
          <a:p>
            <a:endParaRPr lang="hu-HU"/>
          </a:p>
        </p:txBody>
      </p:sp>
      <p:sp>
        <p:nvSpPr>
          <p:cNvPr id="5" name="Dia számának helye 4"/>
          <p:cNvSpPr>
            <a:spLocks noGrp="1"/>
          </p:cNvSpPr>
          <p:nvPr>
            <p:ph type="sldNum" sz="quarter" idx="12"/>
          </p:nvPr>
        </p:nvSpPr>
        <p:spPr/>
        <p:txBody>
          <a:bodyPr/>
          <a:lstStyle/>
          <a:p>
            <a:fld id="{4DD9E900-51A2-4D5F-AAEE-5ACD46B21A4D}" type="slidenum">
              <a:rPr lang="hu-HU" smtClean="0"/>
              <a:t>‹#›</a:t>
            </a:fld>
            <a:endParaRPr lang="hu-HU"/>
          </a:p>
        </p:txBody>
      </p:sp>
    </p:spTree>
    <p:extLst>
      <p:ext uri="{BB962C8B-B14F-4D97-AF65-F5344CB8AC3E}">
        <p14:creationId xmlns:p14="http://schemas.microsoft.com/office/powerpoint/2010/main" val="9702930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Üres">
    <p:spTree>
      <p:nvGrpSpPr>
        <p:cNvPr id="1" name=""/>
        <p:cNvGrpSpPr/>
        <p:nvPr/>
      </p:nvGrpSpPr>
      <p:grpSpPr>
        <a:xfrm>
          <a:off x="0" y="0"/>
          <a:ext cx="0" cy="0"/>
          <a:chOff x="0" y="0"/>
          <a:chExt cx="0" cy="0"/>
        </a:xfrm>
      </p:grpSpPr>
      <p:sp>
        <p:nvSpPr>
          <p:cNvPr id="2" name="Dátum helye 1"/>
          <p:cNvSpPr>
            <a:spLocks noGrp="1"/>
          </p:cNvSpPr>
          <p:nvPr>
            <p:ph type="dt" sz="half" idx="10"/>
          </p:nvPr>
        </p:nvSpPr>
        <p:spPr/>
        <p:txBody>
          <a:bodyPr/>
          <a:lstStyle/>
          <a:p>
            <a:fld id="{9D080D7D-CCD9-4F98-BC7D-474E94E1E9D2}" type="datetimeFigureOut">
              <a:rPr lang="hu-HU" smtClean="0"/>
              <a:t>2025. 04. 15.</a:t>
            </a:fld>
            <a:endParaRPr lang="hu-HU"/>
          </a:p>
        </p:txBody>
      </p:sp>
      <p:sp>
        <p:nvSpPr>
          <p:cNvPr id="3" name="Élőláb helye 2"/>
          <p:cNvSpPr>
            <a:spLocks noGrp="1"/>
          </p:cNvSpPr>
          <p:nvPr>
            <p:ph type="ftr" sz="quarter" idx="11"/>
          </p:nvPr>
        </p:nvSpPr>
        <p:spPr/>
        <p:txBody>
          <a:bodyPr/>
          <a:lstStyle/>
          <a:p>
            <a:endParaRPr lang="hu-HU"/>
          </a:p>
        </p:txBody>
      </p:sp>
      <p:sp>
        <p:nvSpPr>
          <p:cNvPr id="4" name="Dia számának helye 3"/>
          <p:cNvSpPr>
            <a:spLocks noGrp="1"/>
          </p:cNvSpPr>
          <p:nvPr>
            <p:ph type="sldNum" sz="quarter" idx="12"/>
          </p:nvPr>
        </p:nvSpPr>
        <p:spPr/>
        <p:txBody>
          <a:bodyPr/>
          <a:lstStyle/>
          <a:p>
            <a:fld id="{4DD9E900-51A2-4D5F-AAEE-5ACD46B21A4D}" type="slidenum">
              <a:rPr lang="hu-HU" smtClean="0"/>
              <a:t>‹#›</a:t>
            </a:fld>
            <a:endParaRPr lang="hu-HU"/>
          </a:p>
        </p:txBody>
      </p:sp>
    </p:spTree>
    <p:extLst>
      <p:ext uri="{BB962C8B-B14F-4D97-AF65-F5344CB8AC3E}">
        <p14:creationId xmlns:p14="http://schemas.microsoft.com/office/powerpoint/2010/main" val="268122064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Tartalomrész képaláírással">
    <p:spTree>
      <p:nvGrpSpPr>
        <p:cNvPr id="1" name=""/>
        <p:cNvGrpSpPr/>
        <p:nvPr/>
      </p:nvGrpSpPr>
      <p:grpSpPr>
        <a:xfrm>
          <a:off x="0" y="0"/>
          <a:ext cx="0" cy="0"/>
          <a:chOff x="0" y="0"/>
          <a:chExt cx="0" cy="0"/>
        </a:xfrm>
      </p:grpSpPr>
      <p:sp>
        <p:nvSpPr>
          <p:cNvPr id="2" name="Cím 1"/>
          <p:cNvSpPr>
            <a:spLocks noGrp="1"/>
          </p:cNvSpPr>
          <p:nvPr>
            <p:ph type="title"/>
          </p:nvPr>
        </p:nvSpPr>
        <p:spPr>
          <a:xfrm>
            <a:off x="839788" y="457200"/>
            <a:ext cx="3932237" cy="1600200"/>
          </a:xfrm>
        </p:spPr>
        <p:txBody>
          <a:bodyPr anchor="b"/>
          <a:lstStyle>
            <a:lvl1pPr>
              <a:defRPr sz="3200"/>
            </a:lvl1pPr>
          </a:lstStyle>
          <a:p>
            <a:r>
              <a:rPr lang="hu-HU"/>
              <a:t>Mintacím szerkesztése</a:t>
            </a:r>
          </a:p>
        </p:txBody>
      </p:sp>
      <p:sp>
        <p:nvSpPr>
          <p:cNvPr id="3" name="Tartalom helye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4" name="Szöveg helye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hu-HU"/>
              <a:t>Mintaszöveg szerkesztése</a:t>
            </a:r>
          </a:p>
        </p:txBody>
      </p:sp>
      <p:sp>
        <p:nvSpPr>
          <p:cNvPr id="5" name="Dátum helye 4"/>
          <p:cNvSpPr>
            <a:spLocks noGrp="1"/>
          </p:cNvSpPr>
          <p:nvPr>
            <p:ph type="dt" sz="half" idx="10"/>
          </p:nvPr>
        </p:nvSpPr>
        <p:spPr/>
        <p:txBody>
          <a:bodyPr/>
          <a:lstStyle/>
          <a:p>
            <a:fld id="{9D080D7D-CCD9-4F98-BC7D-474E94E1E9D2}" type="datetimeFigureOut">
              <a:rPr lang="hu-HU" smtClean="0"/>
              <a:t>2025. 04. 15.</a:t>
            </a:fld>
            <a:endParaRPr lang="hu-HU"/>
          </a:p>
        </p:txBody>
      </p:sp>
      <p:sp>
        <p:nvSpPr>
          <p:cNvPr id="6" name="Élőláb helye 5"/>
          <p:cNvSpPr>
            <a:spLocks noGrp="1"/>
          </p:cNvSpPr>
          <p:nvPr>
            <p:ph type="ftr" sz="quarter" idx="11"/>
          </p:nvPr>
        </p:nvSpPr>
        <p:spPr/>
        <p:txBody>
          <a:bodyPr/>
          <a:lstStyle/>
          <a:p>
            <a:endParaRPr lang="hu-HU"/>
          </a:p>
        </p:txBody>
      </p:sp>
      <p:sp>
        <p:nvSpPr>
          <p:cNvPr id="7" name="Dia számának helye 6"/>
          <p:cNvSpPr>
            <a:spLocks noGrp="1"/>
          </p:cNvSpPr>
          <p:nvPr>
            <p:ph type="sldNum" sz="quarter" idx="12"/>
          </p:nvPr>
        </p:nvSpPr>
        <p:spPr/>
        <p:txBody>
          <a:bodyPr/>
          <a:lstStyle/>
          <a:p>
            <a:fld id="{4DD9E900-51A2-4D5F-AAEE-5ACD46B21A4D}" type="slidenum">
              <a:rPr lang="hu-HU" smtClean="0"/>
              <a:t>‹#›</a:t>
            </a:fld>
            <a:endParaRPr lang="hu-HU"/>
          </a:p>
        </p:txBody>
      </p:sp>
    </p:spTree>
    <p:extLst>
      <p:ext uri="{BB962C8B-B14F-4D97-AF65-F5344CB8AC3E}">
        <p14:creationId xmlns:p14="http://schemas.microsoft.com/office/powerpoint/2010/main" val="20310270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Kép képaláírással">
    <p:spTree>
      <p:nvGrpSpPr>
        <p:cNvPr id="1" name=""/>
        <p:cNvGrpSpPr/>
        <p:nvPr/>
      </p:nvGrpSpPr>
      <p:grpSpPr>
        <a:xfrm>
          <a:off x="0" y="0"/>
          <a:ext cx="0" cy="0"/>
          <a:chOff x="0" y="0"/>
          <a:chExt cx="0" cy="0"/>
        </a:xfrm>
      </p:grpSpPr>
      <p:sp>
        <p:nvSpPr>
          <p:cNvPr id="2" name="Cím 1"/>
          <p:cNvSpPr>
            <a:spLocks noGrp="1"/>
          </p:cNvSpPr>
          <p:nvPr>
            <p:ph type="title"/>
          </p:nvPr>
        </p:nvSpPr>
        <p:spPr>
          <a:xfrm>
            <a:off x="839788" y="457200"/>
            <a:ext cx="3932237" cy="1600200"/>
          </a:xfrm>
        </p:spPr>
        <p:txBody>
          <a:bodyPr anchor="b"/>
          <a:lstStyle>
            <a:lvl1pPr>
              <a:defRPr sz="3200"/>
            </a:lvl1pPr>
          </a:lstStyle>
          <a:p>
            <a:r>
              <a:rPr lang="hu-HU"/>
              <a:t>Mintacím szerkesztése</a:t>
            </a:r>
          </a:p>
        </p:txBody>
      </p:sp>
      <p:sp>
        <p:nvSpPr>
          <p:cNvPr id="3" name="Kép helye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hu-HU"/>
              <a:t>Kép beszúrásához kattintson az ikonra</a:t>
            </a:r>
          </a:p>
        </p:txBody>
      </p:sp>
      <p:sp>
        <p:nvSpPr>
          <p:cNvPr id="4" name="Szöveg helye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hu-HU"/>
              <a:t>Mintaszöveg szerkesztése</a:t>
            </a:r>
          </a:p>
        </p:txBody>
      </p:sp>
      <p:sp>
        <p:nvSpPr>
          <p:cNvPr id="5" name="Dátum helye 4"/>
          <p:cNvSpPr>
            <a:spLocks noGrp="1"/>
          </p:cNvSpPr>
          <p:nvPr>
            <p:ph type="dt" sz="half" idx="10"/>
          </p:nvPr>
        </p:nvSpPr>
        <p:spPr/>
        <p:txBody>
          <a:bodyPr/>
          <a:lstStyle/>
          <a:p>
            <a:fld id="{9D080D7D-CCD9-4F98-BC7D-474E94E1E9D2}" type="datetimeFigureOut">
              <a:rPr lang="hu-HU" smtClean="0"/>
              <a:t>2025. 04. 15.</a:t>
            </a:fld>
            <a:endParaRPr lang="hu-HU"/>
          </a:p>
        </p:txBody>
      </p:sp>
      <p:sp>
        <p:nvSpPr>
          <p:cNvPr id="6" name="Élőláb helye 5"/>
          <p:cNvSpPr>
            <a:spLocks noGrp="1"/>
          </p:cNvSpPr>
          <p:nvPr>
            <p:ph type="ftr" sz="quarter" idx="11"/>
          </p:nvPr>
        </p:nvSpPr>
        <p:spPr/>
        <p:txBody>
          <a:bodyPr/>
          <a:lstStyle/>
          <a:p>
            <a:endParaRPr lang="hu-HU"/>
          </a:p>
        </p:txBody>
      </p:sp>
      <p:sp>
        <p:nvSpPr>
          <p:cNvPr id="7" name="Dia számának helye 6"/>
          <p:cNvSpPr>
            <a:spLocks noGrp="1"/>
          </p:cNvSpPr>
          <p:nvPr>
            <p:ph type="sldNum" sz="quarter" idx="12"/>
          </p:nvPr>
        </p:nvSpPr>
        <p:spPr/>
        <p:txBody>
          <a:bodyPr/>
          <a:lstStyle/>
          <a:p>
            <a:fld id="{4DD9E900-51A2-4D5F-AAEE-5ACD46B21A4D}" type="slidenum">
              <a:rPr lang="hu-HU" smtClean="0"/>
              <a:t>‹#›</a:t>
            </a:fld>
            <a:endParaRPr lang="hu-HU"/>
          </a:p>
        </p:txBody>
      </p:sp>
    </p:spTree>
    <p:extLst>
      <p:ext uri="{BB962C8B-B14F-4D97-AF65-F5344CB8AC3E}">
        <p14:creationId xmlns:p14="http://schemas.microsoft.com/office/powerpoint/2010/main" val="18993171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Cím helye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hu-HU"/>
              <a:t>Mintacím szerkesztése</a:t>
            </a:r>
          </a:p>
        </p:txBody>
      </p:sp>
      <p:sp>
        <p:nvSpPr>
          <p:cNvPr id="3" name="Szöveg helye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4" name="Dátum helye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D080D7D-CCD9-4F98-BC7D-474E94E1E9D2}" type="datetimeFigureOut">
              <a:rPr lang="hu-HU" smtClean="0"/>
              <a:t>2025. 04. 15.</a:t>
            </a:fld>
            <a:endParaRPr lang="hu-HU"/>
          </a:p>
        </p:txBody>
      </p:sp>
      <p:sp>
        <p:nvSpPr>
          <p:cNvPr id="5" name="Élőláb helye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hu-HU"/>
          </a:p>
        </p:txBody>
      </p:sp>
      <p:sp>
        <p:nvSpPr>
          <p:cNvPr id="6" name="Dia számának helye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DD9E900-51A2-4D5F-AAEE-5ACD46B21A4D}" type="slidenum">
              <a:rPr lang="hu-HU" smtClean="0"/>
              <a:t>‹#›</a:t>
            </a:fld>
            <a:endParaRPr lang="hu-HU"/>
          </a:p>
        </p:txBody>
      </p:sp>
    </p:spTree>
    <p:extLst>
      <p:ext uri="{BB962C8B-B14F-4D97-AF65-F5344CB8AC3E}">
        <p14:creationId xmlns:p14="http://schemas.microsoft.com/office/powerpoint/2010/main" val="97745257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hu-H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1.xml"/><Relationship Id="rId4" Type="http://schemas.openxmlformats.org/officeDocument/2006/relationships/image" Target="../media/image6.jpg"/></Relationships>
</file>

<file path=ppt/slides/_rels/slide10.xml.rels><?xml version="1.0" encoding="UTF-8" standalone="yes"?>
<Relationships xmlns="http://schemas.openxmlformats.org/package/2006/relationships"><Relationship Id="rId3" Type="http://schemas.openxmlformats.org/officeDocument/2006/relationships/hyperlink" Target="https://www.cbd.int/health/SOK-biodiversity-en.pdf" TargetMode="External"/><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5.png"/><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1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 Id="rId4" Type="http://schemas.microsoft.com/office/2007/relationships/hdphoto" Target="../media/hdphoto3.wdp"/></Relationships>
</file>

<file path=ppt/slides/_rels/slide15.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microsoft.com/office/2007/relationships/hdphoto" Target="../media/hdphoto5.wdp"/><Relationship Id="rId2" Type="http://schemas.openxmlformats.org/officeDocument/2006/relationships/image" Target="../media/image20.png"/><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17.xml.rels><?xml version="1.0" encoding="UTF-8" standalone="yes"?>
<Relationships xmlns="http://schemas.openxmlformats.org/package/2006/relationships"><Relationship Id="rId3" Type="http://schemas.microsoft.com/office/2007/relationships/hdphoto" Target="../media/hdphoto6.wdp"/><Relationship Id="rId2" Type="http://schemas.openxmlformats.org/officeDocument/2006/relationships/image" Target="../media/image21.png"/><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18.xml.rels><?xml version="1.0" encoding="UTF-8" standalone="yes"?>
<Relationships xmlns="http://schemas.openxmlformats.org/package/2006/relationships"><Relationship Id="rId3" Type="http://schemas.microsoft.com/office/2007/relationships/hdphoto" Target="../media/hdphoto7.wdp"/><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microsoft.com/office/2007/relationships/hdphoto" Target="../media/hdphoto8.wdp"/><Relationship Id="rId2" Type="http://schemas.openxmlformats.org/officeDocument/2006/relationships/image" Target="../media/image23.png"/><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2.xml"/><Relationship Id="rId4" Type="http://schemas.openxmlformats.org/officeDocument/2006/relationships/hyperlink" Target="https://doi.org/10.3390/biomedicines10102542" TargetMode="External"/></Relationships>
</file>

<file path=ppt/slides/_rels/slide23.xml.rels><?xml version="1.0" encoding="UTF-8" standalone="yes"?>
<Relationships xmlns="http://schemas.openxmlformats.org/package/2006/relationships"><Relationship Id="rId3" Type="http://schemas.openxmlformats.org/officeDocument/2006/relationships/hyperlink" Target="https://www.ipcc.ch/report/ar6/wg2/downloads/report/IPCC_AR6_WGII_TechnicalSummary.pdf"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32.em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s://www.who.int/news-room/fact-sheets/detail/climate-change-and-health" TargetMode="External"/><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hyperlink" Target="https://doi.org/10.1016/j.joclim.2021.100047" TargetMode="Externa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hyperlink" Target="https://doi.org/10.1016/j.joclim.2021.100047" TargetMode="Externa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hyperlink" Target="https://doi.org/10.1016/j.envint.2021.106533" TargetMode="Externa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hyperlink" Target="https://doi.org/10.1080/15459620903066008" TargetMode="Externa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hyperlink" Target="https://doi.org/10.1080/15459620903066008" TargetMode="External"/><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hyperlink" Target="https://doi.org/10.1016/S2542-5196(21)00200-X"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hyperlink" Target="https://doi.org/10.4337/9781788974912.I.50" TargetMode="Externa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43.png"/><Relationship Id="rId7" Type="http://schemas.openxmlformats.org/officeDocument/2006/relationships/image" Target="../media/image47.jpe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46.png"/><Relationship Id="rId5" Type="http://schemas.openxmlformats.org/officeDocument/2006/relationships/image" Target="../media/image45.jpeg"/><Relationship Id="rId4" Type="http://schemas.openxmlformats.org/officeDocument/2006/relationships/image" Target="../media/image44.png"/></Relationships>
</file>

<file path=ppt/slides/_rels/slide5.xml.rels><?xml version="1.0" encoding="UTF-8" standalone="yes"?>
<Relationships xmlns="http://schemas.openxmlformats.org/package/2006/relationships"><Relationship Id="rId2" Type="http://schemas.openxmlformats.org/officeDocument/2006/relationships/hyperlink" Target="https://www.who.int/teams/environment-climate-change-and-health,&#160;" TargetMode="Externa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hyperlink" Target="https://www.who.int/news-room/fact-sheets/detail/climate-change-and-health" TargetMode="External"/><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ctrTitle"/>
          </p:nvPr>
        </p:nvSpPr>
        <p:spPr>
          <a:xfrm>
            <a:off x="1310219" y="1041400"/>
            <a:ext cx="9583138" cy="2698801"/>
          </a:xfrm>
        </p:spPr>
        <p:txBody>
          <a:bodyPr>
            <a:normAutofit/>
          </a:bodyPr>
          <a:lstStyle/>
          <a:p>
            <a:pPr algn="ctr">
              <a:lnSpc>
                <a:spcPct val="107000"/>
              </a:lnSpc>
              <a:spcAft>
                <a:spcPts val="800"/>
              </a:spcAft>
            </a:pPr>
            <a:r>
              <a:rPr lang="en-US" sz="2000" b="1" dirty="0">
                <a:solidFill>
                  <a:schemeClr val="tx1"/>
                </a:solidFill>
                <a:effectLst/>
                <a:latin typeface="Garamond" panose="02020404030301010803" pitchFamily="18" charset="0"/>
                <a:ea typeface="Garamond" panose="02020404030301010803" pitchFamily="18" charset="0"/>
                <a:cs typeface="Garamond" panose="02020404030301010803" pitchFamily="18" charset="0"/>
              </a:rPr>
              <a:t>Developing new curriculum outlines and learning materials on climate change's health impacts for medical schools</a:t>
            </a:r>
            <a:r>
              <a:rPr lang="hu-HU" sz="2000" dirty="0">
                <a:solidFill>
                  <a:schemeClr val="tx1"/>
                </a:solidFill>
                <a:effectLst/>
                <a:latin typeface="Calibri" panose="020F0502020204030204" pitchFamily="34" charset="0"/>
                <a:ea typeface="Calibri" panose="020F0502020204030204" pitchFamily="34" charset="0"/>
              </a:rPr>
              <a:t/>
            </a:r>
            <a:br>
              <a:rPr lang="hu-HU" sz="2000" dirty="0">
                <a:solidFill>
                  <a:schemeClr val="tx1"/>
                </a:solidFill>
                <a:effectLst/>
                <a:latin typeface="Calibri" panose="020F0502020204030204" pitchFamily="34" charset="0"/>
                <a:ea typeface="Calibri" panose="020F0502020204030204" pitchFamily="34" charset="0"/>
              </a:rPr>
            </a:br>
            <a:r>
              <a:rPr lang="en-US" sz="1800" b="1" dirty="0">
                <a:solidFill>
                  <a:schemeClr val="tx1"/>
                </a:solidFill>
                <a:effectLst/>
                <a:latin typeface="Garamond" panose="02020404030301010803" pitchFamily="18" charset="0"/>
                <a:ea typeface="Garamond" panose="02020404030301010803" pitchFamily="18" charset="0"/>
                <a:cs typeface="Garamond" panose="02020404030301010803" pitchFamily="18" charset="0"/>
              </a:rPr>
              <a:t>2021-2-HU01-KA220-HED-000050972</a:t>
            </a:r>
            <a:endParaRPr lang="hu-HU" sz="1800" dirty="0">
              <a:solidFill>
                <a:schemeClr val="tx1"/>
              </a:solidFill>
              <a:effectLst/>
              <a:latin typeface="Calibri" panose="020F0502020204030204" pitchFamily="34" charset="0"/>
              <a:ea typeface="Calibri" panose="020F0502020204030204" pitchFamily="34" charset="0"/>
            </a:endParaRPr>
          </a:p>
        </p:txBody>
      </p:sp>
      <p:sp>
        <p:nvSpPr>
          <p:cNvPr id="5" name="Téglalap 4"/>
          <p:cNvSpPr/>
          <p:nvPr/>
        </p:nvSpPr>
        <p:spPr>
          <a:xfrm>
            <a:off x="1003539" y="3740201"/>
            <a:ext cx="9865744" cy="1477328"/>
          </a:xfrm>
          <a:prstGeom prst="rect">
            <a:avLst/>
          </a:prstGeom>
        </p:spPr>
        <p:txBody>
          <a:bodyPr wrap="square">
            <a:spAutoFit/>
          </a:bodyPr>
          <a:lstStyle/>
          <a:p>
            <a:endParaRPr lang="hu-HU" dirty="0">
              <a:latin typeface="Calibri" panose="020F0502020204030204" pitchFamily="34" charset="0"/>
              <a:ea typeface="Calibri" panose="020F0502020204030204" pitchFamily="34" charset="0"/>
            </a:endParaRPr>
          </a:p>
          <a:p>
            <a:endParaRPr lang="hu-HU" dirty="0">
              <a:latin typeface="Calibri" panose="020F0502020204030204" pitchFamily="34" charset="0"/>
              <a:ea typeface="Calibri" panose="020F0502020204030204" pitchFamily="34" charset="0"/>
            </a:endParaRPr>
          </a:p>
          <a:p>
            <a:endParaRPr lang="hu-HU" dirty="0">
              <a:latin typeface="Calibri" panose="020F0502020204030204" pitchFamily="34" charset="0"/>
              <a:ea typeface="Calibri" panose="020F0502020204030204" pitchFamily="34" charset="0"/>
            </a:endParaRPr>
          </a:p>
          <a:p>
            <a:endParaRPr lang="hu-HU" dirty="0">
              <a:latin typeface="Calibri" panose="020F0502020204030204" pitchFamily="34" charset="0"/>
              <a:ea typeface="Calibri" panose="020F0502020204030204" pitchFamily="34" charset="0"/>
            </a:endParaRPr>
          </a:p>
          <a:p>
            <a:endParaRPr lang="hu-HU" dirty="0">
              <a:latin typeface="Calibri" panose="020F0502020204030204" pitchFamily="34" charset="0"/>
              <a:ea typeface="Calibri" panose="020F0502020204030204" pitchFamily="34" charset="0"/>
            </a:endParaRPr>
          </a:p>
        </p:txBody>
      </p:sp>
      <p:pic>
        <p:nvPicPr>
          <p:cNvPr id="3" name="Kép 2" descr="CLIMATEMED - Developing new curriculum outlines and learning ...">
            <a:extLst>
              <a:ext uri="{FF2B5EF4-FFF2-40B4-BE49-F238E27FC236}">
                <a16:creationId xmlns:a16="http://schemas.microsoft.com/office/drawing/2014/main" id="{6F45D7B8-8713-9AC7-FB13-4CB2C35AAF45}"/>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061460" y="825919"/>
            <a:ext cx="4069080" cy="1783080"/>
          </a:xfrm>
          <a:prstGeom prst="rect">
            <a:avLst/>
          </a:prstGeom>
          <a:noFill/>
          <a:ln>
            <a:noFill/>
          </a:ln>
        </p:spPr>
      </p:pic>
      <p:pic>
        <p:nvPicPr>
          <p:cNvPr id="4" name="Kép 3">
            <a:extLst>
              <a:ext uri="{FF2B5EF4-FFF2-40B4-BE49-F238E27FC236}">
                <a16:creationId xmlns:a16="http://schemas.microsoft.com/office/drawing/2014/main" id="{5843A784-1500-3045-74B5-672CDB2A45B5}"/>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29116" y="5478342"/>
            <a:ext cx="1930153" cy="551323"/>
          </a:xfrm>
          <a:prstGeom prst="rect">
            <a:avLst/>
          </a:prstGeom>
          <a:noFill/>
          <a:ln>
            <a:noFill/>
          </a:ln>
        </p:spPr>
      </p:pic>
      <p:pic>
        <p:nvPicPr>
          <p:cNvPr id="6" name="image5.jpg">
            <a:extLst>
              <a:ext uri="{FF2B5EF4-FFF2-40B4-BE49-F238E27FC236}">
                <a16:creationId xmlns:a16="http://schemas.microsoft.com/office/drawing/2014/main" id="{DE63F9F7-9366-14CF-8201-3341D76530F2}"/>
              </a:ext>
            </a:extLst>
          </p:cNvPr>
          <p:cNvPicPr/>
          <p:nvPr/>
        </p:nvPicPr>
        <p:blipFill>
          <a:blip r:embed="rId4"/>
          <a:srcRect/>
          <a:stretch>
            <a:fillRect/>
          </a:stretch>
        </p:blipFill>
        <p:spPr>
          <a:xfrm>
            <a:off x="9120012" y="5433010"/>
            <a:ext cx="3060700" cy="641985"/>
          </a:xfrm>
          <a:prstGeom prst="rect">
            <a:avLst/>
          </a:prstGeom>
          <a:ln/>
        </p:spPr>
      </p:pic>
      <p:sp>
        <p:nvSpPr>
          <p:cNvPr id="8" name="Szövegdoboz 7">
            <a:extLst>
              <a:ext uri="{FF2B5EF4-FFF2-40B4-BE49-F238E27FC236}">
                <a16:creationId xmlns:a16="http://schemas.microsoft.com/office/drawing/2014/main" id="{918CACA4-4108-AA3F-8B80-533231B3E063}"/>
              </a:ext>
            </a:extLst>
          </p:cNvPr>
          <p:cNvSpPr txBox="1"/>
          <p:nvPr/>
        </p:nvSpPr>
        <p:spPr>
          <a:xfrm>
            <a:off x="1951575" y="5433010"/>
            <a:ext cx="7194958" cy="812530"/>
          </a:xfrm>
          <a:prstGeom prst="rect">
            <a:avLst/>
          </a:prstGeom>
          <a:noFill/>
        </p:spPr>
        <p:txBody>
          <a:bodyPr wrap="square">
            <a:spAutoFit/>
          </a:bodyPr>
          <a:lstStyle/>
          <a:p>
            <a:pPr algn="ctr">
              <a:lnSpc>
                <a:spcPct val="130000"/>
              </a:lnSpc>
              <a:tabLst>
                <a:tab pos="2026920" algn="l"/>
              </a:tabLst>
            </a:pPr>
            <a:r>
              <a:rPr lang="en-US" sz="1200" dirty="0">
                <a:latin typeface="Garamond" panose="02020404030301010803" pitchFamily="18" charset="0"/>
                <a:ea typeface="Garamond" panose="02020404030301010803" pitchFamily="18" charset="0"/>
                <a:cs typeface="Garamond" panose="02020404030301010803" pitchFamily="18" charset="0"/>
              </a:rPr>
              <a:t>Funded by the European Union. Views and opinions expressed are however those of the author(s) only and do not necessarily reflect those of the European Union or the European Education and Culture Executive Agency (EACEA</a:t>
            </a:r>
            <a:r>
              <a:rPr lang="en-US" sz="1200" dirty="0" smtClean="0">
                <a:latin typeface="Garamond" panose="02020404030301010803" pitchFamily="18" charset="0"/>
                <a:ea typeface="Garamond" panose="02020404030301010803" pitchFamily="18" charset="0"/>
                <a:cs typeface="Garamond" panose="02020404030301010803" pitchFamily="18" charset="0"/>
              </a:rPr>
              <a:t>).</a:t>
            </a:r>
            <a:r>
              <a:rPr lang="hu-HU" sz="1200" dirty="0" smtClean="0">
                <a:latin typeface="Garamond" panose="02020404030301010803" pitchFamily="18" charset="0"/>
                <a:ea typeface="Garamond" panose="02020404030301010803" pitchFamily="18" charset="0"/>
                <a:cs typeface="Garamond" panose="02020404030301010803" pitchFamily="18" charset="0"/>
              </a:rPr>
              <a:t/>
            </a:r>
            <a:br>
              <a:rPr lang="hu-HU" sz="1200" dirty="0" smtClean="0">
                <a:latin typeface="Garamond" panose="02020404030301010803" pitchFamily="18" charset="0"/>
                <a:ea typeface="Garamond" panose="02020404030301010803" pitchFamily="18" charset="0"/>
                <a:cs typeface="Garamond" panose="02020404030301010803" pitchFamily="18" charset="0"/>
              </a:rPr>
            </a:br>
            <a:r>
              <a:rPr lang="en-US" sz="1200" dirty="0" smtClean="0">
                <a:latin typeface="Garamond" panose="02020404030301010803" pitchFamily="18" charset="0"/>
                <a:ea typeface="Garamond" panose="02020404030301010803" pitchFamily="18" charset="0"/>
                <a:cs typeface="Garamond" panose="02020404030301010803" pitchFamily="18" charset="0"/>
              </a:rPr>
              <a:t>Neither </a:t>
            </a:r>
            <a:r>
              <a:rPr lang="en-US" sz="1200" dirty="0">
                <a:latin typeface="Garamond" panose="02020404030301010803" pitchFamily="18" charset="0"/>
                <a:ea typeface="Garamond" panose="02020404030301010803" pitchFamily="18" charset="0"/>
                <a:cs typeface="Garamond" panose="02020404030301010803" pitchFamily="18" charset="0"/>
              </a:rPr>
              <a:t>the European Union nor EACEA can be held responsible for them.</a:t>
            </a:r>
            <a:endParaRPr lang="hu-HU" sz="1600" dirty="0">
              <a:effectLst/>
              <a:latin typeface="Calibri" panose="020F0502020204030204" pitchFamily="34" charset="0"/>
              <a:ea typeface="Calibri" panose="020F0502020204030204" pitchFamily="34" charset="0"/>
            </a:endParaRPr>
          </a:p>
        </p:txBody>
      </p:sp>
    </p:spTree>
    <p:extLst>
      <p:ext uri="{BB962C8B-B14F-4D97-AF65-F5344CB8AC3E}">
        <p14:creationId xmlns:p14="http://schemas.microsoft.com/office/powerpoint/2010/main" val="294290415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hu-HU" b="1" dirty="0" err="1" smtClean="0"/>
              <a:t>Climate</a:t>
            </a:r>
            <a:r>
              <a:rPr lang="hu-HU" b="1" dirty="0" smtClean="0"/>
              <a:t> </a:t>
            </a:r>
            <a:r>
              <a:rPr lang="hu-HU" b="1" dirty="0" err="1" smtClean="0"/>
              <a:t>change</a:t>
            </a:r>
            <a:r>
              <a:rPr lang="hu-HU" b="1" dirty="0" smtClean="0"/>
              <a:t> and </a:t>
            </a:r>
            <a:r>
              <a:rPr lang="hu-HU" b="1" dirty="0" err="1" smtClean="0"/>
              <a:t>health</a:t>
            </a:r>
            <a:r>
              <a:rPr lang="hu-HU" b="1" dirty="0" smtClean="0"/>
              <a:t> – </a:t>
            </a:r>
            <a:r>
              <a:rPr lang="en-US" b="1" dirty="0" smtClean="0"/>
              <a:t>Tertiary </a:t>
            </a:r>
            <a:r>
              <a:rPr lang="en-US" b="1" dirty="0"/>
              <a:t>impacts</a:t>
            </a:r>
            <a:endParaRPr lang="en-US" dirty="0"/>
          </a:p>
        </p:txBody>
      </p:sp>
      <p:sp>
        <p:nvSpPr>
          <p:cNvPr id="3" name="Content Placeholder 2"/>
          <p:cNvSpPr>
            <a:spLocks noGrp="1"/>
          </p:cNvSpPr>
          <p:nvPr>
            <p:ph idx="1"/>
          </p:nvPr>
        </p:nvSpPr>
        <p:spPr/>
        <p:txBody>
          <a:bodyPr>
            <a:normAutofit/>
          </a:bodyPr>
          <a:lstStyle/>
          <a:p>
            <a:pPr marL="0" indent="0" algn="just">
              <a:lnSpc>
                <a:spcPct val="120000"/>
              </a:lnSpc>
              <a:buNone/>
            </a:pPr>
            <a:r>
              <a:rPr lang="en-US" sz="2400" dirty="0" smtClean="0"/>
              <a:t>Climate </a:t>
            </a:r>
            <a:r>
              <a:rPr lang="en-US" sz="2400" dirty="0"/>
              <a:t>change could be one of the many drivers of conflict in various regions. For example, drought has been shown to significantly increase the likelihood of sustained conflict for nations or groups dependent on agricultural </a:t>
            </a:r>
            <a:r>
              <a:rPr lang="en-US" sz="2400" dirty="0" smtClean="0"/>
              <a:t>livelihoods</a:t>
            </a:r>
            <a:r>
              <a:rPr lang="hu-HU" sz="2400" dirty="0" smtClean="0"/>
              <a:t>.</a:t>
            </a:r>
            <a:endParaRPr lang="en-US" sz="2400" dirty="0"/>
          </a:p>
        </p:txBody>
      </p:sp>
      <p:pic>
        <p:nvPicPr>
          <p:cNvPr id="4" name="Picture 3"/>
          <p:cNvPicPr>
            <a:picLocks noChangeAspect="1"/>
          </p:cNvPicPr>
          <p:nvPr/>
        </p:nvPicPr>
        <p:blipFill rotWithShape="1">
          <a:blip r:embed="rId2"/>
          <a:srcRect l="9773" t="25982" r="31896" b="22411"/>
          <a:stretch/>
        </p:blipFill>
        <p:spPr>
          <a:xfrm>
            <a:off x="2834640" y="2363387"/>
            <a:ext cx="7589520" cy="3775165"/>
          </a:xfrm>
          <a:prstGeom prst="rect">
            <a:avLst/>
          </a:prstGeom>
        </p:spPr>
      </p:pic>
      <p:sp>
        <p:nvSpPr>
          <p:cNvPr id="6" name="Rectangle 5"/>
          <p:cNvSpPr/>
          <p:nvPr/>
        </p:nvSpPr>
        <p:spPr>
          <a:xfrm>
            <a:off x="4857089" y="6172943"/>
            <a:ext cx="4480714" cy="265457"/>
          </a:xfrm>
          <a:prstGeom prst="rect">
            <a:avLst/>
          </a:prstGeom>
        </p:spPr>
        <p:txBody>
          <a:bodyPr wrap="none" lIns="91440" tIns="45720" rIns="91440" bIns="45720" anchor="t">
            <a:spAutoFit/>
          </a:bodyPr>
          <a:lstStyle/>
          <a:p>
            <a:pPr>
              <a:lnSpc>
                <a:spcPct val="107000"/>
              </a:lnSpc>
              <a:spcAft>
                <a:spcPts val="800"/>
              </a:spcAft>
              <a:tabLst>
                <a:tab pos="457200" algn="l"/>
              </a:tabLst>
            </a:pPr>
            <a:r>
              <a:rPr lang="hu-HU" sz="1100" u="sng" dirty="0">
                <a:solidFill>
                  <a:srgbClr val="0000FF"/>
                </a:solidFill>
                <a:latin typeface="Calibri"/>
                <a:ea typeface="Calibri"/>
                <a:cs typeface="Times New Roman"/>
                <a:hlinkClick r:id="rId3"/>
              </a:rPr>
              <a:t>h</a:t>
            </a:r>
            <a:r>
              <a:rPr lang="en-US" sz="1100" u="sng" dirty="0">
                <a:solidFill>
                  <a:srgbClr val="0000FF"/>
                </a:solidFill>
                <a:latin typeface="Calibri"/>
                <a:ea typeface="Calibri"/>
                <a:cs typeface="Times New Roman"/>
                <a:hlinkClick r:id="rId3"/>
              </a:rPr>
              <a:t>ttps://www.cbd.int/health/SOK-biodiversity-en.pdf </a:t>
            </a:r>
            <a:r>
              <a:rPr lang="en-US" sz="1100" dirty="0" err="1">
                <a:solidFill>
                  <a:srgbClr val="000000"/>
                </a:solidFill>
                <a:latin typeface="Calibri"/>
                <a:ea typeface="Calibri"/>
                <a:cs typeface="Calibri"/>
              </a:rPr>
              <a:t>Accesed</a:t>
            </a:r>
            <a:r>
              <a:rPr lang="en-US" sz="1100" dirty="0">
                <a:solidFill>
                  <a:srgbClr val="000000"/>
                </a:solidFill>
                <a:latin typeface="Calibri"/>
                <a:ea typeface="Calibri"/>
                <a:cs typeface="Calibri"/>
              </a:rPr>
              <a:t> 20 June 2023</a:t>
            </a:r>
            <a:endParaRPr lang="en-US" sz="1100" dirty="0">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16654605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hu-HU" b="1" dirty="0" err="1" smtClean="0"/>
              <a:t>Cliamte</a:t>
            </a:r>
            <a:r>
              <a:rPr lang="hu-HU" b="1" dirty="0" smtClean="0"/>
              <a:t> </a:t>
            </a:r>
            <a:r>
              <a:rPr lang="hu-HU" b="1" dirty="0" err="1" smtClean="0"/>
              <a:t>change</a:t>
            </a:r>
            <a:r>
              <a:rPr lang="hu-HU" b="1" dirty="0" smtClean="0"/>
              <a:t> and </a:t>
            </a:r>
            <a:r>
              <a:rPr lang="hu-HU" b="1" dirty="0" err="1" smtClean="0"/>
              <a:t>health</a:t>
            </a:r>
            <a:r>
              <a:rPr lang="hu-HU" b="1" dirty="0" smtClean="0"/>
              <a:t> – </a:t>
            </a:r>
            <a:r>
              <a:rPr lang="en-US" b="1" dirty="0" smtClean="0"/>
              <a:t>Regional </a:t>
            </a:r>
            <a:r>
              <a:rPr lang="en-US" b="1" dirty="0"/>
              <a:t>impacts</a:t>
            </a:r>
          </a:p>
        </p:txBody>
      </p:sp>
      <p:sp>
        <p:nvSpPr>
          <p:cNvPr id="3" name="Content Placeholder 2"/>
          <p:cNvSpPr>
            <a:spLocks noGrp="1"/>
          </p:cNvSpPr>
          <p:nvPr>
            <p:ph idx="1"/>
          </p:nvPr>
        </p:nvSpPr>
        <p:spPr>
          <a:xfrm>
            <a:off x="192505" y="1135238"/>
            <a:ext cx="5324919" cy="4568876"/>
          </a:xfrm>
        </p:spPr>
        <p:txBody>
          <a:bodyPr>
            <a:normAutofit lnSpcReduction="10000"/>
          </a:bodyPr>
          <a:lstStyle/>
          <a:p>
            <a:pPr marL="0" indent="0">
              <a:buNone/>
            </a:pPr>
            <a:r>
              <a:rPr lang="en-US" b="1" dirty="0"/>
              <a:t>African continent </a:t>
            </a:r>
          </a:p>
          <a:p>
            <a:pPr algn="just">
              <a:lnSpc>
                <a:spcPct val="120000"/>
              </a:lnSpc>
              <a:spcAft>
                <a:spcPts val="1000"/>
              </a:spcAft>
            </a:pPr>
            <a:r>
              <a:rPr lang="en-US" sz="2400" dirty="0"/>
              <a:t>Compounded stress on water resources</a:t>
            </a:r>
          </a:p>
          <a:p>
            <a:pPr algn="just">
              <a:lnSpc>
                <a:spcPct val="120000"/>
              </a:lnSpc>
              <a:spcAft>
                <a:spcPts val="1000"/>
              </a:spcAft>
            </a:pPr>
            <a:r>
              <a:rPr lang="en-US" sz="2400" dirty="0"/>
              <a:t>Reduced crop productivity adversely affecting national, regional, and household livelihoods and food security.</a:t>
            </a:r>
          </a:p>
          <a:p>
            <a:pPr algn="just">
              <a:lnSpc>
                <a:spcPct val="120000"/>
              </a:lnSpc>
              <a:spcAft>
                <a:spcPts val="1000"/>
              </a:spcAft>
            </a:pPr>
            <a:r>
              <a:rPr lang="en-US" sz="2400" dirty="0"/>
              <a:t>Changes in the geographic range and incidence of vector- and water-borne diseases.</a:t>
            </a:r>
          </a:p>
        </p:txBody>
      </p:sp>
      <p:pic>
        <p:nvPicPr>
          <p:cNvPr id="4" name="Picture 3"/>
          <p:cNvPicPr>
            <a:picLocks noChangeAspect="1"/>
          </p:cNvPicPr>
          <p:nvPr/>
        </p:nvPicPr>
        <p:blipFill rotWithShape="1">
          <a:blip r:embed="rId2"/>
          <a:srcRect l="14614" t="15625" r="37177" b="8060"/>
          <a:stretch/>
        </p:blipFill>
        <p:spPr>
          <a:xfrm>
            <a:off x="5646820" y="723019"/>
            <a:ext cx="6272463" cy="4981095"/>
          </a:xfrm>
          <a:prstGeom prst="rect">
            <a:avLst/>
          </a:prstGeom>
        </p:spPr>
      </p:pic>
      <p:sp>
        <p:nvSpPr>
          <p:cNvPr id="6" name="Rectangle 5"/>
          <p:cNvSpPr/>
          <p:nvPr/>
        </p:nvSpPr>
        <p:spPr>
          <a:xfrm>
            <a:off x="4667198" y="5915870"/>
            <a:ext cx="8231706" cy="265457"/>
          </a:xfrm>
          <a:prstGeom prst="rect">
            <a:avLst/>
          </a:prstGeom>
        </p:spPr>
        <p:txBody>
          <a:bodyPr wrap="square">
            <a:spAutoFit/>
          </a:bodyPr>
          <a:lstStyle/>
          <a:p>
            <a:pPr lvl="0" algn="ctr">
              <a:lnSpc>
                <a:spcPct val="107000"/>
              </a:lnSpc>
              <a:spcAft>
                <a:spcPts val="800"/>
              </a:spcAft>
              <a:tabLst>
                <a:tab pos="457200" algn="l"/>
              </a:tabLst>
            </a:pPr>
            <a:r>
              <a:rPr lang="en-US" sz="1100" dirty="0">
                <a:latin typeface="Calibri" panose="020F0502020204030204" pitchFamily="34" charset="0"/>
                <a:ea typeface="Calibri" panose="020F0502020204030204" pitchFamily="34" charset="0"/>
                <a:cs typeface="Times New Roman" panose="02020603050405020304" pitchFamily="18" charset="0"/>
              </a:rPr>
              <a:t>https://www.statista.com/chart/28136/index-scores-for-climate-resilience-of-african-countries/</a:t>
            </a:r>
          </a:p>
        </p:txBody>
      </p:sp>
    </p:spTree>
    <p:extLst>
      <p:ext uri="{BB962C8B-B14F-4D97-AF65-F5344CB8AC3E}">
        <p14:creationId xmlns:p14="http://schemas.microsoft.com/office/powerpoint/2010/main" val="105108790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a:extLst>
              <a:ext uri="{BEBA8EAE-BF5A-486C-A8C5-ECC9F3942E4B}">
                <a14:imgProps xmlns:a14="http://schemas.microsoft.com/office/drawing/2010/main">
                  <a14:imgLayer r:embed="rId3">
                    <a14:imgEffect>
                      <a14:sharpenSoften amount="25000"/>
                    </a14:imgEffect>
                  </a14:imgLayer>
                </a14:imgProps>
              </a:ext>
            </a:extLst>
          </a:blip>
          <a:srcRect l="16412" t="21202" r="37661" b="16945"/>
          <a:stretch/>
        </p:blipFill>
        <p:spPr>
          <a:xfrm>
            <a:off x="4718649" y="828135"/>
            <a:ext cx="7065034" cy="5112901"/>
          </a:xfrm>
          <a:prstGeom prst="rect">
            <a:avLst/>
          </a:prstGeom>
        </p:spPr>
      </p:pic>
      <p:sp>
        <p:nvSpPr>
          <p:cNvPr id="6" name="Content Placeholder 4"/>
          <p:cNvSpPr txBox="1">
            <a:spLocks/>
          </p:cNvSpPr>
          <p:nvPr/>
        </p:nvSpPr>
        <p:spPr>
          <a:xfrm>
            <a:off x="0" y="6087415"/>
            <a:ext cx="11896825" cy="39880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baseline="0">
                <a:solidFill>
                  <a:schemeClr val="bg1">
                    <a:lumMod val="50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lumMod val="50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lumMod val="50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50000"/>
                  </a:schemeClr>
                </a:solidFill>
                <a:latin typeface="+mn-lt"/>
                <a:ea typeface="+mn-ea"/>
                <a:cs typeface="+mn-cs"/>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800" kern="1200">
                <a:solidFill>
                  <a:schemeClr val="bg1">
                    <a:lumMod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hu-HU" sz="1100">
                <a:solidFill>
                  <a:schemeClr val="tx1"/>
                </a:solidFill>
              </a:rPr>
              <a:t>WHO. </a:t>
            </a:r>
            <a:r>
              <a:rPr lang="en-US" sz="1100">
                <a:solidFill>
                  <a:schemeClr val="tx1"/>
                </a:solidFill>
              </a:rPr>
              <a:t>Checklists </a:t>
            </a:r>
            <a:r>
              <a:rPr lang="en-US" sz="1100" dirty="0">
                <a:solidFill>
                  <a:schemeClr val="tx1"/>
                </a:solidFill>
              </a:rPr>
              <a:t>to assess vulnerabilities in health care facilities in the context of </a:t>
            </a:r>
            <a:r>
              <a:rPr lang="en-US" sz="1100">
                <a:solidFill>
                  <a:schemeClr val="tx1"/>
                </a:solidFill>
              </a:rPr>
              <a:t>climate change</a:t>
            </a:r>
            <a:r>
              <a:rPr lang="hu-HU" sz="1100">
                <a:solidFill>
                  <a:schemeClr val="tx1"/>
                </a:solidFill>
              </a:rPr>
              <a:t>,</a:t>
            </a:r>
            <a:r>
              <a:rPr lang="en-US" sz="1100">
                <a:solidFill>
                  <a:schemeClr val="tx1"/>
                </a:solidFill>
              </a:rPr>
              <a:t> </a:t>
            </a:r>
            <a:r>
              <a:rPr lang="en-US" sz="1100" dirty="0">
                <a:solidFill>
                  <a:schemeClr val="tx1"/>
                </a:solidFill>
              </a:rPr>
              <a:t>ISBN 978-92-4-002290-4 (electronic version) </a:t>
            </a:r>
            <a:r>
              <a:rPr lang="en-US" sz="1100">
                <a:solidFill>
                  <a:schemeClr val="tx1"/>
                </a:solidFill>
              </a:rPr>
              <a:t>– p</a:t>
            </a:r>
            <a:r>
              <a:rPr lang="hu-HU" sz="1100">
                <a:solidFill>
                  <a:schemeClr val="tx1"/>
                </a:solidFill>
              </a:rPr>
              <a:t>p.</a:t>
            </a:r>
            <a:r>
              <a:rPr lang="en-US" sz="1100">
                <a:solidFill>
                  <a:schemeClr val="tx1"/>
                </a:solidFill>
              </a:rPr>
              <a:t> </a:t>
            </a:r>
            <a:r>
              <a:rPr lang="en-US" sz="1100" dirty="0">
                <a:solidFill>
                  <a:schemeClr val="tx1"/>
                </a:solidFill>
              </a:rPr>
              <a:t>17-19</a:t>
            </a:r>
          </a:p>
          <a:p>
            <a:endParaRPr lang="en-US" dirty="0"/>
          </a:p>
        </p:txBody>
      </p:sp>
      <p:sp>
        <p:nvSpPr>
          <p:cNvPr id="7" name="Title 1"/>
          <p:cNvSpPr>
            <a:spLocks noGrp="1"/>
          </p:cNvSpPr>
          <p:nvPr>
            <p:ph type="title"/>
          </p:nvPr>
        </p:nvSpPr>
        <p:spPr>
          <a:xfrm>
            <a:off x="114868" y="35208"/>
            <a:ext cx="6156536" cy="1064498"/>
          </a:xfrm>
        </p:spPr>
        <p:txBody>
          <a:bodyPr>
            <a:noAutofit/>
          </a:bodyPr>
          <a:lstStyle/>
          <a:p>
            <a:r>
              <a:rPr lang="en-US" sz="2800" b="1" dirty="0"/>
              <a:t>Climate-sensitive diseases </a:t>
            </a:r>
            <a:r>
              <a:rPr lang="en-US" sz="2800" b="1" dirty="0" smtClean="0"/>
              <a:t>and</a:t>
            </a:r>
            <a:r>
              <a:rPr lang="hu-HU" sz="2800" b="1" dirty="0" smtClean="0"/>
              <a:t/>
            </a:r>
            <a:br>
              <a:rPr lang="hu-HU" sz="2800" b="1" dirty="0" smtClean="0"/>
            </a:br>
            <a:r>
              <a:rPr lang="en-US" sz="2800" b="1" dirty="0" smtClean="0"/>
              <a:t>climate-sensitive </a:t>
            </a:r>
            <a:r>
              <a:rPr lang="en-US" sz="2800" b="1" dirty="0"/>
              <a:t>health outcomes </a:t>
            </a:r>
          </a:p>
        </p:txBody>
      </p:sp>
    </p:spTree>
    <p:extLst>
      <p:ext uri="{BB962C8B-B14F-4D97-AF65-F5344CB8AC3E}">
        <p14:creationId xmlns:p14="http://schemas.microsoft.com/office/powerpoint/2010/main" val="420530377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a:extLst>
              <a:ext uri="{BEBA8EAE-BF5A-486C-A8C5-ECC9F3942E4B}">
                <a14:imgProps xmlns:a14="http://schemas.microsoft.com/office/drawing/2010/main">
                  <a14:imgLayer r:embed="rId3">
                    <a14:imgEffect>
                      <a14:sharpenSoften amount="25000"/>
                    </a14:imgEffect>
                  </a14:imgLayer>
                </a14:imgProps>
              </a:ext>
            </a:extLst>
          </a:blip>
          <a:srcRect l="18292" t="19674" r="36945" b="21699"/>
          <a:stretch/>
        </p:blipFill>
        <p:spPr>
          <a:xfrm>
            <a:off x="5178399" y="1234759"/>
            <a:ext cx="6641757" cy="4890752"/>
          </a:xfrm>
          <a:prstGeom prst="rect">
            <a:avLst/>
          </a:prstGeom>
        </p:spPr>
      </p:pic>
      <p:pic>
        <p:nvPicPr>
          <p:cNvPr id="5" name="Picture 4"/>
          <p:cNvPicPr>
            <a:picLocks noChangeAspect="1"/>
          </p:cNvPicPr>
          <p:nvPr/>
        </p:nvPicPr>
        <p:blipFill rotWithShape="1">
          <a:blip r:embed="rId4"/>
          <a:srcRect r="29492"/>
          <a:stretch/>
        </p:blipFill>
        <p:spPr>
          <a:xfrm>
            <a:off x="5178399" y="7059"/>
            <a:ext cx="6637837" cy="1372843"/>
          </a:xfrm>
          <a:prstGeom prst="rect">
            <a:avLst/>
          </a:prstGeom>
        </p:spPr>
      </p:pic>
      <p:sp>
        <p:nvSpPr>
          <p:cNvPr id="3" name="Rectangle 2"/>
          <p:cNvSpPr/>
          <p:nvPr/>
        </p:nvSpPr>
        <p:spPr>
          <a:xfrm>
            <a:off x="2864654" y="6108259"/>
            <a:ext cx="9390743" cy="538609"/>
          </a:xfrm>
          <a:prstGeom prst="rect">
            <a:avLst/>
          </a:prstGeom>
        </p:spPr>
        <p:txBody>
          <a:bodyPr wrap="square">
            <a:spAutoFit/>
          </a:bodyPr>
          <a:lstStyle/>
          <a:p>
            <a:pPr algn="ctr"/>
            <a:r>
              <a:rPr lang="hu-HU" sz="1100" dirty="0"/>
              <a:t>WHO. </a:t>
            </a:r>
            <a:r>
              <a:rPr lang="en-US" sz="1100" dirty="0"/>
              <a:t>Checklists to assess vulnerabilities in health care facilities in the context of climate change</a:t>
            </a:r>
            <a:r>
              <a:rPr lang="hu-HU" sz="1100" dirty="0"/>
              <a:t>,</a:t>
            </a:r>
            <a:r>
              <a:rPr lang="en-US" sz="1100" dirty="0"/>
              <a:t> ISBN 978-92-4-002290-4 (electronic version) – p</a:t>
            </a:r>
            <a:r>
              <a:rPr lang="hu-HU" sz="1100" dirty="0"/>
              <a:t>p.</a:t>
            </a:r>
            <a:r>
              <a:rPr lang="en-US" sz="1100" dirty="0"/>
              <a:t> 17-19</a:t>
            </a:r>
          </a:p>
          <a:p>
            <a:endParaRPr lang="en-US" dirty="0"/>
          </a:p>
        </p:txBody>
      </p:sp>
      <p:sp>
        <p:nvSpPr>
          <p:cNvPr id="6" name="Title 1"/>
          <p:cNvSpPr>
            <a:spLocks noGrp="1"/>
          </p:cNvSpPr>
          <p:nvPr>
            <p:ph type="title"/>
          </p:nvPr>
        </p:nvSpPr>
        <p:spPr>
          <a:xfrm>
            <a:off x="114868" y="35208"/>
            <a:ext cx="6156536" cy="1064498"/>
          </a:xfrm>
        </p:spPr>
        <p:txBody>
          <a:bodyPr>
            <a:noAutofit/>
          </a:bodyPr>
          <a:lstStyle/>
          <a:p>
            <a:r>
              <a:rPr lang="en-US" sz="2800" b="1" dirty="0"/>
              <a:t>Climate-sensitive diseases </a:t>
            </a:r>
            <a:r>
              <a:rPr lang="en-US" sz="2800" b="1" dirty="0" smtClean="0"/>
              <a:t>and</a:t>
            </a:r>
            <a:r>
              <a:rPr lang="hu-HU" sz="2800" b="1" dirty="0" smtClean="0"/>
              <a:t/>
            </a:r>
            <a:br>
              <a:rPr lang="hu-HU" sz="2800" b="1" dirty="0" smtClean="0"/>
            </a:br>
            <a:r>
              <a:rPr lang="en-US" sz="2800" b="1" dirty="0" smtClean="0"/>
              <a:t>climate-sensitive </a:t>
            </a:r>
            <a:r>
              <a:rPr lang="en-US" sz="2800" b="1" dirty="0"/>
              <a:t>health outcomes </a:t>
            </a:r>
          </a:p>
        </p:txBody>
      </p:sp>
    </p:spTree>
    <p:extLst>
      <p:ext uri="{BB962C8B-B14F-4D97-AF65-F5344CB8AC3E}">
        <p14:creationId xmlns:p14="http://schemas.microsoft.com/office/powerpoint/2010/main" val="151678162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2"/>
          <a:srcRect l="-29189" t="-275" r="31091" b="66486"/>
          <a:stretch/>
        </p:blipFill>
        <p:spPr>
          <a:xfrm>
            <a:off x="1675101" y="153008"/>
            <a:ext cx="10341736" cy="1664507"/>
          </a:xfrm>
          <a:prstGeom prst="rect">
            <a:avLst/>
          </a:prstGeom>
        </p:spPr>
      </p:pic>
      <p:pic>
        <p:nvPicPr>
          <p:cNvPr id="4" name="Picture 3"/>
          <p:cNvPicPr>
            <a:picLocks noChangeAspect="1"/>
          </p:cNvPicPr>
          <p:nvPr/>
        </p:nvPicPr>
        <p:blipFill rotWithShape="1">
          <a:blip r:embed="rId3">
            <a:extLst>
              <a:ext uri="{BEBA8EAE-BF5A-486C-A8C5-ECC9F3942E4B}">
                <a14:imgProps xmlns:a14="http://schemas.microsoft.com/office/drawing/2010/main">
                  <a14:imgLayer r:embed="rId4">
                    <a14:imgEffect>
                      <a14:sharpenSoften amount="25000"/>
                    </a14:imgEffect>
                  </a14:imgLayer>
                </a14:imgProps>
              </a:ext>
            </a:extLst>
          </a:blip>
          <a:srcRect l="18985" t="33935" r="37011" b="19586"/>
          <a:stretch/>
        </p:blipFill>
        <p:spPr>
          <a:xfrm>
            <a:off x="4739887" y="1734618"/>
            <a:ext cx="7276950" cy="4321325"/>
          </a:xfrm>
          <a:prstGeom prst="rect">
            <a:avLst/>
          </a:prstGeom>
        </p:spPr>
      </p:pic>
      <p:sp>
        <p:nvSpPr>
          <p:cNvPr id="3" name="Rectangle 2"/>
          <p:cNvSpPr/>
          <p:nvPr/>
        </p:nvSpPr>
        <p:spPr>
          <a:xfrm>
            <a:off x="1277257" y="6055943"/>
            <a:ext cx="10130972" cy="538609"/>
          </a:xfrm>
          <a:prstGeom prst="rect">
            <a:avLst/>
          </a:prstGeom>
        </p:spPr>
        <p:txBody>
          <a:bodyPr wrap="square">
            <a:spAutoFit/>
          </a:bodyPr>
          <a:lstStyle/>
          <a:p>
            <a:pPr algn="ctr"/>
            <a:r>
              <a:rPr lang="hu-HU" sz="1100"/>
              <a:t>WHO. </a:t>
            </a:r>
            <a:r>
              <a:rPr lang="en-US" sz="1100"/>
              <a:t>Checklists to assess vulnerabilities in health care facilities in the context of climate change</a:t>
            </a:r>
            <a:r>
              <a:rPr lang="hu-HU" sz="1100"/>
              <a:t>,</a:t>
            </a:r>
            <a:r>
              <a:rPr lang="en-US" sz="1100"/>
              <a:t> ISBN 978-92-4-002290-4 (electronic version) – p</a:t>
            </a:r>
            <a:r>
              <a:rPr lang="hu-HU" sz="1100"/>
              <a:t>p.</a:t>
            </a:r>
            <a:r>
              <a:rPr lang="en-US" sz="1100"/>
              <a:t> 17-19</a:t>
            </a:r>
          </a:p>
          <a:p>
            <a:endParaRPr lang="en-US" dirty="0"/>
          </a:p>
        </p:txBody>
      </p:sp>
      <p:sp>
        <p:nvSpPr>
          <p:cNvPr id="6" name="Title 1"/>
          <p:cNvSpPr>
            <a:spLocks noGrp="1"/>
          </p:cNvSpPr>
          <p:nvPr>
            <p:ph type="title"/>
          </p:nvPr>
        </p:nvSpPr>
        <p:spPr>
          <a:xfrm>
            <a:off x="114868" y="35208"/>
            <a:ext cx="6156536" cy="1064498"/>
          </a:xfrm>
        </p:spPr>
        <p:txBody>
          <a:bodyPr>
            <a:noAutofit/>
          </a:bodyPr>
          <a:lstStyle/>
          <a:p>
            <a:r>
              <a:rPr lang="en-US" sz="2800" b="1" dirty="0"/>
              <a:t>Climate-sensitive diseases </a:t>
            </a:r>
            <a:r>
              <a:rPr lang="en-US" sz="2800" b="1" dirty="0" smtClean="0"/>
              <a:t>and</a:t>
            </a:r>
            <a:r>
              <a:rPr lang="hu-HU" sz="2800" b="1" dirty="0" smtClean="0"/>
              <a:t/>
            </a:r>
            <a:br>
              <a:rPr lang="hu-HU" sz="2800" b="1" dirty="0" smtClean="0"/>
            </a:br>
            <a:r>
              <a:rPr lang="en-US" sz="2800" b="1" dirty="0" smtClean="0"/>
              <a:t>climate-sensitive </a:t>
            </a:r>
            <a:r>
              <a:rPr lang="en-US" sz="2800" b="1" dirty="0"/>
              <a:t>health outcomes </a:t>
            </a:r>
          </a:p>
        </p:txBody>
      </p:sp>
    </p:spTree>
    <p:extLst>
      <p:ext uri="{BB962C8B-B14F-4D97-AF65-F5344CB8AC3E}">
        <p14:creationId xmlns:p14="http://schemas.microsoft.com/office/powerpoint/2010/main" val="155149861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a:extLst>
              <a:ext uri="{BEBA8EAE-BF5A-486C-A8C5-ECC9F3942E4B}">
                <a14:imgProps xmlns:a14="http://schemas.microsoft.com/office/drawing/2010/main">
                  <a14:imgLayer r:embed="rId3">
                    <a14:imgEffect>
                      <a14:sharpenSoften amount="25000"/>
                    </a14:imgEffect>
                  </a14:imgLayer>
                </a14:imgProps>
              </a:ext>
            </a:extLst>
          </a:blip>
          <a:srcRect l="16512" t="17033" r="39087" b="29974"/>
          <a:stretch/>
        </p:blipFill>
        <p:spPr>
          <a:xfrm>
            <a:off x="2777459" y="301818"/>
            <a:ext cx="8590209" cy="5764132"/>
          </a:xfrm>
          <a:prstGeom prst="rect">
            <a:avLst/>
          </a:prstGeom>
        </p:spPr>
      </p:pic>
      <p:sp>
        <p:nvSpPr>
          <p:cNvPr id="6" name="Rectangle 5"/>
          <p:cNvSpPr/>
          <p:nvPr/>
        </p:nvSpPr>
        <p:spPr>
          <a:xfrm>
            <a:off x="2254648" y="6063255"/>
            <a:ext cx="9463314" cy="538609"/>
          </a:xfrm>
          <a:prstGeom prst="rect">
            <a:avLst/>
          </a:prstGeom>
        </p:spPr>
        <p:txBody>
          <a:bodyPr wrap="square">
            <a:spAutoFit/>
          </a:bodyPr>
          <a:lstStyle/>
          <a:p>
            <a:pPr algn="ctr"/>
            <a:r>
              <a:rPr lang="hu-HU" sz="1100" dirty="0"/>
              <a:t>WHO. </a:t>
            </a:r>
            <a:r>
              <a:rPr lang="en-US" sz="1100" dirty="0"/>
              <a:t>Checklists to assess vulnerabilities in health care facilities in the context of climate change</a:t>
            </a:r>
            <a:r>
              <a:rPr lang="hu-HU" sz="1100" dirty="0"/>
              <a:t>,</a:t>
            </a:r>
            <a:r>
              <a:rPr lang="en-US" sz="1100" dirty="0"/>
              <a:t> ISBN 978-92-4-002290-4 (electronic version) – p</a:t>
            </a:r>
            <a:r>
              <a:rPr lang="hu-HU" sz="1100" dirty="0"/>
              <a:t>p.</a:t>
            </a:r>
            <a:r>
              <a:rPr lang="en-US" sz="1100" dirty="0"/>
              <a:t> 17-19</a:t>
            </a:r>
          </a:p>
          <a:p>
            <a:endParaRPr lang="en-US" dirty="0"/>
          </a:p>
        </p:txBody>
      </p:sp>
      <p:sp>
        <p:nvSpPr>
          <p:cNvPr id="7" name="Title 1"/>
          <p:cNvSpPr>
            <a:spLocks noGrp="1"/>
          </p:cNvSpPr>
          <p:nvPr>
            <p:ph type="title"/>
          </p:nvPr>
        </p:nvSpPr>
        <p:spPr>
          <a:xfrm>
            <a:off x="114868" y="35208"/>
            <a:ext cx="6156536" cy="1064498"/>
          </a:xfrm>
        </p:spPr>
        <p:txBody>
          <a:bodyPr>
            <a:noAutofit/>
          </a:bodyPr>
          <a:lstStyle/>
          <a:p>
            <a:r>
              <a:rPr lang="en-US" sz="2800" b="1" dirty="0"/>
              <a:t>Climate-sensitive diseases </a:t>
            </a:r>
            <a:r>
              <a:rPr lang="en-US" sz="2800" b="1" dirty="0" smtClean="0"/>
              <a:t>and</a:t>
            </a:r>
            <a:r>
              <a:rPr lang="hu-HU" sz="2800" b="1" dirty="0" smtClean="0"/>
              <a:t/>
            </a:r>
            <a:br>
              <a:rPr lang="hu-HU" sz="2800" b="1" dirty="0" smtClean="0"/>
            </a:br>
            <a:r>
              <a:rPr lang="en-US" sz="2800" b="1" dirty="0" smtClean="0"/>
              <a:t>climate-sensitive </a:t>
            </a:r>
            <a:r>
              <a:rPr lang="en-US" sz="2800" b="1" dirty="0"/>
              <a:t>health outcomes </a:t>
            </a:r>
          </a:p>
        </p:txBody>
      </p:sp>
    </p:spTree>
    <p:extLst>
      <p:ext uri="{BB962C8B-B14F-4D97-AF65-F5344CB8AC3E}">
        <p14:creationId xmlns:p14="http://schemas.microsoft.com/office/powerpoint/2010/main" val="192215996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a:extLst>
              <a:ext uri="{BEBA8EAE-BF5A-486C-A8C5-ECC9F3942E4B}">
                <a14:imgProps xmlns:a14="http://schemas.microsoft.com/office/drawing/2010/main">
                  <a14:imgLayer r:embed="rId3">
                    <a14:imgEffect>
                      <a14:sharpenSoften amount="25000"/>
                    </a14:imgEffect>
                  </a14:imgLayer>
                </a14:imgProps>
              </a:ext>
            </a:extLst>
          </a:blip>
          <a:srcRect l="14827" t="35168" r="38155" b="19410"/>
          <a:stretch/>
        </p:blipFill>
        <p:spPr>
          <a:xfrm>
            <a:off x="4451314" y="2096211"/>
            <a:ext cx="7263685" cy="3945327"/>
          </a:xfrm>
          <a:prstGeom prst="rect">
            <a:avLst/>
          </a:prstGeom>
        </p:spPr>
      </p:pic>
      <p:pic>
        <p:nvPicPr>
          <p:cNvPr id="5" name="Picture 4"/>
          <p:cNvPicPr>
            <a:picLocks noChangeAspect="1"/>
          </p:cNvPicPr>
          <p:nvPr/>
        </p:nvPicPr>
        <p:blipFill rotWithShape="1">
          <a:blip r:embed="rId4"/>
          <a:srcRect r="31459" b="66211"/>
          <a:stretch/>
        </p:blipFill>
        <p:spPr>
          <a:xfrm>
            <a:off x="4451314" y="414619"/>
            <a:ext cx="7234559" cy="1681592"/>
          </a:xfrm>
          <a:prstGeom prst="rect">
            <a:avLst/>
          </a:prstGeom>
        </p:spPr>
      </p:pic>
      <p:sp>
        <p:nvSpPr>
          <p:cNvPr id="7" name="Rectangle 6"/>
          <p:cNvSpPr/>
          <p:nvPr/>
        </p:nvSpPr>
        <p:spPr>
          <a:xfrm>
            <a:off x="1117601" y="6036367"/>
            <a:ext cx="9390742" cy="538609"/>
          </a:xfrm>
          <a:prstGeom prst="rect">
            <a:avLst/>
          </a:prstGeom>
        </p:spPr>
        <p:txBody>
          <a:bodyPr wrap="square">
            <a:spAutoFit/>
          </a:bodyPr>
          <a:lstStyle/>
          <a:p>
            <a:pPr algn="ctr"/>
            <a:r>
              <a:rPr lang="hu-HU" sz="1100"/>
              <a:t>WHO. </a:t>
            </a:r>
            <a:r>
              <a:rPr lang="en-US" sz="1100"/>
              <a:t>Checklists to assess vulnerabilities in health care facilities in the context of climate change</a:t>
            </a:r>
            <a:r>
              <a:rPr lang="hu-HU" sz="1100"/>
              <a:t>,</a:t>
            </a:r>
            <a:r>
              <a:rPr lang="en-US" sz="1100"/>
              <a:t> ISBN 978-92-4-002290-4 (electronic version) – p</a:t>
            </a:r>
            <a:r>
              <a:rPr lang="hu-HU" sz="1100"/>
              <a:t>p.</a:t>
            </a:r>
            <a:r>
              <a:rPr lang="en-US" sz="1100"/>
              <a:t> 17-19</a:t>
            </a:r>
          </a:p>
          <a:p>
            <a:endParaRPr lang="en-US" dirty="0"/>
          </a:p>
        </p:txBody>
      </p:sp>
      <p:sp>
        <p:nvSpPr>
          <p:cNvPr id="8" name="Title 1"/>
          <p:cNvSpPr>
            <a:spLocks noGrp="1"/>
          </p:cNvSpPr>
          <p:nvPr>
            <p:ph type="title"/>
          </p:nvPr>
        </p:nvSpPr>
        <p:spPr>
          <a:xfrm>
            <a:off x="114868" y="35208"/>
            <a:ext cx="6156536" cy="1064498"/>
          </a:xfrm>
        </p:spPr>
        <p:txBody>
          <a:bodyPr>
            <a:noAutofit/>
          </a:bodyPr>
          <a:lstStyle/>
          <a:p>
            <a:r>
              <a:rPr lang="en-US" sz="2800" b="1" dirty="0"/>
              <a:t>Climate-sensitive diseases </a:t>
            </a:r>
            <a:r>
              <a:rPr lang="en-US" sz="2800" b="1" dirty="0" smtClean="0"/>
              <a:t>and</a:t>
            </a:r>
            <a:r>
              <a:rPr lang="hu-HU" sz="2800" b="1" dirty="0" smtClean="0"/>
              <a:t/>
            </a:r>
            <a:br>
              <a:rPr lang="hu-HU" sz="2800" b="1" dirty="0" smtClean="0"/>
            </a:br>
            <a:r>
              <a:rPr lang="en-US" sz="2800" b="1" dirty="0" smtClean="0"/>
              <a:t>climate-sensitive </a:t>
            </a:r>
            <a:r>
              <a:rPr lang="en-US" sz="2800" b="1" dirty="0"/>
              <a:t>health outcomes </a:t>
            </a:r>
          </a:p>
        </p:txBody>
      </p:sp>
    </p:spTree>
    <p:extLst>
      <p:ext uri="{BB962C8B-B14F-4D97-AF65-F5344CB8AC3E}">
        <p14:creationId xmlns:p14="http://schemas.microsoft.com/office/powerpoint/2010/main" val="288353320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a:extLst>
              <a:ext uri="{BEBA8EAE-BF5A-486C-A8C5-ECC9F3942E4B}">
                <a14:imgProps xmlns:a14="http://schemas.microsoft.com/office/drawing/2010/main">
                  <a14:imgLayer r:embed="rId3">
                    <a14:imgEffect>
                      <a14:sharpenSoften amount="25000"/>
                    </a14:imgEffect>
                  </a14:imgLayer>
                </a14:imgProps>
              </a:ext>
            </a:extLst>
          </a:blip>
          <a:srcRect l="15026" t="21787" r="38286" b="21171"/>
          <a:stretch/>
        </p:blipFill>
        <p:spPr>
          <a:xfrm>
            <a:off x="4989010" y="1561042"/>
            <a:ext cx="6461060" cy="4438152"/>
          </a:xfrm>
          <a:prstGeom prst="rect">
            <a:avLst/>
          </a:prstGeom>
        </p:spPr>
      </p:pic>
      <p:pic>
        <p:nvPicPr>
          <p:cNvPr id="5" name="Picture 4"/>
          <p:cNvPicPr>
            <a:picLocks noChangeAspect="1"/>
          </p:cNvPicPr>
          <p:nvPr/>
        </p:nvPicPr>
        <p:blipFill rotWithShape="1">
          <a:blip r:embed="rId4"/>
          <a:srcRect l="1" r="31162" b="66211"/>
          <a:stretch/>
        </p:blipFill>
        <p:spPr>
          <a:xfrm>
            <a:off x="4989010" y="12479"/>
            <a:ext cx="6461060" cy="1566322"/>
          </a:xfrm>
          <a:prstGeom prst="rect">
            <a:avLst/>
          </a:prstGeom>
        </p:spPr>
      </p:pic>
      <p:sp>
        <p:nvSpPr>
          <p:cNvPr id="7" name="Rectangle 6"/>
          <p:cNvSpPr/>
          <p:nvPr/>
        </p:nvSpPr>
        <p:spPr>
          <a:xfrm>
            <a:off x="2414985" y="5999194"/>
            <a:ext cx="9681029" cy="538609"/>
          </a:xfrm>
          <a:prstGeom prst="rect">
            <a:avLst/>
          </a:prstGeom>
        </p:spPr>
        <p:txBody>
          <a:bodyPr wrap="square">
            <a:spAutoFit/>
          </a:bodyPr>
          <a:lstStyle/>
          <a:p>
            <a:pPr algn="ctr"/>
            <a:r>
              <a:rPr lang="hu-HU" sz="1100" dirty="0"/>
              <a:t>WHO. </a:t>
            </a:r>
            <a:r>
              <a:rPr lang="en-US" sz="1100" dirty="0"/>
              <a:t>Checklists to assess vulnerabilities in health care facilities in the context of climate change</a:t>
            </a:r>
            <a:r>
              <a:rPr lang="hu-HU" sz="1100" dirty="0"/>
              <a:t>,</a:t>
            </a:r>
            <a:r>
              <a:rPr lang="en-US" sz="1100" dirty="0"/>
              <a:t> ISBN 978-92-4-002290-4 (electronic version) – p</a:t>
            </a:r>
            <a:r>
              <a:rPr lang="hu-HU" sz="1100" dirty="0"/>
              <a:t>p.</a:t>
            </a:r>
            <a:r>
              <a:rPr lang="en-US" sz="1100" dirty="0"/>
              <a:t> 17-19</a:t>
            </a:r>
          </a:p>
          <a:p>
            <a:endParaRPr lang="en-US" dirty="0"/>
          </a:p>
        </p:txBody>
      </p:sp>
      <p:sp>
        <p:nvSpPr>
          <p:cNvPr id="8" name="Title 1"/>
          <p:cNvSpPr>
            <a:spLocks noGrp="1"/>
          </p:cNvSpPr>
          <p:nvPr>
            <p:ph type="title"/>
          </p:nvPr>
        </p:nvSpPr>
        <p:spPr>
          <a:xfrm>
            <a:off x="114868" y="35208"/>
            <a:ext cx="6156536" cy="1064498"/>
          </a:xfrm>
        </p:spPr>
        <p:txBody>
          <a:bodyPr>
            <a:noAutofit/>
          </a:bodyPr>
          <a:lstStyle/>
          <a:p>
            <a:r>
              <a:rPr lang="en-US" sz="2800" b="1" dirty="0"/>
              <a:t>Climate-sensitive diseases </a:t>
            </a:r>
            <a:r>
              <a:rPr lang="en-US" sz="2800" b="1" dirty="0" smtClean="0"/>
              <a:t>and</a:t>
            </a:r>
            <a:r>
              <a:rPr lang="hu-HU" sz="2800" b="1" dirty="0" smtClean="0"/>
              <a:t/>
            </a:r>
            <a:br>
              <a:rPr lang="hu-HU" sz="2800" b="1" dirty="0" smtClean="0"/>
            </a:br>
            <a:r>
              <a:rPr lang="en-US" sz="2800" b="1" dirty="0" smtClean="0"/>
              <a:t>climate-sensitive </a:t>
            </a:r>
            <a:r>
              <a:rPr lang="en-US" sz="2800" b="1" dirty="0"/>
              <a:t>health outcomes </a:t>
            </a:r>
          </a:p>
        </p:txBody>
      </p:sp>
    </p:spTree>
    <p:extLst>
      <p:ext uri="{BB962C8B-B14F-4D97-AF65-F5344CB8AC3E}">
        <p14:creationId xmlns:p14="http://schemas.microsoft.com/office/powerpoint/2010/main" val="87989044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a:extLst>
              <a:ext uri="{BEBA8EAE-BF5A-486C-A8C5-ECC9F3942E4B}">
                <a14:imgProps xmlns:a14="http://schemas.microsoft.com/office/drawing/2010/main">
                  <a14:imgLayer r:embed="rId3">
                    <a14:imgEffect>
                      <a14:sharpenSoften amount="25000"/>
                    </a14:imgEffect>
                  </a14:imgLayer>
                </a14:imgProps>
              </a:ext>
            </a:extLst>
          </a:blip>
          <a:srcRect l="21460" t="20127" r="39934" b="17649"/>
          <a:stretch/>
        </p:blipFill>
        <p:spPr>
          <a:xfrm>
            <a:off x="5079572" y="290146"/>
            <a:ext cx="6386513" cy="5787153"/>
          </a:xfrm>
          <a:prstGeom prst="rect">
            <a:avLst/>
          </a:prstGeom>
        </p:spPr>
      </p:pic>
      <p:sp>
        <p:nvSpPr>
          <p:cNvPr id="6" name="Rectangle 5"/>
          <p:cNvSpPr/>
          <p:nvPr/>
        </p:nvSpPr>
        <p:spPr>
          <a:xfrm>
            <a:off x="2119086" y="6077299"/>
            <a:ext cx="9056914" cy="253916"/>
          </a:xfrm>
          <a:prstGeom prst="rect">
            <a:avLst/>
          </a:prstGeom>
        </p:spPr>
        <p:txBody>
          <a:bodyPr wrap="square">
            <a:spAutoFit/>
          </a:bodyPr>
          <a:lstStyle/>
          <a:p>
            <a:pPr algn="ctr"/>
            <a:r>
              <a:rPr lang="hu-HU" sz="1050"/>
              <a:t>WHO. </a:t>
            </a:r>
            <a:r>
              <a:rPr lang="en-US" sz="1050"/>
              <a:t>Checklists to assess vulnerabilities in health care facilities in the context of climate change</a:t>
            </a:r>
            <a:r>
              <a:rPr lang="hu-HU" sz="1050"/>
              <a:t>,</a:t>
            </a:r>
            <a:r>
              <a:rPr lang="en-US" sz="1050"/>
              <a:t> ISBN 978-92-4-002290-4 (electronic version) – p</a:t>
            </a:r>
            <a:r>
              <a:rPr lang="hu-HU" sz="1050"/>
              <a:t>p.</a:t>
            </a:r>
            <a:r>
              <a:rPr lang="en-US" sz="1050"/>
              <a:t> 17-19</a:t>
            </a:r>
          </a:p>
        </p:txBody>
      </p:sp>
      <p:sp>
        <p:nvSpPr>
          <p:cNvPr id="7" name="Title 1"/>
          <p:cNvSpPr>
            <a:spLocks noGrp="1"/>
          </p:cNvSpPr>
          <p:nvPr>
            <p:ph type="title"/>
          </p:nvPr>
        </p:nvSpPr>
        <p:spPr>
          <a:xfrm>
            <a:off x="114868" y="35208"/>
            <a:ext cx="6156536" cy="1064498"/>
          </a:xfrm>
        </p:spPr>
        <p:txBody>
          <a:bodyPr>
            <a:noAutofit/>
          </a:bodyPr>
          <a:lstStyle/>
          <a:p>
            <a:r>
              <a:rPr lang="en-US" sz="2800" b="1" dirty="0"/>
              <a:t>Climate-sensitive diseases </a:t>
            </a:r>
            <a:r>
              <a:rPr lang="en-US" sz="2800" b="1" dirty="0" smtClean="0"/>
              <a:t>and</a:t>
            </a:r>
            <a:r>
              <a:rPr lang="hu-HU" sz="2800" b="1" dirty="0" smtClean="0"/>
              <a:t/>
            </a:r>
            <a:br>
              <a:rPr lang="hu-HU" sz="2800" b="1" dirty="0" smtClean="0"/>
            </a:br>
            <a:r>
              <a:rPr lang="en-US" sz="2800" b="1" dirty="0" smtClean="0"/>
              <a:t>climate-sensitive </a:t>
            </a:r>
            <a:r>
              <a:rPr lang="en-US" sz="2800" b="1" dirty="0"/>
              <a:t>health outcomes </a:t>
            </a:r>
          </a:p>
        </p:txBody>
      </p:sp>
    </p:spTree>
    <p:extLst>
      <p:ext uri="{BB962C8B-B14F-4D97-AF65-F5344CB8AC3E}">
        <p14:creationId xmlns:p14="http://schemas.microsoft.com/office/powerpoint/2010/main" val="399314295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a:extLst>
              <a:ext uri="{BEBA8EAE-BF5A-486C-A8C5-ECC9F3942E4B}">
                <a14:imgProps xmlns:a14="http://schemas.microsoft.com/office/drawing/2010/main">
                  <a14:imgLayer r:embed="rId3">
                    <a14:imgEffect>
                      <a14:sharpenSoften amount="25000"/>
                    </a14:imgEffect>
                  </a14:imgLayer>
                </a14:imgProps>
              </a:ext>
            </a:extLst>
          </a:blip>
          <a:srcRect l="24528" t="30766" r="39609" b="23812"/>
          <a:stretch/>
        </p:blipFill>
        <p:spPr>
          <a:xfrm>
            <a:off x="5153021" y="1685153"/>
            <a:ext cx="6192975" cy="4409956"/>
          </a:xfrm>
          <a:prstGeom prst="rect">
            <a:avLst/>
          </a:prstGeom>
        </p:spPr>
      </p:pic>
      <p:pic>
        <p:nvPicPr>
          <p:cNvPr id="5" name="Picture 4"/>
          <p:cNvPicPr>
            <a:picLocks noChangeAspect="1"/>
          </p:cNvPicPr>
          <p:nvPr/>
        </p:nvPicPr>
        <p:blipFill rotWithShape="1">
          <a:blip r:embed="rId4"/>
          <a:srcRect l="1" r="31032" b="66211"/>
          <a:stretch/>
        </p:blipFill>
        <p:spPr>
          <a:xfrm>
            <a:off x="5143689" y="184396"/>
            <a:ext cx="6202307" cy="1500757"/>
          </a:xfrm>
          <a:prstGeom prst="rect">
            <a:avLst/>
          </a:prstGeom>
        </p:spPr>
      </p:pic>
      <p:sp>
        <p:nvSpPr>
          <p:cNvPr id="7" name="Rectangle 6"/>
          <p:cNvSpPr/>
          <p:nvPr/>
        </p:nvSpPr>
        <p:spPr>
          <a:xfrm>
            <a:off x="3265714" y="6117222"/>
            <a:ext cx="8926286" cy="261610"/>
          </a:xfrm>
          <a:prstGeom prst="rect">
            <a:avLst/>
          </a:prstGeom>
        </p:spPr>
        <p:txBody>
          <a:bodyPr wrap="square">
            <a:spAutoFit/>
          </a:bodyPr>
          <a:lstStyle/>
          <a:p>
            <a:pPr algn="ctr"/>
            <a:r>
              <a:rPr lang="hu-HU" sz="1100" dirty="0"/>
              <a:t>WHO. </a:t>
            </a:r>
            <a:r>
              <a:rPr lang="en-US" sz="1100" dirty="0"/>
              <a:t>Checklists to assess vulnerabilities in health care facilities in the context of climate change</a:t>
            </a:r>
            <a:r>
              <a:rPr lang="hu-HU" sz="1100" dirty="0"/>
              <a:t>,</a:t>
            </a:r>
            <a:r>
              <a:rPr lang="en-US" sz="1100" dirty="0"/>
              <a:t> ISBN 978-92-4-002290-4 (electronic version) – p</a:t>
            </a:r>
            <a:r>
              <a:rPr lang="hu-HU" sz="1100" dirty="0"/>
              <a:t>p.</a:t>
            </a:r>
            <a:r>
              <a:rPr lang="en-US" sz="1100" dirty="0"/>
              <a:t> 17-19</a:t>
            </a:r>
          </a:p>
        </p:txBody>
      </p:sp>
      <p:sp>
        <p:nvSpPr>
          <p:cNvPr id="8" name="Title 1"/>
          <p:cNvSpPr>
            <a:spLocks noGrp="1"/>
          </p:cNvSpPr>
          <p:nvPr>
            <p:ph type="title"/>
          </p:nvPr>
        </p:nvSpPr>
        <p:spPr>
          <a:xfrm>
            <a:off x="114868" y="35208"/>
            <a:ext cx="6156536" cy="1064498"/>
          </a:xfrm>
        </p:spPr>
        <p:txBody>
          <a:bodyPr>
            <a:noAutofit/>
          </a:bodyPr>
          <a:lstStyle/>
          <a:p>
            <a:r>
              <a:rPr lang="en-US" sz="2800" b="1" dirty="0"/>
              <a:t>Climate-sensitive diseases </a:t>
            </a:r>
            <a:r>
              <a:rPr lang="en-US" sz="2800" b="1" dirty="0" smtClean="0"/>
              <a:t>and</a:t>
            </a:r>
            <a:r>
              <a:rPr lang="hu-HU" sz="2800" b="1" dirty="0" smtClean="0"/>
              <a:t/>
            </a:r>
            <a:br>
              <a:rPr lang="hu-HU" sz="2800" b="1" dirty="0" smtClean="0"/>
            </a:br>
            <a:r>
              <a:rPr lang="en-US" sz="2800" b="1" dirty="0" smtClean="0"/>
              <a:t>climate-sensitive </a:t>
            </a:r>
            <a:r>
              <a:rPr lang="en-US" sz="2800" b="1" dirty="0"/>
              <a:t>health outcomes </a:t>
            </a:r>
          </a:p>
        </p:txBody>
      </p:sp>
    </p:spTree>
    <p:extLst>
      <p:ext uri="{BB962C8B-B14F-4D97-AF65-F5344CB8AC3E}">
        <p14:creationId xmlns:p14="http://schemas.microsoft.com/office/powerpoint/2010/main" val="237290635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ctrTitle"/>
          </p:nvPr>
        </p:nvSpPr>
        <p:spPr>
          <a:xfrm>
            <a:off x="1244111" y="1922458"/>
            <a:ext cx="9703777" cy="3027606"/>
          </a:xfrm>
        </p:spPr>
        <p:txBody>
          <a:bodyPr>
            <a:normAutofit/>
          </a:bodyPr>
          <a:lstStyle/>
          <a:p>
            <a:pPr algn="ctr">
              <a:lnSpc>
                <a:spcPct val="150000"/>
              </a:lnSpc>
            </a:pPr>
            <a:r>
              <a:rPr lang="en-US" b="1" dirty="0"/>
              <a:t>Climate </a:t>
            </a:r>
            <a:r>
              <a:rPr lang="hu-HU" b="1" dirty="0"/>
              <a:t>C</a:t>
            </a:r>
            <a:r>
              <a:rPr lang="en-US" b="1" dirty="0" err="1" smtClean="0"/>
              <a:t>hange</a:t>
            </a:r>
            <a:r>
              <a:rPr lang="hu-HU" b="1" dirty="0" smtClean="0"/>
              <a:t> and Health</a:t>
            </a:r>
            <a:br>
              <a:rPr lang="hu-HU" b="1" dirty="0" smtClean="0"/>
            </a:br>
            <a:r>
              <a:rPr lang="hu-HU" sz="5000" dirty="0" smtClean="0"/>
              <a:t>- </a:t>
            </a:r>
            <a:r>
              <a:rPr lang="hu-HU" sz="5000" smtClean="0"/>
              <a:t>Lecture </a:t>
            </a:r>
            <a:r>
              <a:rPr lang="hu-HU" sz="5000" dirty="0" smtClean="0"/>
              <a:t>1 - </a:t>
            </a:r>
            <a:endParaRPr lang="hu-HU" sz="5000" dirty="0"/>
          </a:p>
        </p:txBody>
      </p:sp>
    </p:spTree>
    <p:extLst>
      <p:ext uri="{BB962C8B-B14F-4D97-AF65-F5344CB8AC3E}">
        <p14:creationId xmlns:p14="http://schemas.microsoft.com/office/powerpoint/2010/main" val="143732678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Main graphic"/>
          <p:cNvPicPr/>
          <p:nvPr/>
        </p:nvPicPr>
        <p:blipFill>
          <a:blip r:embed="rId2"/>
          <a:stretch/>
        </p:blipFill>
        <p:spPr>
          <a:xfrm>
            <a:off x="4192439" y="102429"/>
            <a:ext cx="7858664" cy="6133381"/>
          </a:xfrm>
          <a:prstGeom prst="rect">
            <a:avLst/>
          </a:prstGeom>
          <a:ln>
            <a:noFill/>
          </a:ln>
        </p:spPr>
      </p:pic>
      <p:sp>
        <p:nvSpPr>
          <p:cNvPr id="7" name="TextShape 2"/>
          <p:cNvSpPr txBox="1"/>
          <p:nvPr/>
        </p:nvSpPr>
        <p:spPr>
          <a:xfrm>
            <a:off x="250166" y="6120250"/>
            <a:ext cx="5227608" cy="231120"/>
          </a:xfrm>
          <a:prstGeom prst="rect">
            <a:avLst/>
          </a:prstGeom>
          <a:noFill/>
          <a:ln>
            <a:noFill/>
          </a:ln>
        </p:spPr>
        <p:txBody>
          <a:bodyPr lIns="90000" tIns="45000" rIns="90000" bIns="45000"/>
          <a:lstStyle/>
          <a:p>
            <a:r>
              <a:rPr lang="en-US" sz="900" spc="-1" dirty="0" smtClean="0">
                <a:latin typeface="Arial"/>
              </a:rPr>
              <a:t>DOI</a:t>
            </a:r>
            <a:r>
              <a:rPr lang="en-US" sz="900" spc="-1" dirty="0">
                <a:latin typeface="Arial"/>
              </a:rPr>
              <a:t>: (10.1016/S0140-6736(21)01208-3</a:t>
            </a:r>
            <a:r>
              <a:rPr lang="en-US" sz="900" spc="-1" dirty="0">
                <a:solidFill>
                  <a:srgbClr val="FFFFFF"/>
                </a:solidFill>
                <a:latin typeface="Arial"/>
              </a:rPr>
              <a:t>) </a:t>
            </a:r>
          </a:p>
        </p:txBody>
      </p:sp>
      <p:sp>
        <p:nvSpPr>
          <p:cNvPr id="9" name="Szövegdoboz 8"/>
          <p:cNvSpPr txBox="1"/>
          <p:nvPr/>
        </p:nvSpPr>
        <p:spPr>
          <a:xfrm>
            <a:off x="250166" y="102429"/>
            <a:ext cx="3330676" cy="1729704"/>
          </a:xfrm>
          <a:prstGeom prst="rect">
            <a:avLst/>
          </a:prstGeom>
          <a:noFill/>
        </p:spPr>
        <p:txBody>
          <a:bodyPr wrap="square" rtlCol="0">
            <a:spAutoFit/>
          </a:bodyPr>
          <a:lstStyle/>
          <a:p>
            <a:pPr>
              <a:lnSpc>
                <a:spcPct val="110000"/>
              </a:lnSpc>
            </a:pPr>
            <a:r>
              <a:rPr lang="hu-HU" sz="3200" b="1" dirty="0" smtClean="0"/>
              <a:t>Health </a:t>
            </a:r>
            <a:r>
              <a:rPr lang="hu-HU" sz="3200" b="1" dirty="0" err="1" smtClean="0"/>
              <a:t>risks</a:t>
            </a:r>
            <a:r>
              <a:rPr lang="hu-HU" sz="3200" b="1" dirty="0" smtClean="0"/>
              <a:t> </a:t>
            </a:r>
            <a:r>
              <a:rPr lang="hu-HU" sz="3200" b="1" dirty="0" err="1" smtClean="0"/>
              <a:t>due</a:t>
            </a:r>
            <a:r>
              <a:rPr lang="hu-HU" sz="3200" b="1" dirty="0" smtClean="0"/>
              <a:t> </a:t>
            </a:r>
            <a:r>
              <a:rPr lang="hu-HU" sz="3200" b="1" dirty="0" err="1" smtClean="0"/>
              <a:t>to</a:t>
            </a:r>
            <a:r>
              <a:rPr lang="hu-HU" sz="3200" b="1" dirty="0" smtClean="0"/>
              <a:t> </a:t>
            </a:r>
            <a:r>
              <a:rPr lang="hu-HU" sz="3200" b="1" dirty="0" err="1" smtClean="0"/>
              <a:t>extreme</a:t>
            </a:r>
            <a:r>
              <a:rPr lang="hu-HU" sz="3200" b="1" dirty="0" smtClean="0"/>
              <a:t> </a:t>
            </a:r>
            <a:r>
              <a:rPr lang="hu-HU" sz="3200" b="1" dirty="0" err="1" smtClean="0"/>
              <a:t>heat</a:t>
            </a:r>
            <a:endParaRPr lang="hu-HU" sz="3200" b="1" dirty="0" smtClean="0"/>
          </a:p>
          <a:p>
            <a:endParaRPr lang="hu-HU" dirty="0"/>
          </a:p>
          <a:p>
            <a:endParaRPr lang="hu-HU" dirty="0" smtClean="0"/>
          </a:p>
        </p:txBody>
      </p:sp>
      <p:sp>
        <p:nvSpPr>
          <p:cNvPr id="10" name="Téglalap 9"/>
          <p:cNvSpPr/>
          <p:nvPr/>
        </p:nvSpPr>
        <p:spPr>
          <a:xfrm>
            <a:off x="250165" y="2686672"/>
            <a:ext cx="3942273" cy="2123658"/>
          </a:xfrm>
          <a:prstGeom prst="rect">
            <a:avLst/>
          </a:prstGeom>
        </p:spPr>
        <p:txBody>
          <a:bodyPr wrap="square">
            <a:spAutoFit/>
          </a:bodyPr>
          <a:lstStyle/>
          <a:p>
            <a:pPr>
              <a:lnSpc>
                <a:spcPct val="150000"/>
              </a:lnSpc>
            </a:pPr>
            <a:r>
              <a:rPr lang="hu-HU" sz="2200" dirty="0" err="1" smtClean="0"/>
              <a:t>Cardivascular</a:t>
            </a:r>
            <a:r>
              <a:rPr lang="hu-HU" sz="2200" dirty="0" smtClean="0"/>
              <a:t> </a:t>
            </a:r>
            <a:r>
              <a:rPr lang="hu-HU" sz="2200" dirty="0" err="1" smtClean="0"/>
              <a:t>diseases</a:t>
            </a:r>
            <a:r>
              <a:rPr lang="hu-HU" sz="2200" dirty="0" smtClean="0"/>
              <a:t> </a:t>
            </a:r>
            <a:endParaRPr lang="hu-HU" sz="2200" dirty="0"/>
          </a:p>
          <a:p>
            <a:pPr>
              <a:lnSpc>
                <a:spcPct val="150000"/>
              </a:lnSpc>
            </a:pPr>
            <a:r>
              <a:rPr lang="hu-HU" sz="2200" dirty="0" err="1" smtClean="0"/>
              <a:t>Respiratory</a:t>
            </a:r>
            <a:r>
              <a:rPr lang="hu-HU" sz="2200" dirty="0" smtClean="0"/>
              <a:t> </a:t>
            </a:r>
            <a:r>
              <a:rPr lang="hu-HU" sz="2200" dirty="0" err="1" smtClean="0"/>
              <a:t>diseases</a:t>
            </a:r>
            <a:r>
              <a:rPr lang="hu-HU" sz="2200" dirty="0" smtClean="0"/>
              <a:t> </a:t>
            </a:r>
            <a:endParaRPr lang="hu-HU" sz="2200" dirty="0"/>
          </a:p>
          <a:p>
            <a:pPr>
              <a:lnSpc>
                <a:spcPct val="150000"/>
              </a:lnSpc>
            </a:pPr>
            <a:r>
              <a:rPr lang="hu-HU" sz="2200" dirty="0" err="1" smtClean="0"/>
              <a:t>Renal</a:t>
            </a:r>
            <a:r>
              <a:rPr lang="hu-HU" sz="2200" dirty="0" smtClean="0"/>
              <a:t> and </a:t>
            </a:r>
            <a:r>
              <a:rPr lang="hu-HU" sz="2200" dirty="0" err="1" smtClean="0"/>
              <a:t>metabolic</a:t>
            </a:r>
            <a:r>
              <a:rPr lang="hu-HU" sz="2200" dirty="0" smtClean="0"/>
              <a:t> </a:t>
            </a:r>
            <a:r>
              <a:rPr lang="hu-HU" sz="2200" dirty="0" err="1" smtClean="0"/>
              <a:t>diseases</a:t>
            </a:r>
            <a:r>
              <a:rPr lang="hu-HU" sz="2200" dirty="0" smtClean="0"/>
              <a:t> </a:t>
            </a:r>
            <a:endParaRPr lang="hu-HU" sz="2200" dirty="0"/>
          </a:p>
          <a:p>
            <a:pPr>
              <a:lnSpc>
                <a:spcPct val="150000"/>
              </a:lnSpc>
            </a:pPr>
            <a:r>
              <a:rPr lang="hu-HU" sz="2200" dirty="0" err="1" smtClean="0"/>
              <a:t>Mental</a:t>
            </a:r>
            <a:r>
              <a:rPr lang="hu-HU" sz="2200" dirty="0" smtClean="0"/>
              <a:t> </a:t>
            </a:r>
            <a:r>
              <a:rPr lang="hu-HU" sz="2200" dirty="0" err="1" smtClean="0"/>
              <a:t>diseases</a:t>
            </a:r>
            <a:r>
              <a:rPr lang="hu-HU" sz="2200" dirty="0" smtClean="0"/>
              <a:t> </a:t>
            </a:r>
            <a:endParaRPr lang="hu-HU" sz="2200" dirty="0"/>
          </a:p>
        </p:txBody>
      </p:sp>
    </p:spTree>
    <p:extLst>
      <p:ext uri="{BB962C8B-B14F-4D97-AF65-F5344CB8AC3E}">
        <p14:creationId xmlns:p14="http://schemas.microsoft.com/office/powerpoint/2010/main" val="350782392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a:normAutofit/>
          </a:bodyPr>
          <a:lstStyle/>
          <a:p>
            <a:r>
              <a:rPr lang="hu-HU" b="1" dirty="0">
                <a:solidFill>
                  <a:schemeClr val="tx1"/>
                </a:solidFill>
              </a:rPr>
              <a:t>Body </a:t>
            </a:r>
            <a:r>
              <a:rPr lang="hu-HU" b="1" dirty="0" err="1">
                <a:solidFill>
                  <a:schemeClr val="tx1"/>
                </a:solidFill>
              </a:rPr>
              <a:t>temperature</a:t>
            </a:r>
            <a:r>
              <a:rPr lang="hu-HU" b="1" dirty="0">
                <a:solidFill>
                  <a:schemeClr val="tx1"/>
                </a:solidFill>
              </a:rPr>
              <a:t> and </a:t>
            </a:r>
            <a:r>
              <a:rPr lang="hu-HU" b="1" dirty="0" err="1">
                <a:solidFill>
                  <a:schemeClr val="tx1"/>
                </a:solidFill>
              </a:rPr>
              <a:t>health</a:t>
            </a:r>
            <a:r>
              <a:rPr lang="hu-HU" b="1" dirty="0">
                <a:solidFill>
                  <a:schemeClr val="tx1"/>
                </a:solidFill>
              </a:rPr>
              <a:t> </a:t>
            </a:r>
            <a:r>
              <a:rPr lang="hu-HU" b="1" dirty="0" err="1">
                <a:solidFill>
                  <a:schemeClr val="tx1"/>
                </a:solidFill>
              </a:rPr>
              <a:t>effects</a:t>
            </a:r>
            <a:endParaRPr lang="hu-HU" b="1" dirty="0">
              <a:solidFill>
                <a:schemeClr val="tx1"/>
              </a:solidFill>
            </a:endParaRPr>
          </a:p>
        </p:txBody>
      </p:sp>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68260" y="934775"/>
            <a:ext cx="5527431" cy="54348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0100538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Kép 8"/>
          <p:cNvPicPr>
            <a:picLocks noChangeAspect="1"/>
          </p:cNvPicPr>
          <p:nvPr/>
        </p:nvPicPr>
        <p:blipFill>
          <a:blip r:embed="rId2"/>
          <a:stretch>
            <a:fillRect/>
          </a:stretch>
        </p:blipFill>
        <p:spPr>
          <a:xfrm>
            <a:off x="2432799" y="652578"/>
            <a:ext cx="6763694" cy="3600953"/>
          </a:xfrm>
          <a:prstGeom prst="rect">
            <a:avLst/>
          </a:prstGeom>
        </p:spPr>
      </p:pic>
      <p:pic>
        <p:nvPicPr>
          <p:cNvPr id="10" name="Kép 9"/>
          <p:cNvPicPr>
            <a:picLocks noChangeAspect="1"/>
          </p:cNvPicPr>
          <p:nvPr/>
        </p:nvPicPr>
        <p:blipFill>
          <a:blip r:embed="rId3"/>
          <a:stretch>
            <a:fillRect/>
          </a:stretch>
        </p:blipFill>
        <p:spPr>
          <a:xfrm>
            <a:off x="3480696" y="128199"/>
            <a:ext cx="4667901" cy="323895"/>
          </a:xfrm>
          <a:prstGeom prst="rect">
            <a:avLst/>
          </a:prstGeom>
        </p:spPr>
      </p:pic>
      <p:sp>
        <p:nvSpPr>
          <p:cNvPr id="11" name="Téglalap 10"/>
          <p:cNvSpPr/>
          <p:nvPr/>
        </p:nvSpPr>
        <p:spPr>
          <a:xfrm>
            <a:off x="267041" y="4428844"/>
            <a:ext cx="11565404" cy="1503617"/>
          </a:xfrm>
          <a:prstGeom prst="rect">
            <a:avLst/>
          </a:prstGeom>
        </p:spPr>
        <p:txBody>
          <a:bodyPr wrap="square">
            <a:spAutoFit/>
          </a:bodyPr>
          <a:lstStyle/>
          <a:p>
            <a:pPr algn="just">
              <a:lnSpc>
                <a:spcPct val="130000"/>
              </a:lnSpc>
            </a:pPr>
            <a:r>
              <a:rPr lang="en-US" dirty="0"/>
              <a:t>When the body is under heat stress, thermal homeostasis is maintained through the regulated balance (immediately for the regulatory system and after 7–10 days through the acclimatization process) among the factors that produce heat (red square) and heat dissipation (blue square). However, modifiable and non-modifiable risk factors can compromise both the regulation and acclimatization systems and the factors capable of producing or dispersing heat.</a:t>
            </a:r>
            <a:endParaRPr lang="hu-HU" dirty="0"/>
          </a:p>
        </p:txBody>
      </p:sp>
      <p:sp>
        <p:nvSpPr>
          <p:cNvPr id="12" name="Téglalap 11"/>
          <p:cNvSpPr/>
          <p:nvPr/>
        </p:nvSpPr>
        <p:spPr>
          <a:xfrm>
            <a:off x="125531" y="6099014"/>
            <a:ext cx="6240763" cy="246221"/>
          </a:xfrm>
          <a:prstGeom prst="rect">
            <a:avLst/>
          </a:prstGeom>
        </p:spPr>
        <p:txBody>
          <a:bodyPr wrap="square">
            <a:spAutoFit/>
          </a:bodyPr>
          <a:lstStyle/>
          <a:p>
            <a:r>
              <a:rPr lang="hu-HU" sz="1000" i="1" dirty="0" err="1"/>
              <a:t>Source</a:t>
            </a:r>
            <a:r>
              <a:rPr lang="hu-HU" sz="1000" i="1" dirty="0"/>
              <a:t>: </a:t>
            </a:r>
            <a:r>
              <a:rPr lang="hu-HU" sz="1000" i="1" dirty="0" err="1"/>
              <a:t>doi</a:t>
            </a:r>
            <a:r>
              <a:rPr lang="hu-HU" sz="1000" i="1" dirty="0"/>
              <a:t>: </a:t>
            </a:r>
            <a:r>
              <a:rPr lang="hu-HU" sz="1000" i="1" dirty="0">
                <a:hlinkClick r:id="rId4"/>
              </a:rPr>
              <a:t>10.3390/biomedicines10102542</a:t>
            </a:r>
            <a:endParaRPr lang="hu-HU" sz="1000" i="1" dirty="0"/>
          </a:p>
        </p:txBody>
      </p:sp>
    </p:spTree>
    <p:extLst>
      <p:ext uri="{BB962C8B-B14F-4D97-AF65-F5344CB8AC3E}">
        <p14:creationId xmlns:p14="http://schemas.microsoft.com/office/powerpoint/2010/main" val="22377104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518470-3051-431A-98F4-3E2F44F6D47A}"/>
              </a:ext>
            </a:extLst>
          </p:cNvPr>
          <p:cNvSpPr>
            <a:spLocks noGrp="1"/>
          </p:cNvSpPr>
          <p:nvPr>
            <p:ph type="title"/>
          </p:nvPr>
        </p:nvSpPr>
        <p:spPr/>
        <p:txBody>
          <a:bodyPr>
            <a:normAutofit/>
          </a:bodyPr>
          <a:lstStyle/>
          <a:p>
            <a:r>
              <a:rPr lang="en-GB" b="1" dirty="0">
                <a:solidFill>
                  <a:schemeClr val="tx1"/>
                </a:solidFill>
                <a:latin typeface="+mn-lt"/>
              </a:rPr>
              <a:t>At-risk groups</a:t>
            </a:r>
          </a:p>
        </p:txBody>
      </p:sp>
      <p:sp>
        <p:nvSpPr>
          <p:cNvPr id="3" name="Content Placeholder 2">
            <a:extLst>
              <a:ext uri="{FF2B5EF4-FFF2-40B4-BE49-F238E27FC236}">
                <a16:creationId xmlns:a16="http://schemas.microsoft.com/office/drawing/2014/main" id="{B6DB0264-78E8-4B87-A68C-5C929FD2D571}"/>
              </a:ext>
            </a:extLst>
          </p:cNvPr>
          <p:cNvSpPr>
            <a:spLocks noGrp="1"/>
          </p:cNvSpPr>
          <p:nvPr>
            <p:ph idx="1"/>
          </p:nvPr>
        </p:nvSpPr>
        <p:spPr>
          <a:xfrm>
            <a:off x="578989" y="1078301"/>
            <a:ext cx="11123857" cy="4895631"/>
          </a:xfrm>
        </p:spPr>
        <p:txBody>
          <a:bodyPr>
            <a:normAutofit/>
          </a:bodyPr>
          <a:lstStyle/>
          <a:p>
            <a:pPr marL="0" lvl="0" indent="0" algn="just">
              <a:lnSpc>
                <a:spcPct val="114000"/>
              </a:lnSpc>
              <a:spcBef>
                <a:spcPts val="600"/>
              </a:spcBef>
              <a:spcAft>
                <a:spcPts val="600"/>
              </a:spcAft>
              <a:buNone/>
            </a:pPr>
            <a:r>
              <a:rPr lang="en-GB" sz="2400" dirty="0">
                <a:solidFill>
                  <a:schemeClr val="tx1"/>
                </a:solidFill>
              </a:rPr>
              <a:t>EVERYBODY can be affected by high temperatures, but there are certain factors that increase an individual’s risk during a heatwave. These include: </a:t>
            </a:r>
          </a:p>
          <a:p>
            <a:pPr marL="457200" lvl="1" indent="-457200" algn="just">
              <a:lnSpc>
                <a:spcPct val="114000"/>
              </a:lnSpc>
              <a:spcBef>
                <a:spcPts val="600"/>
              </a:spcBef>
              <a:spcAft>
                <a:spcPts val="600"/>
              </a:spcAft>
            </a:pPr>
            <a:r>
              <a:rPr lang="en-GB" dirty="0">
                <a:solidFill>
                  <a:schemeClr val="tx1"/>
                </a:solidFill>
              </a:rPr>
              <a:t>older age: especially those over 75 years old, or those living on their own and who are socially isolated, or those living in a care home </a:t>
            </a:r>
          </a:p>
          <a:p>
            <a:pPr marL="457200" lvl="1" indent="-457200" algn="just">
              <a:lnSpc>
                <a:spcPct val="114000"/>
              </a:lnSpc>
              <a:spcBef>
                <a:spcPts val="600"/>
              </a:spcBef>
              <a:spcAft>
                <a:spcPts val="600"/>
              </a:spcAft>
            </a:pPr>
            <a:r>
              <a:rPr lang="en-GB" dirty="0">
                <a:solidFill>
                  <a:schemeClr val="tx1"/>
                </a:solidFill>
              </a:rPr>
              <a:t>chronic and severe illness: including heart or lung conditions, diabetes,  renal insufficiency, Parkinson’s disease or severe mental illness </a:t>
            </a:r>
          </a:p>
          <a:p>
            <a:pPr marL="457200" lvl="1" indent="-457200" algn="just">
              <a:lnSpc>
                <a:spcPct val="114000"/>
              </a:lnSpc>
              <a:spcBef>
                <a:spcPts val="600"/>
              </a:spcBef>
              <a:spcAft>
                <a:spcPts val="600"/>
              </a:spcAft>
            </a:pPr>
            <a:r>
              <a:rPr lang="en-GB" dirty="0">
                <a:solidFill>
                  <a:schemeClr val="tx1"/>
                </a:solidFill>
              </a:rPr>
              <a:t>inability to adapt behaviour to keep cool: babies and the very young, having a disability, being bed bound, consuming too much alcohol, having  Alzheimer’s disease</a:t>
            </a:r>
          </a:p>
          <a:p>
            <a:pPr marL="457200" lvl="1" indent="-457200" algn="just">
              <a:lnSpc>
                <a:spcPct val="114000"/>
              </a:lnSpc>
              <a:spcBef>
                <a:spcPts val="600"/>
              </a:spcBef>
              <a:spcAft>
                <a:spcPts val="600"/>
              </a:spcAft>
            </a:pPr>
            <a:r>
              <a:rPr lang="en-GB" dirty="0">
                <a:solidFill>
                  <a:schemeClr val="tx1"/>
                </a:solidFill>
              </a:rPr>
              <a:t>environmental factors and overexposure: living in a top floor flat, being homeless, activities or jobs that are in hot places or outdoors and include high levels of physical exertion</a:t>
            </a:r>
          </a:p>
          <a:p>
            <a:endParaRPr lang="en-GB" dirty="0"/>
          </a:p>
        </p:txBody>
      </p:sp>
      <p:sp>
        <p:nvSpPr>
          <p:cNvPr id="4" name="Footer Placeholder 3">
            <a:extLst>
              <a:ext uri="{FF2B5EF4-FFF2-40B4-BE49-F238E27FC236}">
                <a16:creationId xmlns:a16="http://schemas.microsoft.com/office/drawing/2014/main" id="{9B50B70E-9B76-4316-9E6A-BB76B21F7528}"/>
              </a:ext>
              <a:ext uri="{C183D7F6-B498-43B3-948B-1728B52AA6E4}">
                <adec:decorative xmlns="" xmlns:adec="http://schemas.microsoft.com/office/drawing/2017/decorative" val="1"/>
              </a:ext>
            </a:extLst>
          </p:cNvPr>
          <p:cNvSpPr>
            <a:spLocks noGrp="1"/>
          </p:cNvSpPr>
          <p:nvPr>
            <p:ph type="ftr" sz="quarter" idx="4294967295"/>
          </p:nvPr>
        </p:nvSpPr>
        <p:spPr>
          <a:xfrm>
            <a:off x="192505" y="5973933"/>
            <a:ext cx="6173709" cy="365125"/>
          </a:xfrm>
        </p:spPr>
        <p:txBody>
          <a:bodyPr/>
          <a:lstStyle/>
          <a:p>
            <a:pPr algn="l"/>
            <a:r>
              <a:rPr lang="hu-HU" i="1" dirty="0" err="1"/>
              <a:t>Source</a:t>
            </a:r>
            <a:r>
              <a:rPr lang="hu-HU" i="1" dirty="0"/>
              <a:t>: </a:t>
            </a:r>
            <a:r>
              <a:rPr lang="en-GB" i="1" dirty="0"/>
              <a:t>The health impacts of hot weather and the Heatwave Plan for England</a:t>
            </a:r>
            <a:r>
              <a:rPr lang="hu-HU" i="1" dirty="0"/>
              <a:t> </a:t>
            </a:r>
            <a:r>
              <a:rPr lang="hu-HU" i="1" dirty="0">
                <a:solidFill>
                  <a:schemeClr val="tx1"/>
                </a:solidFill>
                <a:hlinkClick r:id="rId3"/>
              </a:rPr>
              <a:t>https://www.ipcc.ch/report/ar6/wg2/downloads/report/IPCC_AR6_WGII_TechnicalSummary.pdf</a:t>
            </a:r>
            <a:endParaRPr lang="en-US" i="1" dirty="0"/>
          </a:p>
        </p:txBody>
      </p:sp>
      <p:sp>
        <p:nvSpPr>
          <p:cNvPr id="5" name="Slide Number Placeholder 4">
            <a:extLst>
              <a:ext uri="{FF2B5EF4-FFF2-40B4-BE49-F238E27FC236}">
                <a16:creationId xmlns:a16="http://schemas.microsoft.com/office/drawing/2014/main" id="{BFDDBFA4-22CB-4280-8DD3-6E5899B6277B}"/>
              </a:ext>
              <a:ext uri="{C183D7F6-B498-43B3-948B-1728B52AA6E4}">
                <adec:decorative xmlns="" xmlns:adec="http://schemas.microsoft.com/office/drawing/2017/decorative" val="1"/>
              </a:ext>
            </a:extLst>
          </p:cNvPr>
          <p:cNvSpPr>
            <a:spLocks noGrp="1"/>
          </p:cNvSpPr>
          <p:nvPr>
            <p:ph type="sldNum" sz="quarter" idx="4294967295"/>
          </p:nvPr>
        </p:nvSpPr>
        <p:spPr/>
        <p:txBody>
          <a:bodyPr/>
          <a:lstStyle/>
          <a:p>
            <a:fld id="{344369E4-5DE7-46E5-874E-4FD437973785}" type="slidenum">
              <a:rPr lang="en-GB" smtClean="0"/>
              <a:pPr/>
              <a:t>23</a:t>
            </a:fld>
            <a:endParaRPr lang="en-GB" sz="1400" dirty="0"/>
          </a:p>
        </p:txBody>
      </p:sp>
    </p:spTree>
    <p:extLst>
      <p:ext uri="{BB962C8B-B14F-4D97-AF65-F5344CB8AC3E}">
        <p14:creationId xmlns:p14="http://schemas.microsoft.com/office/powerpoint/2010/main" val="92623440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Kép 3"/>
          <p:cNvPicPr>
            <a:picLocks noChangeAspect="1"/>
          </p:cNvPicPr>
          <p:nvPr/>
        </p:nvPicPr>
        <p:blipFill rotWithShape="1">
          <a:blip r:embed="rId2"/>
          <a:srcRect l="785" t="1743" r="966"/>
          <a:stretch/>
        </p:blipFill>
        <p:spPr>
          <a:xfrm>
            <a:off x="573610" y="103516"/>
            <a:ext cx="10916774" cy="5576120"/>
          </a:xfrm>
          <a:prstGeom prst="rect">
            <a:avLst/>
          </a:prstGeom>
        </p:spPr>
      </p:pic>
      <p:sp>
        <p:nvSpPr>
          <p:cNvPr id="5" name="Szövegdoboz 4"/>
          <p:cNvSpPr txBox="1"/>
          <p:nvPr/>
        </p:nvSpPr>
        <p:spPr>
          <a:xfrm>
            <a:off x="1437211" y="5572148"/>
            <a:ext cx="9393382" cy="461665"/>
          </a:xfrm>
          <a:prstGeom prst="rect">
            <a:avLst/>
          </a:prstGeom>
          <a:noFill/>
        </p:spPr>
        <p:txBody>
          <a:bodyPr wrap="square" rtlCol="0">
            <a:spAutoFit/>
          </a:bodyPr>
          <a:lstStyle/>
          <a:p>
            <a:pPr algn="ctr"/>
            <a:r>
              <a:rPr lang="en-US" sz="2400" b="1" dirty="0"/>
              <a:t>Factors contributing to increased risk of heat illness and death in aging</a:t>
            </a:r>
            <a:endParaRPr lang="hu-HU" sz="2400" b="1" dirty="0"/>
          </a:p>
        </p:txBody>
      </p:sp>
      <p:sp>
        <p:nvSpPr>
          <p:cNvPr id="6" name="Téglalap 5"/>
          <p:cNvSpPr/>
          <p:nvPr/>
        </p:nvSpPr>
        <p:spPr>
          <a:xfrm>
            <a:off x="44686" y="6158089"/>
            <a:ext cx="12303370" cy="246221"/>
          </a:xfrm>
          <a:prstGeom prst="rect">
            <a:avLst/>
          </a:prstGeom>
        </p:spPr>
        <p:txBody>
          <a:bodyPr wrap="square">
            <a:spAutoFit/>
          </a:bodyPr>
          <a:lstStyle/>
          <a:p>
            <a:r>
              <a:rPr lang="en-US" sz="1000" i="1" dirty="0" err="1" smtClean="0"/>
              <a:t>doi</a:t>
            </a:r>
            <a:r>
              <a:rPr lang="en-US" sz="1000" i="1" dirty="0"/>
              <a:t>: 10.1155/2018/8306154</a:t>
            </a:r>
            <a:r>
              <a:rPr lang="en-US" sz="1000" dirty="0"/>
              <a:t>. </a:t>
            </a:r>
            <a:endParaRPr lang="hu-HU" sz="1000" dirty="0"/>
          </a:p>
        </p:txBody>
      </p:sp>
    </p:spTree>
    <p:extLst>
      <p:ext uri="{BB962C8B-B14F-4D97-AF65-F5344CB8AC3E}">
        <p14:creationId xmlns:p14="http://schemas.microsoft.com/office/powerpoint/2010/main" val="422099690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Kép 3"/>
          <p:cNvPicPr>
            <a:picLocks noChangeAspect="1"/>
          </p:cNvPicPr>
          <p:nvPr/>
        </p:nvPicPr>
        <p:blipFill>
          <a:blip r:embed="rId2"/>
          <a:stretch>
            <a:fillRect/>
          </a:stretch>
        </p:blipFill>
        <p:spPr>
          <a:xfrm>
            <a:off x="1018032" y="149724"/>
            <a:ext cx="10183646" cy="5344271"/>
          </a:xfrm>
          <a:prstGeom prst="rect">
            <a:avLst/>
          </a:prstGeom>
          <a:ln w="19050">
            <a:solidFill>
              <a:schemeClr val="tx1"/>
            </a:solidFill>
          </a:ln>
        </p:spPr>
      </p:pic>
      <p:sp>
        <p:nvSpPr>
          <p:cNvPr id="5" name="Téglalap 4"/>
          <p:cNvSpPr/>
          <p:nvPr/>
        </p:nvSpPr>
        <p:spPr>
          <a:xfrm>
            <a:off x="905775" y="5621315"/>
            <a:ext cx="10670876" cy="369332"/>
          </a:xfrm>
          <a:prstGeom prst="rect">
            <a:avLst/>
          </a:prstGeom>
        </p:spPr>
        <p:txBody>
          <a:bodyPr wrap="square">
            <a:spAutoFit/>
          </a:bodyPr>
          <a:lstStyle/>
          <a:p>
            <a:r>
              <a:rPr lang="en-US" b="1" dirty="0">
                <a:latin typeface="GillSansMTPro-Medium"/>
              </a:rPr>
              <a:t>Proposed interventional strategies and mechanisms to improve thermoregulation in the </a:t>
            </a:r>
            <a:r>
              <a:rPr lang="en-US" b="1" dirty="0" smtClean="0">
                <a:latin typeface="GillSansMTPro-Medium"/>
              </a:rPr>
              <a:t>elderly</a:t>
            </a:r>
            <a:endParaRPr lang="hu-HU" b="1" dirty="0"/>
          </a:p>
        </p:txBody>
      </p:sp>
      <p:sp>
        <p:nvSpPr>
          <p:cNvPr id="6" name="Téglalap 5"/>
          <p:cNvSpPr/>
          <p:nvPr/>
        </p:nvSpPr>
        <p:spPr>
          <a:xfrm>
            <a:off x="0" y="6117957"/>
            <a:ext cx="10875818" cy="276999"/>
          </a:xfrm>
          <a:prstGeom prst="rect">
            <a:avLst/>
          </a:prstGeom>
        </p:spPr>
        <p:txBody>
          <a:bodyPr wrap="square">
            <a:spAutoFit/>
          </a:bodyPr>
          <a:lstStyle/>
          <a:p>
            <a:r>
              <a:rPr lang="hu-HU" sz="1000" i="1" dirty="0" err="1" smtClean="0"/>
              <a:t>doi</a:t>
            </a:r>
            <a:r>
              <a:rPr lang="hu-HU" sz="1000" i="1" dirty="0"/>
              <a:t>: 10.1177/2333721420932432</a:t>
            </a:r>
            <a:r>
              <a:rPr lang="hu-HU" sz="1200" i="1" dirty="0"/>
              <a:t>.</a:t>
            </a:r>
          </a:p>
        </p:txBody>
      </p:sp>
    </p:spTree>
    <p:extLst>
      <p:ext uri="{BB962C8B-B14F-4D97-AF65-F5344CB8AC3E}">
        <p14:creationId xmlns:p14="http://schemas.microsoft.com/office/powerpoint/2010/main" val="329692620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Kép 3"/>
          <p:cNvPicPr>
            <a:picLocks noChangeAspect="1"/>
          </p:cNvPicPr>
          <p:nvPr/>
        </p:nvPicPr>
        <p:blipFill rotWithShape="1">
          <a:blip r:embed="rId2"/>
          <a:srcRect t="851" b="2389"/>
          <a:stretch/>
        </p:blipFill>
        <p:spPr>
          <a:xfrm>
            <a:off x="6297283" y="103517"/>
            <a:ext cx="5743886" cy="6209862"/>
          </a:xfrm>
          <a:prstGeom prst="rect">
            <a:avLst/>
          </a:prstGeom>
        </p:spPr>
      </p:pic>
      <p:sp>
        <p:nvSpPr>
          <p:cNvPr id="5" name="Téglalap 4"/>
          <p:cNvSpPr/>
          <p:nvPr/>
        </p:nvSpPr>
        <p:spPr>
          <a:xfrm>
            <a:off x="332770" y="479221"/>
            <a:ext cx="4585854" cy="1321003"/>
          </a:xfrm>
          <a:prstGeom prst="rect">
            <a:avLst/>
          </a:prstGeom>
        </p:spPr>
        <p:txBody>
          <a:bodyPr wrap="square">
            <a:spAutoFit/>
          </a:bodyPr>
          <a:lstStyle/>
          <a:p>
            <a:pPr>
              <a:lnSpc>
                <a:spcPct val="130000"/>
              </a:lnSpc>
            </a:pPr>
            <a:r>
              <a:rPr lang="hu-HU" sz="3200" b="1" dirty="0" err="1">
                <a:solidFill>
                  <a:srgbClr val="231F20"/>
                </a:solidFill>
              </a:rPr>
              <a:t>How</a:t>
            </a:r>
            <a:r>
              <a:rPr lang="hu-HU" sz="3200" b="1" dirty="0">
                <a:solidFill>
                  <a:srgbClr val="231F20"/>
                </a:solidFill>
              </a:rPr>
              <a:t> </a:t>
            </a:r>
            <a:r>
              <a:rPr lang="hu-HU" sz="3200" b="1" dirty="0" err="1">
                <a:solidFill>
                  <a:srgbClr val="231F20"/>
                </a:solidFill>
              </a:rPr>
              <a:t>can</a:t>
            </a:r>
            <a:r>
              <a:rPr lang="hu-HU" sz="3200" b="1" dirty="0">
                <a:solidFill>
                  <a:srgbClr val="231F20"/>
                </a:solidFill>
              </a:rPr>
              <a:t> </a:t>
            </a:r>
            <a:r>
              <a:rPr lang="hu-HU" sz="3200" b="1" dirty="0" err="1" smtClean="0">
                <a:solidFill>
                  <a:srgbClr val="231F20"/>
                </a:solidFill>
              </a:rPr>
              <a:t>heatstroke</a:t>
            </a:r>
            <a:r>
              <a:rPr lang="hu-HU" sz="3200" b="1" dirty="0" smtClean="0">
                <a:solidFill>
                  <a:srgbClr val="231F20"/>
                </a:solidFill>
              </a:rPr>
              <a:t> be </a:t>
            </a:r>
            <a:r>
              <a:rPr lang="hu-HU" sz="3200" b="1" dirty="0" err="1" smtClean="0">
                <a:solidFill>
                  <a:srgbClr val="231F20"/>
                </a:solidFill>
              </a:rPr>
              <a:t>recognised</a:t>
            </a:r>
            <a:r>
              <a:rPr lang="hu-HU" sz="3200" b="1" dirty="0" smtClean="0">
                <a:solidFill>
                  <a:srgbClr val="231F20"/>
                </a:solidFill>
              </a:rPr>
              <a:t>?</a:t>
            </a:r>
            <a:endParaRPr lang="hu-HU" sz="3200" b="1" dirty="0">
              <a:solidFill>
                <a:srgbClr val="231F20"/>
              </a:solidFill>
            </a:endParaRPr>
          </a:p>
        </p:txBody>
      </p:sp>
      <p:sp>
        <p:nvSpPr>
          <p:cNvPr id="6" name="Téglalap 5"/>
          <p:cNvSpPr/>
          <p:nvPr/>
        </p:nvSpPr>
        <p:spPr>
          <a:xfrm>
            <a:off x="95411" y="6067158"/>
            <a:ext cx="4488873" cy="246221"/>
          </a:xfrm>
          <a:prstGeom prst="rect">
            <a:avLst/>
          </a:prstGeom>
        </p:spPr>
        <p:txBody>
          <a:bodyPr wrap="square">
            <a:spAutoFit/>
          </a:bodyPr>
          <a:lstStyle/>
          <a:p>
            <a:r>
              <a:rPr lang="hu-HU" sz="1000" i="1" dirty="0" err="1" smtClean="0"/>
              <a:t>doi</a:t>
            </a:r>
            <a:r>
              <a:rPr lang="hu-HU" sz="1000" i="1" dirty="0"/>
              <a:t>: 10.3238/arztebl.2019.0537</a:t>
            </a:r>
            <a:r>
              <a:rPr lang="hu-HU" sz="1000" dirty="0"/>
              <a:t>.  </a:t>
            </a:r>
          </a:p>
        </p:txBody>
      </p:sp>
    </p:spTree>
    <p:extLst>
      <p:ext uri="{BB962C8B-B14F-4D97-AF65-F5344CB8AC3E}">
        <p14:creationId xmlns:p14="http://schemas.microsoft.com/office/powerpoint/2010/main" val="98606752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Kép 3"/>
          <p:cNvPicPr>
            <a:picLocks noChangeAspect="1"/>
          </p:cNvPicPr>
          <p:nvPr/>
        </p:nvPicPr>
        <p:blipFill>
          <a:blip r:embed="rId2"/>
          <a:stretch>
            <a:fillRect/>
          </a:stretch>
        </p:blipFill>
        <p:spPr>
          <a:xfrm>
            <a:off x="701509" y="169340"/>
            <a:ext cx="10650436" cy="5410955"/>
          </a:xfrm>
          <a:prstGeom prst="rect">
            <a:avLst/>
          </a:prstGeom>
        </p:spPr>
      </p:pic>
      <p:sp>
        <p:nvSpPr>
          <p:cNvPr id="5" name="Szövegdoboz 4"/>
          <p:cNvSpPr txBox="1"/>
          <p:nvPr/>
        </p:nvSpPr>
        <p:spPr>
          <a:xfrm>
            <a:off x="1461654" y="5379079"/>
            <a:ext cx="9130146" cy="584775"/>
          </a:xfrm>
          <a:prstGeom prst="rect">
            <a:avLst/>
          </a:prstGeom>
          <a:noFill/>
        </p:spPr>
        <p:txBody>
          <a:bodyPr wrap="square" rtlCol="0">
            <a:spAutoFit/>
          </a:bodyPr>
          <a:lstStyle/>
          <a:p>
            <a:pPr algn="ctr"/>
            <a:r>
              <a:rPr lang="hu-HU" sz="3200" b="1" dirty="0" err="1"/>
              <a:t>Symptoms</a:t>
            </a:r>
            <a:r>
              <a:rPr lang="hu-HU" sz="3200" b="1" dirty="0"/>
              <a:t> of </a:t>
            </a:r>
            <a:r>
              <a:rPr lang="hu-HU" sz="3200" b="1" dirty="0" err="1"/>
              <a:t>heat</a:t>
            </a:r>
            <a:r>
              <a:rPr lang="hu-HU" sz="3200" b="1" dirty="0"/>
              <a:t> </a:t>
            </a:r>
            <a:r>
              <a:rPr lang="hu-HU" sz="3200" b="1" dirty="0" err="1"/>
              <a:t>illness</a:t>
            </a:r>
            <a:endParaRPr lang="hu-HU" sz="3200" b="1" dirty="0"/>
          </a:p>
        </p:txBody>
      </p:sp>
      <p:sp>
        <p:nvSpPr>
          <p:cNvPr id="6" name="Téglalap 5"/>
          <p:cNvSpPr/>
          <p:nvPr/>
        </p:nvSpPr>
        <p:spPr>
          <a:xfrm>
            <a:off x="0" y="6147663"/>
            <a:ext cx="7939454" cy="246221"/>
          </a:xfrm>
          <a:prstGeom prst="rect">
            <a:avLst/>
          </a:prstGeom>
        </p:spPr>
        <p:txBody>
          <a:bodyPr wrap="square">
            <a:spAutoFit/>
          </a:bodyPr>
          <a:lstStyle/>
          <a:p>
            <a:r>
              <a:rPr lang="hu-HU" sz="1000" i="1" dirty="0" err="1" smtClean="0"/>
              <a:t>doi</a:t>
            </a:r>
            <a:r>
              <a:rPr lang="hu-HU" sz="1000" i="1" dirty="0"/>
              <a:t>: 10.3238/arztebl.2019.0537</a:t>
            </a:r>
            <a:r>
              <a:rPr lang="hu-HU" sz="1000" dirty="0"/>
              <a:t>.  </a:t>
            </a:r>
          </a:p>
        </p:txBody>
      </p:sp>
    </p:spTree>
    <p:extLst>
      <p:ext uri="{BB962C8B-B14F-4D97-AF65-F5344CB8AC3E}">
        <p14:creationId xmlns:p14="http://schemas.microsoft.com/office/powerpoint/2010/main" val="407873038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a:normAutofit/>
          </a:bodyPr>
          <a:lstStyle/>
          <a:p>
            <a:r>
              <a:rPr lang="en-US" b="1" dirty="0"/>
              <a:t>Temperature and kidney diseases</a:t>
            </a:r>
          </a:p>
        </p:txBody>
      </p:sp>
      <p:sp>
        <p:nvSpPr>
          <p:cNvPr id="3" name="Tartalom helye 2"/>
          <p:cNvSpPr>
            <a:spLocks noGrp="1"/>
          </p:cNvSpPr>
          <p:nvPr>
            <p:ph idx="1"/>
          </p:nvPr>
        </p:nvSpPr>
        <p:spPr>
          <a:xfrm>
            <a:off x="192505" y="934775"/>
            <a:ext cx="11608431" cy="5370897"/>
          </a:xfrm>
        </p:spPr>
        <p:txBody>
          <a:bodyPr>
            <a:normAutofit/>
          </a:bodyPr>
          <a:lstStyle/>
          <a:p>
            <a:pPr algn="just">
              <a:lnSpc>
                <a:spcPct val="110000"/>
              </a:lnSpc>
              <a:spcAft>
                <a:spcPts val="1000"/>
              </a:spcAft>
            </a:pPr>
            <a:r>
              <a:rPr lang="en-US" sz="2400" dirty="0"/>
              <a:t>The epidemiological evidence suggests that exposure to high temperature, defined as ambient temperature that are warmer than the optimum temperatures, is an important risk factor for many adverse health outcomes, including mortality and morbidity for specific causes</a:t>
            </a:r>
            <a:endParaRPr lang="hu-HU" sz="2400" dirty="0"/>
          </a:p>
          <a:p>
            <a:pPr algn="just">
              <a:lnSpc>
                <a:spcPct val="110000"/>
              </a:lnSpc>
              <a:spcAft>
                <a:spcPts val="1000"/>
              </a:spcAft>
            </a:pPr>
            <a:r>
              <a:rPr lang="en-US" sz="2400" dirty="0"/>
              <a:t>Chronic kidney disease (CKD) is an important cause of disease and economic burden due to the expensive renal replacement therapy for end-stage kidney disease </a:t>
            </a:r>
            <a:endParaRPr lang="hu-HU" sz="2400" dirty="0"/>
          </a:p>
          <a:p>
            <a:pPr algn="just">
              <a:lnSpc>
                <a:spcPct val="110000"/>
              </a:lnSpc>
              <a:spcAft>
                <a:spcPts val="1000"/>
              </a:spcAft>
            </a:pPr>
            <a:r>
              <a:rPr lang="en-US" sz="2400" dirty="0"/>
              <a:t>In 2017, 697 million people were diagnosed with CKD, and 1.2 million deaths were attributed to CKD worldwide, a 41.5% increase in mortality rate from 1990</a:t>
            </a:r>
            <a:r>
              <a:rPr lang="hu-HU" sz="2400" dirty="0"/>
              <a:t>.</a:t>
            </a:r>
          </a:p>
          <a:p>
            <a:pPr algn="just">
              <a:lnSpc>
                <a:spcPct val="110000"/>
              </a:lnSpc>
              <a:spcAft>
                <a:spcPts val="1000"/>
              </a:spcAft>
            </a:pPr>
            <a:r>
              <a:rPr lang="en-US" sz="2400" dirty="0"/>
              <a:t>Among the risk factors for CKD, diabetes, hypertension, and glomerulonephritis are known to be the most common causes. </a:t>
            </a:r>
            <a:endParaRPr lang="hu-HU" sz="2400" dirty="0"/>
          </a:p>
        </p:txBody>
      </p:sp>
    </p:spTree>
    <p:extLst>
      <p:ext uri="{BB962C8B-B14F-4D97-AF65-F5344CB8AC3E}">
        <p14:creationId xmlns:p14="http://schemas.microsoft.com/office/powerpoint/2010/main" val="13413608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ím 3"/>
          <p:cNvSpPr>
            <a:spLocks noGrp="1"/>
          </p:cNvSpPr>
          <p:nvPr>
            <p:ph type="title"/>
          </p:nvPr>
        </p:nvSpPr>
        <p:spPr/>
        <p:txBody>
          <a:bodyPr>
            <a:normAutofit/>
          </a:bodyPr>
          <a:lstStyle/>
          <a:p>
            <a:r>
              <a:rPr lang="en-US" b="1" dirty="0"/>
              <a:t>Climate change and heat stress nephropathy</a:t>
            </a:r>
          </a:p>
        </p:txBody>
      </p:sp>
      <p:pic>
        <p:nvPicPr>
          <p:cNvPr id="2" name="Kép 1">
            <a:extLst>
              <a:ext uri="{FF2B5EF4-FFF2-40B4-BE49-F238E27FC236}">
                <a16:creationId xmlns:a16="http://schemas.microsoft.com/office/drawing/2014/main" id="{9C167311-EE36-68E7-1972-D185F6679895}"/>
              </a:ext>
            </a:extLst>
          </p:cNvPr>
          <p:cNvPicPr>
            <a:picLocks noChangeAspect="1"/>
          </p:cNvPicPr>
          <p:nvPr/>
        </p:nvPicPr>
        <p:blipFill>
          <a:blip r:embed="rId2"/>
          <a:stretch>
            <a:fillRect/>
          </a:stretch>
        </p:blipFill>
        <p:spPr>
          <a:xfrm>
            <a:off x="2434590" y="920630"/>
            <a:ext cx="7623810" cy="5380590"/>
          </a:xfrm>
          <a:prstGeom prst="rect">
            <a:avLst/>
          </a:prstGeom>
        </p:spPr>
      </p:pic>
    </p:spTree>
    <p:extLst>
      <p:ext uri="{BB962C8B-B14F-4D97-AF65-F5344CB8AC3E}">
        <p14:creationId xmlns:p14="http://schemas.microsoft.com/office/powerpoint/2010/main" val="134727330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83878" y="3700732"/>
            <a:ext cx="11862120" cy="2466930"/>
          </a:xfrm>
        </p:spPr>
        <p:txBody>
          <a:bodyPr>
            <a:noAutofit/>
          </a:bodyPr>
          <a:lstStyle/>
          <a:p>
            <a:pPr algn="just">
              <a:lnSpc>
                <a:spcPct val="110000"/>
              </a:lnSpc>
            </a:pPr>
            <a:r>
              <a:rPr lang="en-US" sz="2000" dirty="0"/>
              <a:t>Climate change is one of the greatest challenges of our time. It is now widely recognized that climate change and biodiversity loss are interconnected, and that both are increasingly influenced by human activity</a:t>
            </a:r>
            <a:r>
              <a:rPr lang="hu-HU" sz="2000" dirty="0"/>
              <a:t>.</a:t>
            </a:r>
            <a:endParaRPr lang="en-US" sz="2000" dirty="0"/>
          </a:p>
          <a:p>
            <a:pPr algn="just">
              <a:lnSpc>
                <a:spcPct val="110000"/>
              </a:lnSpc>
            </a:pPr>
            <a:r>
              <a:rPr lang="hu-HU" sz="2000" dirty="0" smtClean="0"/>
              <a:t>W</a:t>
            </a:r>
            <a:r>
              <a:rPr lang="en-US" sz="2000" dirty="0" smtClean="0"/>
              <a:t>e </a:t>
            </a:r>
            <a:r>
              <a:rPr lang="en-US" sz="2000" dirty="0"/>
              <a:t>want to drawn attention to a number of risks posed to human societies by the degradation of the earth’s ecological and climatic systems, including threats to water and food security, air quality, the availability of natural resources used for medicinal, spiritual or recreational purposes and livelihoods, population displacement, conflict and disasters, and potential influences on patterns of disease. </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476618" y="75135"/>
            <a:ext cx="6191250" cy="3238500"/>
          </a:xfrm>
          <a:prstGeom prst="rect">
            <a:avLst/>
          </a:prstGeom>
        </p:spPr>
      </p:pic>
      <p:sp>
        <p:nvSpPr>
          <p:cNvPr id="2" name="Rectangle 1"/>
          <p:cNvSpPr/>
          <p:nvPr/>
        </p:nvSpPr>
        <p:spPr>
          <a:xfrm>
            <a:off x="27565" y="2481721"/>
            <a:ext cx="3267178" cy="430887"/>
          </a:xfrm>
          <a:prstGeom prst="rect">
            <a:avLst/>
          </a:prstGeom>
        </p:spPr>
        <p:txBody>
          <a:bodyPr wrap="square" lIns="91440" tIns="45720" rIns="91440" bIns="45720" anchor="t">
            <a:spAutoFit/>
          </a:bodyPr>
          <a:lstStyle/>
          <a:p>
            <a:r>
              <a:rPr lang="en-US" sz="1100" dirty="0">
                <a:solidFill>
                  <a:srgbClr val="0000FF"/>
                </a:solidFill>
                <a:latin typeface="Calibri"/>
                <a:ea typeface="Calibri"/>
                <a:cs typeface="Times New Roman"/>
                <a:hlinkClick r:id="rId3"/>
              </a:rPr>
              <a:t>https://www.who.int/news-room/fact-sheets/detail/</a:t>
            </a:r>
            <a:endParaRPr lang="hu-HU" sz="1100" dirty="0">
              <a:solidFill>
                <a:srgbClr val="0000FF"/>
              </a:solidFill>
              <a:latin typeface="Calibri"/>
              <a:ea typeface="Calibri"/>
              <a:cs typeface="Times New Roman"/>
              <a:hlinkClick r:id="rId3"/>
            </a:endParaRPr>
          </a:p>
          <a:p>
            <a:r>
              <a:rPr lang="en-US" sz="1100" dirty="0">
                <a:solidFill>
                  <a:srgbClr val="0000FF"/>
                </a:solidFill>
                <a:latin typeface="Calibri"/>
                <a:ea typeface="Calibri"/>
                <a:cs typeface="Times New Roman"/>
              </a:rPr>
              <a:t>climate-change-and-health </a:t>
            </a:r>
            <a:r>
              <a:rPr lang="en-US" sz="1100" dirty="0" err="1">
                <a:latin typeface="Calibri"/>
                <a:ea typeface="Calibri"/>
                <a:cs typeface="Times New Roman"/>
              </a:rPr>
              <a:t>Accesed</a:t>
            </a:r>
            <a:r>
              <a:rPr lang="en-US" sz="1100" dirty="0">
                <a:latin typeface="Calibri"/>
                <a:ea typeface="Calibri"/>
                <a:cs typeface="Times New Roman"/>
              </a:rPr>
              <a:t> 29 June 2023</a:t>
            </a:r>
            <a:endParaRPr lang="en-US" sz="1100" dirty="0"/>
          </a:p>
        </p:txBody>
      </p:sp>
    </p:spTree>
    <p:extLst>
      <p:ext uri="{BB962C8B-B14F-4D97-AF65-F5344CB8AC3E}">
        <p14:creationId xmlns:p14="http://schemas.microsoft.com/office/powerpoint/2010/main" val="336690134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Kép 1">
            <a:extLst>
              <a:ext uri="{FF2B5EF4-FFF2-40B4-BE49-F238E27FC236}">
                <a16:creationId xmlns:a16="http://schemas.microsoft.com/office/drawing/2014/main" id="{37291BAF-D31F-0C70-E13C-039A8B287F0E}"/>
              </a:ext>
            </a:extLst>
          </p:cNvPr>
          <p:cNvPicPr>
            <a:picLocks noChangeAspect="1"/>
          </p:cNvPicPr>
          <p:nvPr/>
        </p:nvPicPr>
        <p:blipFill>
          <a:blip r:embed="rId2"/>
          <a:stretch>
            <a:fillRect/>
          </a:stretch>
        </p:blipFill>
        <p:spPr>
          <a:xfrm>
            <a:off x="196077" y="543737"/>
            <a:ext cx="11806990" cy="5260540"/>
          </a:xfrm>
          <a:prstGeom prst="rect">
            <a:avLst/>
          </a:prstGeom>
        </p:spPr>
      </p:pic>
      <p:sp>
        <p:nvSpPr>
          <p:cNvPr id="5" name="Téglalap 4">
            <a:extLst>
              <a:ext uri="{FF2B5EF4-FFF2-40B4-BE49-F238E27FC236}">
                <a16:creationId xmlns:a16="http://schemas.microsoft.com/office/drawing/2014/main" id="{90517D53-C398-494F-0651-4E0ECC7E8964}"/>
              </a:ext>
            </a:extLst>
          </p:cNvPr>
          <p:cNvSpPr/>
          <p:nvPr/>
        </p:nvSpPr>
        <p:spPr>
          <a:xfrm>
            <a:off x="7334050" y="6011317"/>
            <a:ext cx="4857950" cy="246221"/>
          </a:xfrm>
          <a:prstGeom prst="rect">
            <a:avLst/>
          </a:prstGeom>
        </p:spPr>
        <p:txBody>
          <a:bodyPr wrap="square">
            <a:spAutoFit/>
          </a:bodyPr>
          <a:lstStyle/>
          <a:p>
            <a:pPr algn="r"/>
            <a:r>
              <a:rPr lang="en-US" sz="1000" dirty="0" err="1" smtClean="0"/>
              <a:t>doi</a:t>
            </a:r>
            <a:r>
              <a:rPr lang="en-US" sz="1000" dirty="0"/>
              <a:t>: 10.1080/23328940.2020.1826841.</a:t>
            </a:r>
          </a:p>
        </p:txBody>
      </p:sp>
      <p:sp>
        <p:nvSpPr>
          <p:cNvPr id="6" name="Cím 1"/>
          <p:cNvSpPr>
            <a:spLocks noGrp="1"/>
          </p:cNvSpPr>
          <p:nvPr>
            <p:ph type="title"/>
          </p:nvPr>
        </p:nvSpPr>
        <p:spPr>
          <a:xfrm>
            <a:off x="192505" y="153009"/>
            <a:ext cx="11896826" cy="549635"/>
          </a:xfrm>
        </p:spPr>
        <p:txBody>
          <a:bodyPr>
            <a:normAutofit/>
          </a:bodyPr>
          <a:lstStyle/>
          <a:p>
            <a:r>
              <a:rPr lang="hu-HU" b="1" dirty="0" err="1" smtClean="0"/>
              <a:t>Age</a:t>
            </a:r>
            <a:r>
              <a:rPr lang="hu-HU" b="1" dirty="0" smtClean="0"/>
              <a:t>, </a:t>
            </a:r>
            <a:r>
              <a:rPr lang="hu-HU" b="1" dirty="0" err="1" smtClean="0"/>
              <a:t>heat</a:t>
            </a:r>
            <a:r>
              <a:rPr lang="hu-HU" b="1" dirty="0" smtClean="0"/>
              <a:t> and </a:t>
            </a:r>
            <a:r>
              <a:rPr lang="hu-HU" b="1" dirty="0" err="1" smtClean="0"/>
              <a:t>acute</a:t>
            </a:r>
            <a:r>
              <a:rPr lang="hu-HU" b="1" dirty="0" smtClean="0"/>
              <a:t> k</a:t>
            </a:r>
            <a:r>
              <a:rPr lang="en-US" b="1" dirty="0" err="1" smtClean="0"/>
              <a:t>idney</a:t>
            </a:r>
            <a:r>
              <a:rPr lang="en-US" b="1" dirty="0" smtClean="0"/>
              <a:t> </a:t>
            </a:r>
            <a:r>
              <a:rPr lang="hu-HU" b="1" dirty="0" smtClean="0"/>
              <a:t>d</a:t>
            </a:r>
            <a:r>
              <a:rPr lang="en-US" b="1" dirty="0" err="1" smtClean="0"/>
              <a:t>iseases</a:t>
            </a:r>
            <a:endParaRPr lang="en-US" b="1" dirty="0"/>
          </a:p>
        </p:txBody>
      </p:sp>
    </p:spTree>
    <p:extLst>
      <p:ext uri="{BB962C8B-B14F-4D97-AF65-F5344CB8AC3E}">
        <p14:creationId xmlns:p14="http://schemas.microsoft.com/office/powerpoint/2010/main" val="24249686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192505" y="332331"/>
            <a:ext cx="11896826" cy="549635"/>
          </a:xfrm>
        </p:spPr>
        <p:txBody>
          <a:bodyPr>
            <a:noAutofit/>
          </a:bodyPr>
          <a:lstStyle/>
          <a:p>
            <a:r>
              <a:rPr lang="en-US" sz="3200" b="1" dirty="0"/>
              <a:t>Development of chronic kidney disease associated with heat</a:t>
            </a:r>
            <a:endParaRPr lang="hu-HU" sz="3200" b="1" dirty="0"/>
          </a:p>
        </p:txBody>
      </p:sp>
      <p:sp>
        <p:nvSpPr>
          <p:cNvPr id="5" name="Szövegdoboz 4">
            <a:extLst>
              <a:ext uri="{FF2B5EF4-FFF2-40B4-BE49-F238E27FC236}">
                <a16:creationId xmlns:a16="http://schemas.microsoft.com/office/drawing/2014/main" id="{B2231072-3A7A-CE96-D7CA-D841C4684629}"/>
              </a:ext>
            </a:extLst>
          </p:cNvPr>
          <p:cNvSpPr txBox="1"/>
          <p:nvPr/>
        </p:nvSpPr>
        <p:spPr>
          <a:xfrm>
            <a:off x="132120" y="6043585"/>
            <a:ext cx="7056784" cy="246221"/>
          </a:xfrm>
          <a:prstGeom prst="rect">
            <a:avLst/>
          </a:prstGeom>
          <a:noFill/>
        </p:spPr>
        <p:txBody>
          <a:bodyPr wrap="square" rtlCol="0">
            <a:spAutoFit/>
          </a:bodyPr>
          <a:lstStyle/>
          <a:p>
            <a:r>
              <a:rPr lang="en-US" sz="1000" dirty="0" smtClean="0"/>
              <a:t>PMID</a:t>
            </a:r>
            <a:r>
              <a:rPr lang="en-US" sz="1000" dirty="0"/>
              <a:t>: 28946962.</a:t>
            </a:r>
            <a:endParaRPr lang="hu-HU" sz="1000" dirty="0"/>
          </a:p>
        </p:txBody>
      </p:sp>
      <p:pic>
        <p:nvPicPr>
          <p:cNvPr id="6" name="Kép 5">
            <a:extLst>
              <a:ext uri="{FF2B5EF4-FFF2-40B4-BE49-F238E27FC236}">
                <a16:creationId xmlns:a16="http://schemas.microsoft.com/office/drawing/2014/main" id="{773C15EE-FAD0-D70E-2D6B-D9585F9E6D46}"/>
              </a:ext>
            </a:extLst>
          </p:cNvPr>
          <p:cNvPicPr>
            <a:picLocks noChangeAspect="1"/>
          </p:cNvPicPr>
          <p:nvPr/>
        </p:nvPicPr>
        <p:blipFill>
          <a:blip r:embed="rId2"/>
          <a:stretch>
            <a:fillRect/>
          </a:stretch>
        </p:blipFill>
        <p:spPr>
          <a:xfrm>
            <a:off x="1884624" y="972103"/>
            <a:ext cx="8422752" cy="4687238"/>
          </a:xfrm>
          <a:prstGeom prst="rect">
            <a:avLst/>
          </a:prstGeom>
        </p:spPr>
      </p:pic>
    </p:spTree>
    <p:extLst>
      <p:ext uri="{BB962C8B-B14F-4D97-AF65-F5344CB8AC3E}">
        <p14:creationId xmlns:p14="http://schemas.microsoft.com/office/powerpoint/2010/main" val="401181654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Kép 3"/>
          <p:cNvPicPr>
            <a:picLocks noChangeAspect="1"/>
          </p:cNvPicPr>
          <p:nvPr/>
        </p:nvPicPr>
        <p:blipFill rotWithShape="1">
          <a:blip r:embed="rId2"/>
          <a:srcRect l="1693" t="1750"/>
          <a:stretch/>
        </p:blipFill>
        <p:spPr>
          <a:xfrm>
            <a:off x="5000884" y="26190"/>
            <a:ext cx="5816861" cy="6238339"/>
          </a:xfrm>
          <a:prstGeom prst="rect">
            <a:avLst/>
          </a:prstGeom>
        </p:spPr>
      </p:pic>
      <p:pic>
        <p:nvPicPr>
          <p:cNvPr id="6" name="Kép 5"/>
          <p:cNvPicPr>
            <a:picLocks noChangeAspect="1"/>
          </p:cNvPicPr>
          <p:nvPr/>
        </p:nvPicPr>
        <p:blipFill>
          <a:blip r:embed="rId3"/>
          <a:stretch>
            <a:fillRect/>
          </a:stretch>
        </p:blipFill>
        <p:spPr>
          <a:xfrm>
            <a:off x="93272" y="5907746"/>
            <a:ext cx="4418342" cy="356783"/>
          </a:xfrm>
          <a:prstGeom prst="rect">
            <a:avLst/>
          </a:prstGeom>
        </p:spPr>
      </p:pic>
      <p:pic>
        <p:nvPicPr>
          <p:cNvPr id="7" name="Kép 6"/>
          <p:cNvPicPr>
            <a:picLocks noChangeAspect="1"/>
          </p:cNvPicPr>
          <p:nvPr/>
        </p:nvPicPr>
        <p:blipFill rotWithShape="1">
          <a:blip r:embed="rId2"/>
          <a:srcRect l="1693" t="1750" r="57299" b="74343"/>
          <a:stretch/>
        </p:blipFill>
        <p:spPr>
          <a:xfrm>
            <a:off x="299488" y="1484054"/>
            <a:ext cx="4012253" cy="2509975"/>
          </a:xfrm>
          <a:prstGeom prst="rect">
            <a:avLst/>
          </a:prstGeom>
        </p:spPr>
      </p:pic>
    </p:spTree>
    <p:extLst>
      <p:ext uri="{BB962C8B-B14F-4D97-AF65-F5344CB8AC3E}">
        <p14:creationId xmlns:p14="http://schemas.microsoft.com/office/powerpoint/2010/main" val="51233719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a:normAutofit/>
          </a:bodyPr>
          <a:lstStyle/>
          <a:p>
            <a:r>
              <a:rPr lang="hu-HU" b="1" dirty="0"/>
              <a:t>Eco-Anxiety</a:t>
            </a:r>
          </a:p>
        </p:txBody>
      </p:sp>
      <p:sp>
        <p:nvSpPr>
          <p:cNvPr id="3" name="Tartalom helye 2"/>
          <p:cNvSpPr>
            <a:spLocks noGrp="1"/>
          </p:cNvSpPr>
          <p:nvPr>
            <p:ph idx="1"/>
          </p:nvPr>
        </p:nvSpPr>
        <p:spPr>
          <a:xfrm>
            <a:off x="201133" y="1300794"/>
            <a:ext cx="7036430" cy="4449582"/>
          </a:xfrm>
        </p:spPr>
        <p:txBody>
          <a:bodyPr>
            <a:normAutofit lnSpcReduction="10000"/>
          </a:bodyPr>
          <a:lstStyle/>
          <a:p>
            <a:pPr marL="0" indent="0">
              <a:lnSpc>
                <a:spcPct val="100000"/>
              </a:lnSpc>
              <a:buNone/>
            </a:pPr>
            <a:r>
              <a:rPr lang="en-US" sz="2200" dirty="0"/>
              <a:t>Eco-anxiety is the distress caused by climate change where people are becoming anxious about their future. </a:t>
            </a:r>
            <a:endParaRPr lang="hu-HU" sz="2200" dirty="0" smtClean="0"/>
          </a:p>
          <a:p>
            <a:pPr marL="0" indent="0" algn="just">
              <a:lnSpc>
                <a:spcPct val="100000"/>
              </a:lnSpc>
              <a:buNone/>
            </a:pPr>
            <a:r>
              <a:rPr lang="en-US" sz="2200" dirty="0" smtClean="0"/>
              <a:t>There </a:t>
            </a:r>
            <a:r>
              <a:rPr lang="en-US" sz="2200" dirty="0"/>
              <a:t>are other terms used to understand </a:t>
            </a:r>
            <a:r>
              <a:rPr lang="hu-HU" sz="2200" dirty="0"/>
              <a:t> e</a:t>
            </a:r>
            <a:r>
              <a:rPr lang="en-US" sz="2200" dirty="0" err="1"/>
              <a:t>nvironmentally</a:t>
            </a:r>
            <a:r>
              <a:rPr lang="en-US" sz="2200" dirty="0"/>
              <a:t>-induced distress.</a:t>
            </a:r>
            <a:endParaRPr lang="hu-HU" sz="2200" dirty="0"/>
          </a:p>
          <a:p>
            <a:pPr lvl="1">
              <a:lnSpc>
                <a:spcPct val="150000"/>
              </a:lnSpc>
            </a:pPr>
            <a:r>
              <a:rPr lang="hu-HU" sz="2200" dirty="0"/>
              <a:t>E</a:t>
            </a:r>
            <a:r>
              <a:rPr lang="en-US" sz="2200" dirty="0" err="1"/>
              <a:t>cological</a:t>
            </a:r>
            <a:r>
              <a:rPr lang="en-US" sz="2200" dirty="0"/>
              <a:t> grief </a:t>
            </a:r>
            <a:endParaRPr lang="hu-HU" sz="2200" dirty="0" smtClean="0"/>
          </a:p>
          <a:p>
            <a:pPr lvl="1">
              <a:lnSpc>
                <a:spcPct val="150000"/>
              </a:lnSpc>
            </a:pPr>
            <a:r>
              <a:rPr lang="en-US" sz="2200" dirty="0" err="1" smtClean="0"/>
              <a:t>Solastalgia</a:t>
            </a:r>
            <a:r>
              <a:rPr lang="en-US" sz="2200" dirty="0" smtClean="0"/>
              <a:t> </a:t>
            </a:r>
            <a:endParaRPr lang="hu-HU" sz="2200" dirty="0" smtClean="0"/>
          </a:p>
          <a:p>
            <a:pPr lvl="1">
              <a:lnSpc>
                <a:spcPct val="150000"/>
              </a:lnSpc>
            </a:pPr>
            <a:r>
              <a:rPr lang="hu-HU" sz="2200" dirty="0" smtClean="0"/>
              <a:t>E</a:t>
            </a:r>
            <a:r>
              <a:rPr lang="en-US" sz="2200" dirty="0" smtClean="0"/>
              <a:t>co-angst</a:t>
            </a:r>
            <a:endParaRPr lang="hu-HU" sz="2200" dirty="0"/>
          </a:p>
          <a:p>
            <a:pPr lvl="1">
              <a:lnSpc>
                <a:spcPct val="150000"/>
              </a:lnSpc>
            </a:pPr>
            <a:r>
              <a:rPr lang="hu-HU" sz="2200" dirty="0"/>
              <a:t>E</a:t>
            </a:r>
            <a:r>
              <a:rPr lang="en-US" sz="2200" dirty="0" err="1"/>
              <a:t>nvironmental</a:t>
            </a:r>
            <a:r>
              <a:rPr lang="en-US" sz="2200" dirty="0"/>
              <a:t> </a:t>
            </a:r>
            <a:r>
              <a:rPr lang="en-US" sz="2200" dirty="0" smtClean="0"/>
              <a:t>distress</a:t>
            </a:r>
            <a:endParaRPr lang="hu-HU" sz="2200" dirty="0"/>
          </a:p>
        </p:txBody>
      </p:sp>
      <p:sp>
        <p:nvSpPr>
          <p:cNvPr id="4" name="Téglalap 3"/>
          <p:cNvSpPr/>
          <p:nvPr/>
        </p:nvSpPr>
        <p:spPr>
          <a:xfrm>
            <a:off x="0" y="6090228"/>
            <a:ext cx="10633646" cy="215444"/>
          </a:xfrm>
          <a:prstGeom prst="rect">
            <a:avLst/>
          </a:prstGeom>
        </p:spPr>
        <p:txBody>
          <a:bodyPr wrap="square">
            <a:spAutoFit/>
          </a:bodyPr>
          <a:lstStyle/>
          <a:p>
            <a:r>
              <a:rPr lang="hu-HU" sz="800" dirty="0" smtClean="0">
                <a:solidFill>
                  <a:schemeClr val="bg1">
                    <a:lumMod val="50000"/>
                  </a:schemeClr>
                </a:solidFill>
                <a:hlinkClick r:id="rId2"/>
              </a:rPr>
              <a:t>https</a:t>
            </a:r>
            <a:r>
              <a:rPr lang="hu-HU" sz="800" dirty="0">
                <a:solidFill>
                  <a:schemeClr val="bg1">
                    <a:lumMod val="50000"/>
                  </a:schemeClr>
                </a:solidFill>
                <a:hlinkClick r:id="rId2"/>
              </a:rPr>
              <a:t>://doi.org/10.1016/j.joclim.2021.100047</a:t>
            </a:r>
            <a:r>
              <a:rPr lang="hu-HU" sz="800" dirty="0">
                <a:solidFill>
                  <a:schemeClr val="bg1">
                    <a:lumMod val="50000"/>
                  </a:schemeClr>
                </a:solidFill>
              </a:rPr>
              <a:t> </a:t>
            </a:r>
          </a:p>
        </p:txBody>
      </p:sp>
      <p:pic>
        <p:nvPicPr>
          <p:cNvPr id="5" name="Kép 4"/>
          <p:cNvPicPr>
            <a:picLocks noChangeAspect="1"/>
          </p:cNvPicPr>
          <p:nvPr/>
        </p:nvPicPr>
        <p:blipFill>
          <a:blip r:embed="rId3"/>
          <a:stretch>
            <a:fillRect/>
          </a:stretch>
        </p:blipFill>
        <p:spPr>
          <a:xfrm>
            <a:off x="7228936" y="1408515"/>
            <a:ext cx="4777060" cy="4789436"/>
          </a:xfrm>
          <a:prstGeom prst="rect">
            <a:avLst/>
          </a:prstGeom>
        </p:spPr>
      </p:pic>
    </p:spTree>
    <p:extLst>
      <p:ext uri="{BB962C8B-B14F-4D97-AF65-F5344CB8AC3E}">
        <p14:creationId xmlns:p14="http://schemas.microsoft.com/office/powerpoint/2010/main" val="4150474677"/>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a:normAutofit/>
          </a:bodyPr>
          <a:lstStyle/>
          <a:p>
            <a:r>
              <a:rPr lang="hu-HU" b="1" dirty="0" err="1"/>
              <a:t>Emotions</a:t>
            </a:r>
            <a:r>
              <a:rPr lang="hu-HU" b="1" dirty="0"/>
              <a:t> </a:t>
            </a:r>
            <a:r>
              <a:rPr lang="hu-HU" b="1" dirty="0" err="1"/>
              <a:t>associated</a:t>
            </a:r>
            <a:r>
              <a:rPr lang="hu-HU" b="1" dirty="0"/>
              <a:t> </a:t>
            </a:r>
            <a:r>
              <a:rPr lang="hu-HU" b="1" dirty="0" err="1"/>
              <a:t>with</a:t>
            </a:r>
            <a:r>
              <a:rPr lang="hu-HU" b="1" dirty="0"/>
              <a:t> Eco-Anxiety</a:t>
            </a:r>
          </a:p>
        </p:txBody>
      </p:sp>
      <p:sp>
        <p:nvSpPr>
          <p:cNvPr id="3" name="Tartalom helye 2"/>
          <p:cNvSpPr>
            <a:spLocks noGrp="1"/>
          </p:cNvSpPr>
          <p:nvPr>
            <p:ph idx="1"/>
          </p:nvPr>
        </p:nvSpPr>
        <p:spPr>
          <a:xfrm>
            <a:off x="192505" y="828137"/>
            <a:ext cx="11737827" cy="5468910"/>
          </a:xfrm>
        </p:spPr>
        <p:txBody>
          <a:bodyPr>
            <a:normAutofit fontScale="92500" lnSpcReduction="20000"/>
          </a:bodyPr>
          <a:lstStyle/>
          <a:p>
            <a:pPr algn="just">
              <a:lnSpc>
                <a:spcPct val="130000"/>
              </a:lnSpc>
            </a:pPr>
            <a:r>
              <a:rPr lang="hu-HU" sz="2000" dirty="0"/>
              <a:t>E</a:t>
            </a:r>
            <a:r>
              <a:rPr lang="en-US" sz="2000" dirty="0"/>
              <a:t>motions associated with eco-anxiety link to general anxiety - a negative emotionality characterized by physical symptoms and future-oriented apprehension where eco-anxiety focuses on concerns for climate change. </a:t>
            </a:r>
            <a:endParaRPr lang="hu-HU" sz="2000" dirty="0"/>
          </a:p>
          <a:p>
            <a:pPr algn="just">
              <a:lnSpc>
                <a:spcPct val="130000"/>
              </a:lnSpc>
            </a:pPr>
            <a:r>
              <a:rPr lang="en-US" sz="2000" dirty="0"/>
              <a:t>While negative emotions are often associated with eco-anxiety, they can also be a healthy psychological adaptation and response to threat. </a:t>
            </a:r>
            <a:endParaRPr lang="hu-HU" sz="2000" dirty="0"/>
          </a:p>
          <a:p>
            <a:pPr algn="just">
              <a:lnSpc>
                <a:spcPct val="100000"/>
              </a:lnSpc>
            </a:pPr>
            <a:r>
              <a:rPr lang="hu-HU" sz="2000" dirty="0"/>
              <a:t>N</a:t>
            </a:r>
            <a:r>
              <a:rPr lang="en-US" sz="2000" dirty="0" err="1"/>
              <a:t>egative</a:t>
            </a:r>
            <a:r>
              <a:rPr lang="en-US" sz="2000" dirty="0"/>
              <a:t> physical behaviors associated with climate change</a:t>
            </a:r>
            <a:r>
              <a:rPr lang="hu-HU" sz="2000" dirty="0"/>
              <a:t>:</a:t>
            </a:r>
          </a:p>
          <a:p>
            <a:pPr lvl="1" algn="just">
              <a:lnSpc>
                <a:spcPct val="100000"/>
              </a:lnSpc>
              <a:spcAft>
                <a:spcPts val="500"/>
              </a:spcAft>
            </a:pPr>
            <a:r>
              <a:rPr lang="en-US" sz="1700" dirty="0"/>
              <a:t>Being physically sick</a:t>
            </a:r>
            <a:endParaRPr lang="hu-HU" sz="1700" dirty="0"/>
          </a:p>
          <a:p>
            <a:pPr lvl="1" algn="just">
              <a:lnSpc>
                <a:spcPct val="100000"/>
              </a:lnSpc>
              <a:spcAft>
                <a:spcPts val="500"/>
              </a:spcAft>
            </a:pPr>
            <a:r>
              <a:rPr lang="en-US" sz="1700" dirty="0"/>
              <a:t>Experiencing panic attacks</a:t>
            </a:r>
            <a:endParaRPr lang="hu-HU" sz="1700" dirty="0"/>
          </a:p>
          <a:p>
            <a:pPr lvl="1" algn="just">
              <a:lnSpc>
                <a:spcPct val="100000"/>
              </a:lnSpc>
              <a:spcAft>
                <a:spcPts val="500"/>
              </a:spcAft>
            </a:pPr>
            <a:r>
              <a:rPr lang="en-US" sz="1700" dirty="0"/>
              <a:t>Adverse emotional reactions such as irritability, weakness, sleeplessness, sadness, depression, numbness, helplessness, hopelessness, guilt, frustration or anger</a:t>
            </a:r>
            <a:endParaRPr lang="hu-HU" sz="1700" dirty="0"/>
          </a:p>
          <a:p>
            <a:pPr lvl="1" algn="just">
              <a:lnSpc>
                <a:spcPct val="100000"/>
              </a:lnSpc>
              <a:spcAft>
                <a:spcPts val="500"/>
              </a:spcAft>
            </a:pPr>
            <a:r>
              <a:rPr lang="en-US" sz="1700" dirty="0"/>
              <a:t>Feeling scared or uncertain</a:t>
            </a:r>
            <a:endParaRPr lang="hu-HU" sz="1700" dirty="0"/>
          </a:p>
          <a:p>
            <a:pPr lvl="1" algn="just">
              <a:lnSpc>
                <a:spcPct val="100000"/>
              </a:lnSpc>
            </a:pPr>
            <a:r>
              <a:rPr lang="hu-HU" sz="1700" dirty="0"/>
              <a:t>B</a:t>
            </a:r>
            <a:r>
              <a:rPr lang="en-US" sz="1700" dirty="0" err="1"/>
              <a:t>eing</a:t>
            </a:r>
            <a:r>
              <a:rPr lang="en-US" sz="1700" dirty="0"/>
              <a:t> in a state of paralysis that manifests as apathy</a:t>
            </a:r>
            <a:endParaRPr lang="hu-HU" sz="1700" dirty="0"/>
          </a:p>
          <a:p>
            <a:pPr algn="just">
              <a:lnSpc>
                <a:spcPct val="100000"/>
              </a:lnSpc>
            </a:pPr>
            <a:r>
              <a:rPr lang="hu-HU" sz="2000" dirty="0"/>
              <a:t>P</a:t>
            </a:r>
            <a:r>
              <a:rPr lang="en-US" sz="2000" dirty="0" err="1"/>
              <a:t>ositive</a:t>
            </a:r>
            <a:r>
              <a:rPr lang="en-US" sz="2000" dirty="0"/>
              <a:t> emotions or behaviors</a:t>
            </a:r>
            <a:r>
              <a:rPr lang="hu-HU" sz="2000" dirty="0"/>
              <a:t>:</a:t>
            </a:r>
          </a:p>
          <a:p>
            <a:pPr lvl="1" algn="just">
              <a:lnSpc>
                <a:spcPct val="100000"/>
              </a:lnSpc>
              <a:spcAft>
                <a:spcPts val="500"/>
              </a:spcAft>
            </a:pPr>
            <a:r>
              <a:rPr lang="hu-HU" sz="1700" dirty="0"/>
              <a:t>F</a:t>
            </a:r>
            <a:r>
              <a:rPr lang="en-US" sz="1700" dirty="0" err="1"/>
              <a:t>eelings</a:t>
            </a:r>
            <a:r>
              <a:rPr lang="en-US" sz="1700" dirty="0"/>
              <a:t> of hope, empowerment, and connection, particularly when associated with collective action</a:t>
            </a:r>
            <a:endParaRPr lang="hu-HU" sz="1700" dirty="0"/>
          </a:p>
          <a:p>
            <a:pPr lvl="1" algn="just">
              <a:lnSpc>
                <a:spcPct val="100000"/>
              </a:lnSpc>
            </a:pPr>
            <a:r>
              <a:rPr lang="en-US" sz="1700" dirty="0"/>
              <a:t>These feelings can also be a source of motivation for active engagement and focus on mitigation efforts</a:t>
            </a:r>
            <a:endParaRPr lang="hu-HU" sz="1700" dirty="0"/>
          </a:p>
        </p:txBody>
      </p:sp>
      <p:sp>
        <p:nvSpPr>
          <p:cNvPr id="4" name="Téglalap 3"/>
          <p:cNvSpPr/>
          <p:nvPr/>
        </p:nvSpPr>
        <p:spPr>
          <a:xfrm>
            <a:off x="0" y="6084159"/>
            <a:ext cx="12192000" cy="307777"/>
          </a:xfrm>
          <a:prstGeom prst="rect">
            <a:avLst/>
          </a:prstGeom>
        </p:spPr>
        <p:txBody>
          <a:bodyPr wrap="square">
            <a:spAutoFit/>
          </a:bodyPr>
          <a:lstStyle/>
          <a:p>
            <a:pPr algn="r"/>
            <a:r>
              <a:rPr lang="hu-HU" sz="1000" dirty="0" smtClean="0">
                <a:solidFill>
                  <a:schemeClr val="bg1">
                    <a:lumMod val="50000"/>
                  </a:schemeClr>
                </a:solidFill>
                <a:hlinkClick r:id="rId2"/>
              </a:rPr>
              <a:t>https</a:t>
            </a:r>
            <a:r>
              <a:rPr lang="hu-HU" sz="1000" dirty="0">
                <a:solidFill>
                  <a:schemeClr val="bg1">
                    <a:lumMod val="50000"/>
                  </a:schemeClr>
                </a:solidFill>
                <a:hlinkClick r:id="rId2"/>
              </a:rPr>
              <a:t>://doi.org/10.1016/j.joclim.2021.100047</a:t>
            </a:r>
            <a:r>
              <a:rPr lang="hu-HU" sz="1400" dirty="0">
                <a:solidFill>
                  <a:schemeClr val="bg1">
                    <a:lumMod val="50000"/>
                  </a:schemeClr>
                </a:solidFill>
              </a:rPr>
              <a:t> </a:t>
            </a:r>
          </a:p>
        </p:txBody>
      </p:sp>
    </p:spTree>
    <p:extLst>
      <p:ext uri="{BB962C8B-B14F-4D97-AF65-F5344CB8AC3E}">
        <p14:creationId xmlns:p14="http://schemas.microsoft.com/office/powerpoint/2010/main" val="157446706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192505" y="153009"/>
            <a:ext cx="11896826" cy="1037436"/>
          </a:xfrm>
        </p:spPr>
        <p:txBody>
          <a:bodyPr>
            <a:normAutofit/>
          </a:bodyPr>
          <a:lstStyle/>
          <a:p>
            <a:r>
              <a:rPr lang="en-US" sz="3100" b="1" dirty="0"/>
              <a:t>Is there an association between </a:t>
            </a:r>
            <a:r>
              <a:rPr lang="en-US" sz="3100" b="1" dirty="0" smtClean="0"/>
              <a:t>hot</a:t>
            </a:r>
            <a:r>
              <a:rPr lang="hu-HU" sz="3100" b="1" dirty="0" smtClean="0"/>
              <a:t/>
            </a:r>
            <a:br>
              <a:rPr lang="hu-HU" sz="3100" b="1" dirty="0" smtClean="0"/>
            </a:br>
            <a:r>
              <a:rPr lang="en-US" sz="3100" b="1" dirty="0" smtClean="0"/>
              <a:t>weather </a:t>
            </a:r>
            <a:r>
              <a:rPr lang="en-US" sz="3100" b="1" dirty="0"/>
              <a:t>and poor mental health outcomes? </a:t>
            </a:r>
            <a:endParaRPr lang="hu-HU" sz="3100" b="1" dirty="0"/>
          </a:p>
        </p:txBody>
      </p:sp>
      <p:sp>
        <p:nvSpPr>
          <p:cNvPr id="3" name="Tartalom helye 2"/>
          <p:cNvSpPr>
            <a:spLocks noGrp="1"/>
          </p:cNvSpPr>
          <p:nvPr>
            <p:ph idx="1"/>
          </p:nvPr>
        </p:nvSpPr>
        <p:spPr>
          <a:xfrm>
            <a:off x="417955" y="1449342"/>
            <a:ext cx="6719977" cy="4537257"/>
          </a:xfrm>
        </p:spPr>
        <p:txBody>
          <a:bodyPr>
            <a:normAutofit/>
          </a:bodyPr>
          <a:lstStyle/>
          <a:p>
            <a:pPr marL="0" indent="0" algn="just">
              <a:lnSpc>
                <a:spcPct val="130000"/>
              </a:lnSpc>
              <a:buNone/>
            </a:pPr>
            <a:r>
              <a:rPr lang="en-US" sz="2000" dirty="0"/>
              <a:t>Regarding high temperatures, for each </a:t>
            </a:r>
            <a:r>
              <a:rPr lang="en-US" sz="2000" dirty="0" smtClean="0"/>
              <a:t>1°C </a:t>
            </a:r>
            <a:r>
              <a:rPr lang="en-US" sz="2000" dirty="0"/>
              <a:t>increase in temperature</a:t>
            </a:r>
            <a:r>
              <a:rPr lang="hu-HU" sz="2000" dirty="0"/>
              <a:t> </a:t>
            </a:r>
            <a:r>
              <a:rPr lang="en-US" sz="2000" dirty="0"/>
              <a:t>the mental health-related</a:t>
            </a:r>
            <a:endParaRPr lang="hu-HU" sz="2000" dirty="0"/>
          </a:p>
          <a:p>
            <a:pPr lvl="1">
              <a:lnSpc>
                <a:spcPct val="100000"/>
              </a:lnSpc>
            </a:pPr>
            <a:r>
              <a:rPr lang="en-US" sz="2000" dirty="0"/>
              <a:t>mortality increased with a RR of </a:t>
            </a:r>
            <a:r>
              <a:rPr lang="en-US" sz="2000" dirty="0" smtClean="0"/>
              <a:t>1.022</a:t>
            </a:r>
            <a:endParaRPr lang="hu-HU" sz="2000" dirty="0" smtClean="0"/>
          </a:p>
          <a:p>
            <a:pPr lvl="1">
              <a:lnSpc>
                <a:spcPct val="100000"/>
              </a:lnSpc>
              <a:spcAft>
                <a:spcPts val="1000"/>
              </a:spcAft>
            </a:pPr>
            <a:r>
              <a:rPr lang="en-US" sz="2000" dirty="0" smtClean="0"/>
              <a:t>morbidity </a:t>
            </a:r>
            <a:r>
              <a:rPr lang="en-US" sz="2000" dirty="0"/>
              <a:t>increased with </a:t>
            </a:r>
            <a:r>
              <a:rPr lang="hu-HU" sz="2000" dirty="0" smtClean="0"/>
              <a:t>a </a:t>
            </a:r>
            <a:r>
              <a:rPr lang="en-US" sz="2000" dirty="0"/>
              <a:t>RR </a:t>
            </a:r>
            <a:r>
              <a:rPr lang="en-US" sz="2000" dirty="0" smtClean="0"/>
              <a:t>of</a:t>
            </a:r>
            <a:r>
              <a:rPr lang="hu-HU" sz="2000" dirty="0" smtClean="0"/>
              <a:t> </a:t>
            </a:r>
            <a:r>
              <a:rPr lang="en-US" sz="2000" dirty="0" smtClean="0"/>
              <a:t>1.009</a:t>
            </a:r>
            <a:endParaRPr lang="hu-HU" sz="2000" dirty="0"/>
          </a:p>
          <a:p>
            <a:pPr marL="0" indent="0" algn="just">
              <a:lnSpc>
                <a:spcPct val="130000"/>
              </a:lnSpc>
              <a:spcAft>
                <a:spcPts val="1000"/>
              </a:spcAft>
              <a:buNone/>
            </a:pPr>
            <a:r>
              <a:rPr lang="en-US" sz="2000" dirty="0"/>
              <a:t>The greatest mortality risk was attributed to substance-related mental </a:t>
            </a:r>
            <a:r>
              <a:rPr lang="en-US" sz="2000" dirty="0" smtClean="0"/>
              <a:t>disorders, </a:t>
            </a:r>
            <a:r>
              <a:rPr lang="en-US" sz="2000" dirty="0"/>
              <a:t>followed by organic mental </a:t>
            </a:r>
            <a:r>
              <a:rPr lang="en-US" sz="2000" dirty="0" smtClean="0"/>
              <a:t>disorders. </a:t>
            </a:r>
            <a:endParaRPr lang="hu-HU" sz="2000" dirty="0"/>
          </a:p>
          <a:p>
            <a:pPr marL="0" indent="0" algn="just">
              <a:lnSpc>
                <a:spcPct val="130000"/>
              </a:lnSpc>
              <a:buNone/>
            </a:pPr>
            <a:r>
              <a:rPr lang="en-US" sz="2000" dirty="0"/>
              <a:t>A </a:t>
            </a:r>
            <a:r>
              <a:rPr lang="en-US" sz="2000" dirty="0" smtClean="0"/>
              <a:t>1°C </a:t>
            </a:r>
            <a:r>
              <a:rPr lang="en-US" sz="2000" dirty="0"/>
              <a:t>temperature rise was also associated with a significant increase in morbidity such as mood disorders, organic mental disorders, schizophrenia, neurotic and anxiety disorders. </a:t>
            </a:r>
            <a:endParaRPr lang="hu-HU" sz="2000" dirty="0"/>
          </a:p>
        </p:txBody>
      </p:sp>
      <p:sp>
        <p:nvSpPr>
          <p:cNvPr id="4" name="Téglalap 3"/>
          <p:cNvSpPr/>
          <p:nvPr/>
        </p:nvSpPr>
        <p:spPr>
          <a:xfrm>
            <a:off x="-17252" y="6167862"/>
            <a:ext cx="8364523" cy="215444"/>
          </a:xfrm>
          <a:prstGeom prst="rect">
            <a:avLst/>
          </a:prstGeom>
        </p:spPr>
        <p:txBody>
          <a:bodyPr wrap="square">
            <a:spAutoFit/>
          </a:bodyPr>
          <a:lstStyle/>
          <a:p>
            <a:r>
              <a:rPr lang="hu-HU" sz="800" dirty="0" smtClean="0">
                <a:solidFill>
                  <a:schemeClr val="bg1">
                    <a:lumMod val="50000"/>
                  </a:schemeClr>
                </a:solidFill>
                <a:hlinkClick r:id="rId2"/>
              </a:rPr>
              <a:t>https</a:t>
            </a:r>
            <a:r>
              <a:rPr lang="hu-HU" sz="800" dirty="0">
                <a:solidFill>
                  <a:schemeClr val="bg1">
                    <a:lumMod val="50000"/>
                  </a:schemeClr>
                </a:solidFill>
                <a:hlinkClick r:id="rId2"/>
              </a:rPr>
              <a:t>://doi.org/10.1016/j.envint.2021.106533</a:t>
            </a:r>
            <a:endParaRPr lang="hu-HU" sz="800" dirty="0">
              <a:solidFill>
                <a:schemeClr val="bg1">
                  <a:lumMod val="50000"/>
                </a:schemeClr>
              </a:solidFill>
            </a:endParaRPr>
          </a:p>
        </p:txBody>
      </p:sp>
      <p:pic>
        <p:nvPicPr>
          <p:cNvPr id="5" name="Kép 4"/>
          <p:cNvPicPr>
            <a:picLocks noChangeAspect="1"/>
          </p:cNvPicPr>
          <p:nvPr/>
        </p:nvPicPr>
        <p:blipFill>
          <a:blip r:embed="rId3"/>
          <a:stretch>
            <a:fillRect/>
          </a:stretch>
        </p:blipFill>
        <p:spPr>
          <a:xfrm>
            <a:off x="7555887" y="58123"/>
            <a:ext cx="4584357" cy="6255656"/>
          </a:xfrm>
          <a:prstGeom prst="rect">
            <a:avLst/>
          </a:prstGeom>
        </p:spPr>
      </p:pic>
    </p:spTree>
    <p:extLst>
      <p:ext uri="{BB962C8B-B14F-4D97-AF65-F5344CB8AC3E}">
        <p14:creationId xmlns:p14="http://schemas.microsoft.com/office/powerpoint/2010/main" val="3074680703"/>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a:normAutofit/>
          </a:bodyPr>
          <a:lstStyle/>
          <a:p>
            <a:r>
              <a:rPr lang="hu-HU" b="1" dirty="0"/>
              <a:t>C</a:t>
            </a:r>
            <a:r>
              <a:rPr lang="en-US" b="1" dirty="0" err="1"/>
              <a:t>limate</a:t>
            </a:r>
            <a:r>
              <a:rPr lang="en-US" b="1" dirty="0"/>
              <a:t> change and</a:t>
            </a:r>
            <a:r>
              <a:rPr lang="hu-HU" b="1" dirty="0"/>
              <a:t> </a:t>
            </a:r>
            <a:r>
              <a:rPr lang="en-US" b="1" dirty="0"/>
              <a:t>occupational safety and health</a:t>
            </a:r>
            <a:endParaRPr lang="hu-HU" b="1" dirty="0"/>
          </a:p>
        </p:txBody>
      </p:sp>
      <p:sp>
        <p:nvSpPr>
          <p:cNvPr id="5" name="Téglalap 4"/>
          <p:cNvSpPr/>
          <p:nvPr/>
        </p:nvSpPr>
        <p:spPr>
          <a:xfrm>
            <a:off x="0" y="5874914"/>
            <a:ext cx="7674786" cy="523220"/>
          </a:xfrm>
          <a:prstGeom prst="rect">
            <a:avLst/>
          </a:prstGeom>
        </p:spPr>
        <p:txBody>
          <a:bodyPr wrap="square">
            <a:spAutoFit/>
          </a:bodyPr>
          <a:lstStyle/>
          <a:p>
            <a:r>
              <a:rPr lang="hu-HU" sz="1400" dirty="0">
                <a:solidFill>
                  <a:schemeClr val="bg1">
                    <a:lumMod val="50000"/>
                  </a:schemeClr>
                </a:solidFill>
              </a:rPr>
              <a:t>Source: Schulte and </a:t>
            </a:r>
            <a:r>
              <a:rPr lang="hu-HU" sz="1400" dirty="0" err="1">
                <a:solidFill>
                  <a:schemeClr val="bg1">
                    <a:lumMod val="50000"/>
                  </a:schemeClr>
                </a:solidFill>
              </a:rPr>
              <a:t>Chun</a:t>
            </a:r>
            <a:r>
              <a:rPr lang="hu-HU" sz="1400" dirty="0">
                <a:solidFill>
                  <a:schemeClr val="bg1">
                    <a:lumMod val="50000"/>
                  </a:schemeClr>
                </a:solidFill>
              </a:rPr>
              <a:t>: </a:t>
            </a:r>
            <a:r>
              <a:rPr lang="en-US" sz="1400" dirty="0">
                <a:solidFill>
                  <a:schemeClr val="bg1">
                    <a:lumMod val="50000"/>
                  </a:schemeClr>
                </a:solidFill>
              </a:rPr>
              <a:t>Climate Change and Occupational Safety and Health:</a:t>
            </a:r>
            <a:r>
              <a:rPr lang="hu-HU" sz="1400" dirty="0">
                <a:solidFill>
                  <a:schemeClr val="bg1">
                    <a:lumMod val="50000"/>
                  </a:schemeClr>
                </a:solidFill>
              </a:rPr>
              <a:t> </a:t>
            </a:r>
            <a:r>
              <a:rPr lang="en-US" sz="1400" dirty="0">
                <a:solidFill>
                  <a:schemeClr val="bg1">
                    <a:lumMod val="50000"/>
                  </a:schemeClr>
                </a:solidFill>
              </a:rPr>
              <a:t>Establishing a Preliminary Framework</a:t>
            </a:r>
            <a:r>
              <a:rPr lang="hu-HU" sz="1400" dirty="0">
                <a:solidFill>
                  <a:schemeClr val="bg1">
                    <a:lumMod val="50000"/>
                  </a:schemeClr>
                </a:solidFill>
              </a:rPr>
              <a:t>. J </a:t>
            </a:r>
            <a:r>
              <a:rPr lang="hu-HU" sz="1400" dirty="0" err="1">
                <a:solidFill>
                  <a:schemeClr val="bg1">
                    <a:lumMod val="50000"/>
                  </a:schemeClr>
                </a:solidFill>
              </a:rPr>
              <a:t>Occup</a:t>
            </a:r>
            <a:r>
              <a:rPr lang="hu-HU" sz="1400" dirty="0">
                <a:solidFill>
                  <a:schemeClr val="bg1">
                    <a:lumMod val="50000"/>
                  </a:schemeClr>
                </a:solidFill>
              </a:rPr>
              <a:t> </a:t>
            </a:r>
            <a:r>
              <a:rPr lang="hu-HU" sz="1400" dirty="0" err="1">
                <a:solidFill>
                  <a:schemeClr val="bg1">
                    <a:lumMod val="50000"/>
                  </a:schemeClr>
                </a:solidFill>
              </a:rPr>
              <a:t>Environ</a:t>
            </a:r>
            <a:r>
              <a:rPr lang="hu-HU" sz="1400" dirty="0">
                <a:solidFill>
                  <a:schemeClr val="bg1">
                    <a:lumMod val="50000"/>
                  </a:schemeClr>
                </a:solidFill>
              </a:rPr>
              <a:t> </a:t>
            </a:r>
            <a:r>
              <a:rPr lang="hu-HU" sz="1400" dirty="0" err="1">
                <a:solidFill>
                  <a:schemeClr val="bg1">
                    <a:lumMod val="50000"/>
                  </a:schemeClr>
                </a:solidFill>
              </a:rPr>
              <a:t>Hyg</a:t>
            </a:r>
            <a:r>
              <a:rPr lang="hu-HU" sz="1400" dirty="0">
                <a:solidFill>
                  <a:schemeClr val="bg1">
                    <a:lumMod val="50000"/>
                  </a:schemeClr>
                </a:solidFill>
              </a:rPr>
              <a:t> 2009. </a:t>
            </a:r>
            <a:r>
              <a:rPr lang="hu-HU" sz="1400" dirty="0">
                <a:solidFill>
                  <a:schemeClr val="bg1">
                    <a:lumMod val="50000"/>
                  </a:schemeClr>
                </a:solidFill>
                <a:hlinkClick r:id="rId2"/>
              </a:rPr>
              <a:t>https://doi.org/10.1080/15459620903066008</a:t>
            </a:r>
            <a:endParaRPr lang="hu-HU" sz="2000" dirty="0">
              <a:solidFill>
                <a:schemeClr val="bg1">
                  <a:lumMod val="50000"/>
                </a:schemeClr>
              </a:solidFill>
            </a:endParaRPr>
          </a:p>
        </p:txBody>
      </p:sp>
      <p:sp>
        <p:nvSpPr>
          <p:cNvPr id="6" name="Tartalom helye 5"/>
          <p:cNvSpPr>
            <a:spLocks noGrp="1"/>
          </p:cNvSpPr>
          <p:nvPr>
            <p:ph idx="1"/>
          </p:nvPr>
        </p:nvSpPr>
        <p:spPr>
          <a:xfrm>
            <a:off x="192506" y="848511"/>
            <a:ext cx="11896825" cy="5707565"/>
          </a:xfrm>
        </p:spPr>
        <p:txBody>
          <a:bodyPr>
            <a:noAutofit/>
          </a:bodyPr>
          <a:lstStyle/>
          <a:p>
            <a:pPr>
              <a:lnSpc>
                <a:spcPct val="120000"/>
              </a:lnSpc>
              <a:spcAft>
                <a:spcPts val="2000"/>
              </a:spcAft>
            </a:pPr>
            <a:r>
              <a:rPr lang="en-US" sz="1800" dirty="0"/>
              <a:t>The relationship between global climate change and</a:t>
            </a:r>
            <a:r>
              <a:rPr lang="hu-HU" sz="1800" dirty="0"/>
              <a:t> </a:t>
            </a:r>
            <a:r>
              <a:rPr lang="en-US" sz="1800" dirty="0"/>
              <a:t>occupational safety and health has not been extensively</a:t>
            </a:r>
            <a:r>
              <a:rPr lang="hu-HU" sz="1800" dirty="0"/>
              <a:t> </a:t>
            </a:r>
            <a:r>
              <a:rPr lang="en-US" sz="1800" dirty="0"/>
              <a:t>characterized</a:t>
            </a:r>
            <a:endParaRPr lang="hu-HU" sz="1800" dirty="0"/>
          </a:p>
          <a:p>
            <a:pPr algn="just">
              <a:lnSpc>
                <a:spcPct val="120000"/>
              </a:lnSpc>
              <a:spcAft>
                <a:spcPts val="2000"/>
              </a:spcAft>
            </a:pPr>
            <a:r>
              <a:rPr lang="hu-HU" sz="1800" dirty="0"/>
              <a:t>A</a:t>
            </a:r>
            <a:r>
              <a:rPr lang="en-US" sz="1800" dirty="0"/>
              <a:t> framework</a:t>
            </a:r>
            <a:r>
              <a:rPr lang="hu-HU" sz="1800" dirty="0"/>
              <a:t> </a:t>
            </a:r>
            <a:r>
              <a:rPr lang="hu-HU" sz="1800" dirty="0" err="1"/>
              <a:t>was</a:t>
            </a:r>
            <a:r>
              <a:rPr lang="hu-HU" sz="1800" dirty="0"/>
              <a:t> </a:t>
            </a:r>
            <a:r>
              <a:rPr lang="hu-HU" sz="1800" dirty="0" err="1"/>
              <a:t>developed</a:t>
            </a:r>
            <a:r>
              <a:rPr lang="hu-HU" sz="1800" dirty="0"/>
              <a:t> </a:t>
            </a:r>
            <a:r>
              <a:rPr lang="en-US" sz="1800" dirty="0"/>
              <a:t>for identifying how climate change could</a:t>
            </a:r>
            <a:r>
              <a:rPr lang="hu-HU" sz="1800" dirty="0"/>
              <a:t> </a:t>
            </a:r>
            <a:r>
              <a:rPr lang="en-US" sz="1800" dirty="0"/>
              <a:t>affect the workplace; workers; and occupational morbidity,</a:t>
            </a:r>
            <a:r>
              <a:rPr lang="hu-HU" sz="1800" dirty="0"/>
              <a:t> </a:t>
            </a:r>
            <a:r>
              <a:rPr lang="en-US" sz="1800" dirty="0"/>
              <a:t>mortality, and injury</a:t>
            </a:r>
            <a:r>
              <a:rPr lang="hu-HU" sz="1800" dirty="0"/>
              <a:t> </a:t>
            </a:r>
            <a:r>
              <a:rPr lang="en-US" sz="1800" dirty="0"/>
              <a:t>based on a review of the published scientific literature from</a:t>
            </a:r>
            <a:r>
              <a:rPr lang="hu-HU" sz="1800" dirty="0"/>
              <a:t> </a:t>
            </a:r>
            <a:r>
              <a:rPr lang="en-US" sz="1800" dirty="0"/>
              <a:t>1988–2008 that includes climatic effects, their interaction with</a:t>
            </a:r>
            <a:r>
              <a:rPr lang="hu-HU" sz="1800" dirty="0"/>
              <a:t> </a:t>
            </a:r>
            <a:r>
              <a:rPr lang="en-US" sz="1800" dirty="0"/>
              <a:t>occupational hazards, and their manifestation in the working</a:t>
            </a:r>
            <a:r>
              <a:rPr lang="hu-HU" sz="1800" dirty="0"/>
              <a:t> </a:t>
            </a:r>
            <a:r>
              <a:rPr lang="en-US" sz="1800" dirty="0"/>
              <a:t>population. </a:t>
            </a:r>
            <a:endParaRPr lang="hu-HU" sz="1800" dirty="0"/>
          </a:p>
          <a:p>
            <a:pPr>
              <a:lnSpc>
                <a:spcPct val="120000"/>
              </a:lnSpc>
            </a:pPr>
            <a:r>
              <a:rPr lang="en-US" sz="1800" dirty="0"/>
              <a:t>Seven categories of climate-related hazards are</a:t>
            </a:r>
            <a:r>
              <a:rPr lang="hu-HU" sz="1800" dirty="0"/>
              <a:t> </a:t>
            </a:r>
            <a:r>
              <a:rPr lang="en-US" sz="1800" dirty="0"/>
              <a:t>identified: </a:t>
            </a:r>
            <a:endParaRPr lang="hu-HU" sz="1800" dirty="0"/>
          </a:p>
          <a:p>
            <a:pPr marL="457200" lvl="1" indent="0">
              <a:lnSpc>
                <a:spcPct val="120000"/>
              </a:lnSpc>
              <a:buNone/>
            </a:pPr>
            <a:r>
              <a:rPr lang="en-US" sz="1800" dirty="0"/>
              <a:t>(1) increased ambient temperature</a:t>
            </a:r>
            <a:endParaRPr lang="hu-HU" sz="1800" dirty="0"/>
          </a:p>
          <a:p>
            <a:pPr marL="457200" lvl="1" indent="0">
              <a:lnSpc>
                <a:spcPct val="120000"/>
              </a:lnSpc>
              <a:buNone/>
            </a:pPr>
            <a:r>
              <a:rPr lang="en-US" sz="1800" dirty="0"/>
              <a:t>(2) air pollution</a:t>
            </a:r>
            <a:endParaRPr lang="hu-HU" sz="1800" dirty="0"/>
          </a:p>
          <a:p>
            <a:pPr marL="457200" lvl="1" indent="0">
              <a:lnSpc>
                <a:spcPct val="120000"/>
              </a:lnSpc>
              <a:buNone/>
            </a:pPr>
            <a:r>
              <a:rPr lang="en-US" sz="1800" dirty="0"/>
              <a:t>(3) ultraviolet exposure</a:t>
            </a:r>
            <a:endParaRPr lang="hu-HU" sz="1800" dirty="0"/>
          </a:p>
          <a:p>
            <a:pPr marL="457200" lvl="1" indent="0">
              <a:lnSpc>
                <a:spcPct val="120000"/>
              </a:lnSpc>
              <a:buNone/>
            </a:pPr>
            <a:r>
              <a:rPr lang="en-US" sz="1800" dirty="0"/>
              <a:t>(4) extreme weather</a:t>
            </a:r>
            <a:endParaRPr lang="hu-HU" sz="1800" dirty="0"/>
          </a:p>
          <a:p>
            <a:pPr>
              <a:lnSpc>
                <a:spcPct val="120000"/>
              </a:lnSpc>
              <a:spcBef>
                <a:spcPts val="2000"/>
              </a:spcBef>
            </a:pPr>
            <a:r>
              <a:rPr lang="hu-HU" sz="1800" dirty="0" err="1" smtClean="0"/>
              <a:t>Climate</a:t>
            </a:r>
            <a:r>
              <a:rPr lang="hu-HU" sz="1800" dirty="0" smtClean="0"/>
              <a:t> </a:t>
            </a:r>
            <a:r>
              <a:rPr lang="en-US" sz="1800" dirty="0" smtClean="0"/>
              <a:t>change may result</a:t>
            </a:r>
            <a:r>
              <a:rPr lang="hu-HU" sz="1800" dirty="0" smtClean="0"/>
              <a:t> </a:t>
            </a:r>
            <a:r>
              <a:rPr lang="en-US" sz="1800" dirty="0" smtClean="0"/>
              <a:t>in increasing the prevalence, distribution, and severity of</a:t>
            </a:r>
            <a:r>
              <a:rPr lang="hu-HU" sz="1800" dirty="0" smtClean="0"/>
              <a:t> </a:t>
            </a:r>
            <a:r>
              <a:rPr lang="en-US" sz="1800" dirty="0" smtClean="0"/>
              <a:t>known occupational hazards</a:t>
            </a:r>
            <a:endParaRPr lang="hu-HU" sz="1800" dirty="0"/>
          </a:p>
        </p:txBody>
      </p:sp>
      <p:sp>
        <p:nvSpPr>
          <p:cNvPr id="3" name="Téglalap 2"/>
          <p:cNvSpPr/>
          <p:nvPr/>
        </p:nvSpPr>
        <p:spPr>
          <a:xfrm>
            <a:off x="4445480" y="3343159"/>
            <a:ext cx="6096000" cy="1089529"/>
          </a:xfrm>
          <a:prstGeom prst="rect">
            <a:avLst/>
          </a:prstGeom>
        </p:spPr>
        <p:txBody>
          <a:bodyPr>
            <a:spAutoFit/>
          </a:bodyPr>
          <a:lstStyle/>
          <a:p>
            <a:pPr lvl="1">
              <a:lnSpc>
                <a:spcPct val="120000"/>
              </a:lnSpc>
            </a:pPr>
            <a:r>
              <a:rPr lang="en-US" dirty="0"/>
              <a:t>(5) vector-borne</a:t>
            </a:r>
            <a:r>
              <a:rPr lang="hu-HU" dirty="0"/>
              <a:t> </a:t>
            </a:r>
            <a:r>
              <a:rPr lang="en-US" dirty="0"/>
              <a:t>diseases and expanded habitats</a:t>
            </a:r>
            <a:endParaRPr lang="hu-HU" dirty="0"/>
          </a:p>
          <a:p>
            <a:pPr lvl="1">
              <a:lnSpc>
                <a:spcPct val="120000"/>
              </a:lnSpc>
            </a:pPr>
            <a:r>
              <a:rPr lang="en-US" dirty="0"/>
              <a:t>(6) industrial transitions and</a:t>
            </a:r>
            <a:r>
              <a:rPr lang="hu-HU" dirty="0"/>
              <a:t> </a:t>
            </a:r>
            <a:r>
              <a:rPr lang="en-US" dirty="0"/>
              <a:t>emerging industries</a:t>
            </a:r>
            <a:endParaRPr lang="hu-HU" dirty="0"/>
          </a:p>
          <a:p>
            <a:pPr lvl="1">
              <a:lnSpc>
                <a:spcPct val="120000"/>
              </a:lnSpc>
            </a:pPr>
            <a:r>
              <a:rPr lang="en-US" dirty="0"/>
              <a:t>(7) changes in the built environment</a:t>
            </a:r>
          </a:p>
        </p:txBody>
      </p:sp>
    </p:spTree>
    <p:extLst>
      <p:ext uri="{BB962C8B-B14F-4D97-AF65-F5344CB8AC3E}">
        <p14:creationId xmlns:p14="http://schemas.microsoft.com/office/powerpoint/2010/main" val="166137853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a:normAutofit/>
          </a:bodyPr>
          <a:lstStyle/>
          <a:p>
            <a:r>
              <a:rPr lang="hu-HU" b="1" dirty="0"/>
              <a:t>C</a:t>
            </a:r>
            <a:r>
              <a:rPr lang="en-US" b="1" dirty="0" err="1"/>
              <a:t>limate</a:t>
            </a:r>
            <a:r>
              <a:rPr lang="en-US" b="1" dirty="0"/>
              <a:t> change and</a:t>
            </a:r>
            <a:r>
              <a:rPr lang="hu-HU" b="1" dirty="0"/>
              <a:t> </a:t>
            </a:r>
            <a:r>
              <a:rPr lang="en-US" b="1" dirty="0"/>
              <a:t>occupational safety and health</a:t>
            </a:r>
            <a:endParaRPr lang="hu-HU" b="1" dirty="0"/>
          </a:p>
        </p:txBody>
      </p:sp>
      <p:pic>
        <p:nvPicPr>
          <p:cNvPr id="4" name="Tartalom helye 3"/>
          <p:cNvPicPr>
            <a:picLocks noGrp="1" noChangeAspect="1"/>
          </p:cNvPicPr>
          <p:nvPr>
            <p:ph idx="1"/>
          </p:nvPr>
        </p:nvPicPr>
        <p:blipFill>
          <a:blip r:embed="rId2"/>
          <a:stretch>
            <a:fillRect/>
          </a:stretch>
        </p:blipFill>
        <p:spPr>
          <a:xfrm>
            <a:off x="3883964" y="702644"/>
            <a:ext cx="7656108" cy="5543132"/>
          </a:xfrm>
          <a:prstGeom prst="rect">
            <a:avLst/>
          </a:prstGeom>
        </p:spPr>
      </p:pic>
      <p:sp>
        <p:nvSpPr>
          <p:cNvPr id="5" name="Téglalap 4"/>
          <p:cNvSpPr/>
          <p:nvPr/>
        </p:nvSpPr>
        <p:spPr>
          <a:xfrm>
            <a:off x="192504" y="1466816"/>
            <a:ext cx="3584365" cy="4862870"/>
          </a:xfrm>
          <a:prstGeom prst="rect">
            <a:avLst/>
          </a:prstGeom>
        </p:spPr>
        <p:txBody>
          <a:bodyPr wrap="square">
            <a:spAutoFit/>
          </a:bodyPr>
          <a:lstStyle/>
          <a:p>
            <a:pPr algn="just"/>
            <a:r>
              <a:rPr lang="en-US" sz="2000" dirty="0"/>
              <a:t>Conceptual framework of the relationship between climate change and occupational safety and health</a:t>
            </a:r>
            <a:endParaRPr lang="hu-HU" sz="2000" dirty="0"/>
          </a:p>
          <a:p>
            <a:endParaRPr lang="hu-HU" sz="2000" dirty="0" smtClean="0">
              <a:solidFill>
                <a:schemeClr val="bg1">
                  <a:lumMod val="50000"/>
                </a:schemeClr>
              </a:solidFill>
            </a:endParaRPr>
          </a:p>
          <a:p>
            <a:endParaRPr lang="hu-HU" sz="2000" dirty="0">
              <a:solidFill>
                <a:schemeClr val="bg1">
                  <a:lumMod val="50000"/>
                </a:schemeClr>
              </a:solidFill>
            </a:endParaRPr>
          </a:p>
          <a:p>
            <a:endParaRPr lang="hu-HU" sz="2000" dirty="0" smtClean="0">
              <a:solidFill>
                <a:schemeClr val="bg1">
                  <a:lumMod val="50000"/>
                </a:schemeClr>
              </a:solidFill>
            </a:endParaRPr>
          </a:p>
          <a:p>
            <a:endParaRPr lang="hu-HU" sz="2000" dirty="0">
              <a:solidFill>
                <a:schemeClr val="bg1">
                  <a:lumMod val="50000"/>
                </a:schemeClr>
              </a:solidFill>
            </a:endParaRPr>
          </a:p>
          <a:p>
            <a:endParaRPr lang="hu-HU" sz="2000" dirty="0" smtClean="0">
              <a:solidFill>
                <a:schemeClr val="bg1">
                  <a:lumMod val="50000"/>
                </a:schemeClr>
              </a:solidFill>
            </a:endParaRPr>
          </a:p>
          <a:p>
            <a:endParaRPr lang="hu-HU" sz="2000" dirty="0">
              <a:solidFill>
                <a:schemeClr val="bg1">
                  <a:lumMod val="50000"/>
                </a:schemeClr>
              </a:solidFill>
            </a:endParaRPr>
          </a:p>
          <a:p>
            <a:endParaRPr lang="hu-HU" sz="2000" dirty="0" smtClean="0">
              <a:solidFill>
                <a:schemeClr val="bg1">
                  <a:lumMod val="50000"/>
                </a:schemeClr>
              </a:solidFill>
            </a:endParaRPr>
          </a:p>
          <a:p>
            <a:endParaRPr lang="hu-HU" sz="2000" dirty="0">
              <a:solidFill>
                <a:schemeClr val="bg1">
                  <a:lumMod val="50000"/>
                </a:schemeClr>
              </a:solidFill>
            </a:endParaRPr>
          </a:p>
          <a:p>
            <a:endParaRPr lang="hu-HU" sz="2000" dirty="0" smtClean="0">
              <a:solidFill>
                <a:schemeClr val="bg1">
                  <a:lumMod val="50000"/>
                </a:schemeClr>
              </a:solidFill>
            </a:endParaRPr>
          </a:p>
          <a:p>
            <a:endParaRPr lang="hu-HU" sz="2000" dirty="0">
              <a:solidFill>
                <a:schemeClr val="bg1">
                  <a:lumMod val="50000"/>
                </a:schemeClr>
              </a:solidFill>
            </a:endParaRPr>
          </a:p>
          <a:p>
            <a:endParaRPr lang="hu-HU" sz="2000" dirty="0">
              <a:solidFill>
                <a:schemeClr val="bg1">
                  <a:lumMod val="50000"/>
                </a:schemeClr>
              </a:solidFill>
            </a:endParaRPr>
          </a:p>
          <a:p>
            <a:r>
              <a:rPr lang="hu-HU" sz="1000" dirty="0" smtClean="0">
                <a:solidFill>
                  <a:schemeClr val="bg1">
                    <a:lumMod val="50000"/>
                  </a:schemeClr>
                </a:solidFill>
                <a:hlinkClick r:id="rId3"/>
              </a:rPr>
              <a:t>https</a:t>
            </a:r>
            <a:r>
              <a:rPr lang="hu-HU" sz="1000" dirty="0">
                <a:solidFill>
                  <a:schemeClr val="bg1">
                    <a:lumMod val="50000"/>
                  </a:schemeClr>
                </a:solidFill>
                <a:hlinkClick r:id="rId3"/>
              </a:rPr>
              <a:t>://doi.org/10.1080/15459620903066008</a:t>
            </a:r>
            <a:endParaRPr lang="hu-HU" sz="1000" dirty="0">
              <a:solidFill>
                <a:schemeClr val="bg1">
                  <a:lumMod val="50000"/>
                </a:schemeClr>
              </a:solidFill>
            </a:endParaRPr>
          </a:p>
        </p:txBody>
      </p:sp>
    </p:spTree>
    <p:extLst>
      <p:ext uri="{BB962C8B-B14F-4D97-AF65-F5344CB8AC3E}">
        <p14:creationId xmlns:p14="http://schemas.microsoft.com/office/powerpoint/2010/main" val="228007383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a:noAutofit/>
          </a:bodyPr>
          <a:lstStyle/>
          <a:p>
            <a:r>
              <a:rPr lang="hu-HU" sz="3200" b="1" dirty="0">
                <a:latin typeface="+mn-lt"/>
                <a:cs typeface="Arial" panose="020B0604020202020204" pitchFamily="34" charset="0"/>
              </a:rPr>
              <a:t>W</a:t>
            </a:r>
            <a:r>
              <a:rPr lang="en-US" sz="3200" b="1" dirty="0" err="1">
                <a:latin typeface="+mn-lt"/>
                <a:cs typeface="Arial" panose="020B0604020202020204" pitchFamily="34" charset="0"/>
              </a:rPr>
              <a:t>ildfire</a:t>
            </a:r>
            <a:endParaRPr lang="de-DE" sz="3200" b="1" dirty="0">
              <a:latin typeface="+mn-lt"/>
              <a:cs typeface="Arial" panose="020B0604020202020204" pitchFamily="34" charset="0"/>
            </a:endParaRPr>
          </a:p>
        </p:txBody>
      </p:sp>
      <p:sp>
        <p:nvSpPr>
          <p:cNvPr id="3" name="Tartalom helye 2"/>
          <p:cNvSpPr>
            <a:spLocks noGrp="1"/>
          </p:cNvSpPr>
          <p:nvPr>
            <p:ph idx="1"/>
          </p:nvPr>
        </p:nvSpPr>
        <p:spPr>
          <a:xfrm>
            <a:off x="114867" y="943276"/>
            <a:ext cx="6786265" cy="5313145"/>
          </a:xfrm>
        </p:spPr>
        <p:txBody>
          <a:bodyPr>
            <a:normAutofit fontScale="92500" lnSpcReduction="20000"/>
          </a:bodyPr>
          <a:lstStyle/>
          <a:p>
            <a:pPr marL="0" indent="0" algn="just">
              <a:lnSpc>
                <a:spcPct val="130000"/>
              </a:lnSpc>
              <a:spcAft>
                <a:spcPts val="1000"/>
              </a:spcAft>
              <a:buNone/>
            </a:pPr>
            <a:r>
              <a:rPr lang="hu-HU" sz="2200" dirty="0">
                <a:cs typeface="Arial" panose="020B0604020202020204" pitchFamily="34" charset="0"/>
              </a:rPr>
              <a:t>T</a:t>
            </a:r>
            <a:r>
              <a:rPr lang="en-US" sz="2200" dirty="0">
                <a:cs typeface="Arial" panose="020B0604020202020204" pitchFamily="34" charset="0"/>
              </a:rPr>
              <a:t>he size and frequency of wildfires are growing due to climate change. </a:t>
            </a:r>
            <a:endParaRPr lang="hu-HU" sz="2200" dirty="0">
              <a:cs typeface="Arial" panose="020B0604020202020204" pitchFamily="34" charset="0"/>
            </a:endParaRPr>
          </a:p>
          <a:p>
            <a:pPr marL="0" indent="0" algn="just">
              <a:lnSpc>
                <a:spcPct val="130000"/>
              </a:lnSpc>
              <a:spcAft>
                <a:spcPts val="1000"/>
              </a:spcAft>
              <a:buNone/>
            </a:pPr>
            <a:r>
              <a:rPr lang="en-US" sz="2200" dirty="0">
                <a:cs typeface="Arial" panose="020B0604020202020204" pitchFamily="34" charset="0"/>
              </a:rPr>
              <a:t>Hotter and drier conditions are drying out ecosystems and increasing the risk of wildfires. Wildfires also simultaneously impact weather and the climate by releasing large quantities of carbon dioxide, carbon monoxide and fine particulate matter into the atmosphere.</a:t>
            </a:r>
            <a:r>
              <a:rPr lang="en-US" sz="2400" dirty="0">
                <a:cs typeface="Arial" panose="020B0604020202020204" pitchFamily="34" charset="0"/>
              </a:rPr>
              <a:t> </a:t>
            </a:r>
            <a:endParaRPr lang="hu-HU" sz="2400" dirty="0">
              <a:cs typeface="Arial" panose="020B0604020202020204" pitchFamily="34" charset="0"/>
            </a:endParaRPr>
          </a:p>
          <a:p>
            <a:pPr marL="0" indent="0" algn="just">
              <a:lnSpc>
                <a:spcPct val="130000"/>
              </a:lnSpc>
              <a:spcAft>
                <a:spcPts val="0"/>
              </a:spcAft>
              <a:buNone/>
            </a:pPr>
            <a:r>
              <a:rPr lang="hu-HU" sz="2200" dirty="0">
                <a:cs typeface="Arial" panose="020B0604020202020204" pitchFamily="34" charset="0"/>
              </a:rPr>
              <a:t>Wildfire </a:t>
            </a:r>
            <a:r>
              <a:rPr lang="en-US" sz="2200" dirty="0">
                <a:cs typeface="Arial" panose="020B0604020202020204" pitchFamily="34" charset="0"/>
              </a:rPr>
              <a:t>can cause a range o</a:t>
            </a:r>
            <a:r>
              <a:rPr lang="hu-HU" sz="2200" dirty="0">
                <a:cs typeface="Arial" panose="020B0604020202020204" pitchFamily="34" charset="0"/>
              </a:rPr>
              <a:t>f </a:t>
            </a:r>
            <a:r>
              <a:rPr lang="en-US" sz="2200" dirty="0">
                <a:cs typeface="Arial" panose="020B0604020202020204" pitchFamily="34" charset="0"/>
              </a:rPr>
              <a:t>health issues</a:t>
            </a:r>
            <a:r>
              <a:rPr lang="hu-HU" sz="2200" dirty="0">
                <a:cs typeface="Arial" panose="020B0604020202020204" pitchFamily="34" charset="0"/>
              </a:rPr>
              <a:t> </a:t>
            </a:r>
            <a:r>
              <a:rPr lang="hu-HU" sz="2200" dirty="0" err="1">
                <a:cs typeface="Arial" panose="020B0604020202020204" pitchFamily="34" charset="0"/>
              </a:rPr>
              <a:t>including</a:t>
            </a:r>
            <a:r>
              <a:rPr lang="hu-HU" sz="2200" dirty="0">
                <a:cs typeface="Arial" panose="020B0604020202020204" pitchFamily="34" charset="0"/>
              </a:rPr>
              <a:t> </a:t>
            </a:r>
          </a:p>
          <a:p>
            <a:pPr lvl="1" algn="just">
              <a:lnSpc>
                <a:spcPct val="130000"/>
              </a:lnSpc>
              <a:buFont typeface="Symbol" panose="05050102010706020507" pitchFamily="18" charset="2"/>
              <a:buChar char="-"/>
            </a:pPr>
            <a:r>
              <a:rPr lang="hu-HU" sz="2200" dirty="0" err="1">
                <a:cs typeface="Arial" panose="020B0604020202020204" pitchFamily="34" charset="0"/>
              </a:rPr>
              <a:t>burning</a:t>
            </a:r>
            <a:r>
              <a:rPr lang="hu-HU" sz="2200" dirty="0">
                <a:cs typeface="Arial" panose="020B0604020202020204" pitchFamily="34" charset="0"/>
              </a:rPr>
              <a:t> </a:t>
            </a:r>
            <a:r>
              <a:rPr lang="hu-HU" sz="2200" dirty="0" err="1">
                <a:cs typeface="Arial" panose="020B0604020202020204" pitchFamily="34" charset="0"/>
              </a:rPr>
              <a:t>demages</a:t>
            </a:r>
            <a:r>
              <a:rPr lang="hu-HU" sz="2200" dirty="0">
                <a:cs typeface="Arial" panose="020B0604020202020204" pitchFamily="34" charset="0"/>
              </a:rPr>
              <a:t> and </a:t>
            </a:r>
            <a:r>
              <a:rPr lang="hu-HU" sz="2200" dirty="0" err="1">
                <a:cs typeface="Arial" panose="020B0604020202020204" pitchFamily="34" charset="0"/>
              </a:rPr>
              <a:t>other</a:t>
            </a:r>
            <a:r>
              <a:rPr lang="hu-HU" sz="2200" dirty="0">
                <a:cs typeface="Arial" panose="020B0604020202020204" pitchFamily="34" charset="0"/>
              </a:rPr>
              <a:t> </a:t>
            </a:r>
            <a:r>
              <a:rPr lang="hu-HU" sz="2200" dirty="0" err="1">
                <a:cs typeface="Arial" panose="020B0604020202020204" pitchFamily="34" charset="0"/>
              </a:rPr>
              <a:t>injuries</a:t>
            </a:r>
            <a:r>
              <a:rPr lang="hu-HU" sz="2200" dirty="0">
                <a:cs typeface="Arial" panose="020B0604020202020204" pitchFamily="34" charset="0"/>
              </a:rPr>
              <a:t>;</a:t>
            </a:r>
          </a:p>
          <a:p>
            <a:pPr lvl="1">
              <a:lnSpc>
                <a:spcPct val="130000"/>
              </a:lnSpc>
              <a:buFont typeface="Symbol" panose="05050102010706020507" pitchFamily="18" charset="2"/>
              <a:buChar char="-"/>
            </a:pPr>
            <a:r>
              <a:rPr lang="hu-HU" sz="2200" dirty="0" err="1">
                <a:cs typeface="Arial" panose="020B0604020202020204" pitchFamily="34" charset="0"/>
              </a:rPr>
              <a:t>detrimental</a:t>
            </a:r>
            <a:r>
              <a:rPr lang="hu-HU" sz="2200" dirty="0">
                <a:cs typeface="Arial" panose="020B0604020202020204" pitchFamily="34" charset="0"/>
              </a:rPr>
              <a:t> </a:t>
            </a:r>
            <a:r>
              <a:rPr lang="hu-HU" sz="2200" dirty="0" err="1">
                <a:cs typeface="Arial" panose="020B0604020202020204" pitchFamily="34" charset="0"/>
              </a:rPr>
              <a:t>effects</a:t>
            </a:r>
            <a:r>
              <a:rPr lang="hu-HU" sz="2200" dirty="0">
                <a:cs typeface="Arial" panose="020B0604020202020204" pitchFamily="34" charset="0"/>
              </a:rPr>
              <a:t> </a:t>
            </a:r>
            <a:r>
              <a:rPr lang="hu-HU" sz="2200" dirty="0" err="1">
                <a:cs typeface="Arial" panose="020B0604020202020204" pitchFamily="34" charset="0"/>
              </a:rPr>
              <a:t>on</a:t>
            </a:r>
            <a:r>
              <a:rPr lang="hu-HU" sz="2200" dirty="0">
                <a:cs typeface="Arial" panose="020B0604020202020204" pitchFamily="34" charset="0"/>
              </a:rPr>
              <a:t> </a:t>
            </a:r>
            <a:r>
              <a:rPr lang="en-US" sz="2200" dirty="0">
                <a:cs typeface="Arial" panose="020B0604020202020204" pitchFamily="34" charset="0"/>
              </a:rPr>
              <a:t>mental health and psychosocial well-being</a:t>
            </a:r>
            <a:r>
              <a:rPr lang="hu-HU" sz="2200" dirty="0">
                <a:cs typeface="Arial" panose="020B0604020202020204" pitchFamily="34" charset="0"/>
              </a:rPr>
              <a:t>;</a:t>
            </a:r>
          </a:p>
          <a:p>
            <a:pPr lvl="1" algn="just">
              <a:lnSpc>
                <a:spcPct val="130000"/>
              </a:lnSpc>
              <a:spcBef>
                <a:spcPts val="0"/>
              </a:spcBef>
              <a:buFont typeface="Symbol" panose="05050102010706020507" pitchFamily="18" charset="2"/>
              <a:buChar char="-"/>
            </a:pPr>
            <a:r>
              <a:rPr lang="hu-HU" sz="2200" dirty="0" err="1">
                <a:cs typeface="Arial" panose="020B0604020202020204" pitchFamily="34" charset="0"/>
              </a:rPr>
              <a:t>smoke</a:t>
            </a:r>
            <a:r>
              <a:rPr lang="hu-HU" sz="2200" dirty="0">
                <a:cs typeface="Arial" panose="020B0604020202020204" pitchFamily="34" charset="0"/>
              </a:rPr>
              <a:t> </a:t>
            </a:r>
            <a:r>
              <a:rPr lang="hu-HU" sz="2200" dirty="0" err="1">
                <a:cs typeface="Arial" panose="020B0604020202020204" pitchFamily="34" charset="0"/>
              </a:rPr>
              <a:t>pollution</a:t>
            </a:r>
            <a:r>
              <a:rPr lang="hu-HU" sz="1800" dirty="0">
                <a:cs typeface="Arial" panose="020B0604020202020204" pitchFamily="34" charset="0"/>
              </a:rPr>
              <a:t>.</a:t>
            </a:r>
            <a:endParaRPr lang="de-DE" sz="1800" dirty="0">
              <a:cs typeface="Arial" panose="020B0604020202020204" pitchFamily="34" charset="0"/>
            </a:endParaRPr>
          </a:p>
        </p:txBody>
      </p:sp>
      <p:pic>
        <p:nvPicPr>
          <p:cNvPr id="3074" name="Picture 2" descr="wildfires climate change environment global warming nature natural disaster greenhouse gases "/>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901132" y="75375"/>
            <a:ext cx="5205452" cy="5233349"/>
          </a:xfrm>
          <a:prstGeom prst="rect">
            <a:avLst/>
          </a:prstGeom>
          <a:noFill/>
          <a:ln>
            <a:solidFill>
              <a:schemeClr val="bg1">
                <a:lumMod val="50000"/>
              </a:schemeClr>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3626468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églalap 1"/>
          <p:cNvSpPr/>
          <p:nvPr/>
        </p:nvSpPr>
        <p:spPr>
          <a:xfrm>
            <a:off x="625642" y="2184935"/>
            <a:ext cx="10905423" cy="4013729"/>
          </a:xfrm>
          <a:prstGeom prst="rect">
            <a:avLst/>
          </a:prstGeom>
          <a:solidFill>
            <a:schemeClr val="bg1"/>
          </a:solid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 name="Cím 1"/>
          <p:cNvSpPr>
            <a:spLocks noGrp="1"/>
          </p:cNvSpPr>
          <p:nvPr>
            <p:ph type="title"/>
          </p:nvPr>
        </p:nvSpPr>
        <p:spPr>
          <a:xfrm>
            <a:off x="192505" y="153009"/>
            <a:ext cx="11896826" cy="549635"/>
          </a:xfrm>
        </p:spPr>
        <p:txBody>
          <a:bodyPr>
            <a:noAutofit/>
          </a:bodyPr>
          <a:lstStyle/>
          <a:p>
            <a:r>
              <a:rPr lang="hu-HU" sz="3200" b="1" dirty="0">
                <a:latin typeface="+mn-lt"/>
                <a:cs typeface="Arial" panose="020B0604020202020204" pitchFamily="34" charset="0"/>
              </a:rPr>
              <a:t>Health </a:t>
            </a:r>
            <a:r>
              <a:rPr lang="hu-HU" sz="3200" b="1" dirty="0" err="1">
                <a:latin typeface="+mn-lt"/>
                <a:cs typeface="Arial" panose="020B0604020202020204" pitchFamily="34" charset="0"/>
              </a:rPr>
              <a:t>hazards</a:t>
            </a:r>
            <a:r>
              <a:rPr lang="hu-HU" sz="3200" b="1" dirty="0">
                <a:latin typeface="+mn-lt"/>
                <a:cs typeface="Arial" panose="020B0604020202020204" pitchFamily="34" charset="0"/>
              </a:rPr>
              <a:t> of </a:t>
            </a:r>
            <a:r>
              <a:rPr lang="hu-HU" sz="3200" b="1" dirty="0" err="1">
                <a:latin typeface="+mn-lt"/>
                <a:cs typeface="Arial" panose="020B0604020202020204" pitchFamily="34" charset="0"/>
              </a:rPr>
              <a:t>wildfire</a:t>
            </a:r>
            <a:r>
              <a:rPr lang="hu-HU" sz="3200" b="1" dirty="0">
                <a:latin typeface="+mn-lt"/>
                <a:cs typeface="Arial" panose="020B0604020202020204" pitchFamily="34" charset="0"/>
              </a:rPr>
              <a:t> – </a:t>
            </a:r>
            <a:r>
              <a:rPr lang="hu-HU" sz="3200" b="1" dirty="0" err="1">
                <a:latin typeface="+mn-lt"/>
                <a:cs typeface="Arial" panose="020B0604020202020204" pitchFamily="34" charset="0"/>
              </a:rPr>
              <a:t>smoke</a:t>
            </a:r>
            <a:r>
              <a:rPr lang="hu-HU" sz="3200" b="1" dirty="0">
                <a:latin typeface="+mn-lt"/>
                <a:cs typeface="Arial" panose="020B0604020202020204" pitchFamily="34" charset="0"/>
              </a:rPr>
              <a:t> </a:t>
            </a:r>
            <a:r>
              <a:rPr lang="hu-HU" sz="3200" b="1" dirty="0" err="1">
                <a:latin typeface="+mn-lt"/>
                <a:cs typeface="Arial" panose="020B0604020202020204" pitchFamily="34" charset="0"/>
              </a:rPr>
              <a:t>pollution</a:t>
            </a:r>
            <a:endParaRPr lang="de-DE" sz="3200" b="1" dirty="0">
              <a:latin typeface="+mn-lt"/>
              <a:cs typeface="Arial" panose="020B0604020202020204" pitchFamily="34" charset="0"/>
            </a:endParaRPr>
          </a:p>
        </p:txBody>
      </p:sp>
      <p:sp>
        <p:nvSpPr>
          <p:cNvPr id="5" name="Téglalap 4"/>
          <p:cNvSpPr/>
          <p:nvPr/>
        </p:nvSpPr>
        <p:spPr>
          <a:xfrm>
            <a:off x="-74960" y="6197950"/>
            <a:ext cx="3717684" cy="215444"/>
          </a:xfrm>
          <a:prstGeom prst="rect">
            <a:avLst/>
          </a:prstGeom>
        </p:spPr>
        <p:txBody>
          <a:bodyPr wrap="none">
            <a:spAutoFit/>
          </a:bodyPr>
          <a:lstStyle/>
          <a:p>
            <a:r>
              <a:rPr lang="de-DE" sz="800" dirty="0">
                <a:solidFill>
                  <a:srgbClr val="505050"/>
                </a:solidFill>
                <a:latin typeface="Arial" panose="020B0604020202020204" pitchFamily="34" charset="0"/>
                <a:ea typeface="Times New Roman" panose="02020603050405020304" pitchFamily="18" charset="0"/>
              </a:rPr>
              <a:t>Chen et al. 2021 The Lancet </a:t>
            </a:r>
            <a:r>
              <a:rPr lang="hu-HU" sz="800" dirty="0">
                <a:latin typeface="Arial" panose="020B0604020202020204" pitchFamily="34" charset="0"/>
                <a:ea typeface="Calibri" panose="020F0502020204030204" pitchFamily="34" charset="0"/>
                <a:hlinkClick r:id="rId2"/>
              </a:rPr>
              <a:t>https://doi.org/10.1016/S2542-5196(21)00200-X</a:t>
            </a:r>
            <a:endParaRPr lang="de-DE" dirty="0"/>
          </a:p>
        </p:txBody>
      </p:sp>
      <p:pic>
        <p:nvPicPr>
          <p:cNvPr id="4098" name="Picture 2" descr="https://www.thelancet.com/cms/attachment/beb7782a-1b61-4f9b-9cc5-e7e432b15a98/gr3.jpg"/>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870518" y="2794553"/>
            <a:ext cx="10128155" cy="3278977"/>
          </a:xfrm>
          <a:prstGeom prst="rect">
            <a:avLst/>
          </a:prstGeom>
          <a:noFill/>
          <a:extLst>
            <a:ext uri="{909E8E84-426E-40DD-AFC4-6F175D3DCCD1}">
              <a14:hiddenFill xmlns:a14="http://schemas.microsoft.com/office/drawing/2010/main">
                <a:solidFill>
                  <a:srgbClr val="FFFFFF"/>
                </a:solidFill>
              </a14:hiddenFill>
            </a:ext>
          </a:extLst>
        </p:spPr>
      </p:pic>
      <p:sp>
        <p:nvSpPr>
          <p:cNvPr id="7" name="Tartalom helye 2"/>
          <p:cNvSpPr txBox="1">
            <a:spLocks/>
          </p:cNvSpPr>
          <p:nvPr/>
        </p:nvSpPr>
        <p:spPr>
          <a:xfrm>
            <a:off x="192505" y="827064"/>
            <a:ext cx="11704320" cy="524647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baseline="0">
                <a:solidFill>
                  <a:schemeClr val="bg1">
                    <a:lumMod val="50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lumMod val="50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lumMod val="50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50000"/>
                  </a:schemeClr>
                </a:solidFill>
                <a:latin typeface="+mn-lt"/>
                <a:ea typeface="+mn-ea"/>
                <a:cs typeface="+mn-cs"/>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800" kern="1200">
                <a:solidFill>
                  <a:schemeClr val="bg1">
                    <a:lumMod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20000"/>
              </a:lnSpc>
              <a:buNone/>
            </a:pPr>
            <a:r>
              <a:rPr lang="en-US" sz="2000" dirty="0">
                <a:solidFill>
                  <a:schemeClr val="tx1"/>
                </a:solidFill>
                <a:cs typeface="Arial" panose="020B0604020202020204" pitchFamily="34" charset="0"/>
              </a:rPr>
              <a:t>Chen and colleagues </a:t>
            </a:r>
            <a:r>
              <a:rPr lang="en-US" sz="2000" dirty="0" err="1">
                <a:solidFill>
                  <a:schemeClr val="tx1"/>
                </a:solidFill>
                <a:cs typeface="Arial" panose="020B0604020202020204" pitchFamily="34" charset="0"/>
              </a:rPr>
              <a:t>analysed</a:t>
            </a:r>
            <a:r>
              <a:rPr lang="en-US" sz="2000" dirty="0">
                <a:solidFill>
                  <a:schemeClr val="tx1"/>
                </a:solidFill>
                <a:cs typeface="Arial" panose="020B0604020202020204" pitchFamily="34" charset="0"/>
              </a:rPr>
              <a:t> mortality data for 750 cities in 43 countries in 2021 and found that wildfire smoke pollution increases all-cause, cardiovascular and respiratory mortality. Thus, wildfire smoke exposure can be interpreted as a complex mortality factor.</a:t>
            </a:r>
            <a:endParaRPr lang="de-DE" sz="2000" dirty="0">
              <a:solidFill>
                <a:schemeClr val="tx1"/>
              </a:solidFill>
              <a:cs typeface="Arial" panose="020B0604020202020204" pitchFamily="34" charset="0"/>
            </a:endParaRPr>
          </a:p>
        </p:txBody>
      </p:sp>
      <p:sp>
        <p:nvSpPr>
          <p:cNvPr id="6" name="Téglalap 5"/>
          <p:cNvSpPr/>
          <p:nvPr/>
        </p:nvSpPr>
        <p:spPr>
          <a:xfrm>
            <a:off x="816907" y="2268018"/>
            <a:ext cx="10617906" cy="276999"/>
          </a:xfrm>
          <a:prstGeom prst="rect">
            <a:avLst/>
          </a:prstGeom>
        </p:spPr>
        <p:txBody>
          <a:bodyPr wrap="square">
            <a:spAutoFit/>
          </a:bodyPr>
          <a:lstStyle/>
          <a:p>
            <a:r>
              <a:rPr lang="en-US" sz="1200" b="1" dirty="0">
                <a:solidFill>
                  <a:srgbClr val="505050"/>
                </a:solidFill>
                <a:latin typeface="Source Sans Pro"/>
              </a:rPr>
              <a:t>The pooled concentration–response relationships between mortality and the 3-day moving average of wildfire-related PM</a:t>
            </a:r>
            <a:r>
              <a:rPr lang="en-US" sz="1200" b="1" baseline="-25000" dirty="0">
                <a:solidFill>
                  <a:srgbClr val="505050"/>
                </a:solidFill>
                <a:latin typeface="Source Sans Pro"/>
              </a:rPr>
              <a:t>2</a:t>
            </a:r>
            <a:r>
              <a:rPr lang="hu-HU" sz="1200" b="1" baseline="-25000" dirty="0">
                <a:solidFill>
                  <a:srgbClr val="505050"/>
                </a:solidFill>
                <a:latin typeface="Source Sans Pro"/>
              </a:rPr>
              <a:t>.</a:t>
            </a:r>
            <a:r>
              <a:rPr lang="en-US" sz="1200" b="1" baseline="-25000" dirty="0">
                <a:solidFill>
                  <a:srgbClr val="505050"/>
                </a:solidFill>
                <a:latin typeface="Source Sans Pro"/>
              </a:rPr>
              <a:t>5</a:t>
            </a:r>
            <a:r>
              <a:rPr lang="en-US" sz="1200" b="1" dirty="0">
                <a:solidFill>
                  <a:srgbClr val="505050"/>
                </a:solidFill>
                <a:latin typeface="Source Sans Pro"/>
              </a:rPr>
              <a:t> during lag 0–2 days</a:t>
            </a:r>
            <a:endParaRPr lang="de-DE" sz="1200" b="1" dirty="0"/>
          </a:p>
        </p:txBody>
      </p:sp>
    </p:spTree>
    <p:extLst>
      <p:ext uri="{BB962C8B-B14F-4D97-AF65-F5344CB8AC3E}">
        <p14:creationId xmlns:p14="http://schemas.microsoft.com/office/powerpoint/2010/main" val="134415679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artalom helye 2"/>
          <p:cNvSpPr>
            <a:spLocks noGrp="1"/>
          </p:cNvSpPr>
          <p:nvPr>
            <p:ph idx="1"/>
          </p:nvPr>
        </p:nvSpPr>
        <p:spPr>
          <a:xfrm>
            <a:off x="83116" y="1380393"/>
            <a:ext cx="5529635" cy="4843580"/>
          </a:xfrm>
        </p:spPr>
        <p:txBody>
          <a:bodyPr>
            <a:normAutofit/>
          </a:bodyPr>
          <a:lstStyle/>
          <a:p>
            <a:pPr algn="just">
              <a:lnSpc>
                <a:spcPct val="110000"/>
              </a:lnSpc>
              <a:spcAft>
                <a:spcPts val="1000"/>
              </a:spcAft>
            </a:pPr>
            <a:r>
              <a:rPr lang="en-US" sz="2000" dirty="0"/>
              <a:t>The Intergovernmental Panel on Climate Change (IPCC) has concluded that to avert catastrophic health impacts and prevent millions of climate change-related deaths, the world must limit temperature rise to 1.5°C. </a:t>
            </a:r>
            <a:endParaRPr lang="hu-HU" sz="2000" dirty="0" smtClean="0"/>
          </a:p>
          <a:p>
            <a:pPr algn="just">
              <a:lnSpc>
                <a:spcPct val="110000"/>
              </a:lnSpc>
              <a:spcAft>
                <a:spcPts val="1000"/>
              </a:spcAft>
            </a:pPr>
            <a:r>
              <a:rPr lang="en-US" sz="2000" dirty="0" smtClean="0"/>
              <a:t>Past </a:t>
            </a:r>
            <a:r>
              <a:rPr lang="en-US" sz="2000" dirty="0"/>
              <a:t>emissions have already made a certain level of global temperature rise and other changes to the climate inevitable. Global heating of even 1.5°C is not considered safe, however; every additional tenth of a degree of warming will take a serious toll on people’s lives and health</a:t>
            </a:r>
            <a:r>
              <a:rPr lang="en-US" sz="2000" dirty="0" smtClean="0"/>
              <a:t>.</a:t>
            </a:r>
            <a:endParaRPr lang="en-US" sz="2000" dirty="0"/>
          </a:p>
        </p:txBody>
      </p:sp>
      <p:sp>
        <p:nvSpPr>
          <p:cNvPr id="5" name="Rectangle 4"/>
          <p:cNvSpPr/>
          <p:nvPr/>
        </p:nvSpPr>
        <p:spPr>
          <a:xfrm>
            <a:off x="83116" y="6087237"/>
            <a:ext cx="12108884" cy="249684"/>
          </a:xfrm>
          <a:prstGeom prst="rect">
            <a:avLst/>
          </a:prstGeom>
        </p:spPr>
        <p:txBody>
          <a:bodyPr wrap="square">
            <a:spAutoFit/>
          </a:bodyPr>
          <a:lstStyle/>
          <a:p>
            <a:pPr algn="r">
              <a:lnSpc>
                <a:spcPct val="107000"/>
              </a:lnSpc>
              <a:spcAft>
                <a:spcPts val="800"/>
              </a:spcAft>
            </a:pPr>
            <a:r>
              <a:rPr lang="en-US" sz="1000" dirty="0" smtClean="0">
                <a:latin typeface="Calibri" panose="020F0502020204030204" pitchFamily="34" charset="0"/>
                <a:ea typeface="Calibri" panose="020F0502020204030204" pitchFamily="34" charset="0"/>
                <a:cs typeface="Times New Roman" panose="02020603050405020304" pitchFamily="18" charset="0"/>
                <a:hlinkClick r:id="rId2"/>
              </a:rPr>
              <a:t>doi.org/10.4337/9781788974912.I.50</a:t>
            </a:r>
            <a:r>
              <a:rPr lang="en-US" sz="1000" dirty="0" smtClean="0">
                <a:latin typeface="Calibri" panose="020F0502020204030204" pitchFamily="34" charset="0"/>
                <a:ea typeface="Calibri" panose="020F0502020204030204" pitchFamily="34" charset="0"/>
                <a:cs typeface="Times New Roman" panose="02020603050405020304" pitchFamily="18" charset="0"/>
              </a:rPr>
              <a:t> </a:t>
            </a:r>
            <a:endParaRPr lang="en-US" sz="1000" dirty="0">
              <a:latin typeface="Calibri" panose="020F0502020204030204" pitchFamily="34" charset="0"/>
              <a:ea typeface="Calibri" panose="020F0502020204030204" pitchFamily="34" charset="0"/>
              <a:cs typeface="Times New Roman" panose="02020603050405020304" pitchFamily="18" charset="0"/>
            </a:endParaRPr>
          </a:p>
        </p:txBody>
      </p:sp>
      <p:sp>
        <p:nvSpPr>
          <p:cNvPr id="2" name="Téglalap 1"/>
          <p:cNvSpPr/>
          <p:nvPr/>
        </p:nvSpPr>
        <p:spPr>
          <a:xfrm>
            <a:off x="5820508" y="3349868"/>
            <a:ext cx="6178061" cy="2445285"/>
          </a:xfrm>
          <a:prstGeom prst="rect">
            <a:avLst/>
          </a:prstGeom>
        </p:spPr>
        <p:txBody>
          <a:bodyPr wrap="square">
            <a:spAutoFit/>
          </a:bodyPr>
          <a:lstStyle/>
          <a:p>
            <a:pPr marL="342900" indent="-342900" algn="just">
              <a:lnSpc>
                <a:spcPct val="110000"/>
              </a:lnSpc>
              <a:spcAft>
                <a:spcPts val="1000"/>
              </a:spcAft>
              <a:buFont typeface="Arial" panose="020B0604020202020204" pitchFamily="34" charset="0"/>
              <a:buChar char="•"/>
            </a:pPr>
            <a:r>
              <a:rPr lang="en-US" sz="2000" dirty="0"/>
              <a:t>While no one is safe from these risks, the people whose health is being harmed first and worst by the climate crisis are the people who contribute least to its causes, and who are least able to protect themselves and their families against it - people in low-income and disadvantaged countries and communities.</a:t>
            </a:r>
            <a:endParaRPr lang="hu-HU" sz="2000" dirty="0"/>
          </a:p>
        </p:txBody>
      </p:sp>
      <p:grpSp>
        <p:nvGrpSpPr>
          <p:cNvPr id="7" name="Csoportba foglalás 6"/>
          <p:cNvGrpSpPr/>
          <p:nvPr/>
        </p:nvGrpSpPr>
        <p:grpSpPr>
          <a:xfrm>
            <a:off x="5738447" y="334108"/>
            <a:ext cx="6453553" cy="2567353"/>
            <a:chOff x="5738447" y="334108"/>
            <a:chExt cx="6453553" cy="2567353"/>
          </a:xfrm>
        </p:grpSpPr>
        <p:pic>
          <p:nvPicPr>
            <p:cNvPr id="4" name="Picture 3"/>
            <p:cNvPicPr>
              <a:picLocks noChangeAspect="1"/>
            </p:cNvPicPr>
            <p:nvPr/>
          </p:nvPicPr>
          <p:blipFill rotWithShape="1">
            <a:blip r:embed="rId3"/>
            <a:srcRect l="12354" t="33527" r="13553" b="17566"/>
            <a:stretch/>
          </p:blipFill>
          <p:spPr>
            <a:xfrm>
              <a:off x="5738447" y="334108"/>
              <a:ext cx="6453553" cy="2567353"/>
            </a:xfrm>
            <a:prstGeom prst="rect">
              <a:avLst/>
            </a:prstGeom>
          </p:spPr>
        </p:pic>
        <p:sp>
          <p:nvSpPr>
            <p:cNvPr id="6" name="Téglalap 5"/>
            <p:cNvSpPr/>
            <p:nvPr/>
          </p:nvSpPr>
          <p:spPr>
            <a:xfrm>
              <a:off x="6066692" y="1380392"/>
              <a:ext cx="5767754" cy="46599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sp>
        <p:nvSpPr>
          <p:cNvPr id="8" name="Title 1"/>
          <p:cNvSpPr>
            <a:spLocks noGrp="1"/>
          </p:cNvSpPr>
          <p:nvPr>
            <p:ph type="title"/>
          </p:nvPr>
        </p:nvSpPr>
        <p:spPr>
          <a:xfrm>
            <a:off x="192505" y="153009"/>
            <a:ext cx="11896826" cy="549635"/>
          </a:xfrm>
        </p:spPr>
        <p:txBody>
          <a:bodyPr>
            <a:normAutofit fontScale="90000"/>
          </a:bodyPr>
          <a:lstStyle/>
          <a:p>
            <a:r>
              <a:rPr lang="en-US" dirty="0"/>
              <a:t/>
            </a:r>
            <a:br>
              <a:rPr lang="en-US" dirty="0"/>
            </a:br>
            <a:r>
              <a:rPr lang="hu-HU" b="1" dirty="0" err="1" smtClean="0"/>
              <a:t>Climate</a:t>
            </a:r>
            <a:r>
              <a:rPr lang="hu-HU" b="1" dirty="0" smtClean="0"/>
              <a:t> </a:t>
            </a:r>
            <a:r>
              <a:rPr lang="hu-HU" b="1" dirty="0" err="1" smtClean="0"/>
              <a:t>change</a:t>
            </a:r>
            <a:r>
              <a:rPr lang="hu-HU" b="1" dirty="0" smtClean="0"/>
              <a:t> and Health</a:t>
            </a:r>
            <a:r>
              <a:rPr lang="en-US" b="1" dirty="0"/>
              <a:t/>
            </a:r>
            <a:br>
              <a:rPr lang="en-US" b="1" dirty="0"/>
            </a:br>
            <a:endParaRPr lang="en-US" b="1" dirty="0"/>
          </a:p>
        </p:txBody>
      </p:sp>
    </p:spTree>
    <p:extLst>
      <p:ext uri="{BB962C8B-B14F-4D97-AF65-F5344CB8AC3E}">
        <p14:creationId xmlns:p14="http://schemas.microsoft.com/office/powerpoint/2010/main" val="403432082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192505" y="153009"/>
            <a:ext cx="11896826" cy="872903"/>
          </a:xfrm>
        </p:spPr>
        <p:txBody>
          <a:bodyPr>
            <a:normAutofit/>
          </a:bodyPr>
          <a:lstStyle/>
          <a:p>
            <a:r>
              <a:rPr lang="hu-HU" sz="3200" b="1" dirty="0" err="1" smtClean="0">
                <a:latin typeface="+mn-lt"/>
                <a:cs typeface="Arial" panose="020B0604020202020204" pitchFamily="34" charset="0"/>
              </a:rPr>
              <a:t>Falsh</a:t>
            </a:r>
            <a:r>
              <a:rPr lang="hu-HU" sz="3200" b="1" dirty="0" smtClean="0">
                <a:latin typeface="+mn-lt"/>
                <a:cs typeface="Arial" panose="020B0604020202020204" pitchFamily="34" charset="0"/>
              </a:rPr>
              <a:t> </a:t>
            </a:r>
            <a:r>
              <a:rPr lang="hu-HU" sz="3200" b="1" dirty="0" err="1" smtClean="0">
                <a:latin typeface="+mn-lt"/>
                <a:cs typeface="Arial" panose="020B0604020202020204" pitchFamily="34" charset="0"/>
              </a:rPr>
              <a:t>flood</a:t>
            </a:r>
            <a:endParaRPr lang="de-DE" sz="3200" b="1" dirty="0">
              <a:latin typeface="+mn-lt"/>
              <a:cs typeface="Arial" panose="020B0604020202020204" pitchFamily="34" charset="0"/>
            </a:endParaRPr>
          </a:p>
        </p:txBody>
      </p:sp>
      <p:sp>
        <p:nvSpPr>
          <p:cNvPr id="3" name="Tartalom helye 2"/>
          <p:cNvSpPr>
            <a:spLocks noGrp="1"/>
          </p:cNvSpPr>
          <p:nvPr>
            <p:ph idx="1"/>
          </p:nvPr>
        </p:nvSpPr>
        <p:spPr>
          <a:xfrm>
            <a:off x="149376" y="1025912"/>
            <a:ext cx="6395342" cy="5241074"/>
          </a:xfrm>
        </p:spPr>
        <p:txBody>
          <a:bodyPr>
            <a:noAutofit/>
          </a:bodyPr>
          <a:lstStyle/>
          <a:p>
            <a:pPr algn="just">
              <a:lnSpc>
                <a:spcPct val="120000"/>
              </a:lnSpc>
              <a:spcAft>
                <a:spcPts val="1000"/>
              </a:spcAft>
            </a:pPr>
            <a:r>
              <a:rPr lang="en-US" sz="1800" dirty="0">
                <a:cs typeface="Arial" panose="020B0604020202020204" pitchFamily="34" charset="0"/>
              </a:rPr>
              <a:t>Flash</a:t>
            </a:r>
            <a:r>
              <a:rPr lang="hu-HU" sz="1800" dirty="0">
                <a:cs typeface="Arial" panose="020B0604020202020204" pitchFamily="34" charset="0"/>
              </a:rPr>
              <a:t> </a:t>
            </a:r>
            <a:r>
              <a:rPr lang="hu-HU" sz="1800" dirty="0" err="1">
                <a:cs typeface="Arial" panose="020B0604020202020204" pitchFamily="34" charset="0"/>
              </a:rPr>
              <a:t>flooding</a:t>
            </a:r>
            <a:r>
              <a:rPr lang="hu-HU" sz="1800" dirty="0">
                <a:cs typeface="Arial" panose="020B0604020202020204" pitchFamily="34" charset="0"/>
              </a:rPr>
              <a:t> </a:t>
            </a:r>
            <a:r>
              <a:rPr lang="en-US" sz="1800" dirty="0">
                <a:cs typeface="Arial" panose="020B0604020202020204" pitchFamily="34" charset="0"/>
              </a:rPr>
              <a:t> results from relatively short, intense bursts of rainfall, often from severe thunderstorms. It can occur in almost all parts of </a:t>
            </a:r>
            <a:r>
              <a:rPr lang="hu-HU" sz="1800" dirty="0" err="1">
                <a:cs typeface="Arial" panose="020B0604020202020204" pitchFamily="34" charset="0"/>
              </a:rPr>
              <a:t>the</a:t>
            </a:r>
            <a:r>
              <a:rPr lang="hu-HU" sz="1800" dirty="0">
                <a:cs typeface="Arial" panose="020B0604020202020204" pitchFamily="34" charset="0"/>
              </a:rPr>
              <a:t> </a:t>
            </a:r>
            <a:r>
              <a:rPr lang="hu-HU" sz="1800" dirty="0" err="1">
                <a:cs typeface="Arial" panose="020B0604020202020204" pitchFamily="34" charset="0"/>
              </a:rPr>
              <a:t>world</a:t>
            </a:r>
            <a:r>
              <a:rPr lang="en-US" sz="1800" dirty="0">
                <a:cs typeface="Arial" panose="020B0604020202020204" pitchFamily="34" charset="0"/>
              </a:rPr>
              <a:t>.</a:t>
            </a:r>
          </a:p>
          <a:p>
            <a:pPr algn="just">
              <a:lnSpc>
                <a:spcPct val="120000"/>
              </a:lnSpc>
              <a:spcBef>
                <a:spcPts val="0"/>
              </a:spcBef>
              <a:spcAft>
                <a:spcPts val="1000"/>
              </a:spcAft>
            </a:pPr>
            <a:r>
              <a:rPr lang="hu-HU" sz="1800" dirty="0" err="1" smtClean="0">
                <a:cs typeface="Arial" panose="020B0604020202020204" pitchFamily="34" charset="0"/>
              </a:rPr>
              <a:t>Several</a:t>
            </a:r>
            <a:r>
              <a:rPr lang="hu-HU" sz="1800" dirty="0" smtClean="0">
                <a:cs typeface="Arial" panose="020B0604020202020204" pitchFamily="34" charset="0"/>
              </a:rPr>
              <a:t> </a:t>
            </a:r>
            <a:r>
              <a:rPr lang="en-US" sz="1800" dirty="0">
                <a:cs typeface="Arial" panose="020B0604020202020204" pitchFamily="34" charset="0"/>
              </a:rPr>
              <a:t>infectious diseases, including</a:t>
            </a:r>
            <a:r>
              <a:rPr lang="hu-HU" sz="1800" dirty="0">
                <a:cs typeface="Arial" panose="020B0604020202020204" pitchFamily="34" charset="0"/>
              </a:rPr>
              <a:t> </a:t>
            </a:r>
            <a:r>
              <a:rPr lang="hu-HU" sz="1800" dirty="0" err="1">
                <a:cs typeface="Arial" panose="020B0604020202020204" pitchFamily="34" charset="0"/>
              </a:rPr>
              <a:t>water-borne</a:t>
            </a:r>
            <a:r>
              <a:rPr lang="hu-HU" sz="1800" dirty="0">
                <a:cs typeface="Arial" panose="020B0604020202020204" pitchFamily="34" charset="0"/>
              </a:rPr>
              <a:t>, </a:t>
            </a:r>
            <a:r>
              <a:rPr lang="hu-HU" sz="1800" dirty="0" err="1">
                <a:cs typeface="Arial" panose="020B0604020202020204" pitchFamily="34" charset="0"/>
              </a:rPr>
              <a:t>faecal-oral-borne</a:t>
            </a:r>
            <a:r>
              <a:rPr lang="hu-HU" sz="1800" dirty="0">
                <a:cs typeface="Arial" panose="020B0604020202020204" pitchFamily="34" charset="0"/>
              </a:rPr>
              <a:t> and </a:t>
            </a:r>
            <a:r>
              <a:rPr lang="hu-HU" sz="1800" dirty="0" err="1">
                <a:cs typeface="Arial" panose="020B0604020202020204" pitchFamily="34" charset="0"/>
              </a:rPr>
              <a:t>gastrointestinal</a:t>
            </a:r>
            <a:r>
              <a:rPr lang="hu-HU" sz="1800" dirty="0">
                <a:cs typeface="Arial" panose="020B0604020202020204" pitchFamily="34" charset="0"/>
              </a:rPr>
              <a:t> </a:t>
            </a:r>
            <a:r>
              <a:rPr lang="hu-HU" sz="1800" dirty="0" err="1">
                <a:cs typeface="Arial" panose="020B0604020202020204" pitchFamily="34" charset="0"/>
              </a:rPr>
              <a:t>diseases</a:t>
            </a:r>
            <a:r>
              <a:rPr lang="en-US" sz="1800" dirty="0">
                <a:cs typeface="Arial" panose="020B0604020202020204" pitchFamily="34" charset="0"/>
              </a:rPr>
              <a:t>, can spread through contact with surfaces contaminated by flood waters. The likelihood of illness increases when floodwater contains </a:t>
            </a:r>
            <a:r>
              <a:rPr lang="en-US" sz="1800" dirty="0" err="1">
                <a:cs typeface="Arial" panose="020B0604020202020204" pitchFamily="34" charset="0"/>
              </a:rPr>
              <a:t>faecal</a:t>
            </a:r>
            <a:r>
              <a:rPr lang="en-US" sz="1800" dirty="0">
                <a:cs typeface="Arial" panose="020B0604020202020204" pitchFamily="34" charset="0"/>
              </a:rPr>
              <a:t> material from overflowing sewerage systems, or agricultural or industrial wastes.</a:t>
            </a:r>
          </a:p>
          <a:p>
            <a:pPr algn="just">
              <a:lnSpc>
                <a:spcPct val="120000"/>
              </a:lnSpc>
              <a:spcBef>
                <a:spcPts val="0"/>
              </a:spcBef>
              <a:spcAft>
                <a:spcPts val="1000"/>
              </a:spcAft>
            </a:pPr>
            <a:r>
              <a:rPr lang="en-US" sz="1800" dirty="0">
                <a:cs typeface="Arial" panose="020B0604020202020204" pitchFamily="34" charset="0"/>
              </a:rPr>
              <a:t>In urban areas, </a:t>
            </a:r>
            <a:r>
              <a:rPr lang="hu-HU" sz="1800" dirty="0" err="1">
                <a:cs typeface="Arial" panose="020B0604020202020204" pitchFamily="34" charset="0"/>
              </a:rPr>
              <a:t>the</a:t>
            </a:r>
            <a:r>
              <a:rPr lang="hu-HU" sz="1800" dirty="0">
                <a:cs typeface="Arial" panose="020B0604020202020204" pitchFamily="34" charset="0"/>
              </a:rPr>
              <a:t> </a:t>
            </a:r>
            <a:r>
              <a:rPr lang="hu-HU" sz="1800" dirty="0" err="1">
                <a:cs typeface="Arial" panose="020B0604020202020204" pitchFamily="34" charset="0"/>
              </a:rPr>
              <a:t>floodwater</a:t>
            </a:r>
            <a:r>
              <a:rPr lang="hu-HU" sz="1800" dirty="0">
                <a:cs typeface="Arial" panose="020B0604020202020204" pitchFamily="34" charset="0"/>
              </a:rPr>
              <a:t> </a:t>
            </a:r>
            <a:r>
              <a:rPr lang="en-US" sz="1800" dirty="0">
                <a:cs typeface="Arial" panose="020B0604020202020204" pitchFamily="34" charset="0"/>
              </a:rPr>
              <a:t>picks up potentially harmful substances from roads, factories, gutters and drains, including oil, household chemicals, and transfers them to streets and urban watercourses. This water poses risks to human health as it may contain toxins and pathogens such as E. coli and the virus that causes hepatitis A.</a:t>
            </a:r>
          </a:p>
        </p:txBody>
      </p:sp>
      <p:sp>
        <p:nvSpPr>
          <p:cNvPr id="6" name="Téglalap 5"/>
          <p:cNvSpPr/>
          <p:nvPr/>
        </p:nvSpPr>
        <p:spPr>
          <a:xfrm>
            <a:off x="6544718" y="3705781"/>
            <a:ext cx="5517830" cy="1067343"/>
          </a:xfrm>
          <a:prstGeom prst="rect">
            <a:avLst/>
          </a:prstGeom>
        </p:spPr>
        <p:txBody>
          <a:bodyPr wrap="square">
            <a:spAutoFit/>
          </a:bodyPr>
          <a:lstStyle/>
          <a:p>
            <a:pPr algn="just">
              <a:lnSpc>
                <a:spcPct val="120000"/>
              </a:lnSpc>
              <a:spcBef>
                <a:spcPts val="2500"/>
              </a:spcBef>
            </a:pPr>
            <a:r>
              <a:rPr lang="en-US" dirty="0">
                <a:cs typeface="Arial" panose="020B0604020202020204" pitchFamily="34" charset="0"/>
              </a:rPr>
              <a:t>There is also an increased risk of wound infections,</a:t>
            </a:r>
            <a:r>
              <a:rPr lang="hu-HU" dirty="0">
                <a:cs typeface="Arial" panose="020B0604020202020204" pitchFamily="34" charset="0"/>
              </a:rPr>
              <a:t> </a:t>
            </a:r>
            <a:r>
              <a:rPr lang="hu-HU" dirty="0" err="1">
                <a:cs typeface="Arial" panose="020B0604020202020204" pitchFamily="34" charset="0"/>
              </a:rPr>
              <a:t>dermatitis</a:t>
            </a:r>
            <a:r>
              <a:rPr lang="en-US" dirty="0">
                <a:cs typeface="Arial" panose="020B0604020202020204" pitchFamily="34" charset="0"/>
              </a:rPr>
              <a:t>,</a:t>
            </a:r>
            <a:r>
              <a:rPr lang="hu-HU" dirty="0">
                <a:cs typeface="Arial" panose="020B0604020202020204" pitchFamily="34" charset="0"/>
              </a:rPr>
              <a:t> </a:t>
            </a:r>
            <a:r>
              <a:rPr lang="hu-HU" dirty="0" err="1">
                <a:cs typeface="Arial" panose="020B0604020202020204" pitchFamily="34" charset="0"/>
              </a:rPr>
              <a:t>conjunctivitis</a:t>
            </a:r>
            <a:r>
              <a:rPr lang="en-US" dirty="0">
                <a:cs typeface="Arial" panose="020B0604020202020204" pitchFamily="34" charset="0"/>
              </a:rPr>
              <a:t>, and</a:t>
            </a:r>
            <a:r>
              <a:rPr lang="hu-HU" dirty="0">
                <a:cs typeface="Arial" panose="020B0604020202020204" pitchFamily="34" charset="0"/>
              </a:rPr>
              <a:t> </a:t>
            </a:r>
            <a:r>
              <a:rPr lang="hu-HU" dirty="0" err="1">
                <a:cs typeface="Arial" panose="020B0604020202020204" pitchFamily="34" charset="0"/>
              </a:rPr>
              <a:t>ear</a:t>
            </a:r>
            <a:r>
              <a:rPr lang="hu-HU" dirty="0">
                <a:cs typeface="Arial" panose="020B0604020202020204" pitchFamily="34" charset="0"/>
              </a:rPr>
              <a:t>, </a:t>
            </a:r>
            <a:r>
              <a:rPr lang="hu-HU" dirty="0" err="1">
                <a:cs typeface="Arial" panose="020B0604020202020204" pitchFamily="34" charset="0"/>
              </a:rPr>
              <a:t>nose</a:t>
            </a:r>
            <a:r>
              <a:rPr lang="hu-HU" dirty="0">
                <a:cs typeface="Arial" panose="020B0604020202020204" pitchFamily="34" charset="0"/>
              </a:rPr>
              <a:t> and </a:t>
            </a:r>
            <a:r>
              <a:rPr lang="hu-HU" dirty="0" err="1">
                <a:cs typeface="Arial" panose="020B0604020202020204" pitchFamily="34" charset="0"/>
              </a:rPr>
              <a:t>throat</a:t>
            </a:r>
            <a:r>
              <a:rPr lang="hu-HU" dirty="0">
                <a:cs typeface="Arial" panose="020B0604020202020204" pitchFamily="34" charset="0"/>
              </a:rPr>
              <a:t> </a:t>
            </a:r>
            <a:r>
              <a:rPr lang="hu-HU" dirty="0" err="1">
                <a:cs typeface="Arial" panose="020B0604020202020204" pitchFamily="34" charset="0"/>
              </a:rPr>
              <a:t>infections</a:t>
            </a:r>
            <a:r>
              <a:rPr lang="hu-HU" dirty="0">
                <a:cs typeface="Arial" panose="020B0604020202020204" pitchFamily="34" charset="0"/>
              </a:rPr>
              <a:t> </a:t>
            </a:r>
            <a:r>
              <a:rPr lang="en-US" dirty="0">
                <a:cs typeface="Arial" panose="020B0604020202020204" pitchFamily="34" charset="0"/>
              </a:rPr>
              <a:t>from polluted waters.</a:t>
            </a:r>
            <a:endParaRPr lang="de-DE" dirty="0"/>
          </a:p>
        </p:txBody>
      </p:sp>
      <p:pic>
        <p:nvPicPr>
          <p:cNvPr id="7" name="Kép 6"/>
          <p:cNvPicPr>
            <a:picLocks noChangeAspect="1"/>
          </p:cNvPicPr>
          <p:nvPr/>
        </p:nvPicPr>
        <p:blipFill rotWithShape="1">
          <a:blip r:embed="rId3"/>
          <a:srcRect l="14728" t="4403" r="5852" b="-386"/>
          <a:stretch/>
        </p:blipFill>
        <p:spPr>
          <a:xfrm>
            <a:off x="6587847" y="305944"/>
            <a:ext cx="5510882" cy="3060606"/>
          </a:xfrm>
          <a:prstGeom prst="rect">
            <a:avLst/>
          </a:prstGeom>
        </p:spPr>
      </p:pic>
      <p:sp>
        <p:nvSpPr>
          <p:cNvPr id="8" name="Szövegdoboz 7"/>
          <p:cNvSpPr txBox="1"/>
          <p:nvPr/>
        </p:nvSpPr>
        <p:spPr>
          <a:xfrm>
            <a:off x="6587847" y="3366550"/>
            <a:ext cx="2270005" cy="207749"/>
          </a:xfrm>
          <a:prstGeom prst="rect">
            <a:avLst/>
          </a:prstGeom>
          <a:noFill/>
        </p:spPr>
        <p:txBody>
          <a:bodyPr wrap="square" rtlCol="0">
            <a:spAutoFit/>
          </a:bodyPr>
          <a:lstStyle/>
          <a:p>
            <a:r>
              <a:rPr lang="hu-HU" sz="750" dirty="0" err="1">
                <a:solidFill>
                  <a:schemeClr val="bg1">
                    <a:lumMod val="50000"/>
                  </a:schemeClr>
                </a:solidFill>
              </a:rPr>
              <a:t>Source:www.youtube.com</a:t>
            </a:r>
            <a:r>
              <a:rPr lang="hu-HU" sz="750" dirty="0">
                <a:solidFill>
                  <a:schemeClr val="bg1">
                    <a:lumMod val="50000"/>
                  </a:schemeClr>
                </a:solidFill>
              </a:rPr>
              <a:t>/</a:t>
            </a:r>
            <a:r>
              <a:rPr lang="hu-HU" sz="750" dirty="0" err="1">
                <a:solidFill>
                  <a:schemeClr val="bg1">
                    <a:lumMod val="50000"/>
                  </a:schemeClr>
                </a:solidFill>
              </a:rPr>
              <a:t>watch?v</a:t>
            </a:r>
            <a:r>
              <a:rPr lang="hu-HU" sz="750" dirty="0">
                <a:solidFill>
                  <a:schemeClr val="bg1">
                    <a:lumMod val="50000"/>
                  </a:schemeClr>
                </a:solidFill>
              </a:rPr>
              <a:t>=mBoN8PoNq10</a:t>
            </a:r>
          </a:p>
        </p:txBody>
      </p:sp>
    </p:spTree>
    <p:extLst>
      <p:ext uri="{BB962C8B-B14F-4D97-AF65-F5344CB8AC3E}">
        <p14:creationId xmlns:p14="http://schemas.microsoft.com/office/powerpoint/2010/main" val="175703365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Kép 15"/>
          <p:cNvPicPr>
            <a:picLocks noChangeAspect="1"/>
          </p:cNvPicPr>
          <p:nvPr/>
        </p:nvPicPr>
        <p:blipFill>
          <a:blip r:embed="rId3"/>
          <a:stretch>
            <a:fillRect/>
          </a:stretch>
        </p:blipFill>
        <p:spPr>
          <a:xfrm>
            <a:off x="297191" y="5380125"/>
            <a:ext cx="1529969" cy="676474"/>
          </a:xfrm>
          <a:prstGeom prst="rect">
            <a:avLst/>
          </a:prstGeom>
        </p:spPr>
      </p:pic>
      <p:sp>
        <p:nvSpPr>
          <p:cNvPr id="3" name="Tartalom helye 2"/>
          <p:cNvSpPr>
            <a:spLocks noGrp="1"/>
          </p:cNvSpPr>
          <p:nvPr>
            <p:ph idx="1"/>
          </p:nvPr>
        </p:nvSpPr>
        <p:spPr>
          <a:xfrm>
            <a:off x="192505" y="908897"/>
            <a:ext cx="11896825" cy="5370897"/>
          </a:xfrm>
        </p:spPr>
        <p:txBody>
          <a:bodyPr/>
          <a:lstStyle/>
          <a:p>
            <a:pPr marL="0" indent="0" algn="ctr">
              <a:buNone/>
            </a:pPr>
            <a:r>
              <a:rPr lang="en-US" sz="3600" b="1" dirty="0">
                <a:solidFill>
                  <a:schemeClr val="tx1"/>
                </a:solidFill>
              </a:rPr>
              <a:t>Thank you for your attention!</a:t>
            </a:r>
          </a:p>
          <a:p>
            <a:pPr marL="0" indent="0">
              <a:buNone/>
            </a:pPr>
            <a:r>
              <a:rPr lang="en-GB" sz="2000" dirty="0" smtClean="0">
                <a:solidFill>
                  <a:schemeClr val="tx1"/>
                </a:solidFill>
              </a:rPr>
              <a:t>This </a:t>
            </a:r>
            <a:r>
              <a:rPr lang="en-GB" sz="2000" dirty="0" smtClean="0">
                <a:solidFill>
                  <a:schemeClr val="tx1"/>
                </a:solidFill>
              </a:rPr>
              <a:t>presentation has been developed by the CLIMATEMED project, supported by EU’s Erasmus+ </a:t>
            </a:r>
            <a:r>
              <a:rPr lang="en-GB" sz="2000" dirty="0" smtClean="0"/>
              <a:t>P</a:t>
            </a:r>
            <a:r>
              <a:rPr lang="en-GB" sz="2000" dirty="0" smtClean="0">
                <a:solidFill>
                  <a:schemeClr val="tx1"/>
                </a:solidFill>
              </a:rPr>
              <a:t>rogramme. </a:t>
            </a:r>
          </a:p>
          <a:p>
            <a:pPr marL="0" indent="0">
              <a:buNone/>
            </a:pPr>
            <a:r>
              <a:rPr lang="en-GB" sz="2000" dirty="0" smtClean="0">
                <a:solidFill>
                  <a:schemeClr val="tx1"/>
                </a:solidFill>
              </a:rPr>
              <a:t> </a:t>
            </a:r>
          </a:p>
          <a:p>
            <a:pPr marL="0" indent="0">
              <a:buNone/>
            </a:pPr>
            <a:endParaRPr lang="en-US" dirty="0"/>
          </a:p>
          <a:p>
            <a:pPr marL="0" indent="0">
              <a:buNone/>
            </a:pPr>
            <a:endParaRPr lang="en-US" dirty="0"/>
          </a:p>
        </p:txBody>
      </p:sp>
      <p:pic>
        <p:nvPicPr>
          <p:cNvPr id="4" name="Kép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63528" y="3300464"/>
            <a:ext cx="1611609" cy="581434"/>
          </a:xfrm>
          <a:prstGeom prst="rect">
            <a:avLst/>
          </a:prstGeom>
        </p:spPr>
      </p:pic>
      <p:pic>
        <p:nvPicPr>
          <p:cNvPr id="5" name="Kép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63528" y="2667729"/>
            <a:ext cx="1595887" cy="516669"/>
          </a:xfrm>
          <a:prstGeom prst="rect">
            <a:avLst/>
          </a:prstGeom>
        </p:spPr>
      </p:pic>
      <p:pic>
        <p:nvPicPr>
          <p:cNvPr id="6" name="Kép 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63528" y="3997965"/>
            <a:ext cx="1611609" cy="537848"/>
          </a:xfrm>
          <a:prstGeom prst="rect">
            <a:avLst/>
          </a:prstGeom>
        </p:spPr>
      </p:pic>
      <p:pic>
        <p:nvPicPr>
          <p:cNvPr id="7" name="Kép 6"/>
          <p:cNvPicPr>
            <a:picLocks noChangeAspect="1"/>
          </p:cNvPicPr>
          <p:nvPr/>
        </p:nvPicPr>
        <p:blipFill rotWithShape="1">
          <a:blip r:embed="rId7" cstate="print">
            <a:extLst>
              <a:ext uri="{28A0092B-C50C-407E-A947-70E740481C1C}">
                <a14:useLocalDpi xmlns:a14="http://schemas.microsoft.com/office/drawing/2010/main" val="0"/>
              </a:ext>
            </a:extLst>
          </a:blip>
          <a:srcRect t="13674" b="11784"/>
          <a:stretch/>
        </p:blipFill>
        <p:spPr>
          <a:xfrm>
            <a:off x="263527" y="4651880"/>
            <a:ext cx="1595887" cy="552090"/>
          </a:xfrm>
          <a:prstGeom prst="rect">
            <a:avLst/>
          </a:prstGeom>
        </p:spPr>
      </p:pic>
      <p:sp>
        <p:nvSpPr>
          <p:cNvPr id="11" name="Téglalap 10"/>
          <p:cNvSpPr/>
          <p:nvPr/>
        </p:nvSpPr>
        <p:spPr>
          <a:xfrm>
            <a:off x="1930437" y="2757912"/>
            <a:ext cx="9223518" cy="3278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a:solidFill>
                  <a:schemeClr val="tx1"/>
                </a:solidFill>
              </a:rPr>
              <a:t>University of </a:t>
            </a:r>
            <a:r>
              <a:rPr lang="en-US" dirty="0" err="1" smtClean="0">
                <a:solidFill>
                  <a:schemeClr val="tx1"/>
                </a:solidFill>
              </a:rPr>
              <a:t>Pécs</a:t>
            </a:r>
            <a:r>
              <a:rPr lang="hu-HU" dirty="0" smtClean="0">
                <a:solidFill>
                  <a:schemeClr val="tx1"/>
                </a:solidFill>
              </a:rPr>
              <a:t>,</a:t>
            </a:r>
            <a:r>
              <a:rPr lang="en-US" dirty="0" smtClean="0">
                <a:solidFill>
                  <a:schemeClr val="tx1"/>
                </a:solidFill>
              </a:rPr>
              <a:t> </a:t>
            </a:r>
            <a:r>
              <a:rPr lang="en-US" dirty="0">
                <a:solidFill>
                  <a:schemeClr val="tx1"/>
                </a:solidFill>
              </a:rPr>
              <a:t>Medical </a:t>
            </a:r>
            <a:r>
              <a:rPr lang="en-US" dirty="0" smtClean="0">
                <a:solidFill>
                  <a:schemeClr val="tx1"/>
                </a:solidFill>
              </a:rPr>
              <a:t>School</a:t>
            </a:r>
            <a:r>
              <a:rPr lang="hu-HU" dirty="0" smtClean="0">
                <a:solidFill>
                  <a:schemeClr val="tx1"/>
                </a:solidFill>
              </a:rPr>
              <a:t>,</a:t>
            </a:r>
            <a:br>
              <a:rPr lang="hu-HU" dirty="0" smtClean="0">
                <a:solidFill>
                  <a:schemeClr val="tx1"/>
                </a:solidFill>
              </a:rPr>
            </a:br>
            <a:r>
              <a:rPr lang="hu-HU" dirty="0" err="1" smtClean="0">
                <a:solidFill>
                  <a:schemeClr val="tx1"/>
                </a:solidFill>
              </a:rPr>
              <a:t>Department</a:t>
            </a:r>
            <a:r>
              <a:rPr lang="hu-HU" dirty="0" smtClean="0">
                <a:solidFill>
                  <a:schemeClr val="tx1"/>
                </a:solidFill>
              </a:rPr>
              <a:t> of Public Health </a:t>
            </a:r>
            <a:r>
              <a:rPr lang="hu-HU" dirty="0" err="1" smtClean="0">
                <a:solidFill>
                  <a:schemeClr val="tx1"/>
                </a:solidFill>
              </a:rPr>
              <a:t>Medicine</a:t>
            </a:r>
            <a:r>
              <a:rPr lang="en-US" dirty="0" smtClean="0">
                <a:solidFill>
                  <a:schemeClr val="tx1"/>
                </a:solidFill>
              </a:rPr>
              <a:t> </a:t>
            </a:r>
            <a:r>
              <a:rPr lang="en-US" dirty="0">
                <a:solidFill>
                  <a:schemeClr val="tx1"/>
                </a:solidFill>
              </a:rPr>
              <a:t>– </a:t>
            </a:r>
            <a:r>
              <a:rPr lang="en-US" dirty="0" err="1">
                <a:solidFill>
                  <a:schemeClr val="tx1"/>
                </a:solidFill>
              </a:rPr>
              <a:t>Pécs</a:t>
            </a:r>
            <a:r>
              <a:rPr lang="en-US" dirty="0">
                <a:solidFill>
                  <a:schemeClr val="tx1"/>
                </a:solidFill>
              </a:rPr>
              <a:t>, Hungary </a:t>
            </a:r>
          </a:p>
        </p:txBody>
      </p:sp>
      <p:sp>
        <p:nvSpPr>
          <p:cNvPr id="12" name="Téglalap 11"/>
          <p:cNvSpPr/>
          <p:nvPr/>
        </p:nvSpPr>
        <p:spPr>
          <a:xfrm>
            <a:off x="1930437" y="3427279"/>
            <a:ext cx="6273283" cy="3278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a:solidFill>
                  <a:schemeClr val="tx1"/>
                </a:solidFill>
              </a:rPr>
              <a:t>Center for Health, Exercise and Sport Science – </a:t>
            </a:r>
            <a:r>
              <a:rPr lang="hu-HU" dirty="0" err="1" smtClean="0">
                <a:solidFill>
                  <a:schemeClr val="tx1"/>
                </a:solidFill>
              </a:rPr>
              <a:t>Beograd</a:t>
            </a:r>
            <a:r>
              <a:rPr lang="en-US" dirty="0" smtClean="0">
                <a:solidFill>
                  <a:schemeClr val="tx1"/>
                </a:solidFill>
              </a:rPr>
              <a:t>, </a:t>
            </a:r>
            <a:r>
              <a:rPr lang="en-US" dirty="0">
                <a:solidFill>
                  <a:schemeClr val="tx1"/>
                </a:solidFill>
              </a:rPr>
              <a:t>Serbia  </a:t>
            </a:r>
          </a:p>
        </p:txBody>
      </p:sp>
      <p:sp>
        <p:nvSpPr>
          <p:cNvPr id="13" name="Téglalap 12"/>
          <p:cNvSpPr/>
          <p:nvPr/>
        </p:nvSpPr>
        <p:spPr>
          <a:xfrm>
            <a:off x="1930437" y="4125548"/>
            <a:ext cx="6480317" cy="3278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a:solidFill>
                  <a:schemeClr val="tx1"/>
                </a:solidFill>
              </a:rPr>
              <a:t>National Public Health </a:t>
            </a:r>
            <a:r>
              <a:rPr lang="hu-HU" dirty="0" smtClean="0">
                <a:solidFill>
                  <a:schemeClr val="tx1"/>
                </a:solidFill>
              </a:rPr>
              <a:t>and </a:t>
            </a:r>
            <a:r>
              <a:rPr lang="hu-HU" dirty="0" err="1" smtClean="0">
                <a:solidFill>
                  <a:schemeClr val="tx1"/>
                </a:solidFill>
              </a:rPr>
              <a:t>Pharmacy</a:t>
            </a:r>
            <a:r>
              <a:rPr lang="hu-HU" dirty="0" smtClean="0">
                <a:solidFill>
                  <a:schemeClr val="tx1"/>
                </a:solidFill>
              </a:rPr>
              <a:t> </a:t>
            </a:r>
            <a:r>
              <a:rPr lang="en-US" dirty="0" smtClean="0">
                <a:solidFill>
                  <a:schemeClr val="tx1"/>
                </a:solidFill>
              </a:rPr>
              <a:t>Center </a:t>
            </a:r>
            <a:r>
              <a:rPr lang="en-US" dirty="0">
                <a:solidFill>
                  <a:schemeClr val="tx1"/>
                </a:solidFill>
              </a:rPr>
              <a:t>– Budapest, Hungary </a:t>
            </a:r>
          </a:p>
        </p:txBody>
      </p:sp>
      <p:sp>
        <p:nvSpPr>
          <p:cNvPr id="14" name="Téglalap 13"/>
          <p:cNvSpPr/>
          <p:nvPr/>
        </p:nvSpPr>
        <p:spPr>
          <a:xfrm>
            <a:off x="1930436" y="4770648"/>
            <a:ext cx="7472354" cy="3278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a:solidFill>
                  <a:schemeClr val="tx1"/>
                </a:solidFill>
              </a:rPr>
              <a:t>University College Cork – National University of Ireland – Cork, Ireland </a:t>
            </a:r>
          </a:p>
        </p:txBody>
      </p:sp>
      <p:sp>
        <p:nvSpPr>
          <p:cNvPr id="15" name="Téglalap 14"/>
          <p:cNvSpPr/>
          <p:nvPr/>
        </p:nvSpPr>
        <p:spPr>
          <a:xfrm>
            <a:off x="1857619" y="5426304"/>
            <a:ext cx="8912967" cy="5476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hu-HU" dirty="0" smtClean="0">
                <a:solidFill>
                  <a:schemeClr val="tx1"/>
                </a:solidFill>
              </a:rPr>
              <a:t>George Emil </a:t>
            </a:r>
            <a:r>
              <a:rPr lang="hu-HU" dirty="0" err="1" smtClean="0">
                <a:solidFill>
                  <a:schemeClr val="tx1"/>
                </a:solidFill>
              </a:rPr>
              <a:t>Palade</a:t>
            </a:r>
            <a:r>
              <a:rPr lang="hu-HU" dirty="0" smtClean="0">
                <a:solidFill>
                  <a:schemeClr val="tx1"/>
                </a:solidFill>
              </a:rPr>
              <a:t> </a:t>
            </a:r>
            <a:r>
              <a:rPr lang="en-US" dirty="0" smtClean="0">
                <a:solidFill>
                  <a:schemeClr val="tx1"/>
                </a:solidFill>
              </a:rPr>
              <a:t>University </a:t>
            </a:r>
            <a:r>
              <a:rPr lang="en-US" dirty="0">
                <a:solidFill>
                  <a:schemeClr val="tx1"/>
                </a:solidFill>
              </a:rPr>
              <a:t>of Medicine and </a:t>
            </a:r>
            <a:r>
              <a:rPr lang="en-US" dirty="0" smtClean="0">
                <a:solidFill>
                  <a:schemeClr val="tx1"/>
                </a:solidFill>
              </a:rPr>
              <a:t>Pharmacy</a:t>
            </a:r>
            <a:r>
              <a:rPr lang="hu-HU" dirty="0" smtClean="0">
                <a:solidFill>
                  <a:schemeClr val="tx1"/>
                </a:solidFill>
              </a:rPr>
              <a:t>, Science, and</a:t>
            </a:r>
            <a:br>
              <a:rPr lang="hu-HU" dirty="0" smtClean="0">
                <a:solidFill>
                  <a:schemeClr val="tx1"/>
                </a:solidFill>
              </a:rPr>
            </a:br>
            <a:r>
              <a:rPr lang="hu-HU" dirty="0" err="1" smtClean="0">
                <a:solidFill>
                  <a:schemeClr val="tx1"/>
                </a:solidFill>
              </a:rPr>
              <a:t>Technology</a:t>
            </a:r>
            <a:r>
              <a:rPr lang="hu-HU" dirty="0" smtClean="0">
                <a:solidFill>
                  <a:schemeClr val="tx1"/>
                </a:solidFill>
              </a:rPr>
              <a:t> </a:t>
            </a:r>
            <a:r>
              <a:rPr lang="en-US" dirty="0" smtClean="0">
                <a:solidFill>
                  <a:schemeClr val="tx1"/>
                </a:solidFill>
              </a:rPr>
              <a:t>of </a:t>
            </a:r>
            <a:r>
              <a:rPr lang="en-US" dirty="0" err="1">
                <a:solidFill>
                  <a:schemeClr val="tx1"/>
                </a:solidFill>
              </a:rPr>
              <a:t>Târgu</a:t>
            </a:r>
            <a:r>
              <a:rPr lang="en-US" dirty="0">
                <a:solidFill>
                  <a:schemeClr val="tx1"/>
                </a:solidFill>
              </a:rPr>
              <a:t> Mureș</a:t>
            </a:r>
            <a:r>
              <a:rPr lang="en-US" sz="800" dirty="0" smtClean="0">
                <a:solidFill>
                  <a:schemeClr val="tx1"/>
                </a:solidFill>
                <a:cs typeface="Times New Roman" panose="02020603050405020304" pitchFamily="18" charset="0"/>
              </a:rPr>
              <a:t>  </a:t>
            </a:r>
            <a:r>
              <a:rPr lang="en-US" dirty="0">
                <a:solidFill>
                  <a:schemeClr val="tx1"/>
                </a:solidFill>
              </a:rPr>
              <a:t>–</a:t>
            </a:r>
            <a:r>
              <a:rPr lang="en-US" sz="800" dirty="0">
                <a:solidFill>
                  <a:schemeClr val="tx1"/>
                </a:solidFill>
                <a:cs typeface="Times New Roman" panose="02020603050405020304" pitchFamily="18" charset="0"/>
              </a:rPr>
              <a:t> </a:t>
            </a:r>
            <a:r>
              <a:rPr lang="en-US" dirty="0" err="1">
                <a:solidFill>
                  <a:schemeClr val="tx1"/>
                </a:solidFill>
              </a:rPr>
              <a:t>Târgu</a:t>
            </a:r>
            <a:r>
              <a:rPr lang="en-US" dirty="0" smtClean="0">
                <a:solidFill>
                  <a:schemeClr val="tx1"/>
                </a:solidFill>
                <a:cs typeface="Times New Roman" panose="02020603050405020304" pitchFamily="18" charset="0"/>
              </a:rPr>
              <a:t> </a:t>
            </a:r>
            <a:r>
              <a:rPr lang="en-US" dirty="0" err="1" smtClean="0">
                <a:solidFill>
                  <a:schemeClr val="tx1"/>
                </a:solidFill>
                <a:cs typeface="Times New Roman" panose="02020603050405020304" pitchFamily="18" charset="0"/>
              </a:rPr>
              <a:t>Mures</a:t>
            </a:r>
            <a:r>
              <a:rPr lang="hu-HU" dirty="0" smtClean="0">
                <a:solidFill>
                  <a:schemeClr val="tx1"/>
                </a:solidFill>
                <a:cs typeface="Times New Roman" panose="02020603050405020304" pitchFamily="18" charset="0"/>
              </a:rPr>
              <a:t>,</a:t>
            </a:r>
            <a:r>
              <a:rPr lang="en-US" dirty="0" smtClean="0">
                <a:solidFill>
                  <a:schemeClr val="tx1"/>
                </a:solidFill>
                <a:cs typeface="Times New Roman" panose="02020603050405020304" pitchFamily="18" charset="0"/>
              </a:rPr>
              <a:t> </a:t>
            </a:r>
            <a:r>
              <a:rPr lang="en-US" dirty="0">
                <a:solidFill>
                  <a:schemeClr val="tx1"/>
                </a:solidFill>
                <a:cs typeface="Times New Roman" panose="02020603050405020304" pitchFamily="18" charset="0"/>
              </a:rPr>
              <a:t>Romania</a:t>
            </a:r>
            <a:r>
              <a:rPr lang="en-US" dirty="0">
                <a:solidFill>
                  <a:schemeClr val="tx1"/>
                </a:solidFill>
              </a:rPr>
              <a:t>  </a:t>
            </a:r>
          </a:p>
        </p:txBody>
      </p:sp>
    </p:spTree>
    <p:extLst>
      <p:ext uri="{BB962C8B-B14F-4D97-AF65-F5344CB8AC3E}">
        <p14:creationId xmlns:p14="http://schemas.microsoft.com/office/powerpoint/2010/main" val="317789240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artalom helye 2"/>
          <p:cNvSpPr>
            <a:spLocks noGrp="1"/>
          </p:cNvSpPr>
          <p:nvPr>
            <p:ph idx="1"/>
          </p:nvPr>
        </p:nvSpPr>
        <p:spPr>
          <a:xfrm>
            <a:off x="295946" y="1112808"/>
            <a:ext cx="11573925" cy="4580626"/>
          </a:xfrm>
        </p:spPr>
        <p:txBody>
          <a:bodyPr vert="horz" lIns="91440" tIns="45720" rIns="91440" bIns="45720" rtlCol="0" anchor="t">
            <a:normAutofit/>
          </a:bodyPr>
          <a:lstStyle/>
          <a:p>
            <a:pPr algn="just">
              <a:lnSpc>
                <a:spcPct val="110000"/>
              </a:lnSpc>
              <a:spcAft>
                <a:spcPts val="500"/>
              </a:spcAft>
            </a:pPr>
            <a:r>
              <a:rPr lang="en-US" sz="2100" dirty="0"/>
              <a:t>Climate change impacts health both directly and indirectly, and is strongly mediated by environmental, social and public health determinants.</a:t>
            </a:r>
          </a:p>
          <a:p>
            <a:pPr algn="just">
              <a:lnSpc>
                <a:spcPct val="110000"/>
              </a:lnSpc>
              <a:spcAft>
                <a:spcPts val="500"/>
              </a:spcAft>
            </a:pPr>
            <a:r>
              <a:rPr lang="en-US" sz="2100" dirty="0"/>
              <a:t>It threatens the essential ingredients of good health – clean air, safe drinking water, nutritious food supply and safe shelter – and has the potential to undermine decades of progress in global health.</a:t>
            </a:r>
            <a:endParaRPr lang="en-US" sz="2100" dirty="0">
              <a:ea typeface="Calibri"/>
              <a:cs typeface="Calibri"/>
            </a:endParaRPr>
          </a:p>
          <a:p>
            <a:pPr algn="just">
              <a:lnSpc>
                <a:spcPct val="110000"/>
              </a:lnSpc>
              <a:spcAft>
                <a:spcPts val="500"/>
              </a:spcAft>
            </a:pPr>
            <a:r>
              <a:rPr lang="en-US" sz="2100" dirty="0"/>
              <a:t>Between 2030 and 2050, climate change is expected to cause approximately </a:t>
            </a:r>
            <a:r>
              <a:rPr lang="en-US" sz="2100" dirty="0" smtClean="0"/>
              <a:t>250</a:t>
            </a:r>
            <a:r>
              <a:rPr lang="hu-HU" sz="2100" dirty="0"/>
              <a:t>,</a:t>
            </a:r>
            <a:r>
              <a:rPr lang="en-US" sz="2100" dirty="0" smtClean="0"/>
              <a:t>000 </a:t>
            </a:r>
            <a:r>
              <a:rPr lang="en-US" sz="2100" dirty="0"/>
              <a:t>additional deaths per year, from malnutrition, malaria, </a:t>
            </a:r>
            <a:r>
              <a:rPr lang="en-US" sz="2100" dirty="0" smtClean="0"/>
              <a:t>diarrhea </a:t>
            </a:r>
            <a:r>
              <a:rPr lang="en-US" sz="2100" dirty="0"/>
              <a:t>and heat stress.</a:t>
            </a:r>
            <a:endParaRPr lang="en-US" sz="2100" dirty="0">
              <a:ea typeface="Calibri"/>
              <a:cs typeface="Calibri"/>
            </a:endParaRPr>
          </a:p>
          <a:p>
            <a:pPr algn="just">
              <a:lnSpc>
                <a:spcPct val="110000"/>
              </a:lnSpc>
              <a:spcAft>
                <a:spcPts val="500"/>
              </a:spcAft>
            </a:pPr>
            <a:r>
              <a:rPr lang="en-US" sz="2100" dirty="0"/>
              <a:t>Areas with weak health infrastructure – mostly in developing countries – will be the least able to cope without assistance to prepare and respond.</a:t>
            </a:r>
            <a:endParaRPr lang="en-US" sz="2100" dirty="0">
              <a:ea typeface="Calibri"/>
              <a:cs typeface="Calibri"/>
            </a:endParaRPr>
          </a:p>
          <a:p>
            <a:pPr algn="just">
              <a:lnSpc>
                <a:spcPct val="110000"/>
              </a:lnSpc>
              <a:spcAft>
                <a:spcPts val="500"/>
              </a:spcAft>
            </a:pPr>
            <a:r>
              <a:rPr lang="en-US" sz="2100" dirty="0"/>
              <a:t>Reducing emissions of greenhouse gases through better transport, food and energy-use choices can result in improved health, particularly through reduced air pollution</a:t>
            </a:r>
            <a:r>
              <a:rPr lang="en-US" sz="2100" dirty="0" smtClean="0"/>
              <a:t>.</a:t>
            </a:r>
            <a:endParaRPr lang="hu-HU" sz="2100" dirty="0"/>
          </a:p>
        </p:txBody>
      </p:sp>
      <p:sp>
        <p:nvSpPr>
          <p:cNvPr id="2" name="Téglalap 1"/>
          <p:cNvSpPr/>
          <p:nvPr/>
        </p:nvSpPr>
        <p:spPr>
          <a:xfrm>
            <a:off x="89063" y="5873006"/>
            <a:ext cx="11780808" cy="461665"/>
          </a:xfrm>
          <a:prstGeom prst="rect">
            <a:avLst/>
          </a:prstGeom>
        </p:spPr>
        <p:txBody>
          <a:bodyPr wrap="square">
            <a:spAutoFit/>
          </a:bodyPr>
          <a:lstStyle/>
          <a:p>
            <a:pPr algn="ctr"/>
            <a:r>
              <a:rPr lang="en-US" sz="1200" dirty="0"/>
              <a:t>Compendium of WHO and other UN guidance on health and environment, 2022 update. Geneva: World Health Organization; 2022 (WHO/HEP/ECH/EHD/22.01)</a:t>
            </a:r>
            <a:endParaRPr lang="hu-HU" sz="1200" dirty="0"/>
          </a:p>
          <a:p>
            <a:pPr algn="ctr"/>
            <a:r>
              <a:rPr lang="en-US" sz="1200" dirty="0">
                <a:hlinkClick r:id="rId2"/>
              </a:rPr>
              <a:t>https://www.who.int/teams/environment-climate-change-and-health, </a:t>
            </a:r>
            <a:r>
              <a:rPr lang="en-US" sz="1200" dirty="0" err="1">
                <a:solidFill>
                  <a:srgbClr val="000000"/>
                </a:solidFill>
              </a:rPr>
              <a:t>Accesed</a:t>
            </a:r>
            <a:r>
              <a:rPr lang="en-US" sz="1200" dirty="0">
                <a:solidFill>
                  <a:srgbClr val="000000"/>
                </a:solidFill>
              </a:rPr>
              <a:t> 20 June </a:t>
            </a:r>
            <a:r>
              <a:rPr lang="en-US" sz="1200" dirty="0" smtClean="0">
                <a:solidFill>
                  <a:srgbClr val="000000"/>
                </a:solidFill>
              </a:rPr>
              <a:t>2023</a:t>
            </a:r>
            <a:endParaRPr lang="en-US" sz="1200" dirty="0"/>
          </a:p>
        </p:txBody>
      </p:sp>
      <p:sp>
        <p:nvSpPr>
          <p:cNvPr id="4" name="Title 1"/>
          <p:cNvSpPr>
            <a:spLocks noGrp="1"/>
          </p:cNvSpPr>
          <p:nvPr>
            <p:ph type="title"/>
          </p:nvPr>
        </p:nvSpPr>
        <p:spPr>
          <a:xfrm>
            <a:off x="192505" y="153009"/>
            <a:ext cx="11896826" cy="549635"/>
          </a:xfrm>
        </p:spPr>
        <p:txBody>
          <a:bodyPr>
            <a:normAutofit fontScale="90000"/>
          </a:bodyPr>
          <a:lstStyle/>
          <a:p>
            <a:r>
              <a:rPr lang="en-US" dirty="0"/>
              <a:t/>
            </a:r>
            <a:br>
              <a:rPr lang="en-US" dirty="0"/>
            </a:br>
            <a:r>
              <a:rPr lang="hu-HU" b="1" dirty="0" err="1" smtClean="0"/>
              <a:t>Climate</a:t>
            </a:r>
            <a:r>
              <a:rPr lang="hu-HU" b="1" dirty="0" smtClean="0"/>
              <a:t> </a:t>
            </a:r>
            <a:r>
              <a:rPr lang="hu-HU" b="1" dirty="0" err="1" smtClean="0"/>
              <a:t>change</a:t>
            </a:r>
            <a:r>
              <a:rPr lang="hu-HU" b="1" dirty="0" smtClean="0"/>
              <a:t> and Health</a:t>
            </a:r>
            <a:r>
              <a:rPr lang="en-US" dirty="0"/>
              <a:t/>
            </a:r>
            <a:br>
              <a:rPr lang="en-US" dirty="0"/>
            </a:br>
            <a:endParaRPr lang="en-US" dirty="0"/>
          </a:p>
        </p:txBody>
      </p:sp>
    </p:spTree>
    <p:extLst>
      <p:ext uri="{BB962C8B-B14F-4D97-AF65-F5344CB8AC3E}">
        <p14:creationId xmlns:p14="http://schemas.microsoft.com/office/powerpoint/2010/main" val="175198868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192505" y="153009"/>
            <a:ext cx="11896826" cy="614742"/>
          </a:xfrm>
        </p:spPr>
        <p:txBody>
          <a:bodyPr>
            <a:normAutofit/>
          </a:bodyPr>
          <a:lstStyle/>
          <a:p>
            <a:r>
              <a:rPr lang="hu-HU" sz="3200" b="1" dirty="0" err="1"/>
              <a:t>Carbon</a:t>
            </a:r>
            <a:r>
              <a:rPr lang="hu-HU" sz="3200" b="1" dirty="0"/>
              <a:t> </a:t>
            </a:r>
            <a:r>
              <a:rPr lang="hu-HU" sz="3200" b="1" dirty="0" err="1"/>
              <a:t>Footprints</a:t>
            </a:r>
            <a:r>
              <a:rPr lang="hu-HU" sz="3200" b="1" dirty="0"/>
              <a:t> of </a:t>
            </a:r>
            <a:r>
              <a:rPr lang="hu-HU" sz="3200" b="1" dirty="0" err="1"/>
              <a:t>Healthcare</a:t>
            </a:r>
            <a:r>
              <a:rPr lang="hu-HU" sz="3200" b="1" dirty="0"/>
              <a:t> Systems</a:t>
            </a:r>
          </a:p>
        </p:txBody>
      </p:sp>
      <p:sp>
        <p:nvSpPr>
          <p:cNvPr id="3" name="Tartalom helye 2"/>
          <p:cNvSpPr>
            <a:spLocks noGrp="1"/>
          </p:cNvSpPr>
          <p:nvPr>
            <p:ph idx="1"/>
          </p:nvPr>
        </p:nvSpPr>
        <p:spPr>
          <a:xfrm>
            <a:off x="474452" y="1061049"/>
            <a:ext cx="11300605" cy="5321822"/>
          </a:xfrm>
        </p:spPr>
        <p:txBody>
          <a:bodyPr>
            <a:normAutofit/>
          </a:bodyPr>
          <a:lstStyle/>
          <a:p>
            <a:pPr marL="0" indent="0" algn="just">
              <a:lnSpc>
                <a:spcPct val="120000"/>
              </a:lnSpc>
              <a:buNone/>
            </a:pPr>
            <a:r>
              <a:rPr lang="hu-HU" dirty="0"/>
              <a:t>T</a:t>
            </a:r>
            <a:r>
              <a:rPr lang="en-US" dirty="0"/>
              <a:t>he global healthcare sector had a </a:t>
            </a:r>
            <a:r>
              <a:rPr lang="hu-HU" dirty="0" err="1"/>
              <a:t>carbon</a:t>
            </a:r>
            <a:r>
              <a:rPr lang="en-US" dirty="0"/>
              <a:t> footprint of 2.0GtCO</a:t>
            </a:r>
            <a:r>
              <a:rPr lang="en-US" baseline="-25000" dirty="0"/>
              <a:t>2</a:t>
            </a:r>
            <a:r>
              <a:rPr lang="en-US" dirty="0"/>
              <a:t>e in 2014, equivalent to 4.4% of global net emissions. </a:t>
            </a:r>
            <a:endParaRPr lang="hu-HU" dirty="0"/>
          </a:p>
          <a:p>
            <a:pPr marL="0" indent="0" algn="just">
              <a:lnSpc>
                <a:spcPct val="120000"/>
              </a:lnSpc>
              <a:spcBef>
                <a:spcPts val="2000"/>
              </a:spcBef>
              <a:buNone/>
            </a:pPr>
            <a:r>
              <a:rPr lang="en-US" dirty="0"/>
              <a:t>A carbon footprint is the total amount of greenhouse gases</a:t>
            </a:r>
            <a:r>
              <a:rPr lang="hu-HU" dirty="0"/>
              <a:t> </a:t>
            </a:r>
            <a:r>
              <a:rPr lang="en-US" dirty="0"/>
              <a:t> (</a:t>
            </a:r>
            <a:r>
              <a:rPr lang="hu-HU" dirty="0"/>
              <a:t>GHG</a:t>
            </a:r>
            <a:r>
              <a:rPr lang="en-US" dirty="0"/>
              <a:t>) that are generated by </a:t>
            </a:r>
            <a:r>
              <a:rPr lang="hu-HU" dirty="0"/>
              <a:t>a </a:t>
            </a:r>
            <a:r>
              <a:rPr lang="hu-HU" dirty="0" err="1"/>
              <a:t>specific</a:t>
            </a:r>
            <a:r>
              <a:rPr lang="en-US" dirty="0"/>
              <a:t> ac</a:t>
            </a:r>
            <a:r>
              <a:rPr lang="hu-HU" dirty="0" err="1"/>
              <a:t>tivity</a:t>
            </a:r>
            <a:r>
              <a:rPr lang="hu-HU" dirty="0"/>
              <a:t> (</a:t>
            </a:r>
            <a:r>
              <a:rPr lang="hu-HU" dirty="0" err="1"/>
              <a:t>e.g</a:t>
            </a:r>
            <a:r>
              <a:rPr lang="hu-HU" dirty="0"/>
              <a:t>. </a:t>
            </a:r>
            <a:r>
              <a:rPr lang="en-US" dirty="0"/>
              <a:t>production, processing and retailing of consumer goods</a:t>
            </a:r>
            <a:r>
              <a:rPr lang="hu-HU" dirty="0"/>
              <a:t>, and </a:t>
            </a:r>
            <a:r>
              <a:rPr lang="hu-HU" dirty="0" err="1"/>
              <a:t>provision</a:t>
            </a:r>
            <a:r>
              <a:rPr lang="hu-HU" dirty="0"/>
              <a:t> of </a:t>
            </a:r>
            <a:r>
              <a:rPr lang="hu-HU" dirty="0" err="1"/>
              <a:t>services</a:t>
            </a:r>
            <a:r>
              <a:rPr lang="hu-HU" dirty="0"/>
              <a:t>).</a:t>
            </a:r>
          </a:p>
          <a:p>
            <a:pPr marL="0" indent="0" algn="just">
              <a:lnSpc>
                <a:spcPct val="120000"/>
              </a:lnSpc>
              <a:spcBef>
                <a:spcPts val="2000"/>
              </a:spcBef>
              <a:buNone/>
            </a:pPr>
            <a:r>
              <a:rPr lang="en-US" dirty="0"/>
              <a:t>The carbon footprint takes into account not only the direct emissions (Scope 1) but also the indirect emissions (Scope 2 and Scope 3) associated with the entire lifecycle of products, services, and activities.</a:t>
            </a:r>
            <a:endParaRPr lang="hu-HU" dirty="0"/>
          </a:p>
          <a:p>
            <a:pPr marL="0" indent="0" algn="just">
              <a:lnSpc>
                <a:spcPct val="120000"/>
              </a:lnSpc>
              <a:spcBef>
                <a:spcPts val="2000"/>
              </a:spcBef>
              <a:buNone/>
            </a:pPr>
            <a:r>
              <a:rPr lang="en-US" dirty="0"/>
              <a:t>It serves as a baseline for making informed decisions to mitigate climate change.</a:t>
            </a:r>
            <a:endParaRPr lang="de-DE" dirty="0"/>
          </a:p>
          <a:p>
            <a:pPr marL="0" indent="0">
              <a:buNone/>
            </a:pPr>
            <a:endParaRPr lang="hu-HU" dirty="0"/>
          </a:p>
          <a:p>
            <a:pPr marL="0" indent="0">
              <a:buNone/>
            </a:pPr>
            <a:endParaRPr lang="hu-HU" dirty="0"/>
          </a:p>
          <a:p>
            <a:endParaRPr lang="hu-HU" dirty="0"/>
          </a:p>
        </p:txBody>
      </p:sp>
    </p:spTree>
    <p:extLst>
      <p:ext uri="{BB962C8B-B14F-4D97-AF65-F5344CB8AC3E}">
        <p14:creationId xmlns:p14="http://schemas.microsoft.com/office/powerpoint/2010/main" val="184632090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192505" y="153009"/>
            <a:ext cx="4189714" cy="1762055"/>
          </a:xfrm>
        </p:spPr>
        <p:txBody>
          <a:bodyPr>
            <a:normAutofit/>
          </a:bodyPr>
          <a:lstStyle/>
          <a:p>
            <a:r>
              <a:rPr lang="en-US" dirty="0"/>
              <a:t>GHG sources</a:t>
            </a:r>
            <a:r>
              <a:rPr lang="hu-HU" dirty="0"/>
              <a:t/>
            </a:r>
            <a:br>
              <a:rPr lang="hu-HU" dirty="0"/>
            </a:br>
            <a:r>
              <a:rPr lang="en-US" dirty="0"/>
              <a:t>and activities</a:t>
            </a:r>
            <a:endParaRPr lang="de-DE" dirty="0"/>
          </a:p>
        </p:txBody>
      </p:sp>
      <p:grpSp>
        <p:nvGrpSpPr>
          <p:cNvPr id="6" name="Csoportba foglalás 5"/>
          <p:cNvGrpSpPr/>
          <p:nvPr/>
        </p:nvGrpSpPr>
        <p:grpSpPr>
          <a:xfrm>
            <a:off x="2924174" y="71984"/>
            <a:ext cx="9147904" cy="6221133"/>
            <a:chOff x="2924174" y="71984"/>
            <a:chExt cx="9147904" cy="6221133"/>
          </a:xfrm>
        </p:grpSpPr>
        <p:sp>
          <p:nvSpPr>
            <p:cNvPr id="5" name="Téglalap 4"/>
            <p:cNvSpPr/>
            <p:nvPr/>
          </p:nvSpPr>
          <p:spPr>
            <a:xfrm>
              <a:off x="2924174" y="6128885"/>
              <a:ext cx="9147903" cy="1642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4" name="Kép 3"/>
            <p:cNvPicPr>
              <a:picLocks noChangeAspect="1"/>
            </p:cNvPicPr>
            <p:nvPr/>
          </p:nvPicPr>
          <p:blipFill rotWithShape="1">
            <a:blip r:embed="rId2"/>
            <a:srcRect l="3713" r="1940"/>
            <a:stretch/>
          </p:blipFill>
          <p:spPr>
            <a:xfrm>
              <a:off x="2924175" y="71984"/>
              <a:ext cx="9147903" cy="6071325"/>
            </a:xfrm>
            <a:prstGeom prst="rect">
              <a:avLst/>
            </a:prstGeom>
            <a:ln>
              <a:noFill/>
            </a:ln>
          </p:spPr>
        </p:pic>
      </p:grpSp>
      <p:sp>
        <p:nvSpPr>
          <p:cNvPr id="3" name="Téglalap 2"/>
          <p:cNvSpPr/>
          <p:nvPr/>
        </p:nvSpPr>
        <p:spPr>
          <a:xfrm>
            <a:off x="2843152" y="6097009"/>
            <a:ext cx="1531188" cy="215444"/>
          </a:xfrm>
          <a:prstGeom prst="rect">
            <a:avLst/>
          </a:prstGeom>
        </p:spPr>
        <p:txBody>
          <a:bodyPr wrap="none">
            <a:spAutoFit/>
          </a:bodyPr>
          <a:lstStyle/>
          <a:p>
            <a:r>
              <a:rPr lang="hu-HU" sz="800" dirty="0" err="1">
                <a:solidFill>
                  <a:schemeClr val="bg1">
                    <a:lumMod val="50000"/>
                  </a:schemeClr>
                </a:solidFill>
              </a:rPr>
              <a:t>Source</a:t>
            </a:r>
            <a:r>
              <a:rPr lang="hu-HU" sz="800" dirty="0">
                <a:solidFill>
                  <a:schemeClr val="bg1">
                    <a:lumMod val="50000"/>
                  </a:schemeClr>
                </a:solidFill>
              </a:rPr>
              <a:t>: </a:t>
            </a:r>
            <a:r>
              <a:rPr lang="de-DE" sz="800" dirty="0">
                <a:solidFill>
                  <a:schemeClr val="bg1">
                    <a:lumMod val="50000"/>
                  </a:schemeClr>
                </a:solidFill>
              </a:rPr>
              <a:t>ISBN 978-1-56973-772-9</a:t>
            </a:r>
          </a:p>
        </p:txBody>
      </p:sp>
    </p:spTree>
    <p:extLst>
      <p:ext uri="{BB962C8B-B14F-4D97-AF65-F5344CB8AC3E}">
        <p14:creationId xmlns:p14="http://schemas.microsoft.com/office/powerpoint/2010/main" val="155075116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192504" y="153009"/>
            <a:ext cx="3956801" cy="1244469"/>
          </a:xfrm>
        </p:spPr>
        <p:txBody>
          <a:bodyPr>
            <a:noAutofit/>
          </a:bodyPr>
          <a:lstStyle/>
          <a:p>
            <a:pPr>
              <a:lnSpc>
                <a:spcPct val="110000"/>
              </a:lnSpc>
            </a:pPr>
            <a:r>
              <a:rPr lang="hu-HU" sz="3400" dirty="0" err="1"/>
              <a:t>Carbon</a:t>
            </a:r>
            <a:r>
              <a:rPr lang="hu-HU" sz="3400" dirty="0"/>
              <a:t> </a:t>
            </a:r>
            <a:r>
              <a:rPr lang="hu-HU" sz="3400" dirty="0" err="1"/>
              <a:t>Footprints</a:t>
            </a:r>
            <a:r>
              <a:rPr lang="hu-HU" sz="3400" dirty="0"/>
              <a:t> of </a:t>
            </a:r>
            <a:r>
              <a:rPr lang="hu-HU" sz="3400" dirty="0" err="1"/>
              <a:t>Healthcare</a:t>
            </a:r>
            <a:r>
              <a:rPr lang="hu-HU" sz="3400" dirty="0"/>
              <a:t> Systems</a:t>
            </a:r>
            <a:endParaRPr lang="de-DE" sz="3400" dirty="0"/>
          </a:p>
        </p:txBody>
      </p:sp>
      <p:sp>
        <p:nvSpPr>
          <p:cNvPr id="3" name="Tartalom helye 2"/>
          <p:cNvSpPr>
            <a:spLocks noGrp="1"/>
          </p:cNvSpPr>
          <p:nvPr>
            <p:ph idx="1"/>
          </p:nvPr>
        </p:nvSpPr>
        <p:spPr>
          <a:xfrm>
            <a:off x="-19250" y="6217919"/>
            <a:ext cx="3801979" cy="184005"/>
          </a:xfrm>
        </p:spPr>
        <p:txBody>
          <a:bodyPr>
            <a:normAutofit fontScale="25000" lnSpcReduction="20000"/>
          </a:bodyPr>
          <a:lstStyle/>
          <a:p>
            <a:pPr marL="0" indent="0">
              <a:buNone/>
            </a:pPr>
            <a:r>
              <a:rPr lang="hu-HU" dirty="0" err="1"/>
              <a:t>Source</a:t>
            </a:r>
            <a:r>
              <a:rPr lang="hu-HU" dirty="0"/>
              <a:t>: </a:t>
            </a:r>
            <a:r>
              <a:rPr lang="de-DE" dirty="0"/>
              <a:t>https://doi.org/10.1088/1748-9326/ab19e1</a:t>
            </a:r>
          </a:p>
        </p:txBody>
      </p:sp>
      <p:pic>
        <p:nvPicPr>
          <p:cNvPr id="4" name="Kép 3"/>
          <p:cNvPicPr>
            <a:picLocks noChangeAspect="1"/>
          </p:cNvPicPr>
          <p:nvPr/>
        </p:nvPicPr>
        <p:blipFill>
          <a:blip r:embed="rId2"/>
          <a:stretch>
            <a:fillRect/>
          </a:stretch>
        </p:blipFill>
        <p:spPr>
          <a:xfrm>
            <a:off x="4411318" y="183586"/>
            <a:ext cx="7701253" cy="6019994"/>
          </a:xfrm>
          <a:prstGeom prst="rect">
            <a:avLst/>
          </a:prstGeom>
          <a:ln w="6350">
            <a:solidFill>
              <a:schemeClr val="bg1">
                <a:lumMod val="50000"/>
              </a:schemeClr>
            </a:solidFill>
          </a:ln>
        </p:spPr>
      </p:pic>
      <p:sp>
        <p:nvSpPr>
          <p:cNvPr id="6" name="Téglalap 5"/>
          <p:cNvSpPr/>
          <p:nvPr/>
        </p:nvSpPr>
        <p:spPr>
          <a:xfrm>
            <a:off x="97614" y="2674660"/>
            <a:ext cx="4209164" cy="2123658"/>
          </a:xfrm>
          <a:prstGeom prst="rect">
            <a:avLst/>
          </a:prstGeom>
        </p:spPr>
        <p:txBody>
          <a:bodyPr wrap="square">
            <a:spAutoFit/>
          </a:bodyPr>
          <a:lstStyle/>
          <a:p>
            <a:pPr algn="just">
              <a:lnSpc>
                <a:spcPct val="120000"/>
              </a:lnSpc>
              <a:spcBef>
                <a:spcPts val="2000"/>
              </a:spcBef>
            </a:pPr>
            <a:r>
              <a:rPr lang="en-US" sz="2200" dirty="0"/>
              <a:t>Calculating a carbon footprint allows organizations to understand the environmental impact of their activities and identify areas for emission reductions. </a:t>
            </a:r>
            <a:endParaRPr lang="hu-HU" sz="2200" dirty="0"/>
          </a:p>
        </p:txBody>
      </p:sp>
    </p:spTree>
    <p:extLst>
      <p:ext uri="{BB962C8B-B14F-4D97-AF65-F5344CB8AC3E}">
        <p14:creationId xmlns:p14="http://schemas.microsoft.com/office/powerpoint/2010/main" val="395903699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artalom helye 2"/>
          <p:cNvSpPr>
            <a:spLocks noGrp="1"/>
          </p:cNvSpPr>
          <p:nvPr>
            <p:ph idx="1"/>
          </p:nvPr>
        </p:nvSpPr>
        <p:spPr>
          <a:xfrm>
            <a:off x="192505" y="6117902"/>
            <a:ext cx="11896825" cy="525236"/>
          </a:xfrm>
        </p:spPr>
        <p:txBody>
          <a:bodyPr vert="horz" lIns="91440" tIns="45720" rIns="91440" bIns="45720" rtlCol="0" anchor="t">
            <a:normAutofit/>
          </a:bodyPr>
          <a:lstStyle/>
          <a:p>
            <a:pPr marL="0" indent="0" algn="ctr">
              <a:buNone/>
            </a:pPr>
            <a:r>
              <a:rPr lang="en-US" sz="1100" dirty="0">
                <a:solidFill>
                  <a:schemeClr val="tx1"/>
                </a:solidFill>
                <a:hlinkClick r:id="rId3">
                  <a:extLst>
                    <a:ext uri="{A12FA001-AC4F-418D-AE19-62706E023703}">
                      <ahyp:hlinkClr xmlns="" xmlns:ahyp="http://schemas.microsoft.com/office/drawing/2018/hyperlinkcolor" val="tx"/>
                    </a:ext>
                  </a:extLst>
                </a:hlinkClick>
              </a:rPr>
              <a:t>https://www.who.int/news-room/fact-sheets/detail/climate-change-and-health</a:t>
            </a:r>
            <a:r>
              <a:rPr lang="en-US" sz="1100" dirty="0">
                <a:solidFill>
                  <a:schemeClr val="tx1"/>
                </a:solidFill>
              </a:rPr>
              <a:t>, </a:t>
            </a:r>
            <a:r>
              <a:rPr lang="en-US" sz="1100" dirty="0" err="1">
                <a:solidFill>
                  <a:schemeClr val="tx1"/>
                </a:solidFill>
              </a:rPr>
              <a:t>Accesed</a:t>
            </a:r>
            <a:r>
              <a:rPr lang="en-US" sz="1100" dirty="0">
                <a:solidFill>
                  <a:schemeClr val="tx1"/>
                </a:solidFill>
              </a:rPr>
              <a:t> 20 June 2023</a:t>
            </a:r>
            <a:endParaRPr lang="en-US" sz="1100" dirty="0">
              <a:solidFill>
                <a:schemeClr val="tx1"/>
              </a:solidFill>
              <a:ea typeface="Calibri" panose="020F0502020204030204"/>
              <a:cs typeface="Calibri" panose="020F0502020204030204"/>
            </a:endParaRPr>
          </a:p>
        </p:txBody>
      </p:sp>
      <p:pic>
        <p:nvPicPr>
          <p:cNvPr id="4" name="Picture 3"/>
          <p:cNvPicPr>
            <a:picLocks noChangeAspect="1"/>
          </p:cNvPicPr>
          <p:nvPr/>
        </p:nvPicPr>
        <p:blipFill rotWithShape="1">
          <a:blip r:embed="rId4"/>
          <a:srcRect l="17798" t="13864" r="18060" b="7614"/>
          <a:stretch/>
        </p:blipFill>
        <p:spPr>
          <a:xfrm>
            <a:off x="1354347" y="153038"/>
            <a:ext cx="9100867" cy="5837554"/>
          </a:xfrm>
          <a:prstGeom prst="rect">
            <a:avLst/>
          </a:prstGeom>
        </p:spPr>
      </p:pic>
    </p:spTree>
    <p:extLst>
      <p:ext uri="{BB962C8B-B14F-4D97-AF65-F5344CB8AC3E}">
        <p14:creationId xmlns:p14="http://schemas.microsoft.com/office/powerpoint/2010/main" val="512643"/>
      </p:ext>
    </p:extLst>
  </p:cSld>
  <p:clrMapOvr>
    <a:masterClrMapping/>
  </p:clrMapOvr>
</p:sld>
</file>

<file path=ppt/theme/theme1.xml><?xml version="1.0" encoding="utf-8"?>
<a:theme xmlns:a="http://schemas.openxmlformats.org/drawingml/2006/main" name="Office-téma">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emplate_for_lecture_presentations" id="{98D3BE57-7C4F-464C-BC64-1D7340AAA609}" vid="{21B03724-234D-B346-B3F2-287CADF91C7F}"/>
    </a:ext>
  </a:extLst>
</a:theme>
</file>

<file path=ppt/theme/theme2.xml><?xml version="1.0" encoding="utf-8"?>
<a:theme xmlns:a="http://schemas.openxmlformats.org/drawingml/2006/main" name="Office-té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ac5bba62-9a53-42e3-8e34-ca49e24f4fe7">
      <Terms xmlns="http://schemas.microsoft.com/office/infopath/2007/PartnerControls"/>
    </lcf76f155ced4ddcb4097134ff3c332f>
    <TaxCatchAll xmlns="f7135bf7-eb40-4ed2-ab58-bb2a8f06b6aa"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kumentum" ma:contentTypeID="0x01010061C38D1052217A4B942E73134FEF8369" ma:contentTypeVersion="12" ma:contentTypeDescription="Új dokumentum létrehozása." ma:contentTypeScope="" ma:versionID="c4cb741b39fb2f9efa675cf951213ef6">
  <xsd:schema xmlns:xsd="http://www.w3.org/2001/XMLSchema" xmlns:xs="http://www.w3.org/2001/XMLSchema" xmlns:p="http://schemas.microsoft.com/office/2006/metadata/properties" xmlns:ns2="ac5bba62-9a53-42e3-8e34-ca49e24f4fe7" xmlns:ns3="f7135bf7-eb40-4ed2-ab58-bb2a8f06b6aa" targetNamespace="http://schemas.microsoft.com/office/2006/metadata/properties" ma:root="true" ma:fieldsID="ab6f93e604749640a8b49707685d73ea" ns2:_="" ns3:_="">
    <xsd:import namespace="ac5bba62-9a53-42e3-8e34-ca49e24f4fe7"/>
    <xsd:import namespace="f7135bf7-eb40-4ed2-ab58-bb2a8f06b6aa"/>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c5bba62-9a53-42e3-8e34-ca49e24f4fe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Képcímkék" ma:readOnly="false" ma:fieldId="{5cf76f15-5ced-4ddc-b409-7134ff3c332f}" ma:taxonomyMulti="true" ma:sspId="c5924412-c5b0-41bf-b9da-348a75561e2f"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7135bf7-eb40-4ed2-ab58-bb2a8f06b6aa"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ae99a9af-e07c-4003-9765-209faae482e6}" ma:internalName="TaxCatchAll" ma:showField="CatchAllData" ma:web="f7135bf7-eb40-4ed2-ab58-bb2a8f06b6aa">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artalomtípus"/>
        <xsd:element ref="dc:title" minOccurs="0" maxOccurs="1" ma:index="4" ma:displayName="Cím"/>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183FEE3-FF5C-47B7-92AE-7EF977E87599}">
  <ds:schemaRefs>
    <ds:schemaRef ds:uri="603c054e-d324-4a4b-bfdc-a44c27811fd1"/>
    <ds:schemaRef ds:uri="7041af30-ae09-480b-a38a-622eca9a1506"/>
    <ds:schemaRef ds:uri="http://purl.org/dc/terms/"/>
    <ds:schemaRef ds:uri="http://purl.org/dc/dcmitype/"/>
    <ds:schemaRef ds:uri="http://schemas.microsoft.com/office/2006/metadata/properties"/>
    <ds:schemaRef ds:uri="http://schemas.microsoft.com/office/2006/documentManagement/types"/>
    <ds:schemaRef ds:uri="http://schemas.microsoft.com/office/infopath/2007/PartnerControls"/>
    <ds:schemaRef ds:uri="http://schemas.openxmlformats.org/package/2006/metadata/core-properties"/>
    <ds:schemaRef ds:uri="http://www.w3.org/XML/1998/namespace"/>
    <ds:schemaRef ds:uri="http://purl.org/dc/elements/1.1/"/>
  </ds:schemaRefs>
</ds:datastoreItem>
</file>

<file path=customXml/itemProps2.xml><?xml version="1.0" encoding="utf-8"?>
<ds:datastoreItem xmlns:ds="http://schemas.openxmlformats.org/officeDocument/2006/customXml" ds:itemID="{10A9731E-8128-423B-95FA-58A2859D0D51}"/>
</file>

<file path=customXml/itemProps3.xml><?xml version="1.0" encoding="utf-8"?>
<ds:datastoreItem xmlns:ds="http://schemas.openxmlformats.org/officeDocument/2006/customXml" ds:itemID="{3F15C608-6917-445F-8668-B10B55FB39B3}">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Office-téma</Template>
  <TotalTime>328</TotalTime>
  <Words>2320</Words>
  <Application>Microsoft Office PowerPoint</Application>
  <PresentationFormat>Szélesvásznú</PresentationFormat>
  <Paragraphs>191</Paragraphs>
  <Slides>41</Slides>
  <Notes>4</Notes>
  <HiddenSlides>0</HiddenSlides>
  <MMClips>0</MMClips>
  <ScaleCrop>false</ScaleCrop>
  <HeadingPairs>
    <vt:vector size="6" baseType="variant">
      <vt:variant>
        <vt:lpstr>Használt betűtípusok</vt:lpstr>
      </vt:variant>
      <vt:variant>
        <vt:i4>7</vt:i4>
      </vt:variant>
      <vt:variant>
        <vt:lpstr>Téma</vt:lpstr>
      </vt:variant>
      <vt:variant>
        <vt:i4>1</vt:i4>
      </vt:variant>
      <vt:variant>
        <vt:lpstr>Diacímek</vt:lpstr>
      </vt:variant>
      <vt:variant>
        <vt:i4>41</vt:i4>
      </vt:variant>
    </vt:vector>
  </HeadingPairs>
  <TitlesOfParts>
    <vt:vector size="49" baseType="lpstr">
      <vt:lpstr>Arial</vt:lpstr>
      <vt:lpstr>Calibri</vt:lpstr>
      <vt:lpstr>Garamond</vt:lpstr>
      <vt:lpstr>GillSansMTPro-Medium</vt:lpstr>
      <vt:lpstr>Source Sans Pro</vt:lpstr>
      <vt:lpstr>Symbol</vt:lpstr>
      <vt:lpstr>Times New Roman</vt:lpstr>
      <vt:lpstr>Office-téma</vt:lpstr>
      <vt:lpstr>Developing new curriculum outlines and learning materials on climate change's health impacts for medical schools 2021-2-HU01-KA220-HED-000050972</vt:lpstr>
      <vt:lpstr>Climate Change and Health - Lecture 1 - </vt:lpstr>
      <vt:lpstr>PowerPoint-bemutató</vt:lpstr>
      <vt:lpstr> Climate change and Health </vt:lpstr>
      <vt:lpstr> Climate change and Health </vt:lpstr>
      <vt:lpstr>Carbon Footprints of Healthcare Systems</vt:lpstr>
      <vt:lpstr>GHG sources and activities</vt:lpstr>
      <vt:lpstr>Carbon Footprints of Healthcare Systems</vt:lpstr>
      <vt:lpstr>PowerPoint-bemutató</vt:lpstr>
      <vt:lpstr>Climate change and health – Tertiary impacts</vt:lpstr>
      <vt:lpstr>Cliamte change and health – Regional impacts</vt:lpstr>
      <vt:lpstr>Climate-sensitive diseases and climate-sensitive health outcomes </vt:lpstr>
      <vt:lpstr>Climate-sensitive diseases and climate-sensitive health outcomes </vt:lpstr>
      <vt:lpstr>Climate-sensitive diseases and climate-sensitive health outcomes </vt:lpstr>
      <vt:lpstr>Climate-sensitive diseases and climate-sensitive health outcomes </vt:lpstr>
      <vt:lpstr>Climate-sensitive diseases and climate-sensitive health outcomes </vt:lpstr>
      <vt:lpstr>Climate-sensitive diseases and climate-sensitive health outcomes </vt:lpstr>
      <vt:lpstr>Climate-sensitive diseases and climate-sensitive health outcomes </vt:lpstr>
      <vt:lpstr>Climate-sensitive diseases and climate-sensitive health outcomes </vt:lpstr>
      <vt:lpstr>PowerPoint-bemutató</vt:lpstr>
      <vt:lpstr>Body temperature and health effects</vt:lpstr>
      <vt:lpstr>PowerPoint-bemutató</vt:lpstr>
      <vt:lpstr>At-risk groups</vt:lpstr>
      <vt:lpstr>PowerPoint-bemutató</vt:lpstr>
      <vt:lpstr>PowerPoint-bemutató</vt:lpstr>
      <vt:lpstr>PowerPoint-bemutató</vt:lpstr>
      <vt:lpstr>PowerPoint-bemutató</vt:lpstr>
      <vt:lpstr>Temperature and kidney diseases</vt:lpstr>
      <vt:lpstr>Climate change and heat stress nephropathy</vt:lpstr>
      <vt:lpstr>Age, heat and acute kidney diseases</vt:lpstr>
      <vt:lpstr>Development of chronic kidney disease associated with heat</vt:lpstr>
      <vt:lpstr>PowerPoint-bemutató</vt:lpstr>
      <vt:lpstr>Eco-Anxiety</vt:lpstr>
      <vt:lpstr>Emotions associated with Eco-Anxiety</vt:lpstr>
      <vt:lpstr>Is there an association between hot weather and poor mental health outcomes? </vt:lpstr>
      <vt:lpstr>Climate change and occupational safety and health</vt:lpstr>
      <vt:lpstr>Climate change and occupational safety and health</vt:lpstr>
      <vt:lpstr>Wildfire</vt:lpstr>
      <vt:lpstr>Health hazards of wildfire – smoke pollution</vt:lpstr>
      <vt:lpstr>Falsh flood</vt:lpstr>
      <vt:lpstr>PowerPoint-bemutató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Climate change and effects - general introduction</dc:title>
  <dc:creator>Márovics Gergely Péter</dc:creator>
  <cp:lastModifiedBy>User</cp:lastModifiedBy>
  <cp:revision>40</cp:revision>
  <dcterms:created xsi:type="dcterms:W3CDTF">2023-07-11T11:55:05Z</dcterms:created>
  <dcterms:modified xsi:type="dcterms:W3CDTF">2025-04-15T07:52:46Z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0x01010061C38D1052217A4B942E73134FEF8369</vt:lpwstr>
  </property>
  <property fmtid="{D5CDD505-2E9C-101B-9397-08002B2CF9AE}" pid="3" name="MediaServiceImageTags">
    <vt:lpwstr/>
  </property>
</Properties>
</file>