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332" r:id="rId5"/>
    <p:sldId id="309" r:id="rId6"/>
    <p:sldId id="267" r:id="rId7"/>
    <p:sldId id="325" r:id="rId8"/>
    <p:sldId id="326" r:id="rId9"/>
    <p:sldId id="291" r:id="rId10"/>
    <p:sldId id="324" r:id="rId11"/>
    <p:sldId id="317" r:id="rId12"/>
    <p:sldId id="329" r:id="rId13"/>
    <p:sldId id="331" r:id="rId14"/>
    <p:sldId id="333" r:id="rId15"/>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EC2455-9EE4-194D-A5D7-7F8C26050337}" v="17" dt="2023-07-11T09:09:34.556"/>
    <p1510:client id="{D52C3A62-8ED5-394C-8D84-17EAE7803267}" v="1" dt="2023-07-11T12:08:08.413"/>
  </p1510:revLst>
</p1510:revInfo>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5" autoAdjust="0"/>
    <p:restoredTop sz="82674" autoAdjust="0"/>
  </p:normalViewPr>
  <p:slideViewPr>
    <p:cSldViewPr snapToGrid="0" showGuides="1">
      <p:cViewPr varScale="1">
        <p:scale>
          <a:sx n="91" d="100"/>
          <a:sy n="91" d="100"/>
        </p:scale>
        <p:origin x="312" y="66"/>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7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C4F305-BB49-BD49-9BA0-956873554DA4}" type="datetimeFigureOut">
              <a:rPr lang="en-US" smtClean="0"/>
              <a:t>4/16/2025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18A888-7EFF-884A-8578-A50BE6E7AD7F}" type="slidenum">
              <a:rPr lang="en-US" smtClean="0"/>
              <a:t>‹#›</a:t>
            </a:fld>
            <a:endParaRPr lang="en-US"/>
          </a:p>
        </p:txBody>
      </p:sp>
    </p:spTree>
    <p:extLst>
      <p:ext uri="{BB962C8B-B14F-4D97-AF65-F5344CB8AC3E}">
        <p14:creationId xmlns:p14="http://schemas.microsoft.com/office/powerpoint/2010/main" val="22753141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www.epa.gov/ghgemissions/understanding-global-warming-potentials" TargetMode="External"/><Relationship Id="rId3" Type="http://schemas.openxmlformats.org/officeDocument/2006/relationships/hyperlink" Target="https://www.epa.gov/ghgemissions/overview-greenhouse-gases#carbon-dioxide" TargetMode="External"/><Relationship Id="rId7" Type="http://schemas.openxmlformats.org/officeDocument/2006/relationships/hyperlink" Target="https://www.epa.gov/ozone-layer-protection"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www.epa.gov/ghgemissions/overview-greenhouse-gases#f-gases" TargetMode="External"/><Relationship Id="rId5" Type="http://schemas.openxmlformats.org/officeDocument/2006/relationships/hyperlink" Target="https://www.epa.gov/ghgemissions/overview-greenhouse-gases#nitrous-oxide" TargetMode="External"/><Relationship Id="rId4" Type="http://schemas.openxmlformats.org/officeDocument/2006/relationships/hyperlink" Target="https://www.epa.gov/ghgemissions/overview-greenhouse-gases#methane"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cdc.gov/climateandhealth/images/climate_change_health_impact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UNFCCC thus makes a distinction between climate change attributable to human activities altering the atmospheric composition, and climate variability attributable to natural causes.</a:t>
            </a:r>
            <a:endParaRPr lang="hu-HU"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hu-HU" dirty="0" smtClean="0"/>
          </a:p>
          <a:p>
            <a:r>
              <a:rPr lang="en-US" sz="1200" b="0" i="0" kern="1200" dirty="0" smtClean="0">
                <a:solidFill>
                  <a:schemeClr val="tx1"/>
                </a:solidFill>
                <a:effectLst/>
                <a:latin typeface="+mn-lt"/>
                <a:ea typeface="+mn-ea"/>
                <a:cs typeface="+mn-cs"/>
              </a:rPr>
              <a:t>The main driver of current climate change is the emission of greenhouse gases, most importantly</a:t>
            </a:r>
            <a:r>
              <a:rPr lang="hu-HU" sz="1200" b="0" i="0" kern="1200" dirty="0" smtClean="0">
                <a:solidFill>
                  <a:schemeClr val="tx1"/>
                </a:solidFill>
                <a:effectLst/>
                <a:latin typeface="+mn-lt"/>
                <a:ea typeface="+mn-ea"/>
                <a:cs typeface="+mn-cs"/>
              </a:rPr>
              <a:t> </a:t>
            </a:r>
            <a:r>
              <a:rPr lang="hu-HU" sz="1200" b="0" i="0" kern="1200" dirty="0" err="1" smtClean="0">
                <a:solidFill>
                  <a:schemeClr val="tx1"/>
                </a:solidFill>
                <a:effectLst/>
                <a:latin typeface="+mn-lt"/>
                <a:ea typeface="+mn-ea"/>
                <a:cs typeface="+mn-cs"/>
              </a:rPr>
              <a:t>carbon</a:t>
            </a:r>
            <a:r>
              <a:rPr lang="hu-HU" sz="1200" b="0" i="0" kern="1200" dirty="0" smtClean="0">
                <a:solidFill>
                  <a:schemeClr val="tx1"/>
                </a:solidFill>
                <a:effectLst/>
                <a:latin typeface="+mn-lt"/>
                <a:ea typeface="+mn-ea"/>
                <a:cs typeface="+mn-cs"/>
              </a:rPr>
              <a:t> </a:t>
            </a:r>
            <a:r>
              <a:rPr lang="hu-HU" sz="1200" b="0" i="0" kern="1200" dirty="0" err="1" smtClean="0">
                <a:solidFill>
                  <a:schemeClr val="tx1"/>
                </a:solidFill>
                <a:effectLst/>
                <a:latin typeface="+mn-lt"/>
                <a:ea typeface="+mn-ea"/>
                <a:cs typeface="+mn-cs"/>
              </a:rPr>
              <a:t>dioxide</a:t>
            </a:r>
            <a:r>
              <a:rPr lang="hu-HU"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and</a:t>
            </a:r>
            <a:r>
              <a:rPr lang="hu-HU" sz="1200" b="0" i="0" kern="1200" dirty="0" smtClean="0">
                <a:solidFill>
                  <a:schemeClr val="tx1"/>
                </a:solidFill>
                <a:effectLst/>
                <a:latin typeface="+mn-lt"/>
                <a:ea typeface="+mn-ea"/>
                <a:cs typeface="+mn-cs"/>
              </a:rPr>
              <a:t> </a:t>
            </a:r>
            <a:r>
              <a:rPr lang="hu-HU" sz="1200" b="0" i="0" kern="1200" dirty="0" err="1" smtClean="0">
                <a:solidFill>
                  <a:schemeClr val="tx1"/>
                </a:solidFill>
                <a:effectLst/>
                <a:latin typeface="+mn-lt"/>
                <a:ea typeface="+mn-ea"/>
                <a:cs typeface="+mn-cs"/>
              </a:rPr>
              <a:t>methane</a:t>
            </a:r>
            <a:r>
              <a:rPr lang="hu-HU"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 These are primarily released when fossil fuels are burnt. Meat and dairy production, producing cement and some industrial processes, such as the production and use of </a:t>
            </a:r>
            <a:r>
              <a:rPr lang="en-US" sz="1200" b="0" i="0" kern="1200" dirty="0" err="1" smtClean="0">
                <a:solidFill>
                  <a:schemeClr val="tx1"/>
                </a:solidFill>
                <a:effectLst/>
                <a:latin typeface="+mn-lt"/>
                <a:ea typeface="+mn-ea"/>
                <a:cs typeface="+mn-cs"/>
              </a:rPr>
              <a:t>fertilisers</a:t>
            </a:r>
            <a:r>
              <a:rPr lang="en-US" sz="1200" b="0" i="0" kern="1200" dirty="0" smtClean="0">
                <a:solidFill>
                  <a:schemeClr val="tx1"/>
                </a:solidFill>
                <a:effectLst/>
                <a:latin typeface="+mn-lt"/>
                <a:ea typeface="+mn-ea"/>
                <a:cs typeface="+mn-cs"/>
              </a:rPr>
              <a:t>, also emit greenhouse gases.</a:t>
            </a:r>
          </a:p>
          <a:p>
            <a:r>
              <a:rPr lang="en-US" sz="1200" b="0" i="0" kern="1200" dirty="0" smtClean="0">
                <a:solidFill>
                  <a:schemeClr val="tx1"/>
                </a:solidFill>
                <a:effectLst/>
                <a:latin typeface="+mn-lt"/>
                <a:ea typeface="+mn-ea"/>
                <a:cs typeface="+mn-cs"/>
              </a:rPr>
              <a:t>Greenhouse gases trap heat in our atmosphere. </a:t>
            </a:r>
            <a:r>
              <a:rPr lang="hu-HU" sz="1200" b="0" i="0" kern="1200" dirty="0" err="1" smtClean="0">
                <a:solidFill>
                  <a:schemeClr val="tx1"/>
                </a:solidFill>
                <a:effectLst/>
                <a:latin typeface="+mn-lt"/>
                <a:ea typeface="+mn-ea"/>
                <a:cs typeface="+mn-cs"/>
              </a:rPr>
              <a:t>Since</a:t>
            </a:r>
            <a:r>
              <a:rPr lang="hu-HU" sz="1200" b="0" i="0" kern="1200" dirty="0" smtClean="0">
                <a:solidFill>
                  <a:schemeClr val="tx1"/>
                </a:solidFill>
                <a:effectLst/>
                <a:latin typeface="+mn-lt"/>
                <a:ea typeface="+mn-ea"/>
                <a:cs typeface="+mn-cs"/>
              </a:rPr>
              <a:t> </a:t>
            </a:r>
            <a:r>
              <a:rPr lang="hu-HU" sz="1200" b="0" i="0" kern="1200" dirty="0" err="1" smtClean="0">
                <a:solidFill>
                  <a:schemeClr val="tx1"/>
                </a:solidFill>
                <a:effectLst/>
                <a:latin typeface="+mn-lt"/>
                <a:ea typeface="+mn-ea"/>
                <a:cs typeface="+mn-cs"/>
              </a:rPr>
              <a:t>the</a:t>
            </a:r>
            <a:r>
              <a:rPr lang="hu-HU" sz="1200" b="0" i="0" kern="1200" dirty="0" smtClean="0">
                <a:solidFill>
                  <a:schemeClr val="tx1"/>
                </a:solidFill>
                <a:effectLst/>
                <a:latin typeface="+mn-lt"/>
                <a:ea typeface="+mn-ea"/>
                <a:cs typeface="+mn-cs"/>
              </a:rPr>
              <a:t> mid-</a:t>
            </a:r>
            <a:r>
              <a:rPr lang="hu-HU" sz="1200" b="0" i="0" kern="1200" dirty="0" err="1" smtClean="0">
                <a:solidFill>
                  <a:schemeClr val="tx1"/>
                </a:solidFill>
                <a:effectLst/>
                <a:latin typeface="+mn-lt"/>
                <a:ea typeface="+mn-ea"/>
                <a:cs typeface="+mn-cs"/>
              </a:rPr>
              <a:t>nineteent</a:t>
            </a:r>
            <a:r>
              <a:rPr lang="hu-HU" sz="1200" b="0" i="0" kern="1200" dirty="0" smtClean="0">
                <a:solidFill>
                  <a:schemeClr val="tx1"/>
                </a:solidFill>
                <a:effectLst/>
                <a:latin typeface="+mn-lt"/>
                <a:ea typeface="+mn-ea"/>
                <a:cs typeface="+mn-cs"/>
              </a:rPr>
              <a:t> </a:t>
            </a:r>
            <a:r>
              <a:rPr lang="hu-HU" sz="1200" b="0" i="0" kern="1200" dirty="0" err="1" smtClean="0">
                <a:solidFill>
                  <a:schemeClr val="tx1"/>
                </a:solidFill>
                <a:effectLst/>
                <a:latin typeface="+mn-lt"/>
                <a:ea typeface="+mn-ea"/>
                <a:cs typeface="+mn-cs"/>
              </a:rPr>
              <a:t>century</a:t>
            </a:r>
            <a:r>
              <a:rPr lang="hu-HU"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the world has emitted over 2.2 trillion </a:t>
            </a:r>
            <a:r>
              <a:rPr lang="en-US" sz="1200" b="0" i="0" kern="1200" dirty="0" err="1" smtClean="0">
                <a:solidFill>
                  <a:schemeClr val="tx1"/>
                </a:solidFill>
                <a:effectLst/>
                <a:latin typeface="+mn-lt"/>
                <a:ea typeface="+mn-ea"/>
                <a:cs typeface="+mn-cs"/>
              </a:rPr>
              <a:t>tonnes</a:t>
            </a:r>
            <a:r>
              <a:rPr lang="en-US" sz="1200" b="0" i="0" kern="1200" dirty="0" smtClean="0">
                <a:solidFill>
                  <a:schemeClr val="tx1"/>
                </a:solidFill>
                <a:effectLst/>
                <a:latin typeface="+mn-lt"/>
                <a:ea typeface="+mn-ea"/>
                <a:cs typeface="+mn-cs"/>
              </a:rPr>
              <a:t> of carbon dioxide.</a:t>
            </a:r>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https://www.nhm.ac.uk/discover/what-is-climate-change-why-does-it-matter.html</a:t>
            </a:r>
          </a:p>
          <a:p>
            <a:pPr marL="0" marR="0" indent="0" algn="l" defTabSz="914400" rtl="0" eaLnBrk="1" fontAlgn="auto" latinLnBrk="0" hangingPunct="1">
              <a:lnSpc>
                <a:spcPct val="100000"/>
              </a:lnSpc>
              <a:spcBef>
                <a:spcPts val="0"/>
              </a:spcBef>
              <a:spcAft>
                <a:spcPts val="0"/>
              </a:spcAft>
              <a:buClrTx/>
              <a:buSzTx/>
              <a:buFontTx/>
              <a:buNone/>
              <a:tabLst/>
              <a:defRPr/>
            </a:pPr>
            <a:endParaRPr lang="hu-HU" dirty="0" smtClean="0"/>
          </a:p>
          <a:p>
            <a:endParaRPr lang="de-DE" dirty="0"/>
          </a:p>
        </p:txBody>
      </p:sp>
      <p:sp>
        <p:nvSpPr>
          <p:cNvPr id="4" name="Dia számának helye 3"/>
          <p:cNvSpPr>
            <a:spLocks noGrp="1"/>
          </p:cNvSpPr>
          <p:nvPr>
            <p:ph type="sldNum" sz="quarter" idx="10"/>
          </p:nvPr>
        </p:nvSpPr>
        <p:spPr/>
        <p:txBody>
          <a:bodyPr/>
          <a:lstStyle/>
          <a:p>
            <a:fld id="{7A18A888-7EFF-884A-8578-A50BE6E7AD7F}" type="slidenum">
              <a:rPr lang="en-US" smtClean="0"/>
              <a:t>3</a:t>
            </a:fld>
            <a:endParaRPr lang="en-US"/>
          </a:p>
        </p:txBody>
      </p:sp>
    </p:spTree>
    <p:extLst>
      <p:ext uri="{BB962C8B-B14F-4D97-AF65-F5344CB8AC3E}">
        <p14:creationId xmlns:p14="http://schemas.microsoft.com/office/powerpoint/2010/main" val="1398123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dirty="0" smtClean="0"/>
              <a:t>Climate change is one of the greatest challenges of our time. It is now widely recognized that climate change and biodiversity loss are interconnected, and that both are increasingly influenced by human activity</a:t>
            </a:r>
            <a:r>
              <a:rPr lang="hu-HU" dirty="0" smtClean="0"/>
              <a:t>.</a:t>
            </a:r>
            <a:r>
              <a:rPr lang="en-US" sz="1200" b="0" i="0" kern="1200" dirty="0" smtClean="0">
                <a:solidFill>
                  <a:schemeClr val="tx1"/>
                </a:solidFill>
                <a:effectLst/>
                <a:latin typeface="+mn-lt"/>
                <a:ea typeface="+mn-ea"/>
                <a:cs typeface="+mn-cs"/>
              </a:rPr>
              <a:t> </a:t>
            </a:r>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Energy from</a:t>
            </a:r>
            <a:r>
              <a:rPr lang="hu-HU" sz="1200" b="0" i="0" kern="1200" dirty="0" smtClean="0">
                <a:solidFill>
                  <a:schemeClr val="tx1"/>
                </a:solidFill>
                <a:effectLst/>
                <a:latin typeface="+mn-lt"/>
                <a:ea typeface="+mn-ea"/>
                <a:cs typeface="+mn-cs"/>
              </a:rPr>
              <a:t> </a:t>
            </a:r>
            <a:r>
              <a:rPr lang="hu-HU" sz="1200" b="0" i="0" kern="1200" dirty="0" err="1" smtClean="0">
                <a:solidFill>
                  <a:schemeClr val="tx1"/>
                </a:solidFill>
                <a:effectLst/>
                <a:latin typeface="+mn-lt"/>
                <a:ea typeface="+mn-ea"/>
                <a:cs typeface="+mn-cs"/>
              </a:rPr>
              <a:t>the</a:t>
            </a:r>
            <a:r>
              <a:rPr lang="hu-HU" sz="1200" b="0" i="0" kern="1200" dirty="0" smtClean="0">
                <a:solidFill>
                  <a:schemeClr val="tx1"/>
                </a:solidFill>
                <a:effectLst/>
                <a:latin typeface="+mn-lt"/>
                <a:ea typeface="+mn-ea"/>
                <a:cs typeface="+mn-cs"/>
              </a:rPr>
              <a:t> Sun </a:t>
            </a:r>
            <a:r>
              <a:rPr lang="en-US" sz="1200" b="0" i="0" kern="1200" dirty="0" smtClean="0">
                <a:solidFill>
                  <a:schemeClr val="tx1"/>
                </a:solidFill>
                <a:effectLst/>
                <a:latin typeface="+mn-lt"/>
                <a:ea typeface="+mn-ea"/>
                <a:cs typeface="+mn-cs"/>
              </a:rPr>
              <a:t>falls on our planet and normally gets reflected back as infrared radiation. But instead of escaping back out into space, this radiation gets absorbed by molecules of greenhouse gases, which then emit them in all directions.'</a:t>
            </a:r>
          </a:p>
          <a:p>
            <a:r>
              <a:rPr lang="en-US" sz="1200" b="0" i="0" kern="1200" dirty="0" smtClean="0">
                <a:solidFill>
                  <a:schemeClr val="tx1"/>
                </a:solidFill>
                <a:effectLst/>
                <a:latin typeface="+mn-lt"/>
                <a:ea typeface="+mn-ea"/>
                <a:cs typeface="+mn-cs"/>
              </a:rPr>
              <a:t>This process causes more heat to be kept near Earth's surface, warming our world.</a:t>
            </a:r>
            <a:endParaRPr lang="hu-HU" sz="1200" b="0" i="0" kern="1200" dirty="0" smtClean="0">
              <a:solidFill>
                <a:schemeClr val="tx1"/>
              </a:solidFill>
              <a:effectLst/>
              <a:latin typeface="+mn-lt"/>
              <a:ea typeface="+mn-ea"/>
              <a:cs typeface="+mn-cs"/>
            </a:endParaRPr>
          </a:p>
          <a:p>
            <a:endParaRPr lang="hu-HU"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https://www.nhm.ac.uk/discover/what-is-climate-change-why-does-it-matter.html</a:t>
            </a:r>
          </a:p>
          <a:p>
            <a:pPr algn="just"/>
            <a:endParaRPr lang="en-US" dirty="0" smtClean="0"/>
          </a:p>
        </p:txBody>
      </p:sp>
      <p:sp>
        <p:nvSpPr>
          <p:cNvPr id="4" name="Dia számának helye 3"/>
          <p:cNvSpPr>
            <a:spLocks noGrp="1"/>
          </p:cNvSpPr>
          <p:nvPr>
            <p:ph type="sldNum" sz="quarter" idx="10"/>
          </p:nvPr>
        </p:nvSpPr>
        <p:spPr/>
        <p:txBody>
          <a:bodyPr/>
          <a:lstStyle/>
          <a:p>
            <a:fld id="{7A18A888-7EFF-884A-8578-A50BE6E7AD7F}" type="slidenum">
              <a:rPr lang="en-US" smtClean="0"/>
              <a:t>4</a:t>
            </a:fld>
            <a:endParaRPr lang="en-US"/>
          </a:p>
        </p:txBody>
      </p:sp>
    </p:spTree>
    <p:extLst>
      <p:ext uri="{BB962C8B-B14F-4D97-AF65-F5344CB8AC3E}">
        <p14:creationId xmlns:p14="http://schemas.microsoft.com/office/powerpoint/2010/main" val="235128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sz="1200" b="0" i="0" kern="1200" dirty="0" smtClean="0">
                <a:solidFill>
                  <a:schemeClr val="tx1"/>
                </a:solidFill>
                <a:effectLst/>
                <a:latin typeface="+mn-lt"/>
                <a:ea typeface="+mn-ea"/>
                <a:cs typeface="+mn-cs"/>
              </a:rPr>
              <a:t>Gases that trap heat in the atmosphere are called greenhouse gases. This section provides information on emissions and removals of the main greenhouse gases to and from the atmosphere. </a:t>
            </a:r>
          </a:p>
          <a:p>
            <a:r>
              <a:rPr lang="en-US" sz="1200" b="1" i="0" kern="1200" dirty="0" smtClean="0">
                <a:solidFill>
                  <a:schemeClr val="tx1"/>
                </a:solidFill>
                <a:effectLst/>
                <a:latin typeface="+mn-lt"/>
                <a:ea typeface="+mn-ea"/>
                <a:cs typeface="+mn-cs"/>
                <a:hlinkClick r:id="rId3"/>
              </a:rPr>
              <a:t>Carbon dioxide (CO</a:t>
            </a:r>
            <a:r>
              <a:rPr lang="en-US" sz="1200" b="1" i="0" kern="1200" baseline="-25000" dirty="0" smtClean="0">
                <a:solidFill>
                  <a:schemeClr val="tx1"/>
                </a:solidFill>
                <a:effectLst/>
                <a:latin typeface="+mn-lt"/>
                <a:ea typeface="+mn-ea"/>
                <a:cs typeface="+mn-cs"/>
                <a:hlinkClick r:id="rId3"/>
              </a:rPr>
              <a:t>2</a:t>
            </a:r>
            <a:r>
              <a:rPr lang="en-US" sz="1200" b="1" i="0" kern="1200" dirty="0" smtClean="0">
                <a:solidFill>
                  <a:schemeClr val="tx1"/>
                </a:solidFill>
                <a:effectLst/>
                <a:latin typeface="+mn-lt"/>
                <a:ea typeface="+mn-ea"/>
                <a:cs typeface="+mn-cs"/>
                <a:hlinkClick r:id="rId3"/>
              </a:rPr>
              <a:t>)</a:t>
            </a:r>
            <a:r>
              <a:rPr lang="en-US" sz="1200" b="0" i="0" kern="1200" dirty="0" smtClean="0">
                <a:solidFill>
                  <a:schemeClr val="tx1"/>
                </a:solidFill>
                <a:effectLst/>
                <a:latin typeface="+mn-lt"/>
                <a:ea typeface="+mn-ea"/>
                <a:cs typeface="+mn-cs"/>
              </a:rPr>
              <a:t>: Carbon dioxide enters the atmosphere through burning fossil fuels (coal, natural gas, and oil), solid waste, trees and other biological materials, and also as a result of certain chemical reactions (e.g., cement production). Carbon dioxide is removed from the atmosphere (or "sequestered") when it is absorbed by plants as part of the biological carbon cycle.</a:t>
            </a:r>
          </a:p>
          <a:p>
            <a:r>
              <a:rPr lang="en-US" sz="1200" b="1" i="0" kern="1200" dirty="0" smtClean="0">
                <a:solidFill>
                  <a:schemeClr val="tx1"/>
                </a:solidFill>
                <a:effectLst/>
                <a:latin typeface="+mn-lt"/>
                <a:ea typeface="+mn-ea"/>
                <a:cs typeface="+mn-cs"/>
                <a:hlinkClick r:id="rId4"/>
              </a:rPr>
              <a:t>Methane (CH</a:t>
            </a:r>
            <a:r>
              <a:rPr lang="en-US" sz="1200" b="1" i="0" kern="1200" baseline="-25000" dirty="0" smtClean="0">
                <a:solidFill>
                  <a:schemeClr val="tx1"/>
                </a:solidFill>
                <a:effectLst/>
                <a:latin typeface="+mn-lt"/>
                <a:ea typeface="+mn-ea"/>
                <a:cs typeface="+mn-cs"/>
                <a:hlinkClick r:id="rId4"/>
              </a:rPr>
              <a:t>4</a:t>
            </a:r>
            <a:r>
              <a:rPr lang="en-US" sz="1200" b="1" i="0" kern="1200" dirty="0" smtClean="0">
                <a:solidFill>
                  <a:schemeClr val="tx1"/>
                </a:solidFill>
                <a:effectLst/>
                <a:latin typeface="+mn-lt"/>
                <a:ea typeface="+mn-ea"/>
                <a:cs typeface="+mn-cs"/>
                <a:hlinkClick r:id="rId4"/>
              </a:rPr>
              <a:t>)</a:t>
            </a:r>
            <a:r>
              <a:rPr lang="en-US" sz="1200" b="0" i="0" kern="1200" dirty="0" smtClean="0">
                <a:solidFill>
                  <a:schemeClr val="tx1"/>
                </a:solidFill>
                <a:effectLst/>
                <a:latin typeface="+mn-lt"/>
                <a:ea typeface="+mn-ea"/>
                <a:cs typeface="+mn-cs"/>
              </a:rPr>
              <a:t>: Methane is emitted during the production and transport of coal, natural gas, and oil. Methane emissions also result from livestock and other agricultural practices, land use, and by the decay of organic waste in municipal solid waste landfills.</a:t>
            </a:r>
          </a:p>
          <a:p>
            <a:r>
              <a:rPr lang="en-US" sz="1200" b="1" i="0" kern="1200" dirty="0" smtClean="0">
                <a:solidFill>
                  <a:schemeClr val="tx1"/>
                </a:solidFill>
                <a:effectLst/>
                <a:latin typeface="+mn-lt"/>
                <a:ea typeface="+mn-ea"/>
                <a:cs typeface="+mn-cs"/>
                <a:hlinkClick r:id="rId5"/>
              </a:rPr>
              <a:t>Nitrous oxide (N</a:t>
            </a:r>
            <a:r>
              <a:rPr lang="en-US" sz="1200" b="1" i="0" kern="1200" baseline="-25000" dirty="0" smtClean="0">
                <a:solidFill>
                  <a:schemeClr val="tx1"/>
                </a:solidFill>
                <a:effectLst/>
                <a:latin typeface="+mn-lt"/>
                <a:ea typeface="+mn-ea"/>
                <a:cs typeface="+mn-cs"/>
                <a:hlinkClick r:id="rId5"/>
              </a:rPr>
              <a:t>2</a:t>
            </a:r>
            <a:r>
              <a:rPr lang="en-US" sz="1200" b="1" i="0" kern="1200" dirty="0" smtClean="0">
                <a:solidFill>
                  <a:schemeClr val="tx1"/>
                </a:solidFill>
                <a:effectLst/>
                <a:latin typeface="+mn-lt"/>
                <a:ea typeface="+mn-ea"/>
                <a:cs typeface="+mn-cs"/>
                <a:hlinkClick r:id="rId5"/>
              </a:rPr>
              <a:t>O)</a:t>
            </a:r>
            <a:r>
              <a:rPr lang="en-US" sz="1200" b="0" i="0" kern="1200" dirty="0" smtClean="0">
                <a:solidFill>
                  <a:schemeClr val="tx1"/>
                </a:solidFill>
                <a:effectLst/>
                <a:latin typeface="+mn-lt"/>
                <a:ea typeface="+mn-ea"/>
                <a:cs typeface="+mn-cs"/>
              </a:rPr>
              <a:t>: Nitrous oxide is emitted during agricultural, land use, and industrial activities; combustion of fossil fuels and solid waste; as well as during treatment of wastewater.</a:t>
            </a:r>
          </a:p>
          <a:p>
            <a:r>
              <a:rPr lang="en-US" sz="1200" b="1" i="0" kern="1200" dirty="0" smtClean="0">
                <a:solidFill>
                  <a:schemeClr val="tx1"/>
                </a:solidFill>
                <a:effectLst/>
                <a:latin typeface="+mn-lt"/>
                <a:ea typeface="+mn-ea"/>
                <a:cs typeface="+mn-cs"/>
                <a:hlinkClick r:id="rId6"/>
              </a:rPr>
              <a:t>Fluorinated gases</a:t>
            </a:r>
            <a:r>
              <a:rPr lang="en-US" sz="1200" b="0" i="0" kern="1200" dirty="0" smtClean="0">
                <a:solidFill>
                  <a:schemeClr val="tx1"/>
                </a:solidFill>
                <a:effectLst/>
                <a:latin typeface="+mn-lt"/>
                <a:ea typeface="+mn-ea"/>
                <a:cs typeface="+mn-cs"/>
              </a:rPr>
              <a:t>: Hydrofluorocarbons, perfluorocarbons, sulfur hexafluoride, and nitrogen </a:t>
            </a:r>
            <a:r>
              <a:rPr lang="en-US" sz="1200" b="0" i="0" kern="1200" dirty="0" err="1" smtClean="0">
                <a:solidFill>
                  <a:schemeClr val="tx1"/>
                </a:solidFill>
                <a:effectLst/>
                <a:latin typeface="+mn-lt"/>
                <a:ea typeface="+mn-ea"/>
                <a:cs typeface="+mn-cs"/>
              </a:rPr>
              <a:t>trifluoride</a:t>
            </a:r>
            <a:r>
              <a:rPr lang="en-US" sz="1200" b="0" i="0" kern="1200" dirty="0" smtClean="0">
                <a:solidFill>
                  <a:schemeClr val="tx1"/>
                </a:solidFill>
                <a:effectLst/>
                <a:latin typeface="+mn-lt"/>
                <a:ea typeface="+mn-ea"/>
                <a:cs typeface="+mn-cs"/>
              </a:rPr>
              <a:t> are synthetic, powerful greenhouse gases that are emitted from a variety of household, commercial, and industrial applications and processes. Fluorinated gases (especially hydrofluorocarbons) are sometimes used as substitutes for stratospheric </a:t>
            </a:r>
            <a:r>
              <a:rPr lang="en-US" sz="1200" b="0" i="0" kern="1200" dirty="0" smtClean="0">
                <a:solidFill>
                  <a:schemeClr val="tx1"/>
                </a:solidFill>
                <a:effectLst/>
                <a:latin typeface="+mn-lt"/>
                <a:ea typeface="+mn-ea"/>
                <a:cs typeface="+mn-cs"/>
                <a:hlinkClick r:id="rId7"/>
              </a:rPr>
              <a:t>ozone-depleting substances</a:t>
            </a:r>
            <a:r>
              <a:rPr lang="en-US" sz="1200" b="0" i="0" kern="1200" dirty="0" smtClean="0">
                <a:solidFill>
                  <a:schemeClr val="tx1"/>
                </a:solidFill>
                <a:effectLst/>
                <a:latin typeface="+mn-lt"/>
                <a:ea typeface="+mn-ea"/>
                <a:cs typeface="+mn-cs"/>
              </a:rPr>
              <a:t> (e.g., chlorofluorocarbons, </a:t>
            </a:r>
            <a:r>
              <a:rPr lang="en-US" sz="1200" b="0" i="0" kern="1200" dirty="0" err="1" smtClean="0">
                <a:solidFill>
                  <a:schemeClr val="tx1"/>
                </a:solidFill>
                <a:effectLst/>
                <a:latin typeface="+mn-lt"/>
                <a:ea typeface="+mn-ea"/>
                <a:cs typeface="+mn-cs"/>
              </a:rPr>
              <a:t>hydrochlorofluorocarbons</a:t>
            </a:r>
            <a:r>
              <a:rPr lang="en-US" sz="1200" b="0" i="0" kern="1200" dirty="0" smtClean="0">
                <a:solidFill>
                  <a:schemeClr val="tx1"/>
                </a:solidFill>
                <a:effectLst/>
                <a:latin typeface="+mn-lt"/>
                <a:ea typeface="+mn-ea"/>
                <a:cs typeface="+mn-cs"/>
              </a:rPr>
              <a:t>, and halons). Fluorinated gases are typically emitted in smaller quantities than other greenhouse gases, but they are potent greenhouse gases. With </a:t>
            </a:r>
            <a:r>
              <a:rPr lang="en-US" sz="1200" b="0" i="0" kern="1200" dirty="0" smtClean="0">
                <a:solidFill>
                  <a:schemeClr val="tx1"/>
                </a:solidFill>
                <a:effectLst/>
                <a:latin typeface="+mn-lt"/>
                <a:ea typeface="+mn-ea"/>
                <a:cs typeface="+mn-cs"/>
                <a:hlinkClick r:id="rId8"/>
              </a:rPr>
              <a:t>global warming potentials (GWPs)</a:t>
            </a:r>
            <a:r>
              <a:rPr lang="en-US" sz="1200" b="0" i="0" kern="1200" dirty="0" smtClean="0">
                <a:solidFill>
                  <a:schemeClr val="tx1"/>
                </a:solidFill>
                <a:effectLst/>
                <a:latin typeface="+mn-lt"/>
                <a:ea typeface="+mn-ea"/>
                <a:cs typeface="+mn-cs"/>
              </a:rPr>
              <a:t> that typically range from thousands to tens of thousands, they are sometimes referred to as high-GWP gases because, for a given amount of mass, they trap substantially more heat than CO</a:t>
            </a:r>
            <a:r>
              <a:rPr lang="en-US" sz="1200" b="0" i="0" kern="1200" baseline="-25000" dirty="0" smtClean="0">
                <a:solidFill>
                  <a:schemeClr val="tx1"/>
                </a:solidFill>
                <a:effectLst/>
                <a:latin typeface="+mn-lt"/>
                <a:ea typeface="+mn-ea"/>
                <a:cs typeface="+mn-cs"/>
              </a:rPr>
              <a:t>2</a:t>
            </a:r>
            <a:r>
              <a:rPr lang="en-US" sz="1200" b="0" i="0" kern="1200" dirty="0" smtClean="0">
                <a:solidFill>
                  <a:schemeClr val="tx1"/>
                </a:solidFill>
                <a:effectLst/>
                <a:latin typeface="+mn-lt"/>
                <a:ea typeface="+mn-ea"/>
                <a:cs typeface="+mn-cs"/>
              </a:rPr>
              <a:t>.</a:t>
            </a:r>
          </a:p>
          <a:p>
            <a:endParaRPr lang="hu-HU" dirty="0" smtClean="0"/>
          </a:p>
          <a:p>
            <a:r>
              <a:rPr lang="de-DE" dirty="0" smtClean="0"/>
              <a:t>https://www.epa.gov/ghgemissions/overview-greenhouse-gases</a:t>
            </a:r>
            <a:r>
              <a:rPr lang="hu-HU" dirty="0" smtClean="0"/>
              <a:t> </a:t>
            </a:r>
            <a:endParaRPr lang="de-DE" dirty="0"/>
          </a:p>
        </p:txBody>
      </p:sp>
      <p:sp>
        <p:nvSpPr>
          <p:cNvPr id="4" name="Dia számának helye 3"/>
          <p:cNvSpPr>
            <a:spLocks noGrp="1"/>
          </p:cNvSpPr>
          <p:nvPr>
            <p:ph type="sldNum" sz="quarter" idx="10"/>
          </p:nvPr>
        </p:nvSpPr>
        <p:spPr/>
        <p:txBody>
          <a:bodyPr/>
          <a:lstStyle/>
          <a:p>
            <a:fld id="{7A18A888-7EFF-884A-8578-A50BE6E7AD7F}" type="slidenum">
              <a:rPr lang="en-US" smtClean="0"/>
              <a:t>5</a:t>
            </a:fld>
            <a:endParaRPr lang="en-US"/>
          </a:p>
        </p:txBody>
      </p:sp>
    </p:spTree>
    <p:extLst>
      <p:ext uri="{BB962C8B-B14F-4D97-AF65-F5344CB8AC3E}">
        <p14:creationId xmlns:p14="http://schemas.microsoft.com/office/powerpoint/2010/main" val="809829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ea typeface="Times New Roman" panose="02020603050405020304" pitchFamily="18" charset="0"/>
                <a:cs typeface="Times New Roman"/>
                <a:hlinkClick r:id="rId3"/>
              </a:rPr>
              <a:t>https://www.cdc.gov/climateandhealth/images/climate_change_health_impacts</a:t>
            </a:r>
            <a:r>
              <a:rPr lang="en-US" sz="1200" dirty="0" smtClean="0">
                <a:ea typeface="Times New Roman" panose="02020603050405020304" pitchFamily="18" charset="0"/>
                <a:cs typeface="Times New Roman"/>
              </a:rPr>
              <a:t>. </a:t>
            </a:r>
            <a:r>
              <a:rPr lang="en-US" sz="1200" dirty="0" err="1" smtClean="0">
                <a:ea typeface="Calibri"/>
                <a:cs typeface="Calibri"/>
              </a:rPr>
              <a:t>Accesed</a:t>
            </a:r>
            <a:r>
              <a:rPr lang="en-US" sz="1200" dirty="0" smtClean="0">
                <a:ea typeface="Calibri"/>
                <a:cs typeface="Calibri"/>
              </a:rPr>
              <a:t> 20 June 2023</a:t>
            </a:r>
            <a:endParaRPr lang="en-US" sz="1200" dirty="0" smtClean="0">
              <a:ea typeface="Calibri" panose="020F0502020204030204" pitchFamily="34" charset="0"/>
              <a:cs typeface="Times New Roman" panose="02020603050405020304" pitchFamily="18" charset="0"/>
            </a:endParaRPr>
          </a:p>
          <a:p>
            <a:endParaRPr lang="de-DE" dirty="0"/>
          </a:p>
        </p:txBody>
      </p:sp>
      <p:sp>
        <p:nvSpPr>
          <p:cNvPr id="4" name="Dia számának helye 3"/>
          <p:cNvSpPr>
            <a:spLocks noGrp="1"/>
          </p:cNvSpPr>
          <p:nvPr>
            <p:ph type="sldNum" sz="quarter" idx="10"/>
          </p:nvPr>
        </p:nvSpPr>
        <p:spPr/>
        <p:txBody>
          <a:bodyPr/>
          <a:lstStyle/>
          <a:p>
            <a:fld id="{7A18A888-7EFF-884A-8578-A50BE6E7AD7F}" type="slidenum">
              <a:rPr lang="en-US" smtClean="0"/>
              <a:t>6</a:t>
            </a:fld>
            <a:endParaRPr lang="en-US"/>
          </a:p>
        </p:txBody>
      </p:sp>
    </p:spTree>
    <p:extLst>
      <p:ext uri="{BB962C8B-B14F-4D97-AF65-F5344CB8AC3E}">
        <p14:creationId xmlns:p14="http://schemas.microsoft.com/office/powerpoint/2010/main" val="3713213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algn="just"/>
            <a:r>
              <a:rPr lang="en-US" sz="1200" dirty="0" smtClean="0"/>
              <a:t>Climate change is already impacting health in a myriad of ways, including by leading to death and illness from increasingly frequent extreme weather events, such as heat</a:t>
            </a:r>
            <a:r>
              <a:rPr lang="hu-HU" sz="1200" dirty="0" smtClean="0"/>
              <a:t> </a:t>
            </a:r>
            <a:r>
              <a:rPr lang="en-US" sz="1200" dirty="0" smtClean="0"/>
              <a:t>waves, storms and floods, the disruption of food systems, increases in </a:t>
            </a:r>
            <a:r>
              <a:rPr lang="en-US" sz="1200" dirty="0" err="1" smtClean="0"/>
              <a:t>zoonoses</a:t>
            </a:r>
            <a:r>
              <a:rPr lang="en-US" sz="1200" dirty="0" smtClean="0"/>
              <a:t> and food-, water- and vector-borne diseases, and mental health issues. Furthermore, climate change is undermining many of the social determinants for good health, such as livelihoods, equality and access to health care and social support structures. </a:t>
            </a:r>
          </a:p>
          <a:p>
            <a:pPr algn="just"/>
            <a:r>
              <a:rPr lang="en-US" sz="1200" dirty="0" smtClean="0"/>
              <a:t>These climate-sensitive health risks are disproportionately felt by the most vulnerable and disadvantaged, including women, children, ethnic minorities, poor communities, migrants or displaced persons, older populations, and those with underlying health conditions.</a:t>
            </a:r>
            <a:endParaRPr lang="hu-HU" sz="1200" dirty="0" smtClean="0"/>
          </a:p>
          <a:p>
            <a:endParaRPr lang="de-DE" dirty="0"/>
          </a:p>
        </p:txBody>
      </p:sp>
      <p:sp>
        <p:nvSpPr>
          <p:cNvPr id="4" name="Dia számának helye 3"/>
          <p:cNvSpPr>
            <a:spLocks noGrp="1"/>
          </p:cNvSpPr>
          <p:nvPr>
            <p:ph type="sldNum" sz="quarter" idx="10"/>
          </p:nvPr>
        </p:nvSpPr>
        <p:spPr/>
        <p:txBody>
          <a:bodyPr/>
          <a:lstStyle/>
          <a:p>
            <a:fld id="{7A18A888-7EFF-884A-8578-A50BE6E7AD7F}" type="slidenum">
              <a:rPr lang="en-US" smtClean="0"/>
              <a:t>7</a:t>
            </a:fld>
            <a:endParaRPr lang="en-US"/>
          </a:p>
        </p:txBody>
      </p:sp>
    </p:spTree>
    <p:extLst>
      <p:ext uri="{BB962C8B-B14F-4D97-AF65-F5344CB8AC3E}">
        <p14:creationId xmlns:p14="http://schemas.microsoft.com/office/powerpoint/2010/main" val="162679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https://www.who.int/news-room/fact-sheets/detail/climate-change-and-health Figure:</a:t>
            </a:r>
            <a:r>
              <a:rPr lang="en-US" baseline="0" dirty="0"/>
              <a:t> </a:t>
            </a:r>
            <a:r>
              <a:rPr lang="en-US" sz="1200" b="1" i="1" kern="1200" dirty="0">
                <a:solidFill>
                  <a:schemeClr val="tx1"/>
                </a:solidFill>
                <a:effectLst/>
                <a:latin typeface="+mn-lt"/>
                <a:ea typeface="+mn-ea"/>
                <a:cs typeface="+mn-cs"/>
              </a:rPr>
              <a:t>An overview of climate-sensitive health risks, their exposure pathways and vulnerability factors. Climate change impacts health both directly and indirectly, and is strongly mediated by environmental, social and public health determinants.</a:t>
            </a:r>
            <a:endParaRPr lang="en-US" dirty="0"/>
          </a:p>
          <a:p>
            <a:endParaRPr lang="en-US" dirty="0"/>
          </a:p>
        </p:txBody>
      </p:sp>
      <p:sp>
        <p:nvSpPr>
          <p:cNvPr id="4" name="Slide Number Placeholder 3"/>
          <p:cNvSpPr>
            <a:spLocks noGrp="1"/>
          </p:cNvSpPr>
          <p:nvPr>
            <p:ph type="sldNum" sz="quarter" idx="10"/>
          </p:nvPr>
        </p:nvSpPr>
        <p:spPr/>
        <p:txBody>
          <a:bodyPr/>
          <a:lstStyle/>
          <a:p>
            <a:fld id="{193055F2-940B-478E-BE26-DCDAD8789F4F}" type="slidenum">
              <a:rPr lang="en-US" smtClean="0"/>
              <a:t>8</a:t>
            </a:fld>
            <a:endParaRPr lang="en-US"/>
          </a:p>
        </p:txBody>
      </p:sp>
    </p:spTree>
    <p:extLst>
      <p:ext uri="{BB962C8B-B14F-4D97-AF65-F5344CB8AC3E}">
        <p14:creationId xmlns:p14="http://schemas.microsoft.com/office/powerpoint/2010/main" val="437620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indent="0" algn="just">
              <a:lnSpc>
                <a:spcPct val="120000"/>
              </a:lnSpc>
              <a:buNone/>
            </a:pPr>
            <a:r>
              <a:rPr lang="hu-HU" sz="1200" dirty="0" err="1" smtClean="0"/>
              <a:t>Adaptation</a:t>
            </a:r>
            <a:r>
              <a:rPr lang="hu-HU" sz="1200" dirty="0" smtClean="0"/>
              <a:t> </a:t>
            </a:r>
            <a:r>
              <a:rPr lang="hu-HU" sz="1200" dirty="0" err="1" smtClean="0"/>
              <a:t>to</a:t>
            </a:r>
            <a:r>
              <a:rPr lang="hu-HU" sz="1200" dirty="0" smtClean="0"/>
              <a:t> </a:t>
            </a:r>
            <a:r>
              <a:rPr lang="hu-HU" sz="1200" dirty="0" err="1" smtClean="0"/>
              <a:t>climate</a:t>
            </a:r>
            <a:r>
              <a:rPr lang="hu-HU" sz="1200" dirty="0" smtClean="0"/>
              <a:t> </a:t>
            </a:r>
            <a:r>
              <a:rPr lang="hu-HU" sz="1200" dirty="0" err="1" smtClean="0"/>
              <a:t>change's</a:t>
            </a:r>
            <a:r>
              <a:rPr lang="hu-HU" sz="1200" dirty="0" smtClean="0"/>
              <a:t> </a:t>
            </a:r>
            <a:r>
              <a:rPr lang="hu-HU" sz="1200" dirty="0" err="1" smtClean="0"/>
              <a:t>health</a:t>
            </a:r>
            <a:r>
              <a:rPr lang="hu-HU" sz="1200" dirty="0" smtClean="0"/>
              <a:t> </a:t>
            </a:r>
            <a:r>
              <a:rPr lang="hu-HU" sz="1200" dirty="0" err="1" smtClean="0"/>
              <a:t>impacts</a:t>
            </a:r>
            <a:r>
              <a:rPr lang="hu-HU" sz="1200" dirty="0" smtClean="0"/>
              <a:t> </a:t>
            </a:r>
            <a:r>
              <a:rPr lang="hu-HU" sz="1200" dirty="0" err="1" smtClean="0"/>
              <a:t>involves</a:t>
            </a:r>
            <a:r>
              <a:rPr lang="hu-HU" sz="1200" dirty="0" smtClean="0"/>
              <a:t> </a:t>
            </a:r>
            <a:r>
              <a:rPr lang="hu-HU" sz="1200" dirty="0" err="1" smtClean="0"/>
              <a:t>taking</a:t>
            </a:r>
            <a:r>
              <a:rPr lang="hu-HU" sz="1200" dirty="0" smtClean="0"/>
              <a:t> </a:t>
            </a:r>
            <a:r>
              <a:rPr lang="hu-HU" sz="1200" dirty="0" err="1" smtClean="0"/>
              <a:t>proactive</a:t>
            </a:r>
            <a:r>
              <a:rPr lang="hu-HU" sz="1200" dirty="0" smtClean="0"/>
              <a:t> </a:t>
            </a:r>
            <a:r>
              <a:rPr lang="hu-HU" sz="1200" dirty="0" err="1" smtClean="0"/>
              <a:t>measures</a:t>
            </a:r>
            <a:r>
              <a:rPr lang="hu-HU" sz="1200" dirty="0" smtClean="0"/>
              <a:t> </a:t>
            </a:r>
            <a:r>
              <a:rPr lang="hu-HU" sz="1200" dirty="0" err="1" smtClean="0"/>
              <a:t>to</a:t>
            </a:r>
            <a:r>
              <a:rPr lang="hu-HU" sz="1200" dirty="0" smtClean="0"/>
              <a:t> </a:t>
            </a:r>
            <a:r>
              <a:rPr lang="hu-HU" sz="1200" dirty="0" err="1" smtClean="0"/>
              <a:t>minimize</a:t>
            </a:r>
            <a:r>
              <a:rPr lang="hu-HU" sz="1200" dirty="0" smtClean="0"/>
              <a:t> </a:t>
            </a:r>
            <a:r>
              <a:rPr lang="hu-HU" sz="1200" dirty="0" err="1" smtClean="0"/>
              <a:t>the</a:t>
            </a:r>
            <a:r>
              <a:rPr lang="hu-HU" sz="1200" dirty="0" smtClean="0"/>
              <a:t> </a:t>
            </a:r>
            <a:r>
              <a:rPr lang="hu-HU" sz="1200" dirty="0" err="1" smtClean="0"/>
              <a:t>negative</a:t>
            </a:r>
            <a:r>
              <a:rPr lang="hu-HU" sz="1200" dirty="0" smtClean="0"/>
              <a:t> </a:t>
            </a:r>
            <a:r>
              <a:rPr lang="hu-HU" sz="1200" dirty="0" err="1" smtClean="0"/>
              <a:t>health</a:t>
            </a:r>
            <a:r>
              <a:rPr lang="hu-HU" sz="1200" dirty="0" smtClean="0"/>
              <a:t> </a:t>
            </a:r>
            <a:r>
              <a:rPr lang="hu-HU" sz="1200" dirty="0" err="1" smtClean="0"/>
              <a:t>consequences</a:t>
            </a:r>
            <a:r>
              <a:rPr lang="hu-HU" sz="1200" dirty="0" smtClean="0"/>
              <a:t> </a:t>
            </a:r>
            <a:r>
              <a:rPr lang="hu-HU" sz="1200" dirty="0" err="1" smtClean="0"/>
              <a:t>associated</a:t>
            </a:r>
            <a:r>
              <a:rPr lang="hu-HU" sz="1200" dirty="0" smtClean="0"/>
              <a:t> </a:t>
            </a:r>
            <a:r>
              <a:rPr lang="hu-HU" sz="1200" dirty="0" err="1" smtClean="0"/>
              <a:t>with</a:t>
            </a:r>
            <a:r>
              <a:rPr lang="hu-HU" sz="1200" dirty="0" smtClean="0"/>
              <a:t> </a:t>
            </a:r>
            <a:r>
              <a:rPr lang="hu-HU" sz="1200" dirty="0" err="1" smtClean="0"/>
              <a:t>changing</a:t>
            </a:r>
            <a:r>
              <a:rPr lang="hu-HU" sz="1200" dirty="0" smtClean="0"/>
              <a:t> </a:t>
            </a:r>
            <a:r>
              <a:rPr lang="hu-HU" sz="1200" dirty="0" err="1" smtClean="0"/>
              <a:t>climatic</a:t>
            </a:r>
            <a:r>
              <a:rPr lang="hu-HU" sz="1200" dirty="0" smtClean="0"/>
              <a:t> </a:t>
            </a:r>
            <a:r>
              <a:rPr lang="hu-HU" sz="1200" dirty="0" err="1" smtClean="0"/>
              <a:t>conditions</a:t>
            </a:r>
            <a:r>
              <a:rPr lang="hu-HU" sz="1200" dirty="0" smtClean="0"/>
              <a:t>.</a:t>
            </a:r>
          </a:p>
          <a:p>
            <a:pPr marL="0" indent="0" algn="just">
              <a:lnSpc>
                <a:spcPct val="120000"/>
              </a:lnSpc>
              <a:spcBef>
                <a:spcPts val="2000"/>
              </a:spcBef>
              <a:buNone/>
            </a:pPr>
            <a:r>
              <a:rPr lang="en-US" sz="1200" dirty="0" smtClean="0"/>
              <a:t>Adaptation actions can take on many forms, depending on the unique context of a community, business, organization, country or region. There is no </a:t>
            </a:r>
            <a:r>
              <a:rPr lang="hu-HU" sz="1200" dirty="0" smtClean="0"/>
              <a:t>”</a:t>
            </a:r>
            <a:r>
              <a:rPr lang="en-US" sz="1200" dirty="0" smtClean="0"/>
              <a:t>one-size-fits-all-solution</a:t>
            </a:r>
            <a:r>
              <a:rPr lang="hu-HU" sz="1200" dirty="0" smtClean="0"/>
              <a:t>”: it </a:t>
            </a:r>
            <a:r>
              <a:rPr lang="en-US" sz="1200" dirty="0" smtClean="0"/>
              <a:t>can range from building flood </a:t>
            </a:r>
            <a:r>
              <a:rPr lang="en-US" sz="1200" dirty="0" err="1" smtClean="0"/>
              <a:t>defences</a:t>
            </a:r>
            <a:r>
              <a:rPr lang="en-US" sz="1200" dirty="0" smtClean="0"/>
              <a:t>, setting up early warning systems for cyclones, switching to drought-resistant crops, to redesigning communication systems, business operations and government policies.</a:t>
            </a:r>
            <a:endParaRPr lang="hu-HU" sz="1200" dirty="0" smtClean="0"/>
          </a:p>
          <a:p>
            <a:pPr marL="0" indent="0" algn="just">
              <a:lnSpc>
                <a:spcPct val="120000"/>
              </a:lnSpc>
              <a:spcBef>
                <a:spcPts val="2000"/>
              </a:spcBef>
              <a:buNone/>
            </a:pPr>
            <a:r>
              <a:rPr lang="hu-HU" sz="1200" dirty="0" smtClean="0"/>
              <a:t>C</a:t>
            </a:r>
            <a:r>
              <a:rPr lang="en-US" sz="1200" dirty="0" err="1" smtClean="0"/>
              <a:t>ountries</a:t>
            </a:r>
            <a:r>
              <a:rPr lang="en-US" sz="1200" dirty="0" smtClean="0"/>
              <a:t> and communities need to develop adaptation solutions and implement actions to respond to current and future climate change impacts.</a:t>
            </a:r>
            <a:endParaRPr lang="hu-HU" sz="1200" dirty="0" smtClean="0"/>
          </a:p>
          <a:p>
            <a:endParaRPr lang="hu-HU" dirty="0" smtClean="0"/>
          </a:p>
          <a:p>
            <a:endParaRPr lang="hu-HU" dirty="0" smtClean="0"/>
          </a:p>
          <a:p>
            <a:r>
              <a:rPr lang="de-DE" dirty="0" smtClean="0"/>
              <a:t>https</a:t>
            </a:r>
            <a:r>
              <a:rPr lang="de-DE" dirty="0"/>
              <a:t>://unfccc.int/topics/adaptation-and-resilience/the-big-picture/introduction</a:t>
            </a:r>
          </a:p>
        </p:txBody>
      </p:sp>
      <p:sp>
        <p:nvSpPr>
          <p:cNvPr id="4" name="Dia számának helye 3"/>
          <p:cNvSpPr>
            <a:spLocks noGrp="1"/>
          </p:cNvSpPr>
          <p:nvPr>
            <p:ph type="sldNum" sz="quarter" idx="10"/>
          </p:nvPr>
        </p:nvSpPr>
        <p:spPr/>
        <p:txBody>
          <a:bodyPr/>
          <a:lstStyle/>
          <a:p>
            <a:fld id="{C474DCDC-A190-48C1-ADE3-0C6CA7E8B3F0}" type="slidenum">
              <a:rPr lang="hu-HU" smtClean="0"/>
              <a:t>9</a:t>
            </a:fld>
            <a:endParaRPr lang="hu-HU"/>
          </a:p>
        </p:txBody>
      </p:sp>
    </p:spTree>
    <p:extLst>
      <p:ext uri="{BB962C8B-B14F-4D97-AF65-F5344CB8AC3E}">
        <p14:creationId xmlns:p14="http://schemas.microsoft.com/office/powerpoint/2010/main" val="1403262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b="1" dirty="0" err="1" smtClean="0"/>
              <a:t>Understand</a:t>
            </a:r>
            <a:r>
              <a:rPr lang="hu-HU" b="1" dirty="0" smtClean="0"/>
              <a:t> </a:t>
            </a:r>
            <a:r>
              <a:rPr lang="hu-HU" b="1" dirty="0" err="1" smtClean="0"/>
              <a:t>exposure</a:t>
            </a:r>
            <a:r>
              <a:rPr lang="hu-HU" b="1" dirty="0" smtClean="0"/>
              <a:t>:</a:t>
            </a:r>
            <a:r>
              <a:rPr lang="hu-HU" dirty="0" smtClean="0"/>
              <a:t> </a:t>
            </a:r>
            <a:r>
              <a:rPr lang="hu-HU" dirty="0" err="1" smtClean="0"/>
              <a:t>learn</a:t>
            </a:r>
            <a:r>
              <a:rPr lang="hu-HU" dirty="0" smtClean="0"/>
              <a:t> more </a:t>
            </a:r>
            <a:r>
              <a:rPr lang="hu-HU" dirty="0" err="1" smtClean="0"/>
              <a:t>about</a:t>
            </a:r>
            <a:r>
              <a:rPr lang="hu-HU" dirty="0" smtClean="0"/>
              <a:t> </a:t>
            </a:r>
            <a:r>
              <a:rPr lang="hu-HU" dirty="0" err="1" smtClean="0"/>
              <a:t>climate</a:t>
            </a:r>
            <a:r>
              <a:rPr lang="hu-HU" dirty="0" smtClean="0"/>
              <a:t> </a:t>
            </a:r>
            <a:r>
              <a:rPr lang="hu-HU" dirty="0" err="1" smtClean="0"/>
              <a:t>hazards</a:t>
            </a:r>
            <a:r>
              <a:rPr lang="hu-HU" dirty="0" smtClean="0"/>
              <a:t> (</a:t>
            </a:r>
            <a:r>
              <a:rPr lang="hu-HU" dirty="0" err="1" smtClean="0"/>
              <a:t>extreme</a:t>
            </a:r>
            <a:r>
              <a:rPr lang="hu-HU" dirty="0" smtClean="0"/>
              <a:t> </a:t>
            </a:r>
            <a:r>
              <a:rPr lang="hu-HU" dirty="0" err="1" smtClean="0"/>
              <a:t>heat&amp;cold</a:t>
            </a:r>
            <a:r>
              <a:rPr lang="hu-HU" dirty="0" smtClean="0"/>
              <a:t>, </a:t>
            </a:r>
            <a:r>
              <a:rPr lang="hu-HU" dirty="0" err="1" smtClean="0"/>
              <a:t>drought</a:t>
            </a:r>
            <a:r>
              <a:rPr lang="hu-HU" dirty="0" smtClean="0"/>
              <a:t>, </a:t>
            </a:r>
            <a:r>
              <a:rPr lang="hu-HU" dirty="0" err="1" smtClean="0"/>
              <a:t>wildfire</a:t>
            </a:r>
            <a:r>
              <a:rPr lang="hu-HU" dirty="0" smtClean="0"/>
              <a:t>, </a:t>
            </a:r>
            <a:r>
              <a:rPr lang="hu-HU" dirty="0" err="1" smtClean="0"/>
              <a:t>flooding</a:t>
            </a:r>
            <a:r>
              <a:rPr lang="hu-HU" dirty="0" smtClean="0"/>
              <a:t>, </a:t>
            </a:r>
            <a:r>
              <a:rPr lang="hu-HU" dirty="0" err="1" smtClean="0"/>
              <a:t>social</a:t>
            </a:r>
            <a:r>
              <a:rPr lang="hu-HU" dirty="0" smtClean="0"/>
              <a:t> </a:t>
            </a:r>
            <a:r>
              <a:rPr lang="hu-HU" dirty="0" err="1" smtClean="0"/>
              <a:t>impacts</a:t>
            </a:r>
            <a:r>
              <a:rPr lang="hu-HU" dirty="0" smtClean="0"/>
              <a:t>); </a:t>
            </a:r>
            <a:r>
              <a:rPr lang="hu-HU" dirty="0" err="1" smtClean="0"/>
              <a:t>understand</a:t>
            </a:r>
            <a:r>
              <a:rPr lang="hu-HU" dirty="0" smtClean="0"/>
              <a:t> </a:t>
            </a:r>
            <a:r>
              <a:rPr lang="hu-HU" dirty="0" err="1" smtClean="0"/>
              <a:t>future</a:t>
            </a:r>
            <a:r>
              <a:rPr lang="hu-HU" baseline="0" dirty="0" smtClean="0"/>
              <a:t> </a:t>
            </a:r>
            <a:r>
              <a:rPr lang="hu-HU" baseline="0" dirty="0" err="1" smtClean="0"/>
              <a:t>hazard</a:t>
            </a:r>
            <a:r>
              <a:rPr lang="hu-HU" baseline="0" dirty="0" smtClean="0"/>
              <a:t> </a:t>
            </a:r>
            <a:r>
              <a:rPr lang="hu-HU" baseline="0" dirty="0" err="1" smtClean="0"/>
              <a:t>exposure</a:t>
            </a:r>
            <a:endParaRPr lang="hu-HU" baseline="0" dirty="0" smtClean="0"/>
          </a:p>
          <a:p>
            <a:endParaRPr lang="hu-HU" baseline="0" dirty="0" smtClean="0"/>
          </a:p>
          <a:p>
            <a:r>
              <a:rPr lang="hu-HU" b="1" baseline="0" dirty="0" err="1" smtClean="0"/>
              <a:t>Vulnerability&amp;Risks</a:t>
            </a:r>
            <a:r>
              <a:rPr lang="hu-HU" b="1" baseline="0" dirty="0" smtClean="0"/>
              <a:t>:</a:t>
            </a:r>
            <a:r>
              <a:rPr lang="hu-HU" baseline="0" dirty="0" smtClean="0"/>
              <a:t> </a:t>
            </a:r>
            <a:r>
              <a:rPr lang="hu-HU" baseline="0" dirty="0" err="1" smtClean="0"/>
              <a:t>explore</a:t>
            </a:r>
            <a:r>
              <a:rPr lang="hu-HU" baseline="0" dirty="0" smtClean="0"/>
              <a:t> </a:t>
            </a:r>
            <a:r>
              <a:rPr lang="hu-HU" baseline="0" dirty="0" err="1" smtClean="0"/>
              <a:t>climate</a:t>
            </a:r>
            <a:r>
              <a:rPr lang="hu-HU" baseline="0" dirty="0" smtClean="0"/>
              <a:t> </a:t>
            </a:r>
            <a:r>
              <a:rPr lang="hu-HU" baseline="0" dirty="0" err="1" smtClean="0"/>
              <a:t>data</a:t>
            </a:r>
            <a:r>
              <a:rPr lang="hu-HU" baseline="0" dirty="0" smtClean="0"/>
              <a:t> (</a:t>
            </a:r>
            <a:r>
              <a:rPr lang="hu-HU" baseline="0" dirty="0" err="1" smtClean="0"/>
              <a:t>climate</a:t>
            </a:r>
            <a:r>
              <a:rPr lang="hu-HU" baseline="0" dirty="0" smtClean="0"/>
              <a:t> </a:t>
            </a:r>
            <a:r>
              <a:rPr lang="hu-HU" baseline="0" dirty="0" err="1" smtClean="0"/>
              <a:t>projections</a:t>
            </a:r>
            <a:r>
              <a:rPr lang="hu-HU" baseline="0" dirty="0" smtClean="0"/>
              <a:t>, </a:t>
            </a:r>
            <a:r>
              <a:rPr lang="hu-HU" baseline="0" dirty="0" err="1" smtClean="0"/>
              <a:t>extreme</a:t>
            </a:r>
            <a:r>
              <a:rPr lang="hu-HU" baseline="0" dirty="0" smtClean="0"/>
              <a:t> </a:t>
            </a:r>
            <a:r>
              <a:rPr lang="hu-HU" baseline="0" dirty="0" err="1" smtClean="0"/>
              <a:t>temperatures</a:t>
            </a:r>
            <a:r>
              <a:rPr lang="hu-HU" baseline="0" dirty="0" smtClean="0"/>
              <a:t>; </a:t>
            </a:r>
            <a:r>
              <a:rPr lang="hu-HU" baseline="0" dirty="0" err="1" smtClean="0"/>
              <a:t>demograpichs</a:t>
            </a:r>
            <a:r>
              <a:rPr lang="hu-HU" baseline="0" dirty="0" smtClean="0"/>
              <a:t>; </a:t>
            </a:r>
            <a:r>
              <a:rPr lang="hu-HU" baseline="0" dirty="0" err="1" smtClean="0"/>
              <a:t>migration</a:t>
            </a:r>
            <a:r>
              <a:rPr lang="hu-HU" baseline="0" dirty="0" smtClean="0"/>
              <a:t>; </a:t>
            </a:r>
            <a:r>
              <a:rPr lang="hu-HU" baseline="0" dirty="0" err="1" smtClean="0"/>
              <a:t>energy</a:t>
            </a:r>
            <a:r>
              <a:rPr lang="hu-HU" baseline="0" dirty="0" smtClean="0"/>
              <a:t> </a:t>
            </a:r>
            <a:r>
              <a:rPr lang="hu-HU" baseline="0" dirty="0" err="1" smtClean="0"/>
              <a:t>consumption</a:t>
            </a:r>
            <a:r>
              <a:rPr lang="hu-HU" baseline="0" dirty="0" smtClean="0"/>
              <a:t>, and </a:t>
            </a:r>
            <a:r>
              <a:rPr lang="hu-HU" baseline="0" dirty="0" err="1" smtClean="0"/>
              <a:t>others</a:t>
            </a:r>
            <a:r>
              <a:rPr lang="hu-HU" baseline="0" dirty="0" smtClean="0"/>
              <a:t>); </a:t>
            </a:r>
          </a:p>
          <a:p>
            <a:r>
              <a:rPr lang="hu-HU" baseline="0" dirty="0" err="1" smtClean="0"/>
              <a:t>risk</a:t>
            </a:r>
            <a:r>
              <a:rPr lang="hu-HU" baseline="0" dirty="0" smtClean="0"/>
              <a:t> </a:t>
            </a:r>
            <a:r>
              <a:rPr lang="hu-HU" baseline="0" dirty="0" err="1" smtClean="0"/>
              <a:t>assessment</a:t>
            </a:r>
            <a:r>
              <a:rPr lang="hu-HU" baseline="0" dirty="0" smtClean="0"/>
              <a:t>   - </a:t>
            </a:r>
            <a:r>
              <a:rPr lang="en-US" sz="1200" b="0" i="0" kern="1200" dirty="0" smtClean="0">
                <a:solidFill>
                  <a:schemeClr val="tx1"/>
                </a:solidFill>
                <a:effectLst/>
                <a:latin typeface="+mn-lt"/>
                <a:ea typeface="+mn-ea"/>
                <a:cs typeface="+mn-cs"/>
              </a:rPr>
              <a:t>Risk is a compound concept that describes the chance of sustaining a substantial loss.</a:t>
            </a:r>
          </a:p>
          <a:p>
            <a:r>
              <a:rPr lang="en-US" sz="1200" b="0" i="0" kern="1200" dirty="0" smtClean="0">
                <a:solidFill>
                  <a:schemeClr val="tx1"/>
                </a:solidFill>
                <a:effectLst/>
                <a:latin typeface="+mn-lt"/>
                <a:ea typeface="+mn-ea"/>
                <a:cs typeface="+mn-cs"/>
              </a:rPr>
              <a:t>The first element of risk is the probability of a hazard occurring. How likely is it that the hazard will happen in your location? How frequently has it occurred in the past, and is that frequency increasing due to climate change?</a:t>
            </a:r>
          </a:p>
          <a:p>
            <a:r>
              <a:rPr lang="en-US" sz="1200" b="0" i="0" kern="1200" dirty="0" smtClean="0">
                <a:solidFill>
                  <a:schemeClr val="tx1"/>
                </a:solidFill>
                <a:effectLst/>
                <a:latin typeface="+mn-lt"/>
                <a:ea typeface="+mn-ea"/>
                <a:cs typeface="+mn-cs"/>
              </a:rPr>
              <a:t>The second element is the magnitude of consequences from the event. Would the hazard cause a major disruption for a large number of people for an extended period? Would it require large amounts of money and time to regain the previous level of function?</a:t>
            </a:r>
          </a:p>
          <a:p>
            <a:r>
              <a:rPr lang="en-US" sz="1200" b="0" i="0" kern="1200" dirty="0" smtClean="0">
                <a:solidFill>
                  <a:schemeClr val="tx1"/>
                </a:solidFill>
                <a:effectLst/>
                <a:latin typeface="+mn-lt"/>
                <a:ea typeface="+mn-ea"/>
                <a:cs typeface="+mn-cs"/>
              </a:rPr>
              <a:t>When referring to risk from weather and climate-related hazards, higher risk reflects either a higher chance of a hazard occurring or a higher cost (financial or otherwise) if the hazard occurs. To characterize risk, you'll rate these two parameters for each of your vulnerable assets.</a:t>
            </a:r>
          </a:p>
          <a:p>
            <a:r>
              <a:rPr lang="en-US" sz="1200" b="0" i="0" kern="1200" dirty="0" smtClean="0">
                <a:solidFill>
                  <a:schemeClr val="tx1"/>
                </a:solidFill>
                <a:effectLst/>
                <a:latin typeface="+mn-lt"/>
                <a:ea typeface="+mn-ea"/>
                <a:cs typeface="+mn-cs"/>
              </a:rPr>
              <a:t>For the hazards that could impact your most vulnerable assets:</a:t>
            </a:r>
            <a:r>
              <a:rPr lang="hu-HU" sz="1200" b="0" i="0" kern="1200" dirty="0" smtClean="0">
                <a:solidFill>
                  <a:schemeClr val="tx1"/>
                </a:solidFill>
                <a:effectLst/>
                <a:latin typeface="+mn-lt"/>
                <a:ea typeface="+mn-ea"/>
                <a:cs typeface="+mn-cs"/>
              </a:rPr>
              <a:t> c</a:t>
            </a:r>
            <a:r>
              <a:rPr lang="en-US" sz="1200" b="0" i="0" kern="1200" dirty="0" err="1" smtClean="0">
                <a:solidFill>
                  <a:schemeClr val="tx1"/>
                </a:solidFill>
                <a:effectLst/>
                <a:latin typeface="+mn-lt"/>
                <a:ea typeface="+mn-ea"/>
                <a:cs typeface="+mn-cs"/>
              </a:rPr>
              <a:t>ollect</a:t>
            </a:r>
            <a:r>
              <a:rPr lang="en-US" sz="1200" b="0" i="0" kern="1200" dirty="0" smtClean="0">
                <a:solidFill>
                  <a:schemeClr val="tx1"/>
                </a:solidFill>
                <a:effectLst/>
                <a:latin typeface="+mn-lt"/>
                <a:ea typeface="+mn-ea"/>
                <a:cs typeface="+mn-cs"/>
              </a:rPr>
              <a:t> information on how frequently the hazard has occurred in your region in the past.</a:t>
            </a:r>
            <a:r>
              <a:rPr lang="hu-HU"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Check if climate change or other stressors are likely to increase the frequency or severity of the hazard over time.</a:t>
            </a:r>
          </a:p>
          <a:p>
            <a:endParaRPr lang="hu-HU" dirty="0" smtClean="0"/>
          </a:p>
          <a:p>
            <a:r>
              <a:rPr lang="hu-HU" b="1" dirty="0" err="1" smtClean="0"/>
              <a:t>Investigate</a:t>
            </a:r>
            <a:r>
              <a:rPr lang="hu-HU" b="1" dirty="0" smtClean="0"/>
              <a:t> </a:t>
            </a:r>
            <a:r>
              <a:rPr lang="hu-HU" b="1" dirty="0" err="1" smtClean="0"/>
              <a:t>options</a:t>
            </a:r>
            <a:r>
              <a:rPr lang="hu-HU" b="1" dirty="0" smtClean="0"/>
              <a:t>:</a:t>
            </a:r>
            <a:r>
              <a:rPr lang="hu-HU" dirty="0" smtClean="0"/>
              <a:t> https://actions-database-demo.fernleafinteractive.com/action-hazard-asset</a:t>
            </a:r>
          </a:p>
          <a:p>
            <a:endParaRPr lang="hu-HU" dirty="0" smtClean="0"/>
          </a:p>
          <a:p>
            <a:r>
              <a:rPr lang="hu-HU" b="1" dirty="0" err="1" smtClean="0"/>
              <a:t>Prioritize</a:t>
            </a:r>
            <a:r>
              <a:rPr lang="hu-HU" b="1" dirty="0" smtClean="0"/>
              <a:t> &amp; </a:t>
            </a:r>
            <a:r>
              <a:rPr lang="hu-HU" b="1" dirty="0" err="1" smtClean="0"/>
              <a:t>Plan</a:t>
            </a:r>
            <a:r>
              <a:rPr lang="hu-HU" b="1" dirty="0" smtClean="0"/>
              <a:t>: </a:t>
            </a:r>
            <a:r>
              <a:rPr lang="en-US" sz="1200" b="0" i="0" kern="1200" dirty="0" smtClean="0">
                <a:solidFill>
                  <a:schemeClr val="tx1"/>
                </a:solidFill>
                <a:effectLst/>
                <a:latin typeface="+mn-lt"/>
                <a:ea typeface="+mn-ea"/>
                <a:cs typeface="+mn-cs"/>
              </a:rPr>
              <a:t>Rank the expected value of implementing each action, and integrate the highest-value actions into a step-by-step plan.</a:t>
            </a:r>
            <a:r>
              <a:rPr lang="hu-HU" sz="1200" b="0" i="0" kern="1200" dirty="0" smtClean="0">
                <a:solidFill>
                  <a:schemeClr val="tx1"/>
                </a:solidFill>
                <a:effectLst/>
                <a:latin typeface="+mn-lt"/>
                <a:ea typeface="+mn-ea"/>
                <a:cs typeface="+mn-cs"/>
              </a:rPr>
              <a:t> </a:t>
            </a:r>
            <a:r>
              <a:rPr lang="hu-HU" b="0" dirty="0" smtClean="0"/>
              <a:t>https://toolkit.climate.gov/steps-to-resilience/prioritize-plan</a:t>
            </a:r>
          </a:p>
          <a:p>
            <a:endParaRPr lang="hu-HU" dirty="0" smtClean="0"/>
          </a:p>
          <a:p>
            <a:r>
              <a:rPr lang="hu-HU" b="1" dirty="0" err="1" smtClean="0"/>
              <a:t>Take</a:t>
            </a:r>
            <a:r>
              <a:rPr lang="hu-HU" b="1" dirty="0" smtClean="0"/>
              <a:t> </a:t>
            </a:r>
            <a:r>
              <a:rPr lang="hu-HU" b="1" dirty="0" err="1" smtClean="0"/>
              <a:t>action</a:t>
            </a:r>
            <a:r>
              <a:rPr lang="hu-HU" b="1" dirty="0" smtClean="0"/>
              <a:t>:</a:t>
            </a:r>
            <a:r>
              <a:rPr lang="hu-HU" dirty="0" smtClean="0"/>
              <a:t> </a:t>
            </a:r>
            <a:r>
              <a:rPr lang="hu-HU" dirty="0" err="1" smtClean="0"/>
              <a:t>checking</a:t>
            </a:r>
            <a:r>
              <a:rPr lang="hu-HU" dirty="0" smtClean="0"/>
              <a:t> and </a:t>
            </a:r>
            <a:r>
              <a:rPr lang="hu-HU" dirty="0" err="1" smtClean="0"/>
              <a:t>searching</a:t>
            </a:r>
            <a:r>
              <a:rPr lang="hu-HU" dirty="0" smtClean="0"/>
              <a:t> </a:t>
            </a:r>
            <a:r>
              <a:rPr lang="hu-HU" dirty="0" err="1" smtClean="0"/>
              <a:t>for</a:t>
            </a:r>
            <a:r>
              <a:rPr lang="hu-HU" dirty="0" smtClean="0"/>
              <a:t> </a:t>
            </a:r>
            <a:r>
              <a:rPr lang="hu-HU" dirty="0" err="1" smtClean="0"/>
              <a:t>available</a:t>
            </a:r>
            <a:r>
              <a:rPr lang="hu-HU" dirty="0" smtClean="0"/>
              <a:t> </a:t>
            </a:r>
            <a:r>
              <a:rPr lang="hu-HU" dirty="0" err="1" smtClean="0"/>
              <a:t>resources</a:t>
            </a:r>
            <a:r>
              <a:rPr lang="hu-HU" dirty="0" smtClean="0"/>
              <a:t> </a:t>
            </a:r>
            <a:r>
              <a:rPr lang="hu-HU" dirty="0" err="1" smtClean="0"/>
              <a:t>which</a:t>
            </a:r>
            <a:r>
              <a:rPr lang="hu-HU" dirty="0" smtClean="0"/>
              <a:t> </a:t>
            </a:r>
            <a:r>
              <a:rPr lang="hu-HU" dirty="0" err="1" smtClean="0"/>
              <a:t>can</a:t>
            </a:r>
            <a:r>
              <a:rPr lang="hu-HU" baseline="0" dirty="0" smtClean="0"/>
              <a:t> </a:t>
            </a:r>
            <a:r>
              <a:rPr lang="hu-HU" baseline="0" dirty="0" err="1" smtClean="0"/>
              <a:t>support</a:t>
            </a:r>
            <a:r>
              <a:rPr lang="hu-HU" baseline="0" dirty="0" smtClean="0"/>
              <a:t> </a:t>
            </a:r>
            <a:r>
              <a:rPr lang="hu-HU" baseline="0" dirty="0" err="1" smtClean="0"/>
              <a:t>the</a:t>
            </a:r>
            <a:r>
              <a:rPr lang="hu-HU" baseline="0" dirty="0" smtClean="0"/>
              <a:t> </a:t>
            </a:r>
            <a:r>
              <a:rPr lang="hu-HU" baseline="0" dirty="0" err="1" smtClean="0"/>
              <a:t>investigations</a:t>
            </a:r>
            <a:r>
              <a:rPr lang="hu-HU" baseline="0" dirty="0" smtClean="0"/>
              <a:t> and </a:t>
            </a:r>
            <a:r>
              <a:rPr lang="hu-HU" baseline="0" dirty="0" err="1" smtClean="0"/>
              <a:t>actions</a:t>
            </a:r>
            <a:r>
              <a:rPr lang="hu-HU" baseline="0" dirty="0" smtClean="0"/>
              <a:t> </a:t>
            </a:r>
            <a:r>
              <a:rPr lang="hu-HU" baseline="0" dirty="0" err="1" smtClean="0"/>
              <a:t>planned</a:t>
            </a:r>
            <a:endParaRPr lang="hu-HU" dirty="0" smtClean="0"/>
          </a:p>
          <a:p>
            <a:endParaRPr lang="hu-HU" dirty="0" smtClean="0"/>
          </a:p>
          <a:p>
            <a:endParaRPr lang="hu-HU" dirty="0" smtClean="0"/>
          </a:p>
          <a:p>
            <a:endParaRPr lang="hu-HU" dirty="0" smtClean="0"/>
          </a:p>
          <a:p>
            <a:r>
              <a:rPr lang="de-DE" dirty="0" smtClean="0"/>
              <a:t>https://resilience.climate.gov/</a:t>
            </a:r>
            <a:endParaRPr lang="de-DE" dirty="0"/>
          </a:p>
        </p:txBody>
      </p:sp>
      <p:sp>
        <p:nvSpPr>
          <p:cNvPr id="4" name="Dia számának helye 3"/>
          <p:cNvSpPr>
            <a:spLocks noGrp="1"/>
          </p:cNvSpPr>
          <p:nvPr>
            <p:ph type="sldNum" sz="quarter" idx="10"/>
          </p:nvPr>
        </p:nvSpPr>
        <p:spPr/>
        <p:txBody>
          <a:bodyPr/>
          <a:lstStyle/>
          <a:p>
            <a:fld id="{C474DCDC-A190-48C1-ADE3-0C6CA7E8B3F0}" type="slidenum">
              <a:rPr lang="hu-HU" smtClean="0"/>
              <a:t>10</a:t>
            </a:fld>
            <a:endParaRPr lang="hu-HU"/>
          </a:p>
        </p:txBody>
      </p:sp>
    </p:spTree>
    <p:extLst>
      <p:ext uri="{BB962C8B-B14F-4D97-AF65-F5344CB8AC3E}">
        <p14:creationId xmlns:p14="http://schemas.microsoft.com/office/powerpoint/2010/main" val="2860980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de-DE" dirty="0"/>
          </a:p>
        </p:txBody>
      </p:sp>
      <p:sp>
        <p:nvSpPr>
          <p:cNvPr id="4" name="Dia számának helye 3"/>
          <p:cNvSpPr>
            <a:spLocks noGrp="1"/>
          </p:cNvSpPr>
          <p:nvPr>
            <p:ph type="sldNum" sz="quarter" idx="10"/>
          </p:nvPr>
        </p:nvSpPr>
        <p:spPr/>
        <p:txBody>
          <a:bodyPr/>
          <a:lstStyle/>
          <a:p>
            <a:fld id="{4846FD6C-1DC6-4E53-9F18-BEDDB8F0AB88}" type="slidenum">
              <a:rPr lang="en-US" smtClean="0"/>
              <a:t>11</a:t>
            </a:fld>
            <a:endParaRPr lang="en-US"/>
          </a:p>
        </p:txBody>
      </p:sp>
    </p:spTree>
    <p:extLst>
      <p:ext uri="{BB962C8B-B14F-4D97-AF65-F5344CB8AC3E}">
        <p14:creationId xmlns:p14="http://schemas.microsoft.com/office/powerpoint/2010/main" val="42367485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anchor="b"/>
          <a:lstStyle>
            <a:lvl1pPr algn="l">
              <a:defRPr sz="6000">
                <a:solidFill>
                  <a:schemeClr val="tx1"/>
                </a:solidFill>
              </a:defRPr>
            </a:lvl1pPr>
          </a:lstStyle>
          <a:p>
            <a:r>
              <a:rPr lang="en-US" noProof="0" dirty="0"/>
              <a:t>Title</a:t>
            </a:r>
          </a:p>
        </p:txBody>
      </p:sp>
      <p:sp>
        <p:nvSpPr>
          <p:cNvPr id="3" name="Alcím 2"/>
          <p:cNvSpPr>
            <a:spLocks noGrp="1"/>
          </p:cNvSpPr>
          <p:nvPr>
            <p:ph type="subTitle" idx="1" hasCustomPrompt="1"/>
          </p:nvPr>
        </p:nvSpPr>
        <p:spPr>
          <a:xfrm>
            <a:off x="1524000" y="3602038"/>
            <a:ext cx="9144000" cy="1655762"/>
          </a:xfr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dirty="0"/>
              <a:t>CLIMATEMED – </a:t>
            </a:r>
            <a:r>
              <a:rPr lang="hu-HU" dirty="0" err="1"/>
              <a:t>Knowledge</a:t>
            </a:r>
            <a:r>
              <a:rPr lang="hu-HU" dirty="0"/>
              <a:t> </a:t>
            </a:r>
            <a:r>
              <a:rPr lang="hu-HU" dirty="0" err="1"/>
              <a:t>about</a:t>
            </a:r>
            <a:r>
              <a:rPr lang="hu-HU" dirty="0"/>
              <a:t> </a:t>
            </a:r>
            <a:r>
              <a:rPr lang="hu-HU" dirty="0" err="1"/>
              <a:t>climate</a:t>
            </a:r>
            <a:r>
              <a:rPr lang="hu-HU" dirty="0"/>
              <a:t> </a:t>
            </a:r>
            <a:r>
              <a:rPr lang="hu-HU" dirty="0" err="1"/>
              <a:t>change’s</a:t>
            </a:r>
            <a:r>
              <a:rPr lang="hu-HU" dirty="0"/>
              <a:t> </a:t>
            </a:r>
            <a:r>
              <a:rPr lang="hu-HU" dirty="0" err="1"/>
              <a:t>health</a:t>
            </a:r>
            <a:r>
              <a:rPr lang="hu-HU" dirty="0"/>
              <a:t> </a:t>
            </a:r>
            <a:r>
              <a:rPr lang="hu-HU" dirty="0" err="1"/>
              <a:t>impacts</a:t>
            </a:r>
            <a:r>
              <a:rPr lang="hu-HU" dirty="0"/>
              <a:t> </a:t>
            </a:r>
            <a:r>
              <a:rPr lang="hu-HU" dirty="0" err="1"/>
              <a:t>starts</a:t>
            </a:r>
            <a:r>
              <a:rPr lang="hu-HU" dirty="0"/>
              <a:t>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hu" sz="1200" dirty="0">
                  <a:solidFill>
                    <a:srgbClr val="333333"/>
                  </a:solidFill>
                  <a:latin typeface="+mn-lt"/>
                </a:rPr>
                <a:t>This learning material © 2023-2024 by CLIMATEMED project (</a:t>
              </a:r>
              <a:r>
                <a:rPr lang="hu" sz="1200" dirty="0">
                  <a:solidFill>
                    <a:srgbClr val="333333"/>
                  </a:solidFill>
                  <a:latin typeface="+mn-lt"/>
                  <a:hlinkClick r:id="rId4"/>
                </a:rPr>
                <a:t>www.climatemed.eu</a:t>
              </a:r>
              <a:r>
                <a:rPr lang="hu" sz="1200" dirty="0">
                  <a:solidFill>
                    <a:srgbClr val="333333"/>
                  </a:solidFill>
                  <a:latin typeface="+mn-lt"/>
                </a:rPr>
                <a:t>) is licensed under CC BY 4.0.</a:t>
              </a:r>
              <a:endParaRPr lang="hu-HU" sz="1200" dirty="0">
                <a:solidFill>
                  <a:srgbClr val="333333"/>
                </a:solidFill>
                <a:latin typeface="+mn-lt"/>
              </a:endParaRPr>
            </a:p>
            <a:p>
              <a:pPr rtl="0"/>
              <a:r>
                <a:rPr lang="hu" sz="1200" dirty="0">
                  <a:solidFill>
                    <a:srgbClr val="333333"/>
                  </a:solidFill>
                  <a:latin typeface="+mn-lt"/>
                </a:rPr>
                <a:t>To view a copy of this license, visit </a:t>
              </a:r>
              <a:r>
                <a:rPr lang="hu" sz="1200" dirty="0">
                  <a:solidFill>
                    <a:srgbClr val="333333"/>
                  </a:solidFill>
                  <a:latin typeface="+mn-lt"/>
                  <a:hlinkClick r:id="rId5"/>
                </a:rPr>
                <a:t>https://creativecommons.org/licenses/by/4.0/</a:t>
              </a:r>
              <a:r>
                <a:rPr lang="hu" sz="1200" dirty="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Függőleges szöveg helye 2"/>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9D080D7D-CCD9-4F98-BC7D-474E94E1E9D2}" type="datetimeFigureOut">
              <a:rPr lang="hu-HU" smtClean="0"/>
              <a:t>2025. 04. 16.</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a:lstStyle/>
          <a:p>
            <a:r>
              <a:rPr lang="hu-HU"/>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10"/>
          </p:nvPr>
        </p:nvSpPr>
        <p:spPr/>
        <p:txBody>
          <a:bodyPr/>
          <a:lstStyle/>
          <a:p>
            <a:fld id="{9D080D7D-CCD9-4F98-BC7D-474E94E1E9D2}" type="datetimeFigureOut">
              <a:rPr lang="hu-HU" smtClean="0"/>
              <a:t>2025. 04. 16.</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a:lstStyle>
            <a:lvl1pPr>
              <a:defRPr sz="3600">
                <a:solidFill>
                  <a:schemeClr val="tx1"/>
                </a:solidFill>
              </a:defRPr>
            </a:lvl1pPr>
          </a:lstStyle>
          <a:p>
            <a:r>
              <a:rPr lang="hu-HU" dirty="0"/>
              <a:t>Titel</a:t>
            </a:r>
          </a:p>
        </p:txBody>
      </p:sp>
      <p:sp>
        <p:nvSpPr>
          <p:cNvPr id="3" name="Tartalom helye 2"/>
          <p:cNvSpPr>
            <a:spLocks noGrp="1"/>
          </p:cNvSpPr>
          <p:nvPr>
            <p:ph idx="1" hasCustomPrompt="1"/>
          </p:nvPr>
        </p:nvSpPr>
        <p:spPr>
          <a:xfrm>
            <a:off x="192505" y="934775"/>
            <a:ext cx="11896825" cy="5370897"/>
          </a:xfrm>
        </p:spPr>
        <p:txBody>
          <a:bodyPr/>
          <a:lstStyle>
            <a:lvl1pPr>
              <a:defRPr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a:r>
              <a:rPr lang="en-US" noProof="0" dirty="0"/>
              <a:t>Main text (First level)</a:t>
            </a:r>
          </a:p>
          <a:p>
            <a:pPr lvl="1"/>
            <a:r>
              <a:rPr lang="en-US" noProof="0" dirty="0"/>
              <a:t>Second level</a:t>
            </a:r>
          </a:p>
          <a:p>
            <a:pPr lvl="2"/>
            <a:r>
              <a:rPr lang="en-US" noProof="0" dirty="0"/>
              <a:t>Third level</a:t>
            </a:r>
          </a:p>
          <a:p>
            <a:pPr lvl="3"/>
            <a:r>
              <a:rPr lang="en-US"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US" noProof="0" dirty="0"/>
              <a:t>Fifth level</a:t>
            </a:r>
          </a:p>
          <a:p>
            <a:pPr lvl="4"/>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noProof="0" dirty="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anchor="b"/>
          <a:lstStyle>
            <a:lvl1pPr>
              <a:defRPr sz="6000"/>
            </a:lvl1pPr>
          </a:lstStyle>
          <a:p>
            <a:r>
              <a:rPr lang="hu-HU"/>
              <a:t>Mintacím szerkesztése</a:t>
            </a:r>
          </a:p>
        </p:txBody>
      </p:sp>
      <p:sp>
        <p:nvSpPr>
          <p:cNvPr id="3" name="Szöveg helye 2"/>
          <p:cNvSpPr>
            <a:spLocks noGrp="1"/>
          </p:cNvSpPr>
          <p:nvPr>
            <p:ph type="body" idx="1"/>
          </p:nvPr>
        </p:nvSpPr>
        <p:spPr>
          <a:xfrm>
            <a:off x="831850" y="4589463"/>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p:cNvSpPr>
            <a:spLocks noGrp="1"/>
          </p:cNvSpPr>
          <p:nvPr>
            <p:ph type="dt" sz="half" idx="10"/>
          </p:nvPr>
        </p:nvSpPr>
        <p:spPr/>
        <p:txBody>
          <a:bodyPr/>
          <a:lstStyle/>
          <a:p>
            <a:fld id="{9D080D7D-CCD9-4F98-BC7D-474E94E1E9D2}" type="datetimeFigureOut">
              <a:rPr lang="hu-HU" smtClean="0"/>
              <a:t>2025. 04. 16.</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Tartalom helye 2"/>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p:cNvSpPr>
            <a:spLocks noGrp="1"/>
          </p:cNvSpPr>
          <p:nvPr>
            <p:ph type="dt" sz="half" idx="10"/>
          </p:nvPr>
        </p:nvSpPr>
        <p:spPr/>
        <p:txBody>
          <a:bodyPr/>
          <a:lstStyle/>
          <a:p>
            <a:fld id="{9D080D7D-CCD9-4F98-BC7D-474E94E1E9D2}" type="datetimeFigureOut">
              <a:rPr lang="hu-HU" smtClean="0"/>
              <a:t>2025. 04. 16.</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a:lstStyle/>
          <a:p>
            <a:r>
              <a:rPr lang="hu-HU"/>
              <a:t>Mintacím szerkesztése</a:t>
            </a:r>
          </a:p>
        </p:txBody>
      </p:sp>
      <p:sp>
        <p:nvSpPr>
          <p:cNvPr id="3" name="Szöveg hely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p:cNvSpPr>
            <a:spLocks noGrp="1"/>
          </p:cNvSpPr>
          <p:nvPr>
            <p:ph type="dt" sz="half" idx="10"/>
          </p:nvPr>
        </p:nvSpPr>
        <p:spPr/>
        <p:txBody>
          <a:bodyPr/>
          <a:lstStyle/>
          <a:p>
            <a:fld id="{9D080D7D-CCD9-4F98-BC7D-474E94E1E9D2}" type="datetimeFigureOut">
              <a:rPr lang="hu-HU" smtClean="0"/>
              <a:t>2025. 04. 16.</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a:t>Mintacím szerkesztése</a:t>
            </a:r>
          </a:p>
        </p:txBody>
      </p:sp>
      <p:sp>
        <p:nvSpPr>
          <p:cNvPr id="3" name="Dátum helye 2"/>
          <p:cNvSpPr>
            <a:spLocks noGrp="1"/>
          </p:cNvSpPr>
          <p:nvPr>
            <p:ph type="dt" sz="half" idx="10"/>
          </p:nvPr>
        </p:nvSpPr>
        <p:spPr/>
        <p:txBody>
          <a:bodyPr/>
          <a:lstStyle/>
          <a:p>
            <a:fld id="{9D080D7D-CCD9-4F98-BC7D-474E94E1E9D2}" type="datetimeFigureOut">
              <a:rPr lang="hu-HU" smtClean="0"/>
              <a:t>2025. 04. 16.</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9D080D7D-CCD9-4F98-BC7D-474E94E1E9D2}" type="datetimeFigureOut">
              <a:rPr lang="hu-HU" smtClean="0"/>
              <a:t>2025. 04. 16.</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Tartalom hely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9D080D7D-CCD9-4F98-BC7D-474E94E1E9D2}" type="datetimeFigureOut">
              <a:rPr lang="hu-HU" smtClean="0"/>
              <a:t>2025. 04. 16.</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Kép hely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u-HU"/>
              <a:t>Kép beszúrásához kattintson az ikonra</a:t>
            </a:r>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p:cNvSpPr>
            <a:spLocks noGrp="1"/>
          </p:cNvSpPr>
          <p:nvPr>
            <p:ph type="dt" sz="half" idx="10"/>
          </p:nvPr>
        </p:nvSpPr>
        <p:spPr/>
        <p:txBody>
          <a:bodyPr/>
          <a:lstStyle/>
          <a:p>
            <a:fld id="{9D080D7D-CCD9-4F98-BC7D-474E94E1E9D2}" type="datetimeFigureOut">
              <a:rPr lang="hu-HU" smtClean="0"/>
              <a:t>2025. 04. 16.</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080D7D-CCD9-4F98-BC7D-474E94E1E9D2}" type="datetimeFigureOut">
              <a:rPr lang="hu-HU" smtClean="0"/>
              <a:t>2025. 04. 16.</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who.int/news-room/fact-sheets/detail/climate-change-and-health"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29576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47145" y="88616"/>
            <a:ext cx="3625958" cy="1716158"/>
          </a:xfrm>
        </p:spPr>
        <p:txBody>
          <a:bodyPr>
            <a:normAutofit/>
          </a:bodyPr>
          <a:lstStyle/>
          <a:p>
            <a:r>
              <a:rPr lang="hu-HU" sz="3200" dirty="0" err="1" smtClean="0"/>
              <a:t>Resilience</a:t>
            </a:r>
            <a:endParaRPr lang="de-DE" sz="3200" dirty="0"/>
          </a:p>
        </p:txBody>
      </p:sp>
      <p:sp>
        <p:nvSpPr>
          <p:cNvPr id="10" name="Téglalap 9"/>
          <p:cNvSpPr/>
          <p:nvPr/>
        </p:nvSpPr>
        <p:spPr>
          <a:xfrm>
            <a:off x="460335" y="2407849"/>
            <a:ext cx="5456978" cy="2677656"/>
          </a:xfrm>
          <a:prstGeom prst="rect">
            <a:avLst/>
          </a:prstGeom>
        </p:spPr>
        <p:txBody>
          <a:bodyPr wrap="square">
            <a:spAutoFit/>
          </a:bodyPr>
          <a:lstStyle/>
          <a:p>
            <a:pPr algn="just">
              <a:lnSpc>
                <a:spcPct val="140000"/>
              </a:lnSpc>
              <a:spcBef>
                <a:spcPts val="2000"/>
              </a:spcBef>
            </a:pPr>
            <a:r>
              <a:rPr lang="en-US" sz="2400" dirty="0"/>
              <a:t>Building capacities and implementing strategies to minimize negative impacts and promote well-being in the face of climate-related challenges is a crucial aspect of resilience. </a:t>
            </a:r>
            <a:endParaRPr lang="hu-HU" sz="2400" dirty="0"/>
          </a:p>
        </p:txBody>
      </p:sp>
      <p:sp>
        <p:nvSpPr>
          <p:cNvPr id="9" name="Téglalap 8"/>
          <p:cNvSpPr/>
          <p:nvPr/>
        </p:nvSpPr>
        <p:spPr>
          <a:xfrm>
            <a:off x="460335" y="5085505"/>
            <a:ext cx="11650822" cy="1126462"/>
          </a:xfrm>
          <a:prstGeom prst="rect">
            <a:avLst/>
          </a:prstGeom>
        </p:spPr>
        <p:txBody>
          <a:bodyPr wrap="square">
            <a:spAutoFit/>
          </a:bodyPr>
          <a:lstStyle/>
          <a:p>
            <a:pPr algn="just">
              <a:lnSpc>
                <a:spcPct val="140000"/>
              </a:lnSpc>
              <a:spcBef>
                <a:spcPts val="2000"/>
              </a:spcBef>
            </a:pPr>
            <a:r>
              <a:rPr lang="en-US" sz="2400" dirty="0"/>
              <a:t>Whether it be in personal or professional situations, </a:t>
            </a:r>
            <a:r>
              <a:rPr lang="hu-HU" sz="2400" dirty="0" err="1"/>
              <a:t>the</a:t>
            </a:r>
            <a:r>
              <a:rPr lang="hu-HU" sz="2400" dirty="0"/>
              <a:t> </a:t>
            </a:r>
            <a:r>
              <a:rPr lang="hu-HU" sz="2400" dirty="0" err="1"/>
              <a:t>resilience</a:t>
            </a:r>
            <a:r>
              <a:rPr lang="hu-HU" sz="2400" dirty="0"/>
              <a:t> </a:t>
            </a:r>
            <a:r>
              <a:rPr lang="en-US" sz="2400" dirty="0"/>
              <a:t>means being flexible and adaptable, and willing to make changes when necessary. </a:t>
            </a:r>
            <a:endParaRPr lang="hu-HU" sz="2400" dirty="0"/>
          </a:p>
        </p:txBody>
      </p:sp>
      <p:pic>
        <p:nvPicPr>
          <p:cNvPr id="4" name="Kép 3"/>
          <p:cNvPicPr>
            <a:picLocks noChangeAspect="1"/>
          </p:cNvPicPr>
          <p:nvPr/>
        </p:nvPicPr>
        <p:blipFill>
          <a:blip r:embed="rId3"/>
          <a:stretch>
            <a:fillRect/>
          </a:stretch>
        </p:blipFill>
        <p:spPr>
          <a:xfrm>
            <a:off x="6247742" y="104098"/>
            <a:ext cx="5765577" cy="5077504"/>
          </a:xfrm>
          <a:prstGeom prst="rect">
            <a:avLst/>
          </a:prstGeom>
          <a:ln>
            <a:solidFill>
              <a:schemeClr val="bg1">
                <a:lumMod val="50000"/>
              </a:schemeClr>
            </a:solidFill>
          </a:ln>
        </p:spPr>
      </p:pic>
    </p:spTree>
    <p:extLst>
      <p:ext uri="{BB962C8B-B14F-4D97-AF65-F5344CB8AC3E}">
        <p14:creationId xmlns:p14="http://schemas.microsoft.com/office/powerpoint/2010/main" val="1820086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Kép 15"/>
          <p:cNvPicPr>
            <a:picLocks noChangeAspect="1"/>
          </p:cNvPicPr>
          <p:nvPr/>
        </p:nvPicPr>
        <p:blipFill>
          <a:blip r:embed="rId3"/>
          <a:stretch>
            <a:fillRect/>
          </a:stretch>
        </p:blipFill>
        <p:spPr>
          <a:xfrm>
            <a:off x="297191" y="5380125"/>
            <a:ext cx="1529969" cy="676474"/>
          </a:xfrm>
          <a:prstGeom prst="rect">
            <a:avLst/>
          </a:prstGeom>
        </p:spPr>
      </p:pic>
      <p:sp>
        <p:nvSpPr>
          <p:cNvPr id="3" name="Tartalom helye 2"/>
          <p:cNvSpPr>
            <a:spLocks noGrp="1"/>
          </p:cNvSpPr>
          <p:nvPr>
            <p:ph idx="1"/>
          </p:nvPr>
        </p:nvSpPr>
        <p:spPr>
          <a:xfrm>
            <a:off x="192505" y="908897"/>
            <a:ext cx="11896825" cy="5370897"/>
          </a:xfrm>
        </p:spPr>
        <p:txBody>
          <a:bodyPr/>
          <a:lstStyle/>
          <a:p>
            <a:pPr marL="0" indent="0" algn="ctr">
              <a:buNone/>
            </a:pPr>
            <a:r>
              <a:rPr lang="en-US" sz="3600" b="1" dirty="0">
                <a:solidFill>
                  <a:schemeClr val="tx1"/>
                </a:solidFill>
              </a:rPr>
              <a:t>Thank you for your attention!</a:t>
            </a:r>
          </a:p>
          <a:p>
            <a:pPr marL="0" indent="0">
              <a:buNone/>
            </a:pPr>
            <a:endParaRPr lang="en-US" sz="2000" dirty="0">
              <a:solidFill>
                <a:schemeClr val="tx1"/>
              </a:solidFill>
            </a:endParaRPr>
          </a:p>
          <a:p>
            <a:pPr marL="0" indent="0">
              <a:buNone/>
            </a:pPr>
            <a:r>
              <a:rPr lang="en-GB" sz="2000" dirty="0" smtClean="0">
                <a:solidFill>
                  <a:schemeClr val="tx1"/>
                </a:solidFill>
              </a:rPr>
              <a:t>This presentation has been developed by the CLIMATEMED project, supported by EU’s Erasmus+ </a:t>
            </a:r>
            <a:r>
              <a:rPr lang="en-GB" sz="2000" dirty="0" smtClean="0"/>
              <a:t>P</a:t>
            </a:r>
            <a:r>
              <a:rPr lang="en-GB" sz="2000" dirty="0" smtClean="0">
                <a:solidFill>
                  <a:schemeClr val="tx1"/>
                </a:solidFill>
              </a:rPr>
              <a:t>rogramme. </a:t>
            </a:r>
          </a:p>
          <a:p>
            <a:pPr marL="0" indent="0">
              <a:buNone/>
            </a:pPr>
            <a:r>
              <a:rPr lang="en-GB" sz="2000" dirty="0" smtClean="0">
                <a:solidFill>
                  <a:schemeClr val="tx1"/>
                </a:solidFill>
              </a:rPr>
              <a:t> </a:t>
            </a:r>
          </a:p>
          <a:p>
            <a:pPr marL="0" indent="0">
              <a:buNone/>
            </a:pPr>
            <a:endParaRPr lang="en-US" dirty="0"/>
          </a:p>
          <a:p>
            <a:pPr marL="0" indent="0">
              <a:buNone/>
            </a:pPr>
            <a:endParaRPr lang="en-US" dirty="0"/>
          </a:p>
        </p:txBody>
      </p:sp>
      <p:pic>
        <p:nvPicPr>
          <p:cNvPr id="4" name="Kép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7"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11" name="Téglalap 10"/>
          <p:cNvSpPr/>
          <p:nvPr/>
        </p:nvSpPr>
        <p:spPr>
          <a:xfrm>
            <a:off x="1930437" y="2757912"/>
            <a:ext cx="922351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University of </a:t>
            </a:r>
            <a:r>
              <a:rPr lang="en-US" dirty="0" err="1" smtClean="0">
                <a:solidFill>
                  <a:schemeClr val="tx1"/>
                </a:solidFill>
              </a:rPr>
              <a:t>Pécs</a:t>
            </a:r>
            <a:r>
              <a:rPr lang="hu-HU" dirty="0" smtClean="0">
                <a:solidFill>
                  <a:schemeClr val="tx1"/>
                </a:solidFill>
              </a:rPr>
              <a:t>,</a:t>
            </a:r>
            <a:r>
              <a:rPr lang="en-US" dirty="0" smtClean="0">
                <a:solidFill>
                  <a:schemeClr val="tx1"/>
                </a:solidFill>
              </a:rPr>
              <a:t> </a:t>
            </a:r>
            <a:r>
              <a:rPr lang="en-US" dirty="0">
                <a:solidFill>
                  <a:schemeClr val="tx1"/>
                </a:solidFill>
              </a:rPr>
              <a:t>Medical </a:t>
            </a:r>
            <a:r>
              <a:rPr lang="en-US" dirty="0" smtClean="0">
                <a:solidFill>
                  <a:schemeClr val="tx1"/>
                </a:solidFill>
              </a:rPr>
              <a:t>School</a:t>
            </a:r>
            <a:r>
              <a:rPr lang="hu-HU" dirty="0" smtClean="0">
                <a:solidFill>
                  <a:schemeClr val="tx1"/>
                </a:solidFill>
              </a:rPr>
              <a:t>,</a:t>
            </a:r>
            <a:br>
              <a:rPr lang="hu-HU" dirty="0" smtClean="0">
                <a:solidFill>
                  <a:schemeClr val="tx1"/>
                </a:solidFill>
              </a:rPr>
            </a:br>
            <a:r>
              <a:rPr lang="hu-HU" dirty="0" err="1" smtClean="0">
                <a:solidFill>
                  <a:schemeClr val="tx1"/>
                </a:solidFill>
              </a:rPr>
              <a:t>Department</a:t>
            </a:r>
            <a:r>
              <a:rPr lang="hu-HU" dirty="0" smtClean="0">
                <a:solidFill>
                  <a:schemeClr val="tx1"/>
                </a:solidFill>
              </a:rPr>
              <a:t> of Public Health </a:t>
            </a:r>
            <a:r>
              <a:rPr lang="hu-HU" dirty="0" err="1" smtClean="0">
                <a:solidFill>
                  <a:schemeClr val="tx1"/>
                </a:solidFill>
              </a:rPr>
              <a:t>Medicine</a:t>
            </a:r>
            <a:r>
              <a:rPr lang="en-US" dirty="0" smtClean="0">
                <a:solidFill>
                  <a:schemeClr val="tx1"/>
                </a:solidFill>
              </a:rPr>
              <a:t> </a:t>
            </a:r>
            <a:r>
              <a:rPr lang="en-US" dirty="0">
                <a:solidFill>
                  <a:schemeClr val="tx1"/>
                </a:solidFill>
              </a:rPr>
              <a:t>– </a:t>
            </a:r>
            <a:r>
              <a:rPr lang="en-US" dirty="0" err="1">
                <a:solidFill>
                  <a:schemeClr val="tx1"/>
                </a:solidFill>
              </a:rPr>
              <a:t>Pécs</a:t>
            </a:r>
            <a:r>
              <a:rPr lang="en-US" dirty="0">
                <a:solidFill>
                  <a:schemeClr val="tx1"/>
                </a:solidFill>
              </a:rPr>
              <a:t>, Hungary </a:t>
            </a:r>
          </a:p>
        </p:txBody>
      </p:sp>
      <p:sp>
        <p:nvSpPr>
          <p:cNvPr id="12" name="Téglalap 11"/>
          <p:cNvSpPr/>
          <p:nvPr/>
        </p:nvSpPr>
        <p:spPr>
          <a:xfrm>
            <a:off x="1930437" y="3427279"/>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Center for Health, Exercise and Sport Science – </a:t>
            </a:r>
            <a:r>
              <a:rPr lang="hu-HU" dirty="0" err="1" smtClean="0">
                <a:solidFill>
                  <a:schemeClr val="tx1"/>
                </a:solidFill>
              </a:rPr>
              <a:t>Beograd</a:t>
            </a:r>
            <a:r>
              <a:rPr lang="en-US" dirty="0" smtClean="0">
                <a:solidFill>
                  <a:schemeClr val="tx1"/>
                </a:solidFill>
              </a:rPr>
              <a:t>, </a:t>
            </a:r>
            <a:r>
              <a:rPr lang="en-US" dirty="0">
                <a:solidFill>
                  <a:schemeClr val="tx1"/>
                </a:solidFill>
              </a:rPr>
              <a:t>Serbia  </a:t>
            </a:r>
          </a:p>
        </p:txBody>
      </p:sp>
      <p:sp>
        <p:nvSpPr>
          <p:cNvPr id="13" name="Téglalap 12"/>
          <p:cNvSpPr/>
          <p:nvPr/>
        </p:nvSpPr>
        <p:spPr>
          <a:xfrm>
            <a:off x="1930437" y="4125548"/>
            <a:ext cx="6480317"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National Public Health </a:t>
            </a:r>
            <a:r>
              <a:rPr lang="hu-HU" dirty="0" smtClean="0">
                <a:solidFill>
                  <a:schemeClr val="tx1"/>
                </a:solidFill>
              </a:rPr>
              <a:t>and </a:t>
            </a:r>
            <a:r>
              <a:rPr lang="hu-HU" dirty="0" err="1" smtClean="0">
                <a:solidFill>
                  <a:schemeClr val="tx1"/>
                </a:solidFill>
              </a:rPr>
              <a:t>Pharmacy</a:t>
            </a:r>
            <a:r>
              <a:rPr lang="hu-HU" dirty="0" smtClean="0">
                <a:solidFill>
                  <a:schemeClr val="tx1"/>
                </a:solidFill>
              </a:rPr>
              <a:t> </a:t>
            </a:r>
            <a:r>
              <a:rPr lang="en-US" dirty="0" smtClean="0">
                <a:solidFill>
                  <a:schemeClr val="tx1"/>
                </a:solidFill>
              </a:rPr>
              <a:t>Center </a:t>
            </a:r>
            <a:r>
              <a:rPr lang="en-US" dirty="0">
                <a:solidFill>
                  <a:schemeClr val="tx1"/>
                </a:solidFill>
              </a:rPr>
              <a:t>– Budapest, Hungary </a:t>
            </a:r>
          </a:p>
        </p:txBody>
      </p:sp>
      <p:sp>
        <p:nvSpPr>
          <p:cNvPr id="14" name="Téglalap 13"/>
          <p:cNvSpPr/>
          <p:nvPr/>
        </p:nvSpPr>
        <p:spPr>
          <a:xfrm>
            <a:off x="1930436" y="4770648"/>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University College Cork – National University of Ireland – Cork, Ireland </a:t>
            </a:r>
          </a:p>
        </p:txBody>
      </p:sp>
      <p:sp>
        <p:nvSpPr>
          <p:cNvPr id="15" name="Téglalap 14"/>
          <p:cNvSpPr/>
          <p:nvPr/>
        </p:nvSpPr>
        <p:spPr>
          <a:xfrm>
            <a:off x="1857619" y="5426304"/>
            <a:ext cx="8912967"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smtClean="0">
                <a:solidFill>
                  <a:schemeClr val="tx1"/>
                </a:solidFill>
              </a:rPr>
              <a:t>George Emil </a:t>
            </a:r>
            <a:r>
              <a:rPr lang="hu-HU" dirty="0" err="1" smtClean="0">
                <a:solidFill>
                  <a:schemeClr val="tx1"/>
                </a:solidFill>
              </a:rPr>
              <a:t>Palade</a:t>
            </a:r>
            <a:r>
              <a:rPr lang="hu-HU" dirty="0" smtClean="0">
                <a:solidFill>
                  <a:schemeClr val="tx1"/>
                </a:solidFill>
              </a:rPr>
              <a:t> </a:t>
            </a:r>
            <a:r>
              <a:rPr lang="en-US" dirty="0" smtClean="0">
                <a:solidFill>
                  <a:schemeClr val="tx1"/>
                </a:solidFill>
              </a:rPr>
              <a:t>University </a:t>
            </a:r>
            <a:r>
              <a:rPr lang="en-US" dirty="0">
                <a:solidFill>
                  <a:schemeClr val="tx1"/>
                </a:solidFill>
              </a:rPr>
              <a:t>of Medicine and </a:t>
            </a:r>
            <a:r>
              <a:rPr lang="en-US" dirty="0" smtClean="0">
                <a:solidFill>
                  <a:schemeClr val="tx1"/>
                </a:solidFill>
              </a:rPr>
              <a:t>Pharmacy</a:t>
            </a:r>
            <a:r>
              <a:rPr lang="hu-HU" dirty="0" smtClean="0">
                <a:solidFill>
                  <a:schemeClr val="tx1"/>
                </a:solidFill>
              </a:rPr>
              <a:t>, Science, and</a:t>
            </a:r>
            <a:br>
              <a:rPr lang="hu-HU" dirty="0" smtClean="0">
                <a:solidFill>
                  <a:schemeClr val="tx1"/>
                </a:solidFill>
              </a:rPr>
            </a:br>
            <a:r>
              <a:rPr lang="hu-HU" dirty="0" err="1" smtClean="0">
                <a:solidFill>
                  <a:schemeClr val="tx1"/>
                </a:solidFill>
              </a:rPr>
              <a:t>Technology</a:t>
            </a:r>
            <a:r>
              <a:rPr lang="hu-HU" dirty="0" smtClean="0">
                <a:solidFill>
                  <a:schemeClr val="tx1"/>
                </a:solidFill>
              </a:rPr>
              <a:t> </a:t>
            </a:r>
            <a:r>
              <a:rPr lang="en-US" dirty="0" smtClean="0">
                <a:solidFill>
                  <a:schemeClr val="tx1"/>
                </a:solidFill>
              </a:rPr>
              <a:t>of </a:t>
            </a:r>
            <a:r>
              <a:rPr lang="en-US" dirty="0" err="1">
                <a:solidFill>
                  <a:schemeClr val="tx1"/>
                </a:solidFill>
              </a:rPr>
              <a:t>Târgu</a:t>
            </a:r>
            <a:r>
              <a:rPr lang="en-US" dirty="0">
                <a:solidFill>
                  <a:schemeClr val="tx1"/>
                </a:solidFill>
              </a:rPr>
              <a:t> Mureș</a:t>
            </a:r>
            <a:r>
              <a:rPr lang="en-US" sz="800" dirty="0" smtClean="0">
                <a:solidFill>
                  <a:schemeClr val="tx1"/>
                </a:solidFill>
                <a:cs typeface="Times New Roman" panose="02020603050405020304" pitchFamily="18" charset="0"/>
              </a:rPr>
              <a:t>  </a:t>
            </a:r>
            <a:r>
              <a:rPr lang="en-US" dirty="0">
                <a:solidFill>
                  <a:schemeClr val="tx1"/>
                </a:solidFill>
              </a:rPr>
              <a:t>–</a:t>
            </a:r>
            <a:r>
              <a:rPr lang="en-US" sz="800" dirty="0">
                <a:solidFill>
                  <a:schemeClr val="tx1"/>
                </a:solidFill>
                <a:cs typeface="Times New Roman" panose="02020603050405020304" pitchFamily="18" charset="0"/>
              </a:rPr>
              <a:t> </a:t>
            </a:r>
            <a:r>
              <a:rPr lang="en-US" dirty="0" err="1">
                <a:solidFill>
                  <a:schemeClr val="tx1"/>
                </a:solidFill>
              </a:rPr>
              <a:t>Târgu</a:t>
            </a:r>
            <a:r>
              <a:rPr lang="en-US" dirty="0" smtClean="0">
                <a:solidFill>
                  <a:schemeClr val="tx1"/>
                </a:solidFill>
                <a:cs typeface="Times New Roman" panose="02020603050405020304" pitchFamily="18" charset="0"/>
              </a:rPr>
              <a:t> </a:t>
            </a:r>
            <a:r>
              <a:rPr lang="en-US" dirty="0" err="1" smtClean="0">
                <a:solidFill>
                  <a:schemeClr val="tx1"/>
                </a:solidFill>
                <a:cs typeface="Times New Roman" panose="02020603050405020304" pitchFamily="18" charset="0"/>
              </a:rPr>
              <a:t>Mures</a:t>
            </a:r>
            <a:r>
              <a:rPr lang="hu-HU" dirty="0" smtClean="0">
                <a:solidFill>
                  <a:schemeClr val="tx1"/>
                </a:solidFill>
                <a:cs typeface="Times New Roman" panose="02020603050405020304" pitchFamily="18" charset="0"/>
              </a:rPr>
              <a:t>,</a:t>
            </a:r>
            <a:r>
              <a:rPr lang="en-US" dirty="0" smtClean="0">
                <a:solidFill>
                  <a:schemeClr val="tx1"/>
                </a:solidFill>
                <a:cs typeface="Times New Roman" panose="02020603050405020304" pitchFamily="18" charset="0"/>
              </a:rPr>
              <a:t> </a:t>
            </a:r>
            <a:r>
              <a:rPr lang="en-US" dirty="0">
                <a:solidFill>
                  <a:schemeClr val="tx1"/>
                </a:solidFill>
                <a:cs typeface="Times New Roman" panose="02020603050405020304" pitchFamily="18" charset="0"/>
              </a:rPr>
              <a:t>Romania</a:t>
            </a:r>
            <a:r>
              <a:rPr lang="en-US" dirty="0">
                <a:solidFill>
                  <a:schemeClr val="tx1"/>
                </a:solidFill>
              </a:rPr>
              <a:t>  </a:t>
            </a:r>
          </a:p>
        </p:txBody>
      </p:sp>
    </p:spTree>
    <p:extLst>
      <p:ext uri="{BB962C8B-B14F-4D97-AF65-F5344CB8AC3E}">
        <p14:creationId xmlns:p14="http://schemas.microsoft.com/office/powerpoint/2010/main" val="30151401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646981" y="2380891"/>
            <a:ext cx="11119449" cy="1129072"/>
          </a:xfrm>
        </p:spPr>
        <p:txBody>
          <a:bodyPr>
            <a:normAutofit/>
          </a:bodyPr>
          <a:lstStyle/>
          <a:p>
            <a:pPr algn="ctr"/>
            <a:r>
              <a:rPr lang="en-US" dirty="0"/>
              <a:t>Climate change </a:t>
            </a:r>
            <a:r>
              <a:rPr lang="en-US" dirty="0" smtClean="0"/>
              <a:t>– </a:t>
            </a:r>
            <a:r>
              <a:rPr lang="hu-HU" dirty="0" smtClean="0"/>
              <a:t>an </a:t>
            </a:r>
            <a:r>
              <a:rPr lang="en-US" dirty="0" smtClean="0"/>
              <a:t>introduction</a:t>
            </a:r>
            <a:endParaRPr lang="hu-HU" dirty="0"/>
          </a:p>
        </p:txBody>
      </p:sp>
    </p:spTree>
    <p:extLst>
      <p:ext uri="{BB962C8B-B14F-4D97-AF65-F5344CB8AC3E}">
        <p14:creationId xmlns:p14="http://schemas.microsoft.com/office/powerpoint/2010/main" val="1437326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smtClean="0"/>
              <a:t>Climate</a:t>
            </a:r>
            <a:r>
              <a:rPr lang="hu-HU" dirty="0" smtClean="0"/>
              <a:t> </a:t>
            </a:r>
            <a:r>
              <a:rPr lang="hu-HU" dirty="0" err="1" smtClean="0"/>
              <a:t>Change</a:t>
            </a:r>
            <a:r>
              <a:rPr lang="en-US" dirty="0" smtClean="0"/>
              <a:t> </a:t>
            </a:r>
            <a:endParaRPr lang="hu-HU" dirty="0"/>
          </a:p>
        </p:txBody>
      </p:sp>
      <p:sp>
        <p:nvSpPr>
          <p:cNvPr id="3" name="Tartalom helye 2"/>
          <p:cNvSpPr>
            <a:spLocks noGrp="1"/>
          </p:cNvSpPr>
          <p:nvPr>
            <p:ph idx="1"/>
          </p:nvPr>
        </p:nvSpPr>
        <p:spPr>
          <a:xfrm>
            <a:off x="819806" y="1008348"/>
            <a:ext cx="11056883" cy="4682254"/>
          </a:xfrm>
        </p:spPr>
        <p:txBody>
          <a:bodyPr>
            <a:normAutofit/>
          </a:bodyPr>
          <a:lstStyle/>
          <a:p>
            <a:pPr marL="0" indent="0" algn="just">
              <a:lnSpc>
                <a:spcPct val="150000"/>
              </a:lnSpc>
              <a:buNone/>
            </a:pPr>
            <a:r>
              <a:rPr lang="hu-HU" dirty="0" smtClean="0"/>
              <a:t>T</a:t>
            </a:r>
            <a:r>
              <a:rPr lang="en-US" dirty="0" smtClean="0"/>
              <a:t>he </a:t>
            </a:r>
            <a:r>
              <a:rPr lang="en-US" dirty="0"/>
              <a:t>United Nations Framework Convention on Climate Change (UNFCCC) defines climate change as </a:t>
            </a:r>
            <a:endParaRPr lang="hu-HU" dirty="0" smtClean="0"/>
          </a:p>
          <a:p>
            <a:pPr marL="457200" lvl="1" indent="0" algn="just">
              <a:lnSpc>
                <a:spcPct val="150000"/>
              </a:lnSpc>
              <a:buNone/>
            </a:pPr>
            <a:r>
              <a:rPr lang="en-US" sz="2800" i="1" dirty="0" smtClean="0"/>
              <a:t>“</a:t>
            </a:r>
            <a:r>
              <a:rPr lang="en-US" sz="2800" i="1" dirty="0"/>
              <a:t>a change of climate which is attributed directly or indirectly to human activity that alters the composition of the global atmosphere and which is in addition to natural climate variability observed over comparable time periods”. </a:t>
            </a:r>
          </a:p>
        </p:txBody>
      </p:sp>
      <p:sp>
        <p:nvSpPr>
          <p:cNvPr id="5" name="Rectangle 4"/>
          <p:cNvSpPr/>
          <p:nvPr/>
        </p:nvSpPr>
        <p:spPr>
          <a:xfrm>
            <a:off x="192505" y="5996307"/>
            <a:ext cx="3280065" cy="261610"/>
          </a:xfrm>
          <a:prstGeom prst="rect">
            <a:avLst/>
          </a:prstGeom>
        </p:spPr>
        <p:txBody>
          <a:bodyPr wrap="none" lIns="91440" tIns="45720" rIns="91440" bIns="45720" anchor="t">
            <a:spAutoFit/>
          </a:bodyPr>
          <a:lstStyle/>
          <a:p>
            <a:r>
              <a:rPr lang="en-US" sz="1100" dirty="0"/>
              <a:t>https://unfccc.int/resource/docs/convkp/conveng.pdf</a:t>
            </a:r>
          </a:p>
        </p:txBody>
      </p:sp>
    </p:spTree>
    <p:extLst>
      <p:ext uri="{BB962C8B-B14F-4D97-AF65-F5344CB8AC3E}">
        <p14:creationId xmlns:p14="http://schemas.microsoft.com/office/powerpoint/2010/main" val="3339004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reenhouse effect caused by natural and human activit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9180" y="60385"/>
            <a:ext cx="8646188" cy="613001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Cím 1"/>
          <p:cNvSpPr>
            <a:spLocks noGrp="1"/>
          </p:cNvSpPr>
          <p:nvPr>
            <p:ph type="title"/>
          </p:nvPr>
        </p:nvSpPr>
        <p:spPr>
          <a:xfrm>
            <a:off x="192505" y="153009"/>
            <a:ext cx="2775281" cy="1520516"/>
          </a:xfrm>
        </p:spPr>
        <p:txBody>
          <a:bodyPr>
            <a:normAutofit fontScale="90000"/>
          </a:bodyPr>
          <a:lstStyle/>
          <a:p>
            <a:r>
              <a:rPr lang="hu-HU" dirty="0" smtClean="0"/>
              <a:t>The </a:t>
            </a:r>
            <a:r>
              <a:rPr lang="hu-HU" dirty="0" err="1" smtClean="0"/>
              <a:t>Greenhouse</a:t>
            </a:r>
            <a:r>
              <a:rPr lang="hu-HU" dirty="0" smtClean="0"/>
              <a:t> </a:t>
            </a:r>
            <a:r>
              <a:rPr lang="hu-HU" dirty="0" err="1" smtClean="0"/>
              <a:t>effect</a:t>
            </a:r>
            <a:r>
              <a:rPr lang="en-US" dirty="0" smtClean="0"/>
              <a:t> </a:t>
            </a:r>
            <a:endParaRPr lang="hu-HU" dirty="0"/>
          </a:p>
        </p:txBody>
      </p:sp>
      <p:sp>
        <p:nvSpPr>
          <p:cNvPr id="2" name="Téglalap 1"/>
          <p:cNvSpPr/>
          <p:nvPr/>
        </p:nvSpPr>
        <p:spPr>
          <a:xfrm>
            <a:off x="-11151" y="6165424"/>
            <a:ext cx="6096000" cy="215444"/>
          </a:xfrm>
          <a:prstGeom prst="rect">
            <a:avLst/>
          </a:prstGeom>
        </p:spPr>
        <p:txBody>
          <a:bodyPr>
            <a:spAutoFit/>
          </a:bodyPr>
          <a:lstStyle/>
          <a:p>
            <a:r>
              <a:rPr lang="hu-HU" sz="800" dirty="0" err="1" smtClean="0">
                <a:solidFill>
                  <a:schemeClr val="bg1">
                    <a:lumMod val="50000"/>
                  </a:schemeClr>
                </a:solidFill>
              </a:rPr>
              <a:t>Source</a:t>
            </a:r>
            <a:r>
              <a:rPr lang="hu-HU" sz="800" dirty="0" smtClean="0">
                <a:solidFill>
                  <a:schemeClr val="bg1">
                    <a:lumMod val="50000"/>
                  </a:schemeClr>
                </a:solidFill>
              </a:rPr>
              <a:t>: </a:t>
            </a:r>
            <a:r>
              <a:rPr lang="de-DE" sz="800" dirty="0" smtClean="0">
                <a:solidFill>
                  <a:schemeClr val="bg1">
                    <a:lumMod val="50000"/>
                  </a:schemeClr>
                </a:solidFill>
              </a:rPr>
              <a:t>https</a:t>
            </a:r>
            <a:r>
              <a:rPr lang="de-DE" sz="800" dirty="0">
                <a:solidFill>
                  <a:schemeClr val="bg1">
                    <a:lumMod val="50000"/>
                  </a:schemeClr>
                </a:solidFill>
              </a:rPr>
              <a:t>://www.pranaair.com/blog/what-is-greenhouse-effect-its-gases-causes-solution/</a:t>
            </a:r>
          </a:p>
        </p:txBody>
      </p:sp>
    </p:spTree>
    <p:extLst>
      <p:ext uri="{BB962C8B-B14F-4D97-AF65-F5344CB8AC3E}">
        <p14:creationId xmlns:p14="http://schemas.microsoft.com/office/powerpoint/2010/main" val="3043258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smtClean="0"/>
              <a:t>Greenhouse</a:t>
            </a:r>
            <a:r>
              <a:rPr lang="hu-HU" dirty="0" smtClean="0"/>
              <a:t> </a:t>
            </a:r>
            <a:r>
              <a:rPr lang="hu-HU" dirty="0" err="1" smtClean="0"/>
              <a:t>Gases</a:t>
            </a:r>
            <a:endParaRPr lang="hu-HU" dirty="0"/>
          </a:p>
        </p:txBody>
      </p:sp>
      <p:pic>
        <p:nvPicPr>
          <p:cNvPr id="1026" name="Picture 2" descr="Graphic showing the components of greenhouse gas and their sources, gases: CO2, CH4, N2O, HFCs, PFCs, SF6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2539" y="86101"/>
            <a:ext cx="8435384" cy="6180884"/>
          </a:xfrm>
          <a:prstGeom prst="rect">
            <a:avLst/>
          </a:prstGeom>
          <a:noFill/>
          <a:extLst>
            <a:ext uri="{909E8E84-426E-40DD-AFC4-6F175D3DCCD1}">
              <a14:hiddenFill xmlns:a14="http://schemas.microsoft.com/office/drawing/2010/main">
                <a:solidFill>
                  <a:srgbClr val="FFFFFF"/>
                </a:solidFill>
              </a14:hiddenFill>
            </a:ext>
          </a:extLst>
        </p:spPr>
      </p:pic>
      <p:sp>
        <p:nvSpPr>
          <p:cNvPr id="3" name="Téglalap 2"/>
          <p:cNvSpPr/>
          <p:nvPr/>
        </p:nvSpPr>
        <p:spPr>
          <a:xfrm>
            <a:off x="0" y="6107482"/>
            <a:ext cx="3294492" cy="246221"/>
          </a:xfrm>
          <a:prstGeom prst="rect">
            <a:avLst/>
          </a:prstGeom>
        </p:spPr>
        <p:txBody>
          <a:bodyPr wrap="none">
            <a:spAutoFit/>
          </a:bodyPr>
          <a:lstStyle/>
          <a:p>
            <a:r>
              <a:rPr lang="hu-HU" sz="1000" dirty="0" err="1" smtClean="0">
                <a:solidFill>
                  <a:schemeClr val="bg1">
                    <a:lumMod val="50000"/>
                  </a:schemeClr>
                </a:solidFill>
              </a:rPr>
              <a:t>Source</a:t>
            </a:r>
            <a:r>
              <a:rPr lang="hu-HU" sz="1000" dirty="0" smtClean="0">
                <a:solidFill>
                  <a:schemeClr val="bg1">
                    <a:lumMod val="50000"/>
                  </a:schemeClr>
                </a:solidFill>
              </a:rPr>
              <a:t>: </a:t>
            </a:r>
            <a:r>
              <a:rPr lang="de-DE" sz="1000" dirty="0" smtClean="0">
                <a:solidFill>
                  <a:schemeClr val="bg1">
                    <a:lumMod val="50000"/>
                  </a:schemeClr>
                </a:solidFill>
              </a:rPr>
              <a:t>https</a:t>
            </a:r>
            <a:r>
              <a:rPr lang="de-DE" sz="1000" dirty="0">
                <a:solidFill>
                  <a:schemeClr val="bg1">
                    <a:lumMod val="50000"/>
                  </a:schemeClr>
                </a:solidFill>
              </a:rPr>
              <a:t>://www.e-education.psu.edu/ba850/node/774</a:t>
            </a:r>
          </a:p>
        </p:txBody>
      </p:sp>
    </p:spTree>
    <p:extLst>
      <p:ext uri="{BB962C8B-B14F-4D97-AF65-F5344CB8AC3E}">
        <p14:creationId xmlns:p14="http://schemas.microsoft.com/office/powerpoint/2010/main" val="4085730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t>Direct, indirect and tertiary impacts of climate change on human health</a:t>
            </a:r>
          </a:p>
        </p:txBody>
      </p:sp>
      <p:sp>
        <p:nvSpPr>
          <p:cNvPr id="3" name="Content Placeholder 2"/>
          <p:cNvSpPr>
            <a:spLocks noGrp="1"/>
          </p:cNvSpPr>
          <p:nvPr>
            <p:ph idx="1"/>
          </p:nvPr>
        </p:nvSpPr>
        <p:spPr>
          <a:xfrm>
            <a:off x="255565" y="871715"/>
            <a:ext cx="11663163" cy="5644697"/>
          </a:xfrm>
        </p:spPr>
        <p:txBody>
          <a:bodyPr>
            <a:normAutofit fontScale="70000" lnSpcReduction="20000"/>
          </a:bodyPr>
          <a:lstStyle/>
          <a:p>
            <a:pPr marL="0" indent="0" algn="just">
              <a:buNone/>
            </a:pPr>
            <a:r>
              <a:rPr lang="en-US" b="1" dirty="0"/>
              <a:t>Direct</a:t>
            </a:r>
          </a:p>
          <a:p>
            <a:pPr algn="just">
              <a:lnSpc>
                <a:spcPct val="130000"/>
              </a:lnSpc>
              <a:spcAft>
                <a:spcPts val="2000"/>
              </a:spcAft>
            </a:pPr>
            <a:r>
              <a:rPr lang="en-US" dirty="0"/>
              <a:t>Direct health impacts are those that are directly, causally attributable to climate change and/or climate variability, such as cardiovascular risk associated with heat waves, or risk of injury associated with more intense and frequent storms. </a:t>
            </a:r>
          </a:p>
          <a:p>
            <a:pPr marL="0" indent="0" algn="just">
              <a:buNone/>
            </a:pPr>
            <a:r>
              <a:rPr lang="en-US" b="1" dirty="0"/>
              <a:t>Indirect</a:t>
            </a:r>
          </a:p>
          <a:p>
            <a:pPr algn="just">
              <a:lnSpc>
                <a:spcPct val="140000"/>
              </a:lnSpc>
              <a:spcAft>
                <a:spcPts val="2000"/>
              </a:spcAft>
            </a:pPr>
            <a:r>
              <a:rPr lang="en-US" dirty="0"/>
              <a:t>Indirect health impacts arise as downstream effects of climate change and variability. These impacts are broad and variable in their etiology, such as change in infectious disease vector distribution and air pollution interacting with heat waves.</a:t>
            </a:r>
          </a:p>
          <a:p>
            <a:pPr marL="0" indent="0" algn="just">
              <a:buNone/>
            </a:pPr>
            <a:r>
              <a:rPr lang="en-US" b="1" dirty="0"/>
              <a:t>Tertiary</a:t>
            </a:r>
          </a:p>
          <a:p>
            <a:pPr algn="just">
              <a:lnSpc>
                <a:spcPct val="140000"/>
              </a:lnSpc>
            </a:pPr>
            <a:r>
              <a:rPr lang="en-US" dirty="0"/>
              <a:t>The third – “tertiary impacts” – category is, by a number of magnitudes, the most important health risk associated with climate change. These include the health impacts of large-scale famine, forced migration and human conflict, which result from the geophysical and ecological consequences of climate change, including the alteration of ecosystems, sea-level rise, and long</a:t>
            </a:r>
            <a:r>
              <a:rPr lang="hu-HU" dirty="0"/>
              <a:t> </a:t>
            </a:r>
            <a:r>
              <a:rPr lang="en-US" dirty="0"/>
              <a:t>term disruptions in water supply and food production. </a:t>
            </a:r>
          </a:p>
        </p:txBody>
      </p:sp>
    </p:spTree>
    <p:extLst>
      <p:ext uri="{BB962C8B-B14F-4D97-AF65-F5344CB8AC3E}">
        <p14:creationId xmlns:p14="http://schemas.microsoft.com/office/powerpoint/2010/main" val="3416929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Kép 5"/>
          <p:cNvPicPr>
            <a:picLocks noChangeAspect="1"/>
          </p:cNvPicPr>
          <p:nvPr/>
        </p:nvPicPr>
        <p:blipFill>
          <a:blip r:embed="rId3"/>
          <a:stretch>
            <a:fillRect/>
          </a:stretch>
        </p:blipFill>
        <p:spPr>
          <a:xfrm>
            <a:off x="3259195" y="74895"/>
            <a:ext cx="8290370" cy="6170630"/>
          </a:xfrm>
          <a:prstGeom prst="rect">
            <a:avLst/>
          </a:prstGeom>
        </p:spPr>
      </p:pic>
    </p:spTree>
    <p:extLst>
      <p:ext uri="{BB962C8B-B14F-4D97-AF65-F5344CB8AC3E}">
        <p14:creationId xmlns:p14="http://schemas.microsoft.com/office/powerpoint/2010/main" val="2535365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5979886"/>
            <a:ext cx="11896825" cy="525236"/>
          </a:xfrm>
        </p:spPr>
        <p:txBody>
          <a:bodyPr vert="horz" lIns="91440" tIns="45720" rIns="91440" bIns="45720" rtlCol="0" anchor="t">
            <a:normAutofit/>
          </a:bodyPr>
          <a:lstStyle/>
          <a:p>
            <a:pPr marL="0" indent="0" algn="ctr">
              <a:buNone/>
            </a:pPr>
            <a:r>
              <a:rPr lang="en-US" sz="1100" dirty="0">
                <a:solidFill>
                  <a:schemeClr val="tx1"/>
                </a:solidFill>
                <a:hlinkClick r:id="rId3">
                  <a:extLst>
                    <a:ext uri="{A12FA001-AC4F-418D-AE19-62706E023703}">
                      <ahyp:hlinkClr xmlns="" xmlns:ahyp="http://schemas.microsoft.com/office/drawing/2018/hyperlinkcolor" val="tx"/>
                    </a:ext>
                  </a:extLst>
                </a:hlinkClick>
              </a:rPr>
              <a:t>https://www.who.int/news-room/fact-sheets/detail/climate-change-and-health</a:t>
            </a:r>
            <a:r>
              <a:rPr lang="en-US" sz="1100" dirty="0">
                <a:solidFill>
                  <a:schemeClr val="tx1"/>
                </a:solidFill>
              </a:rPr>
              <a:t>, </a:t>
            </a:r>
            <a:r>
              <a:rPr lang="en-US" sz="1100" dirty="0" err="1">
                <a:solidFill>
                  <a:schemeClr val="tx1"/>
                </a:solidFill>
              </a:rPr>
              <a:t>Accesed</a:t>
            </a:r>
            <a:r>
              <a:rPr lang="en-US" sz="1100" dirty="0">
                <a:solidFill>
                  <a:schemeClr val="tx1"/>
                </a:solidFill>
              </a:rPr>
              <a:t> 20 June 2023</a:t>
            </a:r>
            <a:endParaRPr lang="en-US" sz="1100" dirty="0">
              <a:solidFill>
                <a:schemeClr val="tx1"/>
              </a:solidFill>
              <a:ea typeface="Calibri" panose="020F0502020204030204"/>
              <a:cs typeface="Calibri" panose="020F0502020204030204"/>
            </a:endParaRPr>
          </a:p>
        </p:txBody>
      </p:sp>
      <p:pic>
        <p:nvPicPr>
          <p:cNvPr id="4" name="Picture 3"/>
          <p:cNvPicPr>
            <a:picLocks noChangeAspect="1"/>
          </p:cNvPicPr>
          <p:nvPr/>
        </p:nvPicPr>
        <p:blipFill rotWithShape="1">
          <a:blip r:embed="rId4"/>
          <a:srcRect l="17798" t="13864" r="18060" b="7614"/>
          <a:stretch/>
        </p:blipFill>
        <p:spPr>
          <a:xfrm>
            <a:off x="1609858" y="153038"/>
            <a:ext cx="9084176" cy="5826848"/>
          </a:xfrm>
          <a:prstGeom prst="rect">
            <a:avLst/>
          </a:prstGeom>
          <a:ln>
            <a:solidFill>
              <a:schemeClr val="accent1"/>
            </a:solidFill>
          </a:ln>
        </p:spPr>
      </p:pic>
    </p:spTree>
    <p:extLst>
      <p:ext uri="{BB962C8B-B14F-4D97-AF65-F5344CB8AC3E}">
        <p14:creationId xmlns:p14="http://schemas.microsoft.com/office/powerpoint/2010/main" val="512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a:t>Adaptation</a:t>
            </a:r>
            <a:endParaRPr lang="de-DE" dirty="0"/>
          </a:p>
        </p:txBody>
      </p:sp>
      <p:sp>
        <p:nvSpPr>
          <p:cNvPr id="3" name="Tartalom helye 2"/>
          <p:cNvSpPr>
            <a:spLocks noGrp="1"/>
          </p:cNvSpPr>
          <p:nvPr>
            <p:ph idx="1"/>
          </p:nvPr>
        </p:nvSpPr>
        <p:spPr>
          <a:xfrm>
            <a:off x="100680" y="2133593"/>
            <a:ext cx="4504622" cy="4183117"/>
          </a:xfrm>
        </p:spPr>
        <p:txBody>
          <a:bodyPr>
            <a:normAutofit fontScale="62500" lnSpcReduction="20000"/>
          </a:bodyPr>
          <a:lstStyle/>
          <a:p>
            <a:pPr marL="0" indent="0">
              <a:buNone/>
            </a:pPr>
            <a:endParaRPr lang="hu-HU" dirty="0"/>
          </a:p>
          <a:p>
            <a:pPr marL="0" indent="0" algn="just">
              <a:lnSpc>
                <a:spcPct val="150000"/>
              </a:lnSpc>
              <a:buNone/>
            </a:pPr>
            <a:r>
              <a:rPr lang="en-US" sz="3400" dirty="0"/>
              <a:t>Adaptation refers to adjustments in ecological, social or economic systems in response to actual or expected climatic stimuli and their effects</a:t>
            </a:r>
            <a:r>
              <a:rPr lang="en-US" sz="3400" dirty="0" smtClean="0"/>
              <a:t>.</a:t>
            </a:r>
            <a:r>
              <a:rPr lang="hu-HU" sz="3400" dirty="0" smtClean="0"/>
              <a:t> </a:t>
            </a:r>
          </a:p>
          <a:p>
            <a:pPr marL="0" indent="0" algn="just">
              <a:lnSpc>
                <a:spcPct val="150000"/>
              </a:lnSpc>
              <a:buNone/>
            </a:pPr>
            <a:r>
              <a:rPr lang="hu-HU" sz="3400" dirty="0" smtClean="0"/>
              <a:t>The </a:t>
            </a:r>
            <a:r>
              <a:rPr lang="hu-HU" sz="3400" dirty="0" err="1" smtClean="0"/>
              <a:t>adaptation-related</a:t>
            </a:r>
            <a:r>
              <a:rPr lang="hu-HU" sz="3400" dirty="0" smtClean="0"/>
              <a:t> </a:t>
            </a:r>
            <a:r>
              <a:rPr lang="hu-HU" sz="3400" dirty="0" err="1" smtClean="0"/>
              <a:t>initiatives</a:t>
            </a:r>
            <a:r>
              <a:rPr lang="hu-HU" sz="3400" dirty="0" smtClean="0"/>
              <a:t> </a:t>
            </a:r>
            <a:r>
              <a:rPr lang="hu-HU" sz="3400" dirty="0" err="1" smtClean="0"/>
              <a:t>target</a:t>
            </a:r>
            <a:r>
              <a:rPr lang="hu-HU" sz="3400" dirty="0" smtClean="0"/>
              <a:t> </a:t>
            </a:r>
            <a:r>
              <a:rPr lang="en-US" sz="3400" dirty="0"/>
              <a:t>moderate potential damages or to benefit from opportunities associated with climate change.</a:t>
            </a:r>
            <a:endParaRPr lang="de-DE" sz="3400" dirty="0"/>
          </a:p>
        </p:txBody>
      </p:sp>
      <p:grpSp>
        <p:nvGrpSpPr>
          <p:cNvPr id="5" name="Csoportba foglalás 4"/>
          <p:cNvGrpSpPr/>
          <p:nvPr/>
        </p:nvGrpSpPr>
        <p:grpSpPr>
          <a:xfrm>
            <a:off x="4639377" y="153009"/>
            <a:ext cx="7459579" cy="4582620"/>
            <a:chOff x="4697127" y="153009"/>
            <a:chExt cx="7459579" cy="4582620"/>
          </a:xfrm>
        </p:grpSpPr>
        <p:sp>
          <p:nvSpPr>
            <p:cNvPr id="4" name="Téglalap 3"/>
            <p:cNvSpPr/>
            <p:nvPr/>
          </p:nvSpPr>
          <p:spPr>
            <a:xfrm>
              <a:off x="4697127" y="153009"/>
              <a:ext cx="7459579" cy="4582620"/>
            </a:xfrm>
            <a:prstGeom prst="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50" name="Picture 2" descr="Adaptation process reduc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5256" y="298383"/>
              <a:ext cx="7315200" cy="4305301"/>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églalap 5"/>
          <p:cNvSpPr/>
          <p:nvPr/>
        </p:nvSpPr>
        <p:spPr>
          <a:xfrm>
            <a:off x="4591253" y="4518226"/>
            <a:ext cx="6096000" cy="230832"/>
          </a:xfrm>
          <a:prstGeom prst="rect">
            <a:avLst/>
          </a:prstGeom>
        </p:spPr>
        <p:txBody>
          <a:bodyPr>
            <a:spAutoFit/>
          </a:bodyPr>
          <a:lstStyle/>
          <a:p>
            <a:r>
              <a:rPr lang="hu-HU" sz="900" dirty="0" err="1">
                <a:solidFill>
                  <a:schemeClr val="bg1">
                    <a:lumMod val="50000"/>
                  </a:schemeClr>
                </a:solidFill>
              </a:rPr>
              <a:t>Source</a:t>
            </a:r>
            <a:r>
              <a:rPr lang="hu-HU" sz="900" dirty="0">
                <a:solidFill>
                  <a:schemeClr val="bg1">
                    <a:lumMod val="50000"/>
                  </a:schemeClr>
                </a:solidFill>
              </a:rPr>
              <a:t>: </a:t>
            </a:r>
            <a:r>
              <a:rPr lang="de-DE" sz="900" dirty="0">
                <a:solidFill>
                  <a:schemeClr val="bg1">
                    <a:lumMod val="50000"/>
                  </a:schemeClr>
                </a:solidFill>
              </a:rPr>
              <a:t>https://unfccc.int/topics/adaptation-and-resilience/the-big-picture/introduction</a:t>
            </a:r>
          </a:p>
        </p:txBody>
      </p:sp>
    </p:spTree>
    <p:extLst>
      <p:ext uri="{BB962C8B-B14F-4D97-AF65-F5344CB8AC3E}">
        <p14:creationId xmlns:p14="http://schemas.microsoft.com/office/powerpoint/2010/main" val="1007934125"/>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Props1.xml><?xml version="1.0" encoding="utf-8"?>
<ds:datastoreItem xmlns:ds="http://schemas.openxmlformats.org/officeDocument/2006/customXml" ds:itemID="{3F15C608-6917-445F-8668-B10B55FB39B3}">
  <ds:schemaRefs>
    <ds:schemaRef ds:uri="http://schemas.microsoft.com/sharepoint/v3/contenttype/forms"/>
  </ds:schemaRefs>
</ds:datastoreItem>
</file>

<file path=customXml/itemProps2.xml><?xml version="1.0" encoding="utf-8"?>
<ds:datastoreItem xmlns:ds="http://schemas.openxmlformats.org/officeDocument/2006/customXml" ds:itemID="{D88B80E4-454D-430C-8570-98F9BBF0DA66}"/>
</file>

<file path=customXml/itemProps3.xml><?xml version="1.0" encoding="utf-8"?>
<ds:datastoreItem xmlns:ds="http://schemas.openxmlformats.org/officeDocument/2006/customXml" ds:itemID="{7183FEE3-FF5C-47B7-92AE-7EF977E87599}">
  <ds:schemaRefs>
    <ds:schemaRef ds:uri="http://schemas.microsoft.com/office/2006/metadata/properties"/>
    <ds:schemaRef ds:uri="http://schemas.microsoft.com/office/infopath/2007/PartnerControls"/>
    <ds:schemaRef ds:uri="7041af30-ae09-480b-a38a-622eca9a1506"/>
    <ds:schemaRef ds:uri="603c054e-d324-4a4b-bfdc-a44c27811fd1"/>
  </ds:schemaRefs>
</ds:datastoreItem>
</file>

<file path=docProps/app.xml><?xml version="1.0" encoding="utf-8"?>
<Properties xmlns="http://schemas.openxmlformats.org/officeDocument/2006/extended-properties" xmlns:vt="http://schemas.openxmlformats.org/officeDocument/2006/docPropsVTypes">
  <Template>Office-téma</Template>
  <TotalTime>232</TotalTime>
  <Words>1233</Words>
  <Application>Microsoft Office PowerPoint</Application>
  <PresentationFormat>Szélesvásznú</PresentationFormat>
  <Paragraphs>95</Paragraphs>
  <Slides>11</Slides>
  <Notes>9</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11</vt:i4>
      </vt:variant>
    </vt:vector>
  </HeadingPairs>
  <TitlesOfParts>
    <vt:vector size="16" baseType="lpstr">
      <vt:lpstr>Arial</vt:lpstr>
      <vt:lpstr>Calibri</vt:lpstr>
      <vt:lpstr>Garamond</vt:lpstr>
      <vt:lpstr>Times New Roman</vt:lpstr>
      <vt:lpstr>Office-téma</vt:lpstr>
      <vt:lpstr>Developing new curriculum outlines and learning materials on climate change's health impacts for medical schools 2021-2-HU01-KA220-HED-000050972</vt:lpstr>
      <vt:lpstr>Climate change – an introduction</vt:lpstr>
      <vt:lpstr>Climate Change </vt:lpstr>
      <vt:lpstr>The Greenhouse effect </vt:lpstr>
      <vt:lpstr>Greenhouse Gases</vt:lpstr>
      <vt:lpstr>Direct, indirect and tertiary impacts of climate change on human health</vt:lpstr>
      <vt:lpstr>PowerPoint-bemutató</vt:lpstr>
      <vt:lpstr>PowerPoint-bemutató</vt:lpstr>
      <vt:lpstr>Adaptation</vt:lpstr>
      <vt:lpstr>Resilience</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change and effects - general introduction</dc:title>
  <dc:creator>Márovics Gergely Péter</dc:creator>
  <cp:lastModifiedBy>Giran</cp:lastModifiedBy>
  <cp:revision>23</cp:revision>
  <dcterms:created xsi:type="dcterms:W3CDTF">2023-07-11T11:55:05Z</dcterms:created>
  <dcterms:modified xsi:type="dcterms:W3CDTF">2025-04-16T08:07:43Z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