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1"/>
  </p:notesMasterIdLst>
  <p:sldIdLst>
    <p:sldId id="331" r:id="rId5"/>
    <p:sldId id="256" r:id="rId6"/>
    <p:sldId id="327" r:id="rId7"/>
    <p:sldId id="324" r:id="rId8"/>
    <p:sldId id="269" r:id="rId9"/>
    <p:sldId id="265" r:id="rId10"/>
    <p:sldId id="318" r:id="rId11"/>
    <p:sldId id="272" r:id="rId12"/>
    <p:sldId id="276" r:id="rId13"/>
    <p:sldId id="278" r:id="rId14"/>
    <p:sldId id="280" r:id="rId15"/>
    <p:sldId id="316" r:id="rId16"/>
    <p:sldId id="284" r:id="rId17"/>
    <p:sldId id="287" r:id="rId18"/>
    <p:sldId id="289" r:id="rId19"/>
    <p:sldId id="294" r:id="rId20"/>
    <p:sldId id="297" r:id="rId21"/>
    <p:sldId id="295" r:id="rId22"/>
    <p:sldId id="301" r:id="rId23"/>
    <p:sldId id="304" r:id="rId24"/>
    <p:sldId id="302" r:id="rId25"/>
    <p:sldId id="305" r:id="rId26"/>
    <p:sldId id="306" r:id="rId27"/>
    <p:sldId id="307" r:id="rId28"/>
    <p:sldId id="308" r:id="rId29"/>
    <p:sldId id="310" r:id="rId30"/>
    <p:sldId id="309" r:id="rId31"/>
    <p:sldId id="312" r:id="rId32"/>
    <p:sldId id="311" r:id="rId33"/>
    <p:sldId id="313" r:id="rId34"/>
    <p:sldId id="328" r:id="rId35"/>
    <p:sldId id="329" r:id="rId36"/>
    <p:sldId id="330" r:id="rId37"/>
    <p:sldId id="332" r:id="rId38"/>
    <p:sldId id="325" r:id="rId39"/>
    <p:sldId id="326" r:id="rId40"/>
  </p:sldIdLst>
  <p:sldSz cx="12192000" cy="6858000"/>
  <p:notesSz cx="6858000" cy="9144000"/>
  <p:defaultTextStyle>
    <a:defPPr rtl="0">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eksandra Vojvodic" initials="AV" lastIdx="1" clrIdx="0">
    <p:extLst>
      <p:ext uri="{19B8F6BF-5375-455C-9EA6-DF929625EA0E}">
        <p15:presenceInfo xmlns:p15="http://schemas.microsoft.com/office/powerpoint/2012/main" userId="ee54869c2e839d8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4B623"/>
    <a:srgbClr val="4C9F37"/>
    <a:srgbClr val="0481C9"/>
    <a:srgbClr val="FEBD59"/>
    <a:srgbClr val="FF914C"/>
    <a:srgbClr val="F4511E"/>
    <a:srgbClr val="0E84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101" autoAdjust="0"/>
    <p:restoredTop sz="94660"/>
  </p:normalViewPr>
  <p:slideViewPr>
    <p:cSldViewPr snapToGrid="0" showGuides="1">
      <p:cViewPr varScale="1">
        <p:scale>
          <a:sx n="73" d="100"/>
          <a:sy n="73" d="100"/>
        </p:scale>
        <p:origin x="372" y="66"/>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hu-HU"/>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9975AECC-6711-4044-9147-2EDC8E7061B7}" type="datetimeFigureOut">
              <a:t>2025. 04. 22.</a:t>
            </a:fld>
            <a:endParaRPr lang="hu-HU"/>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hu-HU"/>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hu-HU"/>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5DEFAF30-B71C-4ED0-ACCB-0E6D83FB8F87}" type="slidenum">
              <a:t>‹#›</a:t>
            </a:fld>
            <a:endParaRPr lang="hu-HU"/>
          </a:p>
        </p:txBody>
      </p:sp>
    </p:spTree>
    <p:extLst>
      <p:ext uri="{BB962C8B-B14F-4D97-AF65-F5344CB8AC3E}">
        <p14:creationId xmlns:p14="http://schemas.microsoft.com/office/powerpoint/2010/main" val="2333347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bg1">
                    <a:lumMod val="50000"/>
                  </a:schemeClr>
                </a:solidFill>
              </a:defRPr>
            </a:lvl1pPr>
          </a:lstStyle>
          <a:p>
            <a:pPr rtl="0"/>
            <a:r>
              <a:rPr lang="ro"/>
              <a:t>Title</a:t>
            </a:r>
            <a:endParaRPr lang="hu-HU" dirty="0"/>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o"/>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ro" sz="1200">
                  <a:solidFill>
                    <a:srgbClr val="333333"/>
                  </a:solidFill>
                  <a:latin typeface="+mn-lt"/>
                </a:rPr>
                <a:t>This learning material © 2023-2024 by CLIMATEMED project (</a:t>
              </a:r>
              <a:r>
                <a:rPr lang="ro" sz="1200">
                  <a:solidFill>
                    <a:srgbClr val="333333"/>
                  </a:solidFill>
                  <a:latin typeface="+mn-lt"/>
                  <a:hlinkClick r:id="rId4"/>
                </a:rPr>
                <a:t>www.climatemed.eu</a:t>
              </a:r>
              <a:r>
                <a:rPr lang="ro" sz="1200">
                  <a:solidFill>
                    <a:srgbClr val="333333"/>
                  </a:solidFill>
                  <a:latin typeface="+mn-lt"/>
                </a:rPr>
                <a:t>) is licensed under CC BY 4.0.</a:t>
              </a:r>
              <a:endParaRPr lang="hu-HU" sz="1200" dirty="0">
                <a:solidFill>
                  <a:srgbClr val="333333"/>
                </a:solidFill>
                <a:latin typeface="+mn-lt"/>
              </a:endParaRPr>
            </a:p>
            <a:p>
              <a:pPr rtl="0"/>
              <a:r>
                <a:rPr lang="ro" sz="1200">
                  <a:solidFill>
                    <a:srgbClr val="333333"/>
                  </a:solidFill>
                  <a:latin typeface="+mn-lt"/>
                </a:rPr>
                <a:t>To view a copy of this license, visit </a:t>
              </a:r>
              <a:r>
                <a:rPr lang="ro" sz="1200">
                  <a:solidFill>
                    <a:srgbClr val="333333"/>
                  </a:solidFill>
                  <a:latin typeface="+mn-lt"/>
                  <a:hlinkClick r:id="rId5"/>
                </a:rPr>
                <a:t>https://creativecommons.org/licenses/by/4.0/</a:t>
              </a:r>
              <a:r>
                <a:rPr lang="ro"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Függőleges szöveg helye 2"/>
          <p:cNvSpPr>
            <a:spLocks noGrp="1"/>
          </p:cNvSpPr>
          <p:nvPr>
            <p:ph type="body" orient="vert" idx="1"/>
          </p:nvPr>
        </p:nvSpPr>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ro"/>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bg1">
                    <a:lumMod val="50000"/>
                  </a:schemeClr>
                </a:solidFill>
              </a:defRPr>
            </a:lvl1pPr>
          </a:lstStyle>
          <a:p>
            <a:pPr rtl="0"/>
            <a:r>
              <a:rPr lang="ro"/>
              <a:t>Titel</a:t>
            </a:r>
          </a:p>
        </p:txBody>
      </p:sp>
      <p:sp>
        <p:nvSpPr>
          <p:cNvPr id="3" name="Tartalom helye 2"/>
          <p:cNvSpPr>
            <a:spLocks noGrp="1"/>
          </p:cNvSpPr>
          <p:nvPr>
            <p:ph idx="1" hasCustomPrompt="1"/>
          </p:nvPr>
        </p:nvSpPr>
        <p:spPr>
          <a:xfrm>
            <a:off x="192506" y="934775"/>
            <a:ext cx="11677110" cy="5370897"/>
          </a:xfrm>
        </p:spPr>
        <p:txBody>
          <a:bodyPr rtlCol="0"/>
          <a:lstStyle>
            <a:lvl1pPr>
              <a:lnSpc>
                <a:spcPct val="110000"/>
              </a:lnSpc>
              <a:defRPr sz="2400" baseline="0">
                <a:solidFill>
                  <a:schemeClr val="bg1">
                    <a:lumMod val="50000"/>
                  </a:schemeClr>
                </a:solidFill>
              </a:defRPr>
            </a:lvl1pPr>
            <a:lvl2pPr>
              <a:defRPr>
                <a:solidFill>
                  <a:schemeClr val="bg1">
                    <a:lumMod val="50000"/>
                  </a:schemeClr>
                </a:solidFill>
              </a:defRPr>
            </a:lvl2pPr>
            <a:lvl3pPr>
              <a:defRPr>
                <a:solidFill>
                  <a:schemeClr val="bg1">
                    <a:lumMod val="50000"/>
                  </a:schemeClr>
                </a:solidFill>
              </a:defRPr>
            </a:lvl3pPr>
            <a:lvl4pPr>
              <a:defRPr>
                <a:solidFill>
                  <a:schemeClr val="bg1">
                    <a:lumMod val="50000"/>
                  </a:schemeClr>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bg1">
                    <a:lumMod val="50000"/>
                  </a:schemeClr>
                </a:solidFill>
              </a:defRPr>
            </a:lvl5pPr>
          </a:lstStyle>
          <a:p>
            <a:pPr lvl="0" rtl="0"/>
            <a:r>
              <a:rPr lang="ro" dirty="0"/>
              <a:t>Main text (First level)</a:t>
            </a:r>
          </a:p>
          <a:p>
            <a:pPr lvl="1" rtl="0"/>
            <a:r>
              <a:rPr lang="ro" dirty="0"/>
              <a:t>Second level</a:t>
            </a:r>
            <a:endParaRPr lang="hu-HU" dirty="0"/>
          </a:p>
          <a:p>
            <a:pPr lvl="2" rtl="0"/>
            <a:r>
              <a:rPr lang="ro" dirty="0"/>
              <a:t>Third level</a:t>
            </a:r>
            <a:endParaRPr lang="hu-HU" dirty="0"/>
          </a:p>
          <a:p>
            <a:pPr lvl="3" rtl="0"/>
            <a:r>
              <a:rPr lang="ro" dirty="0"/>
              <a:t>Fourth 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ro" dirty="0"/>
              <a:t>Fifth level</a:t>
            </a:r>
            <a:endParaRPr lang="hu-HU" dirty="0"/>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ro"/>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ro"/>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ro"/>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hu-HU"/>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ro"/>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hyperlink" Target="https://www.cdc.gov/climateandhealth/BRACE.htm"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www.aace.com/sites/default/files/2021-03/Diabetes-Emergency-Web-Download%20Checklist.pdf" TargetMode="External"/><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worldobesity.org/about/about-obesity/prevalence-of-obesity"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978125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rtlCol="0">
            <a:normAutofit fontScale="90000"/>
          </a:bodyPr>
          <a:lstStyle/>
          <a:p>
            <a:pPr rtl="0"/>
            <a:r>
              <a:rPr lang="ro" b="1" dirty="0">
                <a:solidFill>
                  <a:schemeClr val="tx1"/>
                </a:solidFill>
              </a:rPr>
              <a:t>Impactul SC asupra bolilor legate de obezitate</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243840" y="558842"/>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ro" sz="2400">
                <a:solidFill>
                  <a:srgbClr val="0481C9"/>
                </a:solidFill>
              </a:rPr>
              <a:t>Căi potențiale | </a:t>
            </a:r>
            <a:r>
              <a:rPr lang="ro" sz="2400">
                <a:solidFill>
                  <a:srgbClr val="C00000"/>
                </a:solidFill>
              </a:rPr>
              <a:t>Căldură extremă</a:t>
            </a:r>
          </a:p>
        </p:txBody>
      </p:sp>
      <p:pic>
        <p:nvPicPr>
          <p:cNvPr id="10" name="Picture 9">
            <a:extLst>
              <a:ext uri="{FF2B5EF4-FFF2-40B4-BE49-F238E27FC236}">
                <a16:creationId xmlns:a16="http://schemas.microsoft.com/office/drawing/2014/main" id="{DD56AE5A-C53A-6664-937F-F926A26983E2}"/>
              </a:ext>
            </a:extLst>
          </p:cNvPr>
          <p:cNvPicPr>
            <a:picLocks noChangeAspect="1"/>
          </p:cNvPicPr>
          <p:nvPr/>
        </p:nvPicPr>
        <p:blipFill rotWithShape="1">
          <a:blip r:embed="rId2">
            <a:extLst>
              <a:ext uri="{28A0092B-C50C-407E-A947-70E740481C1C}">
                <a14:useLocalDpi xmlns:a14="http://schemas.microsoft.com/office/drawing/2010/main" val="0"/>
              </a:ext>
            </a:extLst>
          </a:blip>
          <a:srcRect b="8920"/>
          <a:stretch/>
        </p:blipFill>
        <p:spPr>
          <a:xfrm>
            <a:off x="5360609" y="593814"/>
            <a:ext cx="6633896" cy="5749326"/>
          </a:xfrm>
          <a:prstGeom prst="rect">
            <a:avLst/>
          </a:prstGeom>
        </p:spPr>
      </p:pic>
      <p:sp>
        <p:nvSpPr>
          <p:cNvPr id="11" name="Rectangle 10">
            <a:extLst>
              <a:ext uri="{FF2B5EF4-FFF2-40B4-BE49-F238E27FC236}">
                <a16:creationId xmlns:a16="http://schemas.microsoft.com/office/drawing/2014/main" id="{B9533395-DA59-E305-C026-9E47214892C3}"/>
              </a:ext>
            </a:extLst>
          </p:cNvPr>
          <p:cNvSpPr/>
          <p:nvPr/>
        </p:nvSpPr>
        <p:spPr>
          <a:xfrm>
            <a:off x="0" y="6140879"/>
            <a:ext cx="1890009" cy="246221"/>
          </a:xfrm>
          <a:prstGeom prst="rect">
            <a:avLst/>
          </a:prstGeom>
        </p:spPr>
        <p:txBody>
          <a:bodyPr wrap="square" rtlCol="0">
            <a:spAutoFit/>
          </a:bodyPr>
          <a:lstStyle/>
          <a:p>
            <a:pPr rtl="0"/>
            <a:r>
              <a:rPr lang="ro" sz="1000" i="1" cap="all" dirty="0">
                <a:solidFill>
                  <a:srgbClr val="000000"/>
                </a:solidFill>
                <a:effectLst/>
              </a:rPr>
              <a:t>doi: </a:t>
            </a:r>
            <a:r>
              <a:rPr lang="ro" sz="1000" i="1" dirty="0">
                <a:solidFill>
                  <a:srgbClr val="000000"/>
                </a:solidFill>
                <a:effectLst/>
              </a:rPr>
              <a:t>10.1002/ajhb.23460. </a:t>
            </a:r>
          </a:p>
        </p:txBody>
      </p:sp>
    </p:spTree>
    <p:extLst>
      <p:ext uri="{BB962C8B-B14F-4D97-AF65-F5344CB8AC3E}">
        <p14:creationId xmlns:p14="http://schemas.microsoft.com/office/powerpoint/2010/main" val="16645443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147587" y="311994"/>
            <a:ext cx="11896826" cy="584821"/>
          </a:xfrm>
        </p:spPr>
        <p:txBody>
          <a:bodyPr rtlCol="0">
            <a:normAutofit fontScale="90000"/>
          </a:bodyPr>
          <a:lstStyle/>
          <a:p>
            <a:r>
              <a:rPr lang="ro" b="1" dirty="0">
                <a:solidFill>
                  <a:schemeClr val="tx1"/>
                </a:solidFill>
              </a:rPr>
              <a:t>STUDIU DE </a:t>
            </a:r>
            <a:r>
              <a:rPr lang="ro" b="1" dirty="0" smtClean="0">
                <a:solidFill>
                  <a:schemeClr val="tx1"/>
                </a:solidFill>
              </a:rPr>
              <a:t>CAZ - </a:t>
            </a:r>
            <a:r>
              <a:rPr lang="ro" sz="3100" dirty="0" smtClean="0">
                <a:solidFill>
                  <a:srgbClr val="C00000"/>
                </a:solidFill>
              </a:rPr>
              <a:t>Vulnerabilitatea </a:t>
            </a:r>
            <a:r>
              <a:rPr lang="ro" sz="3100" dirty="0">
                <a:solidFill>
                  <a:srgbClr val="C00000"/>
                </a:solidFill>
              </a:rPr>
              <a:t>la căldură extremă la persoanele în </a:t>
            </a:r>
            <a:r>
              <a:rPr lang="ro" sz="3100" dirty="0" smtClean="0">
                <a:solidFill>
                  <a:srgbClr val="C00000"/>
                </a:solidFill>
              </a:rPr>
              <a:t>vârstă</a:t>
            </a:r>
            <a:endParaRPr lang="ro" b="1" dirty="0">
              <a:solidFill>
                <a:schemeClr val="tx1"/>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47587" y="2316823"/>
            <a:ext cx="2192803" cy="3133711"/>
          </a:xfrm>
        </p:spPr>
        <p:txBody>
          <a:bodyPr rtlCol="0">
            <a:normAutofit/>
          </a:bodyPr>
          <a:lstStyle/>
          <a:p>
            <a:pPr defTabSz="346709" rtl="0">
              <a:lnSpc>
                <a:spcPct val="120000"/>
              </a:lnSpc>
              <a:spcBef>
                <a:spcPts val="0"/>
              </a:spcBef>
              <a:defRPr sz="1900">
                <a:solidFill>
                  <a:srgbClr val="7F7F7F"/>
                </a:solidFill>
              </a:defRPr>
            </a:pPr>
            <a:endParaRPr lang="en-US" sz="1800" dirty="0"/>
          </a:p>
          <a:p>
            <a:pPr marL="582740" lvl="1" indent="0" defTabSz="799164" rtl="0">
              <a:lnSpc>
                <a:spcPct val="120000"/>
              </a:lnSpc>
              <a:spcBef>
                <a:spcPts val="1400"/>
              </a:spcBef>
              <a:buSzPct val="100000"/>
              <a:buNone/>
              <a:defRPr>
                <a:solidFill>
                  <a:srgbClr val="7F7F7F"/>
                </a:solidFill>
              </a:defRPr>
            </a:pPr>
            <a:endParaRPr lang="en-US" sz="1800" dirty="0"/>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192505" y="783296"/>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algn="ctr" rtl="0"/>
            <a:endParaRPr lang="ro" sz="2400" dirty="0">
              <a:solidFill>
                <a:srgbClr val="C00000"/>
              </a:solidFill>
            </a:endParaRPr>
          </a:p>
        </p:txBody>
      </p:sp>
      <p:pic>
        <p:nvPicPr>
          <p:cNvPr id="10" name="Picture 9">
            <a:extLst>
              <a:ext uri="{FF2B5EF4-FFF2-40B4-BE49-F238E27FC236}">
                <a16:creationId xmlns:a16="http://schemas.microsoft.com/office/drawing/2014/main" id="{DD56AE5A-C53A-6664-937F-F926A26983E2}"/>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37176" t="8298" r="1189" b="7158"/>
          <a:stretch/>
        </p:blipFill>
        <p:spPr>
          <a:xfrm>
            <a:off x="4336331" y="896814"/>
            <a:ext cx="7181593" cy="5238591"/>
          </a:xfrm>
          <a:prstGeom prst="rect">
            <a:avLst/>
          </a:prstGeom>
        </p:spPr>
      </p:pic>
      <p:sp>
        <p:nvSpPr>
          <p:cNvPr id="8" name="Environ Int. 2020 Nov;144:105909.">
            <a:extLst>
              <a:ext uri="{FF2B5EF4-FFF2-40B4-BE49-F238E27FC236}">
                <a16:creationId xmlns:a16="http://schemas.microsoft.com/office/drawing/2014/main" id="{909BC84A-586E-9C8A-87A6-EF4272358CD8}"/>
              </a:ext>
            </a:extLst>
          </p:cNvPr>
          <p:cNvSpPr txBox="1"/>
          <p:nvPr/>
        </p:nvSpPr>
        <p:spPr>
          <a:xfrm>
            <a:off x="6957392" y="6135406"/>
            <a:ext cx="2356237"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lvl1pPr defTabSz="228600">
              <a:defRPr sz="1100" i="1">
                <a:solidFill>
                  <a:srgbClr val="7F7F7F"/>
                </a:solidFill>
              </a:defRPr>
            </a:lvl1pPr>
          </a:lstStyle>
          <a:p>
            <a:pPr algn="r" rtl="0"/>
            <a:r>
              <a:rPr lang="ro" sz="1200" i="1">
                <a:solidFill>
                  <a:schemeClr val="tx1"/>
                </a:solidFill>
                <a:effectLst/>
              </a:rPr>
              <a:t>DOI: 10.1016/j.envint.2020.105909.</a:t>
            </a:r>
          </a:p>
        </p:txBody>
      </p:sp>
    </p:spTree>
    <p:extLst>
      <p:ext uri="{BB962C8B-B14F-4D97-AF65-F5344CB8AC3E}">
        <p14:creationId xmlns:p14="http://schemas.microsoft.com/office/powerpoint/2010/main" val="25128663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rtlCol="0">
            <a:normAutofit fontScale="90000"/>
          </a:bodyPr>
          <a:lstStyle/>
          <a:p>
            <a:pPr rtl="0"/>
            <a:r>
              <a:rPr lang="ro" b="1" dirty="0">
                <a:solidFill>
                  <a:schemeClr val="tx1"/>
                </a:solidFill>
              </a:rPr>
              <a:t>Impactul SC asupra tulburărilor metabolice </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6" y="2919046"/>
            <a:ext cx="6428102" cy="2654667"/>
          </a:xfrm>
        </p:spPr>
        <p:txBody>
          <a:bodyPr rtlCol="0">
            <a:normAutofit/>
          </a:bodyPr>
          <a:lstStyle/>
          <a:p>
            <a:pPr marL="0" indent="0" algn="just">
              <a:lnSpc>
                <a:spcPct val="120000"/>
              </a:lnSpc>
              <a:buNone/>
            </a:pPr>
            <a:r>
              <a:rPr lang="hu-HU" sz="2000" dirty="0" err="1">
                <a:solidFill>
                  <a:schemeClr val="tx1"/>
                </a:solidFill>
              </a:rPr>
              <a:t>Mecanismele</a:t>
            </a:r>
            <a:r>
              <a:rPr lang="hu-HU" sz="2000" dirty="0">
                <a:solidFill>
                  <a:schemeClr val="tx1"/>
                </a:solidFill>
              </a:rPr>
              <a:t> </a:t>
            </a:r>
            <a:r>
              <a:rPr lang="hu-HU" sz="2000" dirty="0" err="1">
                <a:solidFill>
                  <a:schemeClr val="tx1"/>
                </a:solidFill>
              </a:rPr>
              <a:t>ipotetice</a:t>
            </a:r>
            <a:r>
              <a:rPr lang="hu-HU" sz="2000" dirty="0">
                <a:solidFill>
                  <a:schemeClr val="tx1"/>
                </a:solidFill>
              </a:rPr>
              <a:t> </a:t>
            </a:r>
            <a:r>
              <a:rPr lang="hu-HU" sz="2000" dirty="0" err="1">
                <a:solidFill>
                  <a:schemeClr val="tx1"/>
                </a:solidFill>
              </a:rPr>
              <a:t>ale</a:t>
            </a:r>
            <a:r>
              <a:rPr lang="hu-HU" sz="2000" dirty="0">
                <a:solidFill>
                  <a:schemeClr val="tx1"/>
                </a:solidFill>
              </a:rPr>
              <a:t> </a:t>
            </a:r>
            <a:r>
              <a:rPr lang="hu-HU" sz="2000" dirty="0" err="1">
                <a:solidFill>
                  <a:schemeClr val="tx1"/>
                </a:solidFill>
              </a:rPr>
              <a:t>bolii</a:t>
            </a:r>
            <a:r>
              <a:rPr lang="hu-HU" sz="2000" dirty="0">
                <a:solidFill>
                  <a:schemeClr val="tx1"/>
                </a:solidFill>
              </a:rPr>
              <a:t> </a:t>
            </a:r>
            <a:r>
              <a:rPr lang="hu-HU" sz="2000" dirty="0" err="1">
                <a:solidFill>
                  <a:schemeClr val="tx1"/>
                </a:solidFill>
              </a:rPr>
              <a:t>cardiometabolice</a:t>
            </a:r>
            <a:r>
              <a:rPr lang="hu-HU" sz="2000" dirty="0">
                <a:solidFill>
                  <a:schemeClr val="tx1"/>
                </a:solidFill>
              </a:rPr>
              <a:t> </a:t>
            </a:r>
            <a:r>
              <a:rPr lang="hu-HU" sz="2000" dirty="0" err="1">
                <a:solidFill>
                  <a:schemeClr val="tx1"/>
                </a:solidFill>
              </a:rPr>
              <a:t>mediate</a:t>
            </a:r>
            <a:r>
              <a:rPr lang="hu-HU" sz="2000" dirty="0">
                <a:solidFill>
                  <a:schemeClr val="tx1"/>
                </a:solidFill>
              </a:rPr>
              <a:t> de </a:t>
            </a:r>
            <a:r>
              <a:rPr lang="hu-HU" sz="2000" dirty="0" err="1">
                <a:solidFill>
                  <a:schemeClr val="tx1"/>
                </a:solidFill>
              </a:rPr>
              <a:t>poluarea</a:t>
            </a:r>
            <a:r>
              <a:rPr lang="hu-HU" sz="2000" dirty="0">
                <a:solidFill>
                  <a:schemeClr val="tx1"/>
                </a:solidFill>
              </a:rPr>
              <a:t> </a:t>
            </a:r>
            <a:r>
              <a:rPr lang="hu-HU" sz="2000" dirty="0" err="1">
                <a:solidFill>
                  <a:schemeClr val="tx1"/>
                </a:solidFill>
              </a:rPr>
              <a:t>aerului</a:t>
            </a:r>
            <a:r>
              <a:rPr lang="hu-HU" sz="2000" dirty="0">
                <a:solidFill>
                  <a:schemeClr val="tx1"/>
                </a:solidFill>
              </a:rPr>
              <a:t> </a:t>
            </a:r>
            <a:r>
              <a:rPr lang="hu-HU" sz="2000" dirty="0" err="1">
                <a:solidFill>
                  <a:schemeClr val="tx1"/>
                </a:solidFill>
              </a:rPr>
              <a:t>sugerează</a:t>
            </a:r>
            <a:r>
              <a:rPr lang="hu-HU" sz="2000" dirty="0">
                <a:solidFill>
                  <a:schemeClr val="tx1"/>
                </a:solidFill>
              </a:rPr>
              <a:t> </a:t>
            </a:r>
            <a:r>
              <a:rPr lang="hu-HU" sz="2000" dirty="0" err="1">
                <a:solidFill>
                  <a:schemeClr val="tx1"/>
                </a:solidFill>
              </a:rPr>
              <a:t>că</a:t>
            </a:r>
            <a:r>
              <a:rPr lang="hu-HU" sz="2000" dirty="0">
                <a:solidFill>
                  <a:schemeClr val="tx1"/>
                </a:solidFill>
              </a:rPr>
              <a:t> </a:t>
            </a:r>
            <a:r>
              <a:rPr lang="hu-HU" sz="2000" dirty="0" err="1">
                <a:solidFill>
                  <a:schemeClr val="tx1"/>
                </a:solidFill>
              </a:rPr>
              <a:t>semnalele</a:t>
            </a:r>
            <a:r>
              <a:rPr lang="hu-HU" sz="2000" dirty="0">
                <a:solidFill>
                  <a:schemeClr val="tx1"/>
                </a:solidFill>
              </a:rPr>
              <a:t> </a:t>
            </a:r>
            <a:r>
              <a:rPr lang="hu-HU" sz="2000" dirty="0" err="1">
                <a:solidFill>
                  <a:schemeClr val="tx1"/>
                </a:solidFill>
              </a:rPr>
              <a:t>inhalatorii</a:t>
            </a:r>
            <a:r>
              <a:rPr lang="hu-HU" sz="2000" dirty="0">
                <a:solidFill>
                  <a:schemeClr val="tx1"/>
                </a:solidFill>
              </a:rPr>
              <a:t> </a:t>
            </a:r>
            <a:r>
              <a:rPr lang="hu-HU" sz="2000" dirty="0" err="1">
                <a:solidFill>
                  <a:schemeClr val="tx1"/>
                </a:solidFill>
              </a:rPr>
              <a:t>sau</a:t>
            </a:r>
            <a:r>
              <a:rPr lang="hu-HU" sz="2000" dirty="0">
                <a:solidFill>
                  <a:schemeClr val="tx1"/>
                </a:solidFill>
              </a:rPr>
              <a:t> </a:t>
            </a:r>
            <a:r>
              <a:rPr lang="hu-HU" sz="2000" dirty="0" err="1">
                <a:solidFill>
                  <a:schemeClr val="tx1"/>
                </a:solidFill>
              </a:rPr>
              <a:t>nutriționale</a:t>
            </a:r>
            <a:r>
              <a:rPr lang="hu-HU" sz="2000" dirty="0">
                <a:solidFill>
                  <a:schemeClr val="tx1"/>
                </a:solidFill>
              </a:rPr>
              <a:t>, </a:t>
            </a:r>
            <a:r>
              <a:rPr lang="hu-HU" sz="2000" dirty="0" err="1">
                <a:solidFill>
                  <a:schemeClr val="tx1"/>
                </a:solidFill>
              </a:rPr>
              <a:t>fie</a:t>
            </a:r>
            <a:r>
              <a:rPr lang="hu-HU" sz="2000" dirty="0">
                <a:solidFill>
                  <a:schemeClr val="tx1"/>
                </a:solidFill>
              </a:rPr>
              <a:t> </a:t>
            </a:r>
            <a:r>
              <a:rPr lang="hu-HU" sz="2000" dirty="0" err="1">
                <a:solidFill>
                  <a:schemeClr val="tx1"/>
                </a:solidFill>
              </a:rPr>
              <a:t>direct</a:t>
            </a:r>
            <a:r>
              <a:rPr lang="hu-HU" sz="2000" dirty="0">
                <a:solidFill>
                  <a:schemeClr val="tx1"/>
                </a:solidFill>
              </a:rPr>
              <a:t>, </a:t>
            </a:r>
            <a:r>
              <a:rPr lang="hu-HU" sz="2000" dirty="0" err="1">
                <a:solidFill>
                  <a:schemeClr val="tx1"/>
                </a:solidFill>
              </a:rPr>
              <a:t>fie</a:t>
            </a:r>
            <a:r>
              <a:rPr lang="hu-HU" sz="2000" dirty="0">
                <a:solidFill>
                  <a:schemeClr val="tx1"/>
                </a:solidFill>
              </a:rPr>
              <a:t> </a:t>
            </a:r>
            <a:r>
              <a:rPr lang="hu-HU" sz="2000" dirty="0" err="1">
                <a:solidFill>
                  <a:schemeClr val="tx1"/>
                </a:solidFill>
              </a:rPr>
              <a:t>prin</a:t>
            </a:r>
            <a:r>
              <a:rPr lang="hu-HU" sz="2000" dirty="0">
                <a:solidFill>
                  <a:schemeClr val="tx1"/>
                </a:solidFill>
              </a:rPr>
              <a:t> </a:t>
            </a:r>
            <a:r>
              <a:rPr lang="hu-HU" sz="2000" dirty="0" err="1">
                <a:solidFill>
                  <a:schemeClr val="tx1"/>
                </a:solidFill>
              </a:rPr>
              <a:t>generarea</a:t>
            </a:r>
            <a:r>
              <a:rPr lang="hu-HU" sz="2000" dirty="0">
                <a:solidFill>
                  <a:schemeClr val="tx1"/>
                </a:solidFill>
              </a:rPr>
              <a:t> de </a:t>
            </a:r>
            <a:r>
              <a:rPr lang="hu-HU" sz="2000" dirty="0" err="1">
                <a:solidFill>
                  <a:schemeClr val="tx1"/>
                </a:solidFill>
              </a:rPr>
              <a:t>semnale</a:t>
            </a:r>
            <a:r>
              <a:rPr lang="hu-HU" sz="2000" dirty="0">
                <a:solidFill>
                  <a:schemeClr val="tx1"/>
                </a:solidFill>
              </a:rPr>
              <a:t> </a:t>
            </a:r>
            <a:r>
              <a:rPr lang="hu-HU" sz="2000" dirty="0" err="1">
                <a:solidFill>
                  <a:schemeClr val="tx1"/>
                </a:solidFill>
              </a:rPr>
              <a:t>precum</a:t>
            </a:r>
            <a:r>
              <a:rPr lang="hu-HU" sz="2000" dirty="0">
                <a:solidFill>
                  <a:schemeClr val="tx1"/>
                </a:solidFill>
              </a:rPr>
              <a:t> DAMP, </a:t>
            </a:r>
            <a:r>
              <a:rPr lang="hu-HU" sz="2000" dirty="0" err="1">
                <a:solidFill>
                  <a:schemeClr val="tx1"/>
                </a:solidFill>
              </a:rPr>
              <a:t>pot</a:t>
            </a:r>
            <a:r>
              <a:rPr lang="hu-HU" sz="2000" dirty="0">
                <a:solidFill>
                  <a:schemeClr val="tx1"/>
                </a:solidFill>
              </a:rPr>
              <a:t> </a:t>
            </a:r>
            <a:r>
              <a:rPr lang="hu-HU" sz="2000" dirty="0" err="1">
                <a:solidFill>
                  <a:schemeClr val="tx1"/>
                </a:solidFill>
              </a:rPr>
              <a:t>activa</a:t>
            </a:r>
            <a:r>
              <a:rPr lang="hu-HU" sz="2000" dirty="0">
                <a:solidFill>
                  <a:schemeClr val="tx1"/>
                </a:solidFill>
              </a:rPr>
              <a:t> </a:t>
            </a:r>
            <a:r>
              <a:rPr lang="hu-HU" sz="2000" dirty="0" err="1">
                <a:solidFill>
                  <a:schemeClr val="tx1"/>
                </a:solidFill>
              </a:rPr>
              <a:t>mecanismele</a:t>
            </a:r>
            <a:r>
              <a:rPr lang="hu-HU" sz="2000" dirty="0">
                <a:solidFill>
                  <a:schemeClr val="tx1"/>
                </a:solidFill>
              </a:rPr>
              <a:t> </a:t>
            </a:r>
            <a:r>
              <a:rPr lang="hu-HU" sz="2000" dirty="0" err="1">
                <a:solidFill>
                  <a:schemeClr val="tx1"/>
                </a:solidFill>
              </a:rPr>
              <a:t>imune</a:t>
            </a:r>
            <a:r>
              <a:rPr lang="hu-HU" sz="2000" dirty="0">
                <a:solidFill>
                  <a:schemeClr val="tx1"/>
                </a:solidFill>
              </a:rPr>
              <a:t> </a:t>
            </a:r>
            <a:r>
              <a:rPr lang="hu-HU" sz="2000" dirty="0" err="1">
                <a:solidFill>
                  <a:schemeClr val="tx1"/>
                </a:solidFill>
              </a:rPr>
              <a:t>înnăscute</a:t>
            </a:r>
            <a:r>
              <a:rPr lang="hu-HU" sz="2000" dirty="0">
                <a:solidFill>
                  <a:schemeClr val="tx1"/>
                </a:solidFill>
              </a:rPr>
              <a:t>, </a:t>
            </a:r>
            <a:r>
              <a:rPr lang="hu-HU" sz="2000" dirty="0" err="1">
                <a:solidFill>
                  <a:schemeClr val="tx1"/>
                </a:solidFill>
              </a:rPr>
              <a:t>inclusiv</a:t>
            </a:r>
            <a:r>
              <a:rPr lang="hu-HU" sz="2000" dirty="0">
                <a:solidFill>
                  <a:schemeClr val="tx1"/>
                </a:solidFill>
              </a:rPr>
              <a:t> receptorii TLR </a:t>
            </a:r>
            <a:r>
              <a:rPr lang="hu-HU" sz="2000" dirty="0" err="1">
                <a:solidFill>
                  <a:schemeClr val="tx1"/>
                </a:solidFill>
              </a:rPr>
              <a:t>și</a:t>
            </a:r>
            <a:r>
              <a:rPr lang="hu-HU" sz="2000" dirty="0">
                <a:solidFill>
                  <a:schemeClr val="tx1"/>
                </a:solidFill>
              </a:rPr>
              <a:t> NLR.</a:t>
            </a:r>
            <a:endParaRPr lang="en-US" sz="2000" dirty="0">
              <a:solidFill>
                <a:schemeClr val="tx1"/>
              </a:solidFill>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243840" y="558842"/>
            <a:ext cx="6877929" cy="1454596"/>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lnSpc>
                <a:spcPct val="110000"/>
              </a:lnSpc>
            </a:pPr>
            <a:r>
              <a:rPr lang="ro" sz="2400" dirty="0">
                <a:solidFill>
                  <a:srgbClr val="0481C9"/>
                </a:solidFill>
              </a:rPr>
              <a:t>Căi potențiale | </a:t>
            </a:r>
            <a:r>
              <a:rPr lang="ro" sz="2400" dirty="0">
                <a:solidFill>
                  <a:schemeClr val="tx1">
                    <a:lumMod val="75000"/>
                    <a:lumOff val="25000"/>
                  </a:schemeClr>
                </a:solidFill>
              </a:rPr>
              <a:t>poluarea aerului</a:t>
            </a:r>
            <a:r>
              <a:rPr lang="ro" sz="2400" dirty="0">
                <a:solidFill>
                  <a:srgbClr val="0481C9"/>
                </a:solidFill>
              </a:rPr>
              <a:t> </a:t>
            </a:r>
            <a:r>
              <a:rPr lang="ro" sz="2400" dirty="0" smtClean="0">
                <a:solidFill>
                  <a:schemeClr val="tx1">
                    <a:lumMod val="75000"/>
                    <a:lumOff val="25000"/>
                  </a:schemeClr>
                </a:solidFill>
              </a:rPr>
              <a:t>înconjurător</a:t>
            </a:r>
            <a:br>
              <a:rPr lang="ro" sz="2400" dirty="0" smtClean="0">
                <a:solidFill>
                  <a:schemeClr val="tx1">
                    <a:lumMod val="75000"/>
                    <a:lumOff val="25000"/>
                  </a:schemeClr>
                </a:solidFill>
              </a:rPr>
            </a:br>
            <a:r>
              <a:rPr lang="ro" sz="2400" dirty="0" smtClean="0">
                <a:solidFill>
                  <a:srgbClr val="0481C9"/>
                </a:solidFill>
              </a:rPr>
              <a:t>și </a:t>
            </a:r>
            <a:r>
              <a:rPr lang="ro" sz="2400" dirty="0">
                <a:solidFill>
                  <a:srgbClr val="0481C9"/>
                </a:solidFill>
              </a:rPr>
              <a:t>fumul de incendiu de pădure</a:t>
            </a:r>
          </a:p>
        </p:txBody>
      </p:sp>
      <p:sp>
        <p:nvSpPr>
          <p:cNvPr id="9" name="Diabetes. 2012 Dec; 61(12): 3037–3045.">
            <a:extLst>
              <a:ext uri="{FF2B5EF4-FFF2-40B4-BE49-F238E27FC236}">
                <a16:creationId xmlns:a16="http://schemas.microsoft.com/office/drawing/2014/main" id="{9A1EF540-F03C-A944-5921-924C2AFF5391}"/>
              </a:ext>
            </a:extLst>
          </p:cNvPr>
          <p:cNvSpPr txBox="1"/>
          <p:nvPr/>
        </p:nvSpPr>
        <p:spPr>
          <a:xfrm>
            <a:off x="85579" y="5868393"/>
            <a:ext cx="1970090" cy="3590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rtlCol="0" anchor="ctr">
            <a:spAutoFit/>
          </a:bodyPr>
          <a:lstStyle>
            <a:lvl1pPr algn="ctr" defTabSz="292100">
              <a:defRPr sz="1200" i="1">
                <a:solidFill>
                  <a:srgbClr val="7F7F7F"/>
                </a:solidFill>
              </a:defRPr>
            </a:lvl1pPr>
          </a:lstStyle>
          <a:p>
            <a:pPr algn="l" rtl="0"/>
            <a:r>
              <a:rPr lang="ro" sz="1000" cap="all" dirty="0">
                <a:solidFill>
                  <a:schemeClr val="tx1"/>
                </a:solidFill>
              </a:rPr>
              <a:t>doi:</a:t>
            </a:r>
            <a:r>
              <a:rPr lang="ro" sz="1000" dirty="0">
                <a:solidFill>
                  <a:schemeClr val="tx1"/>
                </a:solidFill>
              </a:rPr>
              <a:t>10.1371/journal.pmed.1003767.</a:t>
            </a:r>
          </a:p>
          <a:p>
            <a:pPr algn="l" rtl="0"/>
            <a:r>
              <a:rPr lang="ro" sz="1000" cap="all" dirty="0">
                <a:solidFill>
                  <a:schemeClr val="tx1"/>
                </a:solidFill>
              </a:rPr>
              <a:t>doi:</a:t>
            </a:r>
            <a:r>
              <a:rPr lang="ro" sz="1000" dirty="0">
                <a:solidFill>
                  <a:schemeClr val="tx1"/>
                </a:solidFill>
              </a:rPr>
              <a:t> 10.2337/db12-0190.</a:t>
            </a:r>
            <a:r>
              <a:rPr sz="1000" dirty="0"/>
              <a:t>.</a:t>
            </a:r>
          </a:p>
        </p:txBody>
      </p:sp>
      <p:sp>
        <p:nvSpPr>
          <p:cNvPr id="5" name="Rectangle 4">
            <a:extLst>
              <a:ext uri="{FF2B5EF4-FFF2-40B4-BE49-F238E27FC236}">
                <a16:creationId xmlns:a16="http://schemas.microsoft.com/office/drawing/2014/main" id="{F85BDD03-BA16-707A-B39A-49B21E38C130}"/>
              </a:ext>
            </a:extLst>
          </p:cNvPr>
          <p:cNvSpPr/>
          <p:nvPr/>
        </p:nvSpPr>
        <p:spPr>
          <a:xfrm>
            <a:off x="14176" y="6159641"/>
            <a:ext cx="2652471" cy="246221"/>
          </a:xfrm>
          <a:prstGeom prst="rect">
            <a:avLst/>
          </a:prstGeom>
        </p:spPr>
        <p:txBody>
          <a:bodyPr wrap="square" rtlCol="0">
            <a:spAutoFit/>
          </a:bodyPr>
          <a:lstStyle/>
          <a:p>
            <a:pPr rtl="0"/>
            <a:r>
              <a:rPr lang="ro" sz="1000" i="1" dirty="0"/>
              <a:t>DOI: 10.5696/2156-9614-9.22.190608. </a:t>
            </a:r>
          </a:p>
        </p:txBody>
      </p:sp>
      <p:pic>
        <p:nvPicPr>
          <p:cNvPr id="10" name="New picture"/>
          <p:cNvPicPr>
            <a:picLocks noChangeAspect="1" noChangeArrowheads="1"/>
          </p:cNvPicPr>
          <p:nvPr>
            <p:custDataLst>
              <p:tags r:id="rId1"/>
            </p:custDataLst>
          </p:nvPr>
        </p:nvPicPr>
        <p:blipFill>
          <a:blip r:embed="rId3">
            <a:extLst>
              <a:ext uri="{28A0092B-C50C-407E-A947-70E740481C1C}">
                <a14:useLocalDpi xmlns:a14="http://schemas.microsoft.com/office/drawing/2010/main" val="0"/>
              </a:ext>
            </a:extLst>
          </a:blip>
          <a:srcRect/>
          <a:stretch>
            <a:fillRect/>
          </a:stretch>
        </p:blipFill>
        <p:spPr bwMode="auto">
          <a:xfrm>
            <a:off x="7508682" y="196969"/>
            <a:ext cx="4631984" cy="603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lgn="ctr">
                <a:solidFill>
                  <a:srgbClr val="000000"/>
                </a:solidFill>
                <a:prstDash val="solid"/>
                <a:round/>
                <a:headEnd type="none" w="med" len="med"/>
                <a:tailEnd type="none" w="med" len="med"/>
              </a14:hiddenLine>
            </a:ext>
          </a:extLst>
        </p:spPr>
      </p:pic>
    </p:spTree>
    <p:extLst>
      <p:ext uri="{BB962C8B-B14F-4D97-AF65-F5344CB8AC3E}">
        <p14:creationId xmlns:p14="http://schemas.microsoft.com/office/powerpoint/2010/main" val="13861068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2D221-3CE7-59D5-2774-8397B6F9F9BA}"/>
              </a:ext>
            </a:extLst>
          </p:cNvPr>
          <p:cNvSpPr>
            <a:spLocks noGrp="1"/>
          </p:cNvSpPr>
          <p:nvPr>
            <p:ph type="title"/>
          </p:nvPr>
        </p:nvSpPr>
        <p:spPr/>
        <p:txBody>
          <a:bodyPr rtlCol="0">
            <a:normAutofit fontScale="90000"/>
          </a:bodyPr>
          <a:lstStyle/>
          <a:p>
            <a:pPr algn="ctr" rtl="0"/>
            <a:r>
              <a:rPr lang="ro" b="1" dirty="0">
                <a:solidFill>
                  <a:schemeClr val="tx1"/>
                </a:solidFill>
              </a:rPr>
              <a:t>SC și diabetul: legături directe</a:t>
            </a:r>
            <a:endParaRPr lang="en-US" dirty="0">
              <a:solidFill>
                <a:schemeClr val="tx1"/>
              </a:solidFill>
            </a:endParaRPr>
          </a:p>
        </p:txBody>
      </p:sp>
      <p:pic>
        <p:nvPicPr>
          <p:cNvPr id="12" name="Content Placeholder 11">
            <a:extLst>
              <a:ext uri="{FF2B5EF4-FFF2-40B4-BE49-F238E27FC236}">
                <a16:creationId xmlns:a16="http://schemas.microsoft.com/office/drawing/2014/main" id="{27144412-6B92-1703-4BE7-F2ECE973BBE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2490805" y="680039"/>
            <a:ext cx="7210389" cy="5497922"/>
          </a:xfrm>
          <a:prstGeom prst="rect">
            <a:avLst/>
          </a:prstGeom>
        </p:spPr>
      </p:pic>
      <p:sp>
        <p:nvSpPr>
          <p:cNvPr id="6" name="IDF and  Bupa, Diabetes and Climate Change Report in June 2012">
            <a:extLst>
              <a:ext uri="{FF2B5EF4-FFF2-40B4-BE49-F238E27FC236}">
                <a16:creationId xmlns:a16="http://schemas.microsoft.com/office/drawing/2014/main" id="{D9E3E3E7-8D5C-4ABE-D9CC-DA7FBBEDABED}"/>
              </a:ext>
            </a:extLst>
          </p:cNvPr>
          <p:cNvSpPr txBox="1"/>
          <p:nvPr/>
        </p:nvSpPr>
        <p:spPr>
          <a:xfrm>
            <a:off x="853300" y="6169707"/>
            <a:ext cx="10575235"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p>
            <a:pPr algn="ctr" rtl="0"/>
            <a:r>
              <a:rPr lang="ro" sz="1200">
                <a:solidFill>
                  <a:schemeClr val="tx1"/>
                </a:solidFill>
              </a:rPr>
              <a:t>https://ncdalliance.org/sites/default/files/rfiles/IDF%20Diabetes%20and%20Climate%20Change%20Policy%20Report.pdf, accesat la 10 octombrie 2022</a:t>
            </a:r>
          </a:p>
        </p:txBody>
      </p:sp>
    </p:spTree>
    <p:extLst>
      <p:ext uri="{BB962C8B-B14F-4D97-AF65-F5344CB8AC3E}">
        <p14:creationId xmlns:p14="http://schemas.microsoft.com/office/powerpoint/2010/main" val="25893296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rtlCol="0">
            <a:normAutofit fontScale="90000"/>
          </a:bodyPr>
          <a:lstStyle/>
          <a:p>
            <a:pPr rtl="0"/>
            <a:r>
              <a:rPr lang="ro" b="1" dirty="0">
                <a:solidFill>
                  <a:schemeClr val="tx1"/>
                </a:solidFill>
              </a:rPr>
              <a:t>SC și diabetul: legături directe</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7" y="1307983"/>
            <a:ext cx="11256544" cy="743712"/>
          </a:xfrm>
        </p:spPr>
        <p:txBody>
          <a:bodyPr rtlCol="0">
            <a:normAutofit fontScale="77500" lnSpcReduction="20000"/>
          </a:bodyPr>
          <a:lstStyle/>
          <a:p>
            <a:pPr rtl="0">
              <a:lnSpc>
                <a:spcPct val="130000"/>
              </a:lnSpc>
            </a:pPr>
            <a:r>
              <a:rPr lang="ro" sz="2000" u="sng" dirty="0">
                <a:solidFill>
                  <a:schemeClr val="tx1"/>
                </a:solidFill>
              </a:rPr>
              <a:t>Reducerea calității și cantității culturilor </a:t>
            </a:r>
            <a:r>
              <a:rPr lang="ro" sz="2000" dirty="0">
                <a:solidFill>
                  <a:schemeClr val="tx1"/>
                </a:solidFill>
              </a:rPr>
              <a:t>are ca rezultat creșterea insecurității alimentare și financiare, ceea ce duce la </a:t>
            </a:r>
            <a:r>
              <a:rPr lang="ro" sz="2000" dirty="0">
                <a:solidFill>
                  <a:srgbClr val="F4B623"/>
                </a:solidFill>
              </a:rPr>
              <a:t>malnutriție (subnutriție și obezitate </a:t>
            </a:r>
            <a:r>
              <a:rPr lang="ro" sz="2000" dirty="0">
                <a:solidFill>
                  <a:schemeClr val="tx1"/>
                </a:solidFill>
              </a:rPr>
              <a:t>) și</a:t>
            </a:r>
            <a:r>
              <a:rPr lang="ro" sz="2000" dirty="0"/>
              <a:t> </a:t>
            </a:r>
            <a:r>
              <a:rPr lang="ro" sz="2000" dirty="0">
                <a:solidFill>
                  <a:srgbClr val="0481C9"/>
                </a:solidFill>
              </a:rPr>
              <a:t>boli netransmisibile legate de alimentație, cum ar fi diabetul zaharat și bolile cardiovasculare</a:t>
            </a:r>
            <a:r>
              <a:rPr lang="ro" sz="2000" dirty="0">
                <a:solidFill>
                  <a:schemeClr val="tx1"/>
                </a:solidFill>
              </a:rPr>
              <a:t>. </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243840" y="558842"/>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ro" sz="2400" dirty="0">
                <a:solidFill>
                  <a:srgbClr val="F4B623"/>
                </a:solidFill>
              </a:rPr>
              <a:t>Impactul SC asupra securității alimentare și a riscului de T2D</a:t>
            </a:r>
          </a:p>
        </p:txBody>
      </p:sp>
      <p:pic>
        <p:nvPicPr>
          <p:cNvPr id="9" name="Picture 8">
            <a:extLst>
              <a:ext uri="{FF2B5EF4-FFF2-40B4-BE49-F238E27FC236}">
                <a16:creationId xmlns:a16="http://schemas.microsoft.com/office/drawing/2014/main" id="{351AB186-E279-BC85-7487-47196B3F69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564" y="2262398"/>
            <a:ext cx="11678258" cy="3394037"/>
          </a:xfrm>
          <a:prstGeom prst="rect">
            <a:avLst/>
          </a:prstGeom>
        </p:spPr>
      </p:pic>
      <p:sp>
        <p:nvSpPr>
          <p:cNvPr id="13" name="Nat. Rev. Dis. Primers 2021 Dec 9;7(1):90.">
            <a:extLst>
              <a:ext uri="{FF2B5EF4-FFF2-40B4-BE49-F238E27FC236}">
                <a16:creationId xmlns:a16="http://schemas.microsoft.com/office/drawing/2014/main" id="{F1207B68-5E65-720B-2B90-B1B3E6571651}"/>
              </a:ext>
            </a:extLst>
          </p:cNvPr>
          <p:cNvSpPr txBox="1"/>
          <p:nvPr/>
        </p:nvSpPr>
        <p:spPr>
          <a:xfrm>
            <a:off x="4952526" y="5936839"/>
            <a:ext cx="2286947"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lvl1pPr defTabSz="228600">
              <a:defRPr sz="1200" i="1">
                <a:solidFill>
                  <a:srgbClr val="7F7F7F"/>
                </a:solidFill>
                <a:latin typeface="Helvetica Neue"/>
                <a:ea typeface="Helvetica Neue"/>
                <a:cs typeface="Helvetica Neue"/>
                <a:sym typeface="Helvetica Neue"/>
              </a:defRPr>
            </a:lvl1pPr>
          </a:lstStyle>
          <a:p>
            <a:pPr rtl="0"/>
            <a:r>
              <a:rPr lang="ro" cap="all">
                <a:solidFill>
                  <a:schemeClr val="tx1"/>
                </a:solidFill>
                <a:latin typeface="+mn-lt"/>
              </a:rPr>
              <a:t>doi: </a:t>
            </a:r>
            <a:r>
              <a:rPr lang="ro">
                <a:solidFill>
                  <a:schemeClr val="tx1"/>
                </a:solidFill>
                <a:latin typeface="+mn-lt"/>
              </a:rPr>
              <a:t>10.1038/s41572-021-00329-3</a:t>
            </a:r>
            <a:r>
              <a:rPr lang="ro"/>
              <a:t>.</a:t>
            </a:r>
            <a:endParaRPr dirty="0"/>
          </a:p>
        </p:txBody>
      </p:sp>
    </p:spTree>
    <p:extLst>
      <p:ext uri="{BB962C8B-B14F-4D97-AF65-F5344CB8AC3E}">
        <p14:creationId xmlns:p14="http://schemas.microsoft.com/office/powerpoint/2010/main" val="29400337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rtlCol="0">
            <a:normAutofit fontScale="90000"/>
          </a:bodyPr>
          <a:lstStyle/>
          <a:p>
            <a:pPr rtl="0"/>
            <a:r>
              <a:rPr lang="ro" b="1" dirty="0">
                <a:solidFill>
                  <a:schemeClr val="tx1"/>
                </a:solidFill>
              </a:rPr>
              <a:t>SC și diabetul: legături indirecte</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534676"/>
            <a:ext cx="4748215" cy="4439404"/>
          </a:xfrm>
        </p:spPr>
        <p:txBody>
          <a:bodyPr rtlCol="0">
            <a:normAutofit/>
          </a:bodyPr>
          <a:lstStyle/>
          <a:p>
            <a:pPr rtl="0">
              <a:lnSpc>
                <a:spcPct val="120000"/>
              </a:lnSpc>
            </a:pPr>
            <a:r>
              <a:rPr lang="ro" sz="1800" b="1" dirty="0">
                <a:solidFill>
                  <a:schemeClr val="tx1"/>
                </a:solidFill>
              </a:rPr>
              <a:t>Creșterea economică globală </a:t>
            </a:r>
            <a:r>
              <a:rPr lang="ro" sz="1800" dirty="0">
                <a:solidFill>
                  <a:schemeClr val="tx1"/>
                </a:solidFill>
              </a:rPr>
              <a:t>, ca principal motor al emisiilor de gaze cu efect de seră, are mai mulți vectori socioculturali sinergici: </a:t>
            </a:r>
          </a:p>
          <a:p>
            <a:pPr marL="457200" indent="-457200" rtl="0">
              <a:lnSpc>
                <a:spcPct val="120000"/>
              </a:lnSpc>
              <a:buFont typeface="+mj-lt"/>
              <a:buAutoNum type="arabicParenR"/>
            </a:pPr>
            <a:r>
              <a:rPr lang="ro" sz="1800" dirty="0">
                <a:solidFill>
                  <a:srgbClr val="0481C9"/>
                </a:solidFill>
              </a:rPr>
              <a:t>utilizarea terenurilor și urbanizarea, </a:t>
            </a:r>
          </a:p>
          <a:p>
            <a:pPr marL="457200" indent="-457200" rtl="0">
              <a:lnSpc>
                <a:spcPct val="120000"/>
              </a:lnSpc>
              <a:buFont typeface="+mj-lt"/>
              <a:buAutoNum type="arabicParenR"/>
            </a:pPr>
            <a:r>
              <a:rPr lang="ro" sz="1800" dirty="0">
                <a:solidFill>
                  <a:srgbClr val="0481C9"/>
                </a:solidFill>
              </a:rPr>
              <a:t>transportul motorizat și </a:t>
            </a:r>
          </a:p>
          <a:p>
            <a:pPr marL="457200" indent="-457200" rtl="0">
              <a:lnSpc>
                <a:spcPct val="120000"/>
              </a:lnSpc>
              <a:buFont typeface="+mj-lt"/>
              <a:buAutoNum type="arabicParenR"/>
            </a:pPr>
            <a:r>
              <a:rPr lang="ro" sz="1800" dirty="0">
                <a:solidFill>
                  <a:srgbClr val="0481C9"/>
                </a:solidFill>
              </a:rPr>
              <a:t>sistemul alimentar global </a:t>
            </a:r>
          </a:p>
          <a:p>
            <a:pPr marL="0" indent="0" rtl="0">
              <a:lnSpc>
                <a:spcPct val="120000"/>
              </a:lnSpc>
              <a:buNone/>
            </a:pPr>
            <a:r>
              <a:rPr lang="ro" sz="1800" dirty="0">
                <a:solidFill>
                  <a:schemeClr val="tx1"/>
                </a:solidFill>
              </a:rPr>
              <a:t>care influențează: </a:t>
            </a:r>
          </a:p>
          <a:p>
            <a:pPr lvl="1" rtl="0">
              <a:lnSpc>
                <a:spcPct val="120000"/>
              </a:lnSpc>
            </a:pPr>
            <a:r>
              <a:rPr lang="ro" sz="1800" dirty="0">
                <a:solidFill>
                  <a:schemeClr val="tx1"/>
                </a:solidFill>
              </a:rPr>
              <a:t>SC prin </a:t>
            </a:r>
            <a:r>
              <a:rPr lang="ro" sz="1800" dirty="0">
                <a:solidFill>
                  <a:srgbClr val="FF914C"/>
                </a:solidFill>
              </a:rPr>
              <a:t>emisiile excedentare de GES </a:t>
            </a:r>
          </a:p>
          <a:p>
            <a:pPr lvl="1" rtl="0">
              <a:lnSpc>
                <a:spcPct val="120000"/>
              </a:lnSpc>
            </a:pPr>
            <a:r>
              <a:rPr lang="ro" sz="1800" dirty="0">
                <a:solidFill>
                  <a:schemeClr val="tx1"/>
                </a:solidFill>
              </a:rPr>
              <a:t>epidemia de diabet/ obezitate prin </a:t>
            </a:r>
            <a:r>
              <a:rPr lang="ro" sz="1800" dirty="0">
                <a:solidFill>
                  <a:srgbClr val="FEBD59"/>
                </a:solidFill>
              </a:rPr>
              <a:t>alimentație nesănătoasă și inactivitate fizică</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243840" y="558842"/>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ro" sz="2400">
                <a:solidFill>
                  <a:srgbClr val="0481C9"/>
                </a:solidFill>
              </a:rPr>
              <a:t>Vectorii comuni</a:t>
            </a:r>
          </a:p>
        </p:txBody>
      </p:sp>
      <p:pic>
        <p:nvPicPr>
          <p:cNvPr id="10" name="Picture 9">
            <a:extLst>
              <a:ext uri="{FF2B5EF4-FFF2-40B4-BE49-F238E27FC236}">
                <a16:creationId xmlns:a16="http://schemas.microsoft.com/office/drawing/2014/main" id="{DD56AE5A-C53A-6664-937F-F926A26983E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598163" y="1140040"/>
            <a:ext cx="7401332" cy="4163249"/>
          </a:xfrm>
          <a:prstGeom prst="rect">
            <a:avLst/>
          </a:prstGeom>
        </p:spPr>
      </p:pic>
      <p:sp>
        <p:nvSpPr>
          <p:cNvPr id="11" name="TextBox 10">
            <a:extLst>
              <a:ext uri="{FF2B5EF4-FFF2-40B4-BE49-F238E27FC236}">
                <a16:creationId xmlns:a16="http://schemas.microsoft.com/office/drawing/2014/main" id="{5EBC5408-02C7-7604-B831-F76847DE01EF}"/>
              </a:ext>
            </a:extLst>
          </p:cNvPr>
          <p:cNvSpPr txBox="1"/>
          <p:nvPr/>
        </p:nvSpPr>
        <p:spPr>
          <a:xfrm>
            <a:off x="5371663" y="5288599"/>
            <a:ext cx="6196888" cy="584775"/>
          </a:xfrm>
          <a:prstGeom prst="rect">
            <a:avLst/>
          </a:prstGeom>
          <a:noFill/>
        </p:spPr>
        <p:txBody>
          <a:bodyPr wrap="none" rtlCol="0">
            <a:spAutoFit/>
          </a:bodyPr>
          <a:lstStyle/>
          <a:p>
            <a:pPr algn="ctr" defTabSz="412750" rtl="0">
              <a:defRPr sz="1600">
                <a:solidFill>
                  <a:srgbClr val="7F7F7F"/>
                </a:solidFill>
              </a:defRPr>
            </a:pPr>
            <a:r>
              <a:rPr lang="ro"/>
              <a:t>Reprezentarea unui cerc vicios de interconexiuni între CC și diabet/obezitate </a:t>
            </a:r>
          </a:p>
          <a:p>
            <a:pPr algn="ctr" defTabSz="412750" rtl="0">
              <a:defRPr sz="1600">
                <a:solidFill>
                  <a:srgbClr val="7F7F7F"/>
                </a:solidFill>
              </a:defRPr>
            </a:pPr>
            <a:r>
              <a:rPr lang="ro"/>
              <a:t>( cercul albastru reprezintă vectorii lor comuni)</a:t>
            </a:r>
          </a:p>
        </p:txBody>
      </p:sp>
      <p:sp>
        <p:nvSpPr>
          <p:cNvPr id="12" name="Adapted from: Diabet Med. 2022; 00:e14971. doi: 10.1111/dme.14971">
            <a:extLst>
              <a:ext uri="{FF2B5EF4-FFF2-40B4-BE49-F238E27FC236}">
                <a16:creationId xmlns:a16="http://schemas.microsoft.com/office/drawing/2014/main" id="{DBF97E8F-5E32-5243-4C16-DDB4DC1F10A4}"/>
              </a:ext>
            </a:extLst>
          </p:cNvPr>
          <p:cNvSpPr txBox="1"/>
          <p:nvPr/>
        </p:nvSpPr>
        <p:spPr>
          <a:xfrm>
            <a:off x="7458855" y="6063196"/>
            <a:ext cx="1710405"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rtlCol="0" anchor="ctr">
            <a:spAutoFit/>
          </a:bodyPr>
          <a:lstStyle/>
          <a:p>
            <a:pPr rtl="0"/>
            <a:r>
              <a:rPr lang="ro" sz="1200" i="1">
                <a:effectLst/>
              </a:rPr>
              <a:t>DOI: 10.1111/dme.14971. </a:t>
            </a:r>
          </a:p>
        </p:txBody>
      </p:sp>
    </p:spTree>
    <p:extLst>
      <p:ext uri="{BB962C8B-B14F-4D97-AF65-F5344CB8AC3E}">
        <p14:creationId xmlns:p14="http://schemas.microsoft.com/office/powerpoint/2010/main" val="25557848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192504" y="153009"/>
            <a:ext cx="11999495" cy="639471"/>
          </a:xfrm>
        </p:spPr>
        <p:txBody>
          <a:bodyPr rtlCol="0">
            <a:normAutofit fontScale="90000"/>
          </a:bodyPr>
          <a:lstStyle/>
          <a:p>
            <a:pPr algn="ctr" defTabSz="1219168" rtl="0">
              <a:lnSpc>
                <a:spcPct val="80000"/>
              </a:lnSpc>
              <a:defRPr sz="2600" b="1" spc="-52">
                <a:solidFill>
                  <a:srgbClr val="7F7F7F"/>
                </a:solidFill>
              </a:defRPr>
            </a:pPr>
            <a:r>
              <a:rPr lang="ro">
                <a:solidFill>
                  <a:schemeClr val="tx1"/>
                </a:solidFill>
              </a:rPr>
              <a:t>Cum dezvoltă oficialii din domeniul sănătății strategii și programe pentru a ajuta comunitățile </a:t>
            </a:r>
            <a:r>
              <a:rPr lang="en-US" dirty="0">
                <a:solidFill>
                  <a:schemeClr val="tx1"/>
                </a:solidFill>
              </a:rPr>
              <a:t/>
            </a:r>
            <a:br>
              <a:rPr lang="en-US" dirty="0">
                <a:solidFill>
                  <a:schemeClr val="tx1"/>
                </a:solidFill>
              </a:rPr>
            </a:br>
            <a:r>
              <a:rPr lang="ro">
                <a:solidFill>
                  <a:schemeClr val="tx1"/>
                </a:solidFill>
              </a:rPr>
              <a:t>să ne pregătim pentru efectele CC asupra sănătății?</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352284" y="1040812"/>
            <a:ext cx="11487431" cy="1727573"/>
          </a:xfrm>
        </p:spPr>
        <p:txBody>
          <a:bodyPr rtlCol="0">
            <a:normAutofit fontScale="92500" lnSpcReduction="20000"/>
          </a:bodyPr>
          <a:lstStyle/>
          <a:p>
            <a:pPr defTabSz="193414" rtl="0">
              <a:lnSpc>
                <a:spcPct val="130000"/>
              </a:lnSpc>
              <a:spcBef>
                <a:spcPts val="0"/>
              </a:spcBef>
              <a:defRPr sz="2046">
                <a:solidFill>
                  <a:srgbClr val="7F7F7F"/>
                </a:solidFill>
              </a:defRPr>
            </a:pPr>
            <a:r>
              <a:rPr lang="ro" sz="2000" dirty="0">
                <a:solidFill>
                  <a:schemeClr val="tx1"/>
                </a:solidFill>
              </a:rPr>
              <a:t>Îmbunătățirea </a:t>
            </a:r>
            <a:r>
              <a:rPr lang="ro" sz="2000" b="1" dirty="0">
                <a:solidFill>
                  <a:schemeClr val="tx1"/>
                </a:solidFill>
              </a:rPr>
              <a:t>rezilienței la schimbările climatice și reducerea impactului căldurii extreme</a:t>
            </a:r>
            <a:r>
              <a:rPr lang="ro" sz="2000" dirty="0">
                <a:solidFill>
                  <a:schemeClr val="tx1"/>
                </a:solidFill>
              </a:rPr>
              <a:t> implică dezvoltarea unor programe de sănătate publică adecvate (de exemplu, avertismente de căldură, planuri de acțiune pentru sănătate în caz de căldură) și educarea furnizorilor de servicii medicale pentru a recunoaște, gestiona și comunica mai bine aceste efecte ale SC asupra sănătății.</a:t>
            </a:r>
          </a:p>
          <a:p>
            <a:pPr defTabSz="272415" rtl="0">
              <a:lnSpc>
                <a:spcPct val="130000"/>
              </a:lnSpc>
              <a:spcBef>
                <a:spcPts val="0"/>
              </a:spcBef>
              <a:defRPr sz="2046" b="1">
                <a:solidFill>
                  <a:srgbClr val="FF644E"/>
                </a:solidFill>
              </a:defRPr>
            </a:pPr>
            <a:r>
              <a:rPr lang="ro" sz="2000" dirty="0">
                <a:solidFill>
                  <a:srgbClr val="ED6E58"/>
                </a:solidFill>
              </a:rPr>
              <a:t>Cadrul</a:t>
            </a:r>
            <a:r>
              <a:rPr lang="ro" sz="2000" dirty="0"/>
              <a:t> Building Resistance Against Climate Effects (BRACE) al CDC constă în cinci etape secvențiale:</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pic>
        <p:nvPicPr>
          <p:cNvPr id="6" name="Picture 5">
            <a:extLst>
              <a:ext uri="{FF2B5EF4-FFF2-40B4-BE49-F238E27FC236}">
                <a16:creationId xmlns:a16="http://schemas.microsoft.com/office/drawing/2014/main" id="{FDE41C8F-84A2-6379-BCE3-54D484D72C24}"/>
              </a:ext>
            </a:extLst>
          </p:cNvPr>
          <p:cNvPicPr>
            <a:picLocks noChangeAspect="1"/>
          </p:cNvPicPr>
          <p:nvPr/>
        </p:nvPicPr>
        <p:blipFill rotWithShape="1">
          <a:blip r:embed="rId2">
            <a:extLst>
              <a:ext uri="{28A0092B-C50C-407E-A947-70E740481C1C}">
                <a14:useLocalDpi xmlns:a14="http://schemas.microsoft.com/office/drawing/2010/main" val="0"/>
              </a:ext>
            </a:extLst>
          </a:blip>
          <a:srcRect t="3549"/>
          <a:stretch/>
        </p:blipFill>
        <p:spPr>
          <a:xfrm>
            <a:off x="1888756" y="2672860"/>
            <a:ext cx="3650653" cy="3598496"/>
          </a:xfrm>
          <a:prstGeom prst="rect">
            <a:avLst/>
          </a:prstGeom>
        </p:spPr>
      </p:pic>
      <p:pic>
        <p:nvPicPr>
          <p:cNvPr id="15" name="Picture 14">
            <a:extLst>
              <a:ext uri="{FF2B5EF4-FFF2-40B4-BE49-F238E27FC236}">
                <a16:creationId xmlns:a16="http://schemas.microsoft.com/office/drawing/2014/main" id="{796304B1-2FC7-7A81-985A-49493EA88C6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934964" y="2768385"/>
            <a:ext cx="4020415" cy="3383848"/>
          </a:xfrm>
          <a:prstGeom prst="rect">
            <a:avLst/>
          </a:prstGeom>
        </p:spPr>
      </p:pic>
      <p:sp>
        <p:nvSpPr>
          <p:cNvPr id="16" name="Rectangle 15">
            <a:extLst>
              <a:ext uri="{FF2B5EF4-FFF2-40B4-BE49-F238E27FC236}">
                <a16:creationId xmlns:a16="http://schemas.microsoft.com/office/drawing/2014/main" id="{CA57FA9C-FE73-038F-2DB3-C163E7DD42C9}"/>
              </a:ext>
            </a:extLst>
          </p:cNvPr>
          <p:cNvSpPr/>
          <p:nvPr/>
        </p:nvSpPr>
        <p:spPr>
          <a:xfrm>
            <a:off x="1132746" y="6212908"/>
            <a:ext cx="5184946" cy="276999"/>
          </a:xfrm>
          <a:prstGeom prst="rect">
            <a:avLst/>
          </a:prstGeom>
        </p:spPr>
        <p:txBody>
          <a:bodyPr wrap="none" rtlCol="0">
            <a:spAutoFit/>
          </a:bodyPr>
          <a:lstStyle/>
          <a:p>
            <a:pPr rtl="0"/>
            <a:r>
              <a:rPr lang="ro" sz="1200" i="1">
                <a:hlinkClick r:id="rId4"/>
              </a:rPr>
              <a:t>https://www.cdc.gov/climateandhealth/BRACE.htm</a:t>
            </a:r>
            <a:r>
              <a:rPr lang="ro" sz="1200" i="1"/>
              <a:t>, accesat la 15 februarie 2023</a:t>
            </a:r>
          </a:p>
        </p:txBody>
      </p:sp>
    </p:spTree>
    <p:extLst>
      <p:ext uri="{BB962C8B-B14F-4D97-AF65-F5344CB8AC3E}">
        <p14:creationId xmlns:p14="http://schemas.microsoft.com/office/powerpoint/2010/main" val="18034306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192505" y="369868"/>
            <a:ext cx="11896826" cy="549635"/>
          </a:xfrm>
        </p:spPr>
        <p:txBody>
          <a:bodyPr rtlCol="0">
            <a:noAutofit/>
          </a:bodyPr>
          <a:lstStyle/>
          <a:p>
            <a:pPr algn="ctr" rtl="0"/>
            <a:r>
              <a:rPr lang="ro" sz="2400" b="1" dirty="0">
                <a:solidFill>
                  <a:schemeClr val="tx1"/>
                </a:solidFill>
              </a:rPr>
              <a:t>Cum dezvoltă oficialii din domeniul sănătății strategii și programe pentru a ajuta comunitățile </a:t>
            </a:r>
            <a:r>
              <a:rPr lang="en-US" sz="2400" b="1" dirty="0">
                <a:solidFill>
                  <a:schemeClr val="tx1"/>
                </a:solidFill>
              </a:rPr>
              <a:t/>
            </a:r>
            <a:br>
              <a:rPr lang="en-US" sz="2400" b="1" dirty="0">
                <a:solidFill>
                  <a:schemeClr val="tx1"/>
                </a:solidFill>
              </a:rPr>
            </a:br>
            <a:r>
              <a:rPr lang="ro" sz="2400" b="1" dirty="0">
                <a:solidFill>
                  <a:schemeClr val="tx1"/>
                </a:solidFill>
              </a:rPr>
              <a:t>să ne pregătim pentru efectele SC asupra sănătății?</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897074" y="1121664"/>
            <a:ext cx="10487687" cy="5564589"/>
          </a:xfrm>
        </p:spPr>
        <p:txBody>
          <a:bodyPr rtlCol="0">
            <a:normAutofit/>
          </a:bodyPr>
          <a:lstStyle/>
          <a:p>
            <a:pPr rtl="0">
              <a:lnSpc>
                <a:spcPct val="120000"/>
              </a:lnSpc>
            </a:pPr>
            <a:r>
              <a:rPr lang="ro" sz="2000" dirty="0">
                <a:solidFill>
                  <a:schemeClr val="tx1"/>
                </a:solidFill>
              </a:rPr>
              <a:t>În conformitate cu </a:t>
            </a:r>
            <a:r>
              <a:rPr lang="ro" sz="2000" b="1" dirty="0">
                <a:solidFill>
                  <a:schemeClr val="tx1"/>
                </a:solidFill>
              </a:rPr>
              <a:t>cadrul BRACE al CDC </a:t>
            </a:r>
            <a:r>
              <a:rPr lang="ro" sz="2000" dirty="0">
                <a:solidFill>
                  <a:schemeClr val="tx1"/>
                </a:solidFill>
              </a:rPr>
              <a:t>, următorul pas este: evaluarea celor mai potrivite </a:t>
            </a:r>
            <a:r>
              <a:rPr lang="ro" sz="2000" u="sng" dirty="0">
                <a:solidFill>
                  <a:schemeClr val="tx1"/>
                </a:solidFill>
              </a:rPr>
              <a:t>intervenții de sănătate publică</a:t>
            </a:r>
            <a:r>
              <a:rPr lang="ro" sz="2000" dirty="0">
                <a:solidFill>
                  <a:schemeClr val="tx1"/>
                </a:solidFill>
              </a:rPr>
              <a:t> care să abordeze simultan </a:t>
            </a:r>
            <a:r>
              <a:rPr lang="ro" sz="2000" u="sng" dirty="0">
                <a:solidFill>
                  <a:schemeClr val="tx1"/>
                </a:solidFill>
              </a:rPr>
              <a:t>vectorii predispozanți comuni ai tulburărilor metabolice și</a:t>
            </a:r>
            <a:r>
              <a:rPr lang="ro" sz="2000" dirty="0">
                <a:solidFill>
                  <a:schemeClr val="tx1"/>
                </a:solidFill>
              </a:rPr>
              <a:t> </a:t>
            </a:r>
            <a:r>
              <a:rPr lang="ro" sz="2000" dirty="0">
                <a:solidFill>
                  <a:srgbClr val="4C9F37"/>
                </a:solidFill>
              </a:rPr>
              <a:t>strategiile</a:t>
            </a:r>
            <a:r>
              <a:rPr lang="ro" sz="2000" dirty="0">
                <a:solidFill>
                  <a:schemeClr val="tx1"/>
                </a:solidFill>
              </a:rPr>
              <a:t> </a:t>
            </a:r>
            <a:r>
              <a:rPr lang="ro-RO" sz="2000" u="sng" dirty="0">
                <a:solidFill>
                  <a:schemeClr val="tx1"/>
                </a:solidFill>
              </a:rPr>
              <a:t>S</a:t>
            </a:r>
            <a:r>
              <a:rPr lang="en" sz="2000" u="sng" dirty="0">
                <a:solidFill>
                  <a:schemeClr val="tx1"/>
                </a:solidFill>
              </a:rPr>
              <a:t>C</a:t>
            </a:r>
            <a:r>
              <a:rPr lang="en" sz="2000" dirty="0">
                <a:solidFill>
                  <a:schemeClr val="tx1"/>
                </a:solidFill>
              </a:rPr>
              <a:t> - Co-beneficiu. </a:t>
            </a:r>
          </a:p>
          <a:p>
            <a:pPr rtl="0">
              <a:lnSpc>
                <a:spcPct val="120000"/>
              </a:lnSpc>
            </a:pPr>
            <a:endParaRPr lang="en-US" sz="2000" dirty="0">
              <a:solidFill>
                <a:srgbClr val="4C9F37"/>
              </a:solidFill>
            </a:endParaRPr>
          </a:p>
          <a:p>
            <a:pPr algn="ctr" rtl="0">
              <a:lnSpc>
                <a:spcPct val="120000"/>
              </a:lnSpc>
            </a:pPr>
            <a:r>
              <a:rPr lang="ro" sz="2000" dirty="0">
                <a:solidFill>
                  <a:srgbClr val="4C9F37"/>
                </a:solidFill>
              </a:rPr>
              <a:t>Strategii de co-beneficiu </a:t>
            </a:r>
            <a:r>
              <a:rPr lang="ro" sz="2000" dirty="0">
                <a:solidFill>
                  <a:schemeClr val="tx1"/>
                </a:solidFill>
              </a:rPr>
              <a:t>care au ca scop transformarea:</a:t>
            </a:r>
          </a:p>
          <a:p>
            <a:pPr marL="457200" lvl="1" indent="0" algn="ctr" rtl="0">
              <a:lnSpc>
                <a:spcPct val="120000"/>
              </a:lnSpc>
              <a:buNone/>
            </a:pPr>
            <a:r>
              <a:rPr lang="ro" sz="2000" dirty="0">
                <a:solidFill>
                  <a:srgbClr val="C00000"/>
                </a:solidFill>
              </a:rPr>
              <a:t>mediu obezogen cu conținut ridicat de carbon </a:t>
            </a:r>
            <a:r>
              <a:rPr lang="ro" sz="2000" dirty="0">
                <a:solidFill>
                  <a:schemeClr val="tx1"/>
                </a:solidFill>
              </a:rPr>
              <a:t>→</a:t>
            </a:r>
            <a:r>
              <a:rPr lang="ro" sz="2000" dirty="0"/>
              <a:t> </a:t>
            </a:r>
            <a:r>
              <a:rPr lang="ro" sz="2000" dirty="0">
                <a:solidFill>
                  <a:srgbClr val="4C9F37"/>
                </a:solidFill>
              </a:rPr>
              <a:t>viață activă cu emisii reduse de carbon</a:t>
            </a:r>
            <a:r>
              <a:rPr lang="ro" sz="2000" dirty="0"/>
              <a:t> </a:t>
            </a:r>
          </a:p>
          <a:p>
            <a:pPr marL="0" indent="0" algn="ctr" rtl="0">
              <a:lnSpc>
                <a:spcPct val="120000"/>
              </a:lnSpc>
              <a:buNone/>
            </a:pPr>
            <a:r>
              <a:rPr lang="ro" sz="2000" dirty="0">
                <a:solidFill>
                  <a:schemeClr val="tx1"/>
                </a:solidFill>
              </a:rPr>
              <a:t>Sănătate I Beneficii economice I Beneficii pentru mediu și dezvoltare durabilă</a:t>
            </a:r>
          </a:p>
          <a:p>
            <a:pPr marL="0" indent="0" rtl="0">
              <a:lnSpc>
                <a:spcPct val="120000"/>
              </a:lnSpc>
              <a:buNone/>
            </a:pPr>
            <a:endParaRPr lang="en-US" sz="2000" dirty="0">
              <a:solidFill>
                <a:schemeClr val="tx1"/>
              </a:solidFill>
            </a:endParaRPr>
          </a:p>
          <a:p>
            <a:pPr algn="ctr" rtl="0">
              <a:lnSpc>
                <a:spcPct val="120000"/>
              </a:lnSpc>
            </a:pPr>
            <a:r>
              <a:rPr lang="ro" sz="2000" dirty="0">
                <a:solidFill>
                  <a:srgbClr val="4C9F37"/>
                </a:solidFill>
              </a:rPr>
              <a:t>Strategii de beneficii comune </a:t>
            </a:r>
            <a:r>
              <a:rPr lang="ro" sz="2000" dirty="0">
                <a:solidFill>
                  <a:schemeClr val="tx1"/>
                </a:solidFill>
              </a:rPr>
              <a:t>care permit </a:t>
            </a:r>
            <a:r>
              <a:rPr lang="ro" sz="2000" b="1" dirty="0">
                <a:solidFill>
                  <a:schemeClr val="tx1"/>
                </a:solidFill>
              </a:rPr>
              <a:t>schimbarea stilului de viață </a:t>
            </a:r>
            <a:r>
              <a:rPr lang="ro" sz="2000" dirty="0">
                <a:solidFill>
                  <a:schemeClr val="tx1"/>
                </a:solidFill>
              </a:rPr>
              <a:t>și</a:t>
            </a:r>
            <a:r>
              <a:rPr lang="ro" sz="2000" b="1" dirty="0">
                <a:solidFill>
                  <a:schemeClr val="tx1"/>
                </a:solidFill>
              </a:rPr>
              <a:t> urbanizarea durabilă</a:t>
            </a:r>
            <a:endParaRPr lang="en-US" sz="2000" b="1" dirty="0">
              <a:solidFill>
                <a:schemeClr val="tx1"/>
              </a:solidFill>
            </a:endParaRPr>
          </a:p>
          <a:p>
            <a:pPr marL="800100" lvl="1" indent="-342900" algn="ctr" rtl="0">
              <a:lnSpc>
                <a:spcPct val="120000"/>
              </a:lnSpc>
              <a:buAutoNum type="arabicParenBoth"/>
            </a:pPr>
            <a:r>
              <a:rPr lang="ro" sz="2000" dirty="0">
                <a:solidFill>
                  <a:schemeClr val="tx1"/>
                </a:solidFill>
              </a:rPr>
              <a:t>politici de transport și de planificare urbană și </a:t>
            </a:r>
          </a:p>
          <a:p>
            <a:pPr marL="800100" lvl="1" indent="-342900" algn="ctr" rtl="0">
              <a:lnSpc>
                <a:spcPct val="120000"/>
              </a:lnSpc>
              <a:buAutoNum type="arabicParenBoth"/>
            </a:pPr>
            <a:r>
              <a:rPr lang="ro" sz="2000" dirty="0">
                <a:solidFill>
                  <a:schemeClr val="tx1"/>
                </a:solidFill>
              </a:rPr>
              <a:t>politici alimentare</a:t>
            </a:r>
          </a:p>
          <a:p>
            <a:pPr marL="0" indent="0" rtl="0">
              <a:lnSpc>
                <a:spcPct val="120000"/>
              </a:lnSpc>
              <a:buNone/>
            </a:pPr>
            <a:endParaRPr lang="en-US" sz="2000" dirty="0">
              <a:solidFill>
                <a:srgbClr val="4C9F37"/>
              </a:solidFill>
            </a:endParaRPr>
          </a:p>
          <a:p>
            <a:pPr marL="0" indent="0" algn="ctr" rtl="0">
              <a:lnSpc>
                <a:spcPct val="120000"/>
              </a:lnSpc>
              <a:buNone/>
            </a:pPr>
            <a:endParaRPr lang="en-US" sz="1800" b="1" dirty="0"/>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pic>
        <p:nvPicPr>
          <p:cNvPr id="8" name="GG health.png" descr="GG health.png">
            <a:extLst>
              <a:ext uri="{FF2B5EF4-FFF2-40B4-BE49-F238E27FC236}">
                <a16:creationId xmlns:a16="http://schemas.microsoft.com/office/drawing/2014/main" id="{5150A586-3F09-3133-CAB9-A00D3CE229FC}"/>
              </a:ext>
            </a:extLst>
          </p:cNvPr>
          <p:cNvPicPr>
            <a:picLocks noChangeAspect="1"/>
          </p:cNvPicPr>
          <p:nvPr/>
        </p:nvPicPr>
        <p:blipFill>
          <a:blip r:embed="rId2"/>
          <a:stretch>
            <a:fillRect/>
          </a:stretch>
        </p:blipFill>
        <p:spPr>
          <a:xfrm>
            <a:off x="9637109" y="1835081"/>
            <a:ext cx="2279904" cy="2279904"/>
          </a:xfrm>
          <a:prstGeom prst="rect">
            <a:avLst/>
          </a:prstGeom>
          <a:ln w="12700">
            <a:miter lim="400000"/>
          </a:ln>
        </p:spPr>
      </p:pic>
    </p:spTree>
    <p:extLst>
      <p:ext uri="{BB962C8B-B14F-4D97-AF65-F5344CB8AC3E}">
        <p14:creationId xmlns:p14="http://schemas.microsoft.com/office/powerpoint/2010/main" val="8742152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CDA9D-39B3-C900-7B4E-E1262B636B8C}"/>
              </a:ext>
            </a:extLst>
          </p:cNvPr>
          <p:cNvSpPr>
            <a:spLocks noGrp="1"/>
          </p:cNvSpPr>
          <p:nvPr>
            <p:ph type="title"/>
          </p:nvPr>
        </p:nvSpPr>
        <p:spPr/>
        <p:txBody>
          <a:bodyPr rtlCol="0">
            <a:normAutofit fontScale="90000"/>
          </a:bodyPr>
          <a:lstStyle/>
          <a:p>
            <a:pPr algn="ctr" rtl="0"/>
            <a:r>
              <a:rPr lang="ro" b="1">
                <a:solidFill>
                  <a:schemeClr val="tx1"/>
                </a:solidFill>
              </a:rPr>
              <a:t>Atenuare | Adaptare | Strategii de co-beneficiu</a:t>
            </a:r>
          </a:p>
        </p:txBody>
      </p:sp>
      <p:pic>
        <p:nvPicPr>
          <p:cNvPr id="5" name="Content Placeholder 4">
            <a:extLst>
              <a:ext uri="{FF2B5EF4-FFF2-40B4-BE49-F238E27FC236}">
                <a16:creationId xmlns:a16="http://schemas.microsoft.com/office/drawing/2014/main" id="{186F6808-9646-3C98-0BF4-E236432FDB2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62927" y="743744"/>
            <a:ext cx="9555981" cy="5370512"/>
          </a:xfrm>
        </p:spPr>
      </p:pic>
    </p:spTree>
    <p:extLst>
      <p:ext uri="{BB962C8B-B14F-4D97-AF65-F5344CB8AC3E}">
        <p14:creationId xmlns:p14="http://schemas.microsoft.com/office/powerpoint/2010/main" val="16717509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CDA9D-39B3-C900-7B4E-E1262B636B8C}"/>
              </a:ext>
            </a:extLst>
          </p:cNvPr>
          <p:cNvSpPr>
            <a:spLocks noGrp="1"/>
          </p:cNvSpPr>
          <p:nvPr>
            <p:ph type="title"/>
          </p:nvPr>
        </p:nvSpPr>
        <p:spPr>
          <a:xfrm>
            <a:off x="147587" y="212479"/>
            <a:ext cx="11896826" cy="549635"/>
          </a:xfrm>
        </p:spPr>
        <p:txBody>
          <a:bodyPr rtlCol="0">
            <a:normAutofit fontScale="90000"/>
          </a:bodyPr>
          <a:lstStyle/>
          <a:p>
            <a:pPr algn="ctr" rtl="0"/>
            <a:r>
              <a:rPr lang="ro" b="1" dirty="0">
                <a:solidFill>
                  <a:schemeClr val="tx1"/>
                </a:solidFill>
              </a:rPr>
              <a:t>Beneficiile secundare ale călătoriei active pentru sănătatea metabolică</a:t>
            </a:r>
          </a:p>
        </p:txBody>
      </p:sp>
      <p:sp>
        <p:nvSpPr>
          <p:cNvPr id="3" name="TextBox 2">
            <a:extLst>
              <a:ext uri="{FF2B5EF4-FFF2-40B4-BE49-F238E27FC236}">
                <a16:creationId xmlns:a16="http://schemas.microsoft.com/office/drawing/2014/main" id="{DC22424E-0360-D3D2-46EA-992B34C8C45A}"/>
              </a:ext>
            </a:extLst>
          </p:cNvPr>
          <p:cNvSpPr txBox="1"/>
          <p:nvPr/>
        </p:nvSpPr>
        <p:spPr>
          <a:xfrm>
            <a:off x="4979254" y="6093704"/>
            <a:ext cx="2323328" cy="276999"/>
          </a:xfrm>
          <a:prstGeom prst="rect">
            <a:avLst/>
          </a:prstGeom>
          <a:noFill/>
        </p:spPr>
        <p:txBody>
          <a:bodyPr wrap="none" rtlCol="0">
            <a:spAutoFit/>
          </a:bodyPr>
          <a:lstStyle/>
          <a:p>
            <a:pPr rtl="0"/>
            <a:r>
              <a:rPr lang="ro" sz="1200" i="1" cap="all"/>
              <a:t>doi</a:t>
            </a:r>
            <a:r>
              <a:rPr lang="ro" sz="1200" i="1"/>
              <a:t>: 10.1186/s12966-015-0223-3.</a:t>
            </a:r>
          </a:p>
        </p:txBody>
      </p:sp>
      <p:pic>
        <p:nvPicPr>
          <p:cNvPr id="12" name="Content Placeholder 11">
            <a:extLst>
              <a:ext uri="{FF2B5EF4-FFF2-40B4-BE49-F238E27FC236}">
                <a16:creationId xmlns:a16="http://schemas.microsoft.com/office/drawing/2014/main" id="{CB5B5F20-DF88-08D3-1142-0DB321492F5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53296" y="834957"/>
            <a:ext cx="10405642" cy="5332720"/>
          </a:xfrm>
        </p:spPr>
      </p:pic>
    </p:spTree>
    <p:extLst>
      <p:ext uri="{BB962C8B-B14F-4D97-AF65-F5344CB8AC3E}">
        <p14:creationId xmlns:p14="http://schemas.microsoft.com/office/powerpoint/2010/main" val="11807698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576754" y="1518017"/>
            <a:ext cx="9144000" cy="2387600"/>
          </a:xfrm>
        </p:spPr>
        <p:txBody>
          <a:bodyPr rtlCol="0">
            <a:normAutofit/>
          </a:bodyPr>
          <a:lstStyle/>
          <a:p>
            <a:pPr algn="ctr" rtl="0">
              <a:lnSpc>
                <a:spcPct val="120000"/>
              </a:lnSpc>
            </a:pPr>
            <a:r>
              <a:rPr lang="ro" sz="5400" dirty="0">
                <a:solidFill>
                  <a:schemeClr val="tx1"/>
                </a:solidFill>
              </a:rPr>
              <a:t>Schimbările climatice și </a:t>
            </a:r>
            <a:r>
              <a:rPr lang="en-US" sz="5400" dirty="0">
                <a:solidFill>
                  <a:schemeClr val="tx1"/>
                </a:solidFill>
              </a:rPr>
              <a:t/>
            </a:r>
            <a:br>
              <a:rPr lang="en-US" sz="5400" dirty="0">
                <a:solidFill>
                  <a:schemeClr val="tx1"/>
                </a:solidFill>
              </a:rPr>
            </a:br>
            <a:r>
              <a:rPr lang="ro" sz="5400" dirty="0">
                <a:solidFill>
                  <a:schemeClr val="tx1"/>
                </a:solidFill>
              </a:rPr>
              <a:t>tulburări metabolice</a:t>
            </a:r>
            <a:endParaRPr lang="hu-HU" sz="5400" dirty="0">
              <a:solidFill>
                <a:schemeClr val="tx1"/>
              </a:solidFill>
            </a:endParaRPr>
          </a:p>
        </p:txBody>
      </p:sp>
    </p:spTree>
    <p:extLst>
      <p:ext uri="{BB962C8B-B14F-4D97-AF65-F5344CB8AC3E}">
        <p14:creationId xmlns:p14="http://schemas.microsoft.com/office/powerpoint/2010/main" val="16036052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6EEA8-57B4-2105-8431-B6AD2EEC8550}"/>
              </a:ext>
            </a:extLst>
          </p:cNvPr>
          <p:cNvSpPr>
            <a:spLocks noGrp="1"/>
          </p:cNvSpPr>
          <p:nvPr>
            <p:ph type="title"/>
          </p:nvPr>
        </p:nvSpPr>
        <p:spPr>
          <a:xfrm>
            <a:off x="192505" y="275171"/>
            <a:ext cx="11896826" cy="549635"/>
          </a:xfrm>
        </p:spPr>
        <p:txBody>
          <a:bodyPr rtlCol="0">
            <a:normAutofit fontScale="90000"/>
          </a:bodyPr>
          <a:lstStyle/>
          <a:p>
            <a:pPr rtl="0"/>
            <a:endParaRPr lang="ro" b="1" dirty="0">
              <a:solidFill>
                <a:srgbClr val="F4B623"/>
              </a:solidFill>
            </a:endParaRPr>
          </a:p>
        </p:txBody>
      </p:sp>
      <p:sp>
        <p:nvSpPr>
          <p:cNvPr id="3" name="Content Placeholder 2">
            <a:extLst>
              <a:ext uri="{FF2B5EF4-FFF2-40B4-BE49-F238E27FC236}">
                <a16:creationId xmlns:a16="http://schemas.microsoft.com/office/drawing/2014/main" id="{DA43FC19-47B1-DC98-A57C-EA0EDB9CF939}"/>
              </a:ext>
            </a:extLst>
          </p:cNvPr>
          <p:cNvSpPr>
            <a:spLocks noGrp="1"/>
          </p:cNvSpPr>
          <p:nvPr>
            <p:ph idx="1"/>
          </p:nvPr>
        </p:nvSpPr>
        <p:spPr>
          <a:xfrm>
            <a:off x="192505" y="1686605"/>
            <a:ext cx="11131987" cy="3896510"/>
          </a:xfrm>
        </p:spPr>
        <p:txBody>
          <a:bodyPr rtlCol="0">
            <a:normAutofit/>
          </a:bodyPr>
          <a:lstStyle/>
          <a:p>
            <a:pPr rtl="0"/>
            <a:endParaRPr lang="en-US" dirty="0"/>
          </a:p>
          <a:p>
            <a:pPr marL="0" indent="0" rtl="0">
              <a:buNone/>
            </a:pPr>
            <a:endParaRPr lang="en-US" dirty="0"/>
          </a:p>
        </p:txBody>
      </p:sp>
      <p:pic>
        <p:nvPicPr>
          <p:cNvPr id="10" name="GG food.png" descr="GG food.png">
            <a:extLst>
              <a:ext uri="{FF2B5EF4-FFF2-40B4-BE49-F238E27FC236}">
                <a16:creationId xmlns:a16="http://schemas.microsoft.com/office/drawing/2014/main" id="{110C8AC0-602D-7DFC-03ED-D917DCDD5CB9}"/>
              </a:ext>
            </a:extLst>
          </p:cNvPr>
          <p:cNvPicPr>
            <a:picLocks noChangeAspect="1"/>
          </p:cNvPicPr>
          <p:nvPr/>
        </p:nvPicPr>
        <p:blipFill>
          <a:blip r:embed="rId2"/>
          <a:stretch>
            <a:fillRect/>
          </a:stretch>
        </p:blipFill>
        <p:spPr>
          <a:xfrm>
            <a:off x="9835430" y="-353479"/>
            <a:ext cx="2356570" cy="2356570"/>
          </a:xfrm>
          <a:prstGeom prst="rect">
            <a:avLst/>
          </a:prstGeom>
          <a:ln w="12700">
            <a:miter lim="400000"/>
          </a:ln>
        </p:spPr>
      </p:pic>
      <p:sp>
        <p:nvSpPr>
          <p:cNvPr id="7" name="TextBox 6">
            <a:extLst>
              <a:ext uri="{FF2B5EF4-FFF2-40B4-BE49-F238E27FC236}">
                <a16:creationId xmlns:a16="http://schemas.microsoft.com/office/drawing/2014/main" id="{B47D7E14-34E5-FF32-EB6A-1170EB7CD50B}"/>
              </a:ext>
            </a:extLst>
          </p:cNvPr>
          <p:cNvSpPr txBox="1"/>
          <p:nvPr/>
        </p:nvSpPr>
        <p:spPr>
          <a:xfrm>
            <a:off x="1616766" y="5894694"/>
            <a:ext cx="6957392" cy="276999"/>
          </a:xfrm>
          <a:prstGeom prst="rect">
            <a:avLst/>
          </a:prstGeom>
          <a:noFill/>
        </p:spPr>
        <p:txBody>
          <a:bodyPr wrap="square" rtlCol="0">
            <a:spAutoFit/>
          </a:bodyPr>
          <a:lstStyle/>
          <a:p>
            <a:pPr algn="ctr" rtl="0"/>
            <a:r>
              <a:rPr lang="ro" sz="1200" i="1" dirty="0">
                <a:solidFill>
                  <a:srgbClr val="000000"/>
                </a:solidFill>
                <a:effectLst/>
                <a:latin typeface="Helvetica Neue" panose="02000503000000020004" pitchFamily="2" charset="0"/>
              </a:rPr>
              <a:t>https://news.un.org/en/story/2018/12/1027441, accesat la 28 ianuarie 2023</a:t>
            </a:r>
            <a:endParaRPr lang="en-US" sz="1200" dirty="0">
              <a:solidFill>
                <a:srgbClr val="DCA10D"/>
              </a:solidFill>
              <a:effectLst/>
              <a:latin typeface="Helvetica Neue" panose="02000503000000020004" pitchFamily="2" charset="0"/>
            </a:endParaRPr>
          </a:p>
        </p:txBody>
      </p:sp>
    </p:spTree>
    <p:extLst>
      <p:ext uri="{BB962C8B-B14F-4D97-AF65-F5344CB8AC3E}">
        <p14:creationId xmlns:p14="http://schemas.microsoft.com/office/powerpoint/2010/main" val="4009175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CDA9D-39B3-C900-7B4E-E1262B636B8C}"/>
              </a:ext>
            </a:extLst>
          </p:cNvPr>
          <p:cNvSpPr>
            <a:spLocks noGrp="1"/>
          </p:cNvSpPr>
          <p:nvPr>
            <p:ph type="title"/>
          </p:nvPr>
        </p:nvSpPr>
        <p:spPr/>
        <p:txBody>
          <a:bodyPr rtlCol="0">
            <a:normAutofit fontScale="90000"/>
          </a:bodyPr>
          <a:lstStyle/>
          <a:p>
            <a:pPr algn="ctr" rtl="0"/>
            <a:r>
              <a:rPr lang="ro" b="1">
                <a:solidFill>
                  <a:schemeClr val="tx1"/>
                </a:solidFill>
              </a:rPr>
              <a:t>Transformarea sistemelor alimentare pentru îmbunătățirea dietelor</a:t>
            </a:r>
          </a:p>
        </p:txBody>
      </p:sp>
      <p:pic>
        <p:nvPicPr>
          <p:cNvPr id="5" name="Content Placeholder 4">
            <a:extLst>
              <a:ext uri="{FF2B5EF4-FFF2-40B4-BE49-F238E27FC236}">
                <a16:creationId xmlns:a16="http://schemas.microsoft.com/office/drawing/2014/main" id="{186F6808-9646-3C98-0BF4-E236432FDB26}"/>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1865375" y="702644"/>
            <a:ext cx="8302753" cy="5500429"/>
          </a:xfrm>
        </p:spPr>
      </p:pic>
      <p:pic>
        <p:nvPicPr>
          <p:cNvPr id="4" name="Image" descr="Image">
            <a:extLst>
              <a:ext uri="{FF2B5EF4-FFF2-40B4-BE49-F238E27FC236}">
                <a16:creationId xmlns:a16="http://schemas.microsoft.com/office/drawing/2014/main" id="{02DDE84D-8C99-16B3-6238-1E9674A1715B}"/>
              </a:ext>
            </a:extLst>
          </p:cNvPr>
          <p:cNvPicPr>
            <a:picLocks noChangeAspect="1"/>
          </p:cNvPicPr>
          <p:nvPr/>
        </p:nvPicPr>
        <p:blipFill>
          <a:blip r:embed="rId3"/>
          <a:stretch>
            <a:fillRect/>
          </a:stretch>
        </p:blipFill>
        <p:spPr>
          <a:xfrm>
            <a:off x="4262746" y="4403084"/>
            <a:ext cx="3666507" cy="1253315"/>
          </a:xfrm>
          <a:prstGeom prst="rect">
            <a:avLst/>
          </a:prstGeom>
          <a:ln w="12700">
            <a:miter lim="400000"/>
          </a:ln>
        </p:spPr>
      </p:pic>
      <p:sp>
        <p:nvSpPr>
          <p:cNvPr id="6" name="10.3389/fclim.2022.941842">
            <a:extLst>
              <a:ext uri="{FF2B5EF4-FFF2-40B4-BE49-F238E27FC236}">
                <a16:creationId xmlns:a16="http://schemas.microsoft.com/office/drawing/2014/main" id="{7E4A0677-A989-8D24-CAFA-88B410E30E69}"/>
              </a:ext>
            </a:extLst>
          </p:cNvPr>
          <p:cNvSpPr txBox="1"/>
          <p:nvPr/>
        </p:nvSpPr>
        <p:spPr>
          <a:xfrm>
            <a:off x="4906534" y="6155356"/>
            <a:ext cx="2220433"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lvl1pPr algn="r" defTabSz="292100">
              <a:defRPr sz="1200" i="1">
                <a:solidFill>
                  <a:srgbClr val="7F7F7F"/>
                </a:solidFill>
              </a:defRPr>
            </a:lvl1pPr>
          </a:lstStyle>
          <a:p>
            <a:pPr rtl="0"/>
            <a:r>
              <a:t>DOI: 10.3389/fclim.2022.941842.</a:t>
            </a:r>
            <a:endParaRPr dirty="0">
              <a:solidFill>
                <a:schemeClr val="tx1"/>
              </a:solidFill>
            </a:endParaRPr>
          </a:p>
        </p:txBody>
      </p:sp>
    </p:spTree>
    <p:extLst>
      <p:ext uri="{BB962C8B-B14F-4D97-AF65-F5344CB8AC3E}">
        <p14:creationId xmlns:p14="http://schemas.microsoft.com/office/powerpoint/2010/main" val="26576052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CDA9D-39B3-C900-7B4E-E1262B636B8C}"/>
              </a:ext>
            </a:extLst>
          </p:cNvPr>
          <p:cNvSpPr>
            <a:spLocks noGrp="1"/>
          </p:cNvSpPr>
          <p:nvPr>
            <p:ph type="title"/>
          </p:nvPr>
        </p:nvSpPr>
        <p:spPr>
          <a:xfrm>
            <a:off x="147587" y="348209"/>
            <a:ext cx="11896826" cy="549635"/>
          </a:xfrm>
        </p:spPr>
        <p:txBody>
          <a:bodyPr rtlCol="0">
            <a:normAutofit fontScale="90000"/>
          </a:bodyPr>
          <a:lstStyle/>
          <a:p>
            <a:pPr algn="ctr" rtl="0"/>
            <a:r>
              <a:rPr lang="ro" b="1" dirty="0">
                <a:solidFill>
                  <a:schemeClr val="tx1"/>
                </a:solidFill>
              </a:rPr>
              <a:t>Co-beneficiile pentru sănătatea metabolică ale dietelor pe bază de plante</a:t>
            </a:r>
          </a:p>
        </p:txBody>
      </p:sp>
      <p:sp>
        <p:nvSpPr>
          <p:cNvPr id="4" name="J Geriatr Cardiol 2017; 14: 342-354. doi:10.11909/j.issn.1671-5411.2017.05.009">
            <a:extLst>
              <a:ext uri="{FF2B5EF4-FFF2-40B4-BE49-F238E27FC236}">
                <a16:creationId xmlns:a16="http://schemas.microsoft.com/office/drawing/2014/main" id="{4B1D9BE2-BE55-C9FE-97E0-FB03A509EEE9}"/>
              </a:ext>
            </a:extLst>
          </p:cNvPr>
          <p:cNvSpPr txBox="1"/>
          <p:nvPr/>
        </p:nvSpPr>
        <p:spPr>
          <a:xfrm>
            <a:off x="4695009" y="6201855"/>
            <a:ext cx="2891817" cy="2174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rtlCol="0" anchor="ctr">
            <a:spAutoFit/>
          </a:bodyPr>
          <a:lstStyle>
            <a:lvl1pPr defTabSz="536434">
              <a:lnSpc>
                <a:spcPct val="90000"/>
              </a:lnSpc>
              <a:spcBef>
                <a:spcPts val="900"/>
              </a:spcBef>
              <a:defRPr sz="1200" i="1">
                <a:solidFill>
                  <a:srgbClr val="7F7F7F"/>
                </a:solidFill>
              </a:defRPr>
            </a:lvl1pPr>
          </a:lstStyle>
          <a:p>
            <a:pPr algn="ctr" rtl="0"/>
            <a:r>
              <a:rPr lang="ro">
                <a:solidFill>
                  <a:schemeClr val="tx1"/>
                </a:solidFill>
              </a:rPr>
              <a:t>DOI</a:t>
            </a:r>
            <a:r>
              <a:t>:10.11909/j.issn.1671-5411.2017.05.009</a:t>
            </a:r>
            <a:r>
              <a:rPr lang="ro">
                <a:solidFill>
                  <a:schemeClr val="bg1">
                    <a:lumMod val="50000"/>
                  </a:schemeClr>
                </a:solidFill>
              </a:rPr>
              <a:t>.</a:t>
            </a:r>
            <a:r>
              <a:t> </a:t>
            </a:r>
          </a:p>
        </p:txBody>
      </p:sp>
      <p:pic>
        <p:nvPicPr>
          <p:cNvPr id="12" name="Content Placeholder 11">
            <a:extLst>
              <a:ext uri="{FF2B5EF4-FFF2-40B4-BE49-F238E27FC236}">
                <a16:creationId xmlns:a16="http://schemas.microsoft.com/office/drawing/2014/main" id="{221F3E21-F814-3224-B1FE-518C98301CC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65813" y="1115339"/>
            <a:ext cx="9699584" cy="5086516"/>
          </a:xfrm>
        </p:spPr>
      </p:pic>
    </p:spTree>
    <p:extLst>
      <p:ext uri="{BB962C8B-B14F-4D97-AF65-F5344CB8AC3E}">
        <p14:creationId xmlns:p14="http://schemas.microsoft.com/office/powerpoint/2010/main" val="23858748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6EEA8-57B4-2105-8431-B6AD2EEC8550}"/>
              </a:ext>
            </a:extLst>
          </p:cNvPr>
          <p:cNvSpPr>
            <a:spLocks noGrp="1"/>
          </p:cNvSpPr>
          <p:nvPr>
            <p:ph type="title"/>
          </p:nvPr>
        </p:nvSpPr>
        <p:spPr>
          <a:xfrm>
            <a:off x="280416" y="462798"/>
            <a:ext cx="11896826" cy="549635"/>
          </a:xfrm>
        </p:spPr>
        <p:txBody>
          <a:bodyPr rtlCol="0">
            <a:normAutofit fontScale="90000"/>
          </a:bodyPr>
          <a:lstStyle/>
          <a:p>
            <a:pPr algn="ctr" rtl="0"/>
            <a:r>
              <a:rPr lang="ro" b="1">
                <a:solidFill>
                  <a:schemeClr val="tx1"/>
                </a:solidFill>
              </a:rPr>
              <a:t>STUDIU DE CAZ</a:t>
            </a:r>
            <a:r>
              <a:rPr lang="en-US" dirty="0"/>
              <a:t/>
            </a:r>
            <a:br>
              <a:rPr lang="en-US" dirty="0"/>
            </a:br>
            <a:r>
              <a:rPr lang="ro" sz="2600">
                <a:solidFill>
                  <a:srgbClr val="0481C9"/>
                </a:solidFill>
              </a:rPr>
              <a:t>Cum să vă pregătiți cel mai bine pentru gestionarea diabetului </a:t>
            </a:r>
            <a:r>
              <a:rPr lang="en-US" sz="2600" dirty="0">
                <a:solidFill>
                  <a:srgbClr val="0481C9"/>
                </a:solidFill>
              </a:rPr>
              <a:t/>
            </a:r>
            <a:br>
              <a:rPr lang="en-US" sz="2600" dirty="0">
                <a:solidFill>
                  <a:srgbClr val="0481C9"/>
                </a:solidFill>
              </a:rPr>
            </a:br>
            <a:r>
              <a:rPr lang="ro" sz="2600">
                <a:solidFill>
                  <a:srgbClr val="0481C9"/>
                </a:solidFill>
              </a:rPr>
              <a:t>în situații de evenimente geologice și meteorologice extreme?</a:t>
            </a:r>
          </a:p>
        </p:txBody>
      </p:sp>
      <p:sp>
        <p:nvSpPr>
          <p:cNvPr id="3" name="Content Placeholder 2">
            <a:extLst>
              <a:ext uri="{FF2B5EF4-FFF2-40B4-BE49-F238E27FC236}">
                <a16:creationId xmlns:a16="http://schemas.microsoft.com/office/drawing/2014/main" id="{DA43FC19-47B1-DC98-A57C-EA0EDB9CF939}"/>
              </a:ext>
            </a:extLst>
          </p:cNvPr>
          <p:cNvSpPr>
            <a:spLocks noGrp="1"/>
          </p:cNvSpPr>
          <p:nvPr>
            <p:ph idx="1"/>
          </p:nvPr>
        </p:nvSpPr>
        <p:spPr>
          <a:xfrm>
            <a:off x="280416" y="1405389"/>
            <a:ext cx="8814816" cy="4793192"/>
          </a:xfrm>
        </p:spPr>
        <p:txBody>
          <a:bodyPr rtlCol="0">
            <a:normAutofit lnSpcReduction="10000"/>
          </a:bodyPr>
          <a:lstStyle/>
          <a:p>
            <a:pPr rtl="0">
              <a:lnSpc>
                <a:spcPct val="110000"/>
              </a:lnSpc>
            </a:pPr>
            <a:r>
              <a:rPr lang="ro" sz="1900" dirty="0">
                <a:solidFill>
                  <a:srgbClr val="C00000"/>
                </a:solidFill>
              </a:rPr>
              <a:t>Autogestionarea diabetului </a:t>
            </a:r>
            <a:r>
              <a:rPr lang="ro" sz="1900" dirty="0">
                <a:solidFill>
                  <a:schemeClr val="tx1"/>
                </a:solidFill>
              </a:rPr>
              <a:t>devine din ce în ce mai complexă în era SC</a:t>
            </a:r>
            <a:r>
              <a:rPr lang="ro" sz="1900" dirty="0">
                <a:solidFill>
                  <a:srgbClr val="C00000"/>
                </a:solidFill>
              </a:rPr>
              <a:t>.</a:t>
            </a:r>
          </a:p>
          <a:p>
            <a:pPr rtl="0">
              <a:lnSpc>
                <a:spcPct val="110000"/>
              </a:lnSpc>
            </a:pPr>
            <a:r>
              <a:rPr lang="ro" sz="1900" dirty="0">
                <a:solidFill>
                  <a:schemeClr val="tx1"/>
                </a:solidFill>
              </a:rPr>
              <a:t>Gestionarea zilnică și protocoalele de tratament al diabetului ar trebui să țină cont de datele meteorologice.</a:t>
            </a:r>
          </a:p>
          <a:p>
            <a:pPr lvl="1" rtl="0">
              <a:lnSpc>
                <a:spcPct val="110000"/>
              </a:lnSpc>
              <a:spcAft>
                <a:spcPts val="300"/>
              </a:spcAft>
              <a:buFont typeface="Wingdings" pitchFamily="2" charset="2"/>
              <a:buChar char="ü"/>
            </a:pPr>
            <a:r>
              <a:rPr lang="ro" sz="1900" dirty="0">
                <a:solidFill>
                  <a:schemeClr val="tx1"/>
                </a:solidFill>
              </a:rPr>
              <a:t>Trebuie să se acorde o atenție deosebită </a:t>
            </a:r>
            <a:r>
              <a:rPr lang="ro" sz="1900" b="1" dirty="0">
                <a:solidFill>
                  <a:schemeClr val="tx1"/>
                </a:solidFill>
              </a:rPr>
              <a:t>reumplerii regulate a lichidului</a:t>
            </a:r>
          </a:p>
          <a:p>
            <a:pPr lvl="1" rtl="0">
              <a:lnSpc>
                <a:spcPct val="110000"/>
              </a:lnSpc>
              <a:spcAft>
                <a:spcPts val="300"/>
              </a:spcAft>
              <a:buFont typeface="Wingdings" pitchFamily="2" charset="2"/>
              <a:buChar char="ü"/>
            </a:pPr>
            <a:r>
              <a:rPr lang="ro" sz="1900" dirty="0">
                <a:solidFill>
                  <a:schemeClr val="tx1"/>
                </a:solidFill>
              </a:rPr>
              <a:t>Pacienții ar trebui încurajați </a:t>
            </a:r>
            <a:r>
              <a:rPr lang="ro" sz="1900" b="1" dirty="0">
                <a:solidFill>
                  <a:schemeClr val="tx1"/>
                </a:solidFill>
              </a:rPr>
              <a:t>să nu facă exerciții fizice afară</a:t>
            </a:r>
            <a:r>
              <a:rPr lang="ro" sz="1900" dirty="0">
                <a:solidFill>
                  <a:schemeClr val="tx1"/>
                </a:solidFill>
              </a:rPr>
              <a:t>, </a:t>
            </a:r>
            <a:r>
              <a:rPr lang="ro" sz="1900" b="1" dirty="0">
                <a:solidFill>
                  <a:schemeClr val="tx1"/>
                </a:solidFill>
              </a:rPr>
              <a:t>ci în spații cu aer condiționat </a:t>
            </a:r>
            <a:r>
              <a:rPr lang="ro" sz="1900" dirty="0">
                <a:solidFill>
                  <a:schemeClr val="tx1"/>
                </a:solidFill>
              </a:rPr>
              <a:t>în cele mai fierbinți momente ale zilei.</a:t>
            </a:r>
          </a:p>
          <a:p>
            <a:pPr lvl="1" rtl="0">
              <a:lnSpc>
                <a:spcPct val="110000"/>
              </a:lnSpc>
              <a:spcAft>
                <a:spcPts val="300"/>
              </a:spcAft>
              <a:buFont typeface="Wingdings" pitchFamily="2" charset="2"/>
              <a:buChar char="ü"/>
            </a:pPr>
            <a:r>
              <a:rPr lang="ro" sz="1900" dirty="0">
                <a:solidFill>
                  <a:schemeClr val="tx1"/>
                </a:solidFill>
              </a:rPr>
              <a:t>Poate fi necesară </a:t>
            </a:r>
            <a:r>
              <a:rPr lang="ro" sz="1900" b="1" dirty="0">
                <a:solidFill>
                  <a:schemeClr val="tx1"/>
                </a:solidFill>
              </a:rPr>
              <a:t>modificarea sezonieră </a:t>
            </a:r>
            <a:r>
              <a:rPr lang="ro" sz="1900" dirty="0">
                <a:solidFill>
                  <a:schemeClr val="tx1"/>
                </a:solidFill>
              </a:rPr>
              <a:t>a tratamentului pentru diabet zaharat pentru a obține un control constant al glicemiei.</a:t>
            </a:r>
          </a:p>
          <a:p>
            <a:pPr lvl="1" rtl="0">
              <a:lnSpc>
                <a:spcPct val="110000"/>
              </a:lnSpc>
              <a:spcAft>
                <a:spcPts val="300"/>
              </a:spcAft>
              <a:buFont typeface="Wingdings" pitchFamily="2" charset="2"/>
              <a:buChar char="ü"/>
            </a:pPr>
            <a:r>
              <a:rPr lang="ro" sz="1900" dirty="0">
                <a:solidFill>
                  <a:schemeClr val="tx1"/>
                </a:solidFill>
              </a:rPr>
              <a:t>Pacienții ar trebui sfătuiți să fie atenți la modificările nivelului de glucoză atunci când se află în căldură și că ar putea fi necesare </a:t>
            </a:r>
            <a:r>
              <a:rPr lang="ro" sz="1900" b="1" dirty="0">
                <a:solidFill>
                  <a:schemeClr val="tx1"/>
                </a:solidFill>
              </a:rPr>
              <a:t>modificări ale regimului de insulină </a:t>
            </a:r>
            <a:r>
              <a:rPr lang="ro" sz="1900" dirty="0">
                <a:solidFill>
                  <a:schemeClr val="tx1"/>
                </a:solidFill>
              </a:rPr>
              <a:t>. </a:t>
            </a:r>
          </a:p>
          <a:p>
            <a:pPr lvl="1" rtl="0">
              <a:lnSpc>
                <a:spcPct val="110000"/>
              </a:lnSpc>
              <a:spcAft>
                <a:spcPts val="300"/>
              </a:spcAft>
              <a:buFont typeface="Wingdings" pitchFamily="2" charset="2"/>
              <a:buChar char="ü"/>
            </a:pPr>
            <a:r>
              <a:rPr lang="ro" sz="1900" b="1" dirty="0">
                <a:solidFill>
                  <a:schemeClr val="tx1"/>
                </a:solidFill>
              </a:rPr>
              <a:t>Păstrarea insulinei reci </a:t>
            </a:r>
            <a:r>
              <a:rPr lang="ro" sz="1900" dirty="0">
                <a:solidFill>
                  <a:schemeClr val="tx1"/>
                </a:solidFill>
              </a:rPr>
              <a:t>și a</a:t>
            </a:r>
            <a:r>
              <a:rPr lang="ro" sz="1900" b="1" dirty="0">
                <a:solidFill>
                  <a:schemeClr val="tx1"/>
                </a:solidFill>
              </a:rPr>
              <a:t> agenților hipoglicemianți orali la temperaturi controlate</a:t>
            </a:r>
            <a:r>
              <a:rPr lang="ro" sz="1900" dirty="0">
                <a:solidFill>
                  <a:schemeClr val="tx1"/>
                </a:solidFill>
              </a:rPr>
              <a:t>, precum și a </a:t>
            </a:r>
            <a:r>
              <a:rPr lang="ro" sz="1900" b="1" dirty="0">
                <a:solidFill>
                  <a:schemeClr val="tx1"/>
                </a:solidFill>
              </a:rPr>
              <a:t>glucometrelor și a pompelor de insulină la intervale de temperatură optime pentru performanță</a:t>
            </a:r>
            <a:r>
              <a:rPr lang="ro" sz="1900" dirty="0">
                <a:solidFill>
                  <a:schemeClr val="tx1"/>
                </a:solidFill>
              </a:rPr>
              <a:t>. </a:t>
            </a:r>
          </a:p>
          <a:p>
            <a:pPr rtl="0"/>
            <a:endParaRPr lang="en-US" dirty="0"/>
          </a:p>
        </p:txBody>
      </p:sp>
      <p:pic>
        <p:nvPicPr>
          <p:cNvPr id="7" name="Picture 6">
            <a:extLst>
              <a:ext uri="{FF2B5EF4-FFF2-40B4-BE49-F238E27FC236}">
                <a16:creationId xmlns:a16="http://schemas.microsoft.com/office/drawing/2014/main" id="{ED0487A6-27DA-B538-BA6E-11B4F4E0F8C6}"/>
              </a:ext>
            </a:extLst>
          </p:cNvPr>
          <p:cNvPicPr>
            <a:picLocks noChangeAspect="1"/>
          </p:cNvPicPr>
          <p:nvPr/>
        </p:nvPicPr>
        <p:blipFill rotWithShape="1">
          <a:blip r:embed="rId2">
            <a:extLst>
              <a:ext uri="{28A0092B-C50C-407E-A947-70E740481C1C}">
                <a14:useLocalDpi xmlns:a14="http://schemas.microsoft.com/office/drawing/2010/main" val="0"/>
              </a:ext>
            </a:extLst>
          </a:blip>
          <a:srcRect l="23561" t="24953" r="20081" b="32587"/>
          <a:stretch/>
        </p:blipFill>
        <p:spPr>
          <a:xfrm>
            <a:off x="8800997" y="2145323"/>
            <a:ext cx="3349869" cy="2523749"/>
          </a:xfrm>
          <a:prstGeom prst="rect">
            <a:avLst/>
          </a:prstGeom>
        </p:spPr>
      </p:pic>
      <p:sp>
        <p:nvSpPr>
          <p:cNvPr id="9" name="Endocr Pract. 2010 May-Jun;16(3):506-11.">
            <a:extLst>
              <a:ext uri="{FF2B5EF4-FFF2-40B4-BE49-F238E27FC236}">
                <a16:creationId xmlns:a16="http://schemas.microsoft.com/office/drawing/2014/main" id="{7635E689-904C-0D94-F371-9362A9CE4155}"/>
              </a:ext>
            </a:extLst>
          </p:cNvPr>
          <p:cNvSpPr txBox="1"/>
          <p:nvPr/>
        </p:nvSpPr>
        <p:spPr>
          <a:xfrm>
            <a:off x="3928802" y="6159240"/>
            <a:ext cx="1518044"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rtlCol="0" anchor="ctr">
            <a:spAutoFit/>
          </a:bodyPr>
          <a:lstStyle>
            <a:lvl1pPr algn="ctr" defTabSz="292100">
              <a:defRPr sz="1200" i="1">
                <a:solidFill>
                  <a:srgbClr val="7F7F7F"/>
                </a:solidFill>
              </a:defRPr>
            </a:lvl1pPr>
          </a:lstStyle>
          <a:p>
            <a:pPr rtl="0"/>
            <a:r>
              <a:rPr lang="ro" cap="all">
                <a:solidFill>
                  <a:schemeClr val="tx1"/>
                </a:solidFill>
              </a:rPr>
              <a:t>doi</a:t>
            </a:r>
            <a:r>
              <a:rPr lang="ro">
                <a:solidFill>
                  <a:schemeClr val="tx1"/>
                </a:solidFill>
              </a:rPr>
              <a:t>: 10.4158/EP09344.</a:t>
            </a:r>
            <a:endParaRPr dirty="0">
              <a:solidFill>
                <a:schemeClr val="tx1"/>
              </a:solidFill>
            </a:endParaRPr>
          </a:p>
        </p:txBody>
      </p:sp>
    </p:spTree>
    <p:extLst>
      <p:ext uri="{BB962C8B-B14F-4D97-AF65-F5344CB8AC3E}">
        <p14:creationId xmlns:p14="http://schemas.microsoft.com/office/powerpoint/2010/main" val="25179386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192505" y="417542"/>
            <a:ext cx="11896826" cy="549635"/>
          </a:xfrm>
        </p:spPr>
        <p:txBody>
          <a:bodyPr rtlCol="0">
            <a:normAutofit/>
          </a:bodyPr>
          <a:lstStyle/>
          <a:p>
            <a:pPr rtl="0"/>
            <a:r>
              <a:rPr lang="ro" sz="3200" b="1">
                <a:solidFill>
                  <a:srgbClr val="0481C9"/>
                </a:solidFill>
              </a:rPr>
              <a:t>Managementul geo-mediu al diabetului | nivel național </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304385"/>
            <a:ext cx="11389895" cy="5370897"/>
          </a:xfrm>
        </p:spPr>
        <p:txBody>
          <a:bodyPr rtlCol="0">
            <a:normAutofit/>
          </a:bodyPr>
          <a:lstStyle/>
          <a:p>
            <a:pPr rtl="0">
              <a:spcAft>
                <a:spcPts val="1500"/>
              </a:spcAft>
            </a:pPr>
            <a:r>
              <a:rPr lang="ro" sz="2000" dirty="0">
                <a:solidFill>
                  <a:schemeClr val="tx1"/>
                </a:solidFill>
              </a:rPr>
              <a:t>Planul de adaptare la climă și sănătate pentru gestionarea diabetului în timpul evenimentelor geologice și meteorologice extreme, și anume </a:t>
            </a:r>
            <a:r>
              <a:rPr lang="ro" sz="2000" b="1" dirty="0">
                <a:solidFill>
                  <a:schemeClr val="tx1"/>
                </a:solidFill>
              </a:rPr>
              <a:t>gestionarea diabetului în condiții geo-ambientale</a:t>
            </a:r>
          </a:p>
          <a:p>
            <a:pPr rtl="0"/>
            <a:r>
              <a:rPr lang="ro" sz="2000" dirty="0">
                <a:solidFill>
                  <a:schemeClr val="tx1"/>
                </a:solidFill>
              </a:rPr>
              <a:t>La elaborarea unei strategii de gestionare a diabetului în funcție de geo-mediu va fi necesară </a:t>
            </a:r>
            <a:r>
              <a:rPr lang="ro" sz="2000" u="sng" dirty="0">
                <a:solidFill>
                  <a:schemeClr val="tx1"/>
                </a:solidFill>
              </a:rPr>
              <a:t>o abordare pe mai multe niveluri </a:t>
            </a:r>
            <a:r>
              <a:rPr lang="ro" sz="2000" dirty="0">
                <a:solidFill>
                  <a:schemeClr val="tx1"/>
                </a:solidFill>
              </a:rPr>
              <a:t>.  În regiunile cu risc de evenimente geologice sau meteorologice extreme, este nevoie de eforturi coordonate din partea </a:t>
            </a:r>
            <a:r>
              <a:rPr lang="ro" sz="2000" b="1" dirty="0">
                <a:solidFill>
                  <a:schemeClr val="tx1"/>
                </a:solidFill>
              </a:rPr>
              <a:t>guvernului, a ONG-urilor și a instituțiilor clinice</a:t>
            </a:r>
            <a:r>
              <a:rPr lang="ro" sz="2000" dirty="0">
                <a:solidFill>
                  <a:schemeClr val="tx1"/>
                </a:solidFill>
              </a:rPr>
              <a:t>:</a:t>
            </a:r>
          </a:p>
          <a:p>
            <a:pPr lvl="2" rtl="0">
              <a:lnSpc>
                <a:spcPct val="110000"/>
              </a:lnSpc>
              <a:buFont typeface="Wingdings" pitchFamily="2" charset="2"/>
              <a:buChar char="ü"/>
            </a:pPr>
            <a:r>
              <a:rPr lang="ro" sz="1800" dirty="0">
                <a:solidFill>
                  <a:schemeClr val="tx1"/>
                </a:solidFill>
              </a:rPr>
              <a:t>Elaborarea, punerea în aplicare și difuzarea planurilor de pregătire cu informații specifice pentru pacienții cu diabet zaharat </a:t>
            </a:r>
          </a:p>
          <a:p>
            <a:pPr lvl="2" rtl="0">
              <a:lnSpc>
                <a:spcPct val="110000"/>
              </a:lnSpc>
              <a:buFont typeface="Wingdings" pitchFamily="2" charset="2"/>
              <a:buChar char="ü"/>
            </a:pPr>
            <a:r>
              <a:rPr lang="ro" sz="1800" dirty="0">
                <a:solidFill>
                  <a:schemeClr val="tx1"/>
                </a:solidFill>
              </a:rPr>
              <a:t>Elaborarea de planuri de urgență pentru transportul de urgență al celor mai susceptibili pacienți și acțiuni în cazul unor potențiale bariere în calea accesului la îngrijire</a:t>
            </a:r>
          </a:p>
          <a:p>
            <a:pPr lvl="2" rtl="0">
              <a:lnSpc>
                <a:spcPct val="110000"/>
              </a:lnSpc>
              <a:buFont typeface="Wingdings" pitchFamily="2" charset="2"/>
              <a:buChar char="ü"/>
            </a:pPr>
            <a:r>
              <a:rPr lang="ro" sz="1800" dirty="0">
                <a:solidFill>
                  <a:schemeClr val="tx1"/>
                </a:solidFill>
              </a:rPr>
              <a:t>Anticipează cantitatea de consumabile și medicamente pentru pacienți </a:t>
            </a:r>
          </a:p>
          <a:p>
            <a:pPr lvl="2" rtl="0">
              <a:lnSpc>
                <a:spcPct val="110000"/>
              </a:lnSpc>
              <a:buFont typeface="Wingdings" pitchFamily="2" charset="2"/>
              <a:buChar char="ü"/>
            </a:pPr>
            <a:r>
              <a:rPr lang="ro" sz="1800" dirty="0">
                <a:solidFill>
                  <a:schemeClr val="tx1"/>
                </a:solidFill>
              </a:rPr>
              <a:t>Atenuarea disparităților în ceea ce privește pregătirea pentru dezastre legate de diabet</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8" name="J Diabetes Sci Technol.2011 Jul; 5(4): 834–842.">
            <a:extLst>
              <a:ext uri="{FF2B5EF4-FFF2-40B4-BE49-F238E27FC236}">
                <a16:creationId xmlns:a16="http://schemas.microsoft.com/office/drawing/2014/main" id="{92FE1191-630C-A363-6EAE-99612B6472A0}"/>
              </a:ext>
            </a:extLst>
          </p:cNvPr>
          <p:cNvSpPr txBox="1"/>
          <p:nvPr/>
        </p:nvSpPr>
        <p:spPr>
          <a:xfrm>
            <a:off x="8742585" y="6043615"/>
            <a:ext cx="2839815" cy="26674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lvl1pPr algn="ctr" defTabSz="292100">
              <a:defRPr sz="1200" i="1">
                <a:solidFill>
                  <a:srgbClr val="7F7F7F"/>
                </a:solidFill>
              </a:defRPr>
            </a:lvl1pPr>
          </a:lstStyle>
          <a:p>
            <a:pPr rtl="0">
              <a:defRPr sz="1400"/>
            </a:pPr>
            <a:r>
              <a:rPr lang="ro" cap="all">
                <a:solidFill>
                  <a:schemeClr val="tx1"/>
                </a:solidFill>
              </a:rPr>
              <a:t>doi:</a:t>
            </a:r>
            <a:r>
              <a:rPr lang="ro">
                <a:solidFill>
                  <a:schemeClr val="tx1"/>
                </a:solidFill>
              </a:rPr>
              <a:t> 10.1177/193229681100500402.</a:t>
            </a:r>
            <a:endParaRPr dirty="0">
              <a:solidFill>
                <a:schemeClr val="tx1"/>
              </a:solidFill>
            </a:endParaRPr>
          </a:p>
        </p:txBody>
      </p:sp>
    </p:spTree>
    <p:extLst>
      <p:ext uri="{BB962C8B-B14F-4D97-AF65-F5344CB8AC3E}">
        <p14:creationId xmlns:p14="http://schemas.microsoft.com/office/powerpoint/2010/main" val="42882458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295174" y="250433"/>
            <a:ext cx="11896826" cy="549635"/>
          </a:xfrm>
        </p:spPr>
        <p:txBody>
          <a:bodyPr rtlCol="0">
            <a:normAutofit fontScale="90000"/>
          </a:bodyPr>
          <a:lstStyle/>
          <a:p>
            <a:pPr rtl="0"/>
            <a:r>
              <a:rPr lang="ro" sz="3200" b="1">
                <a:solidFill>
                  <a:srgbClr val="0481C9"/>
                </a:solidFill>
              </a:rPr>
              <a:t>Managementul diabetului prin geo-mediu | furnizorii de servicii medicale </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119674"/>
            <a:ext cx="11645927" cy="4685803"/>
          </a:xfrm>
        </p:spPr>
        <p:txBody>
          <a:bodyPr rtlCol="0">
            <a:normAutofit/>
          </a:bodyPr>
          <a:lstStyle/>
          <a:p>
            <a:pPr rtl="0">
              <a:lnSpc>
                <a:spcPct val="100000"/>
              </a:lnSpc>
              <a:spcAft>
                <a:spcPts val="1000"/>
              </a:spcAft>
            </a:pPr>
            <a:r>
              <a:rPr lang="ro" sz="1800" u="sng" dirty="0">
                <a:solidFill>
                  <a:schemeClr val="tx1"/>
                </a:solidFill>
              </a:rPr>
              <a:t>Autoritățile sanitare, cadrele medicale și furnizorii de servicii medicale</a:t>
            </a:r>
            <a:r>
              <a:rPr lang="ro" sz="1800" dirty="0">
                <a:solidFill>
                  <a:schemeClr val="tx1"/>
                </a:solidFill>
              </a:rPr>
              <a:t> ar trebui să furnizeze informații specifice privind efectele asupra sănătății cauzate de valurile de căldură.</a:t>
            </a:r>
          </a:p>
          <a:p>
            <a:pPr rtl="0">
              <a:lnSpc>
                <a:spcPct val="100000"/>
              </a:lnSpc>
              <a:spcAft>
                <a:spcPts val="1000"/>
              </a:spcAft>
            </a:pPr>
            <a:r>
              <a:rPr lang="ro" sz="1800" u="sng" dirty="0">
                <a:solidFill>
                  <a:schemeClr val="tx1"/>
                </a:solidFill>
              </a:rPr>
              <a:t>Rezidenții</a:t>
            </a:r>
            <a:r>
              <a:rPr lang="ro" sz="1800" dirty="0">
                <a:solidFill>
                  <a:schemeClr val="tx1"/>
                </a:solidFill>
              </a:rPr>
              <a:t> trebuie să integreze riscurile climatice specifice pacientului și locației în planuri mai eficiente de prevenire și tratament al bolilor</a:t>
            </a:r>
          </a:p>
          <a:p>
            <a:pPr rtl="0">
              <a:lnSpc>
                <a:spcPct val="100000"/>
              </a:lnSpc>
              <a:spcAft>
                <a:spcPts val="1000"/>
              </a:spcAft>
            </a:pPr>
            <a:r>
              <a:rPr lang="ro" sz="1800" u="sng" dirty="0">
                <a:solidFill>
                  <a:schemeClr val="tx1"/>
                </a:solidFill>
              </a:rPr>
              <a:t>medicii generaliști (GP</a:t>
            </a:r>
            <a:r>
              <a:rPr lang="ro" sz="1800" dirty="0">
                <a:solidFill>
                  <a:schemeClr val="tx1"/>
                </a:solidFill>
              </a:rPr>
              <a:t> ) trebuie să includă ca o componentă substanțială o înțelegere a factorilor comunitari care modelează sănătatea și furnizarea de servicii de sănătate.</a:t>
            </a:r>
          </a:p>
          <a:p>
            <a:pPr rtl="0">
              <a:lnSpc>
                <a:spcPct val="100000"/>
              </a:lnSpc>
              <a:spcAft>
                <a:spcPts val="1000"/>
              </a:spcAft>
            </a:pPr>
            <a:r>
              <a:rPr lang="ro" sz="1800" u="sng" dirty="0">
                <a:solidFill>
                  <a:schemeClr val="tx1"/>
                </a:solidFill>
              </a:rPr>
              <a:t>Medicii</a:t>
            </a:r>
            <a:r>
              <a:rPr lang="ro" sz="1800" dirty="0">
                <a:solidFill>
                  <a:schemeClr val="tx1"/>
                </a:solidFill>
              </a:rPr>
              <a:t> trebuie să ofere îndrumări în cadrul întâlnirilor clinice de rutină cu privire la alegerile stilului de viață care îmbunătățesc sănătatea individuală pe termen lung.</a:t>
            </a:r>
          </a:p>
          <a:p>
            <a:pPr rtl="0">
              <a:lnSpc>
                <a:spcPct val="100000"/>
              </a:lnSpc>
              <a:spcAft>
                <a:spcPts val="1000"/>
              </a:spcAft>
            </a:pPr>
            <a:r>
              <a:rPr lang="ro" sz="1800" dirty="0">
                <a:solidFill>
                  <a:schemeClr val="tx1"/>
                </a:solidFill>
              </a:rPr>
              <a:t>Trebuie depuse mai multe eforturi pentru a </a:t>
            </a:r>
            <a:r>
              <a:rPr lang="ro" sz="1800" u="sng" dirty="0">
                <a:solidFill>
                  <a:schemeClr val="tx1"/>
                </a:solidFill>
              </a:rPr>
              <a:t>reduce amprenta de carbon a asistenței medicale</a:t>
            </a:r>
            <a:r>
              <a:rPr lang="ro" sz="1800" dirty="0">
                <a:solidFill>
                  <a:schemeClr val="tx1"/>
                </a:solidFill>
              </a:rPr>
              <a:t>:</a:t>
            </a:r>
          </a:p>
          <a:p>
            <a:pPr lvl="1" rtl="0">
              <a:lnSpc>
                <a:spcPct val="100000"/>
              </a:lnSpc>
              <a:spcAft>
                <a:spcPts val="1000"/>
              </a:spcAft>
              <a:buFont typeface="Wingdings" pitchFamily="2" charset="2"/>
              <a:buChar char="ü"/>
            </a:pPr>
            <a:r>
              <a:rPr lang="ro" sz="1800" dirty="0">
                <a:solidFill>
                  <a:schemeClr val="tx1"/>
                </a:solidFill>
              </a:rPr>
              <a:t>Intervenții simple, cum ar fi oprirea utilizării agenților anestezici halogenați, reducerea sau oprirea utilizării dispozitivelor medicale de unică folosință (cum ar fi stilourile de insulină), îmbunătățirea sortării și reciclării deșeurilor și promovarea consultațiilor la distanță pentru a reduce deplasările.</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8" name="N Engl J Med. 2022 Oct 13;387(15):1404-1413">
            <a:extLst>
              <a:ext uri="{FF2B5EF4-FFF2-40B4-BE49-F238E27FC236}">
                <a16:creationId xmlns:a16="http://schemas.microsoft.com/office/drawing/2014/main" id="{55AFA4E1-9DF3-9BBE-F363-BFD5A65B388F}"/>
              </a:ext>
            </a:extLst>
          </p:cNvPr>
          <p:cNvSpPr txBox="1"/>
          <p:nvPr/>
        </p:nvSpPr>
        <p:spPr>
          <a:xfrm>
            <a:off x="9833113" y="5962197"/>
            <a:ext cx="2005319"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lvl1pPr algn="ctr" defTabSz="292100">
              <a:defRPr sz="1200" i="1">
                <a:solidFill>
                  <a:srgbClr val="7F7F7F"/>
                </a:solidFill>
              </a:defRPr>
            </a:lvl1pPr>
          </a:lstStyle>
          <a:p>
            <a:pPr algn="r" rtl="0"/>
            <a:r>
              <a:rPr lang="ro" cap="all">
                <a:solidFill>
                  <a:schemeClr val="tx1"/>
                </a:solidFill>
              </a:rPr>
              <a:t>doi: </a:t>
            </a:r>
            <a:r>
              <a:rPr lang="ro">
                <a:solidFill>
                  <a:schemeClr val="tx1"/>
                </a:solidFill>
              </a:rPr>
              <a:t>10.1056/NEJMcp2210623.</a:t>
            </a:r>
            <a:endParaRPr dirty="0">
              <a:solidFill>
                <a:schemeClr val="tx1"/>
              </a:solidFill>
            </a:endParaRPr>
          </a:p>
        </p:txBody>
      </p:sp>
    </p:spTree>
    <p:extLst>
      <p:ext uri="{BB962C8B-B14F-4D97-AF65-F5344CB8AC3E}">
        <p14:creationId xmlns:p14="http://schemas.microsoft.com/office/powerpoint/2010/main" val="1960935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rtlCol="0">
            <a:normAutofit fontScale="90000"/>
          </a:bodyPr>
          <a:lstStyle/>
          <a:p>
            <a:pPr rtl="0"/>
            <a:r>
              <a:rPr lang="ro" sz="3200" b="1">
                <a:solidFill>
                  <a:srgbClr val="0481C9"/>
                </a:solidFill>
              </a:rPr>
              <a:t>Managementul diabetului prin geo-mediu | furnizorii de servicii medicale</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7" y="759190"/>
            <a:ext cx="11694693" cy="5190814"/>
          </a:xfrm>
        </p:spPr>
        <p:txBody>
          <a:bodyPr rtlCol="0">
            <a:normAutofit/>
          </a:bodyPr>
          <a:lstStyle/>
          <a:p>
            <a:pPr marL="0" indent="0" rtl="0">
              <a:lnSpc>
                <a:spcPct val="100000"/>
              </a:lnSpc>
              <a:buNone/>
            </a:pPr>
            <a:r>
              <a:rPr lang="ro" sz="2000" dirty="0">
                <a:solidFill>
                  <a:schemeClr val="tx1"/>
                </a:solidFill>
              </a:rPr>
              <a:t>Îngrijirea în special a pacienților cu T2D: </a:t>
            </a:r>
            <a:r>
              <a:rPr lang="ro" sz="2000" dirty="0">
                <a:solidFill>
                  <a:srgbClr val="C00000"/>
                </a:solidFill>
              </a:rPr>
              <a:t>Ce ar trebui să facă medicii de familie?</a:t>
            </a:r>
          </a:p>
          <a:p>
            <a:pPr lvl="1" rtl="0">
              <a:lnSpc>
                <a:spcPct val="120000"/>
              </a:lnSpc>
              <a:buFont typeface="Wingdings" pitchFamily="2" charset="2"/>
              <a:buChar char="ü"/>
            </a:pPr>
            <a:r>
              <a:rPr lang="ro" sz="1800" dirty="0">
                <a:solidFill>
                  <a:schemeClr val="tx1"/>
                </a:solidFill>
              </a:rPr>
              <a:t>să identifice pacienții cu T2D cu complicații cardiovasculare sau boală renală cronică, care pot necesita un anumit plan de management individualizat</a:t>
            </a:r>
          </a:p>
          <a:p>
            <a:pPr lvl="1" rtl="0">
              <a:lnSpc>
                <a:spcPct val="120000"/>
              </a:lnSpc>
              <a:buFont typeface="Wingdings" pitchFamily="2" charset="2"/>
              <a:buChar char="ü"/>
            </a:pPr>
            <a:r>
              <a:rPr lang="ro" sz="1800" dirty="0">
                <a:solidFill>
                  <a:schemeClr val="tx1"/>
                </a:solidFill>
              </a:rPr>
              <a:t>să efectueze în mod obișnuit o evaluare medicală și o consiliere înainte de vară în legătură cu expunerea la căldură pentru persoanele cu diabet zaharat. </a:t>
            </a:r>
          </a:p>
          <a:p>
            <a:pPr lvl="1" rtl="0">
              <a:lnSpc>
                <a:spcPct val="120000"/>
              </a:lnSpc>
              <a:buFont typeface="Wingdings" pitchFamily="2" charset="2"/>
              <a:buChar char="ü"/>
            </a:pPr>
            <a:r>
              <a:rPr lang="ro" sz="1800" dirty="0">
                <a:solidFill>
                  <a:schemeClr val="tx1"/>
                </a:solidFill>
              </a:rPr>
              <a:t>să fie conștient de potențialele efecte secundare ale medicamentelor prescrise și să adapteze dozajul dacă este necesar</a:t>
            </a:r>
          </a:p>
          <a:p>
            <a:pPr lvl="1" rtl="0">
              <a:lnSpc>
                <a:spcPct val="120000"/>
              </a:lnSpc>
              <a:buFont typeface="Wingdings" pitchFamily="2" charset="2"/>
              <a:buChar char="ü"/>
            </a:pPr>
            <a:r>
              <a:rPr lang="ro" sz="1800" dirty="0">
                <a:solidFill>
                  <a:schemeClr val="tx1"/>
                </a:solidFill>
              </a:rPr>
              <a:t>monitorizare și verificări mai frecvente în condiții meteorologice extreme</a:t>
            </a:r>
          </a:p>
          <a:p>
            <a:pPr lvl="1" rtl="0">
              <a:lnSpc>
                <a:spcPct val="120000"/>
              </a:lnSpc>
              <a:buFont typeface="Wingdings" pitchFamily="2" charset="2"/>
              <a:buChar char="ü"/>
            </a:pPr>
            <a:r>
              <a:rPr lang="ro" sz="1800" dirty="0">
                <a:solidFill>
                  <a:schemeClr val="tx1"/>
                </a:solidFill>
              </a:rPr>
              <a:t>măsuri pentru a se asigura că pacienții vulnerabili cu T2D rămân în interior și au acces la sisteme de răcire în condiții de siguranță în perioadele de căldură extremă </a:t>
            </a:r>
          </a:p>
          <a:p>
            <a:pPr lvl="1" rtl="0">
              <a:lnSpc>
                <a:spcPct val="120000"/>
              </a:lnSpc>
              <a:buFont typeface="Wingdings" pitchFamily="2" charset="2"/>
              <a:buChar char="ü"/>
            </a:pPr>
            <a:r>
              <a:rPr lang="ro" sz="1800" dirty="0">
                <a:solidFill>
                  <a:schemeClr val="tx1"/>
                </a:solidFill>
              </a:rPr>
              <a:t>planuri de pregătire pentru medicație și sprijin în caz de dezastre climatice</a:t>
            </a:r>
          </a:p>
          <a:p>
            <a:pPr lvl="1" rtl="0">
              <a:lnSpc>
                <a:spcPct val="120000"/>
              </a:lnSpc>
              <a:buFont typeface="Wingdings" pitchFamily="2" charset="2"/>
              <a:buChar char="ü"/>
            </a:pPr>
            <a:r>
              <a:rPr lang="ro" sz="1800" dirty="0">
                <a:solidFill>
                  <a:schemeClr val="tx1"/>
                </a:solidFill>
              </a:rPr>
              <a:t>campanii cuprinzătoare pentru creșterea gradului de conștientizare și educare a publicului și pentru consilierea pacienților cu privire la modul în care pot face față numeroaselor riscuri </a:t>
            </a:r>
          </a:p>
          <a:p>
            <a:pPr lvl="1" rtl="0">
              <a:lnSpc>
                <a:spcPct val="120000"/>
              </a:lnSpc>
              <a:buFont typeface="Wingdings" pitchFamily="2" charset="2"/>
              <a:buChar char="ü"/>
            </a:pPr>
            <a:r>
              <a:rPr lang="ro" sz="1800" dirty="0">
                <a:solidFill>
                  <a:schemeClr val="tx1"/>
                </a:solidFill>
              </a:rPr>
              <a:t>este necesară o educație legată de termeni meteorologici precum temperatura, umiditatea și indicele de căldură.</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8" name="TextBox 7">
            <a:extLst>
              <a:ext uri="{FF2B5EF4-FFF2-40B4-BE49-F238E27FC236}">
                <a16:creationId xmlns:a16="http://schemas.microsoft.com/office/drawing/2014/main" id="{BEBB2825-626E-F1EF-DB0E-81542DB4981C}"/>
              </a:ext>
            </a:extLst>
          </p:cNvPr>
          <p:cNvSpPr txBox="1"/>
          <p:nvPr/>
        </p:nvSpPr>
        <p:spPr>
          <a:xfrm>
            <a:off x="5738192" y="5950004"/>
            <a:ext cx="6149008" cy="461665"/>
          </a:xfrm>
          <a:prstGeom prst="rect">
            <a:avLst/>
          </a:prstGeom>
          <a:noFill/>
        </p:spPr>
        <p:txBody>
          <a:bodyPr wrap="square" rtlCol="0">
            <a:spAutoFit/>
          </a:bodyPr>
          <a:lstStyle/>
          <a:p>
            <a:pPr algn="r" rtl="0"/>
            <a:r>
              <a:rPr lang="ro" sz="1200" dirty="0">
                <a:effectLst/>
              </a:rPr>
              <a:t>ISBN 978 92 890 7191 8 </a:t>
            </a:r>
          </a:p>
          <a:p>
            <a:pPr algn="r" rtl="0"/>
            <a:r>
              <a:rPr lang="ro" sz="1200" dirty="0">
                <a:effectLst/>
              </a:rPr>
              <a:t>DOI: 10.1088/1755-1315/1016/1/012054</a:t>
            </a:r>
          </a:p>
        </p:txBody>
      </p:sp>
    </p:spTree>
    <p:extLst>
      <p:ext uri="{BB962C8B-B14F-4D97-AF65-F5344CB8AC3E}">
        <p14:creationId xmlns:p14="http://schemas.microsoft.com/office/powerpoint/2010/main" val="36626769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147587" y="226049"/>
            <a:ext cx="11896826" cy="549635"/>
          </a:xfrm>
        </p:spPr>
        <p:txBody>
          <a:bodyPr rtlCol="0">
            <a:normAutofit fontScale="90000"/>
          </a:bodyPr>
          <a:lstStyle/>
          <a:p>
            <a:pPr rtl="0"/>
            <a:r>
              <a:rPr lang="ro" sz="3200" b="1">
                <a:solidFill>
                  <a:srgbClr val="0481C9"/>
                </a:solidFill>
              </a:rPr>
              <a:t>Managementul diabetului prin geo-mediu | profesionist în domeniul sănătății</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024247"/>
            <a:ext cx="5598695" cy="5370897"/>
          </a:xfrm>
        </p:spPr>
        <p:txBody>
          <a:bodyPr rtlCol="0">
            <a:normAutofit/>
          </a:bodyPr>
          <a:lstStyle/>
          <a:p>
            <a:pPr defTabSz="987527" rtl="0">
              <a:lnSpc>
                <a:spcPct val="120000"/>
              </a:lnSpc>
              <a:spcBef>
                <a:spcPts val="1800"/>
              </a:spcBef>
              <a:defRPr sz="1900"/>
            </a:pPr>
            <a:r>
              <a:rPr lang="ro" sz="1800" b="1" dirty="0">
                <a:solidFill>
                  <a:srgbClr val="0082CC"/>
                </a:solidFill>
              </a:rPr>
              <a:t>Educație suplimentară</a:t>
            </a:r>
            <a:r>
              <a:rPr lang="ro" sz="1800" dirty="0"/>
              <a:t> </a:t>
            </a:r>
            <a:r>
              <a:rPr lang="ro" sz="1800" dirty="0">
                <a:solidFill>
                  <a:schemeClr val="tx1"/>
                </a:solidFill>
              </a:rPr>
              <a:t>a profesioniștilor din domeniul sănătății: </a:t>
            </a:r>
          </a:p>
          <a:p>
            <a:pPr marL="839787" indent="-342900" defTabSz="987527" rtl="0">
              <a:lnSpc>
                <a:spcPct val="100000"/>
              </a:lnSpc>
              <a:spcBef>
                <a:spcPts val="1800"/>
              </a:spcBef>
              <a:buSzPct val="100000"/>
              <a:buFont typeface="Wingdings" pitchFamily="2" charset="2"/>
              <a:buChar char="ü"/>
              <a:defRPr sz="1900">
                <a:solidFill>
                  <a:srgbClr val="7F7F7F"/>
                </a:solidFill>
              </a:defRPr>
            </a:pPr>
            <a:r>
              <a:rPr lang="ro" sz="1800" dirty="0">
                <a:solidFill>
                  <a:schemeClr val="tx1"/>
                </a:solidFill>
              </a:rPr>
              <a:t>Actualizarea </a:t>
            </a:r>
            <a:r>
              <a:rPr lang="ro" sz="1800" u="sng" dirty="0">
                <a:solidFill>
                  <a:schemeClr val="tx1"/>
                </a:solidFill>
              </a:rPr>
              <a:t>cunoștințelor privind patologiile termice</a:t>
            </a:r>
          </a:p>
          <a:p>
            <a:pPr marL="839787" indent="-342900" defTabSz="987527" rtl="0">
              <a:lnSpc>
                <a:spcPct val="120000"/>
              </a:lnSpc>
              <a:spcBef>
                <a:spcPts val="1800"/>
              </a:spcBef>
              <a:buSzPct val="100000"/>
              <a:buFont typeface="Wingdings" pitchFamily="2" charset="2"/>
              <a:buChar char="ü"/>
              <a:defRPr sz="1900">
                <a:solidFill>
                  <a:srgbClr val="7F7F7F"/>
                </a:solidFill>
              </a:defRPr>
            </a:pPr>
            <a:r>
              <a:rPr lang="ro" sz="1800" dirty="0">
                <a:solidFill>
                  <a:schemeClr val="tx1"/>
                </a:solidFill>
              </a:rPr>
              <a:t>Identificarea </a:t>
            </a:r>
            <a:r>
              <a:rPr lang="ro" sz="1800" u="sng" dirty="0">
                <a:solidFill>
                  <a:schemeClr val="tx1"/>
                </a:solidFill>
              </a:rPr>
              <a:t>persoanelor </a:t>
            </a:r>
            <a:r>
              <a:rPr lang="ro" sz="1800" dirty="0">
                <a:solidFill>
                  <a:schemeClr val="tx1"/>
                </a:solidFill>
              </a:rPr>
              <a:t>și situațiilor de </a:t>
            </a:r>
            <a:r>
              <a:rPr lang="en" sz="1800" u="sng" dirty="0" err="1">
                <a:solidFill>
                  <a:schemeClr val="tx1"/>
                </a:solidFill>
              </a:rPr>
              <a:t>risc</a:t>
            </a:r>
            <a:r>
              <a:rPr lang="en" sz="1800" u="sng" dirty="0">
                <a:solidFill>
                  <a:schemeClr val="tx1"/>
                </a:solidFill>
              </a:rPr>
              <a:t> </a:t>
            </a:r>
          </a:p>
          <a:p>
            <a:pPr marL="839787" indent="-342900" defTabSz="987527" rtl="0">
              <a:lnSpc>
                <a:spcPct val="120000"/>
              </a:lnSpc>
              <a:spcBef>
                <a:spcPts val="1800"/>
              </a:spcBef>
              <a:buSzPct val="100000"/>
              <a:buFont typeface="Wingdings" pitchFamily="2" charset="2"/>
              <a:buChar char="ü"/>
              <a:defRPr sz="1900">
                <a:solidFill>
                  <a:srgbClr val="7F7F7F"/>
                </a:solidFill>
              </a:defRPr>
            </a:pPr>
            <a:r>
              <a:rPr lang="ro" sz="1800" dirty="0">
                <a:solidFill>
                  <a:schemeClr val="tx1"/>
                </a:solidFill>
              </a:rPr>
              <a:t>Cunoașterea </a:t>
            </a:r>
            <a:r>
              <a:rPr lang="ro" sz="1800" u="sng" dirty="0">
                <a:solidFill>
                  <a:schemeClr val="tx1"/>
                </a:solidFill>
              </a:rPr>
              <a:t>măsurilor de prevenire</a:t>
            </a:r>
            <a:r>
              <a:rPr lang="ro" sz="1800" dirty="0">
                <a:solidFill>
                  <a:schemeClr val="tx1"/>
                </a:solidFill>
              </a:rPr>
              <a:t> și a principiilor de îngrijire (sau de nursing)</a:t>
            </a:r>
          </a:p>
          <a:p>
            <a:pPr marL="839787" indent="-342900" defTabSz="987527" rtl="0">
              <a:lnSpc>
                <a:spcPct val="120000"/>
              </a:lnSpc>
              <a:spcBef>
                <a:spcPts val="1800"/>
              </a:spcBef>
              <a:buSzPct val="100000"/>
              <a:buFont typeface="Wingdings" pitchFamily="2" charset="2"/>
              <a:buChar char="ü"/>
              <a:defRPr sz="1900">
                <a:solidFill>
                  <a:srgbClr val="7F7F7F"/>
                </a:solidFill>
              </a:defRPr>
            </a:pPr>
            <a:r>
              <a:rPr lang="ro" sz="1800" dirty="0">
                <a:solidFill>
                  <a:schemeClr val="tx1"/>
                </a:solidFill>
              </a:rPr>
              <a:t>Cunoașterea </a:t>
            </a:r>
            <a:r>
              <a:rPr lang="ro" sz="1800" u="sng" dirty="0">
                <a:solidFill>
                  <a:schemeClr val="tx1"/>
                </a:solidFill>
              </a:rPr>
              <a:t>sistemelor de alertă </a:t>
            </a:r>
            <a:r>
              <a:rPr lang="ro" sz="1800" dirty="0">
                <a:solidFill>
                  <a:schemeClr val="tx1"/>
                </a:solidFill>
              </a:rPr>
              <a:t>și a organizațiilor sanitare în caz de criză</a:t>
            </a:r>
          </a:p>
          <a:p>
            <a:pPr marL="839787" indent="-342900" defTabSz="987527" rtl="0">
              <a:lnSpc>
                <a:spcPct val="120000"/>
              </a:lnSpc>
              <a:spcBef>
                <a:spcPts val="1800"/>
              </a:spcBef>
              <a:buSzPct val="100000"/>
              <a:buFont typeface="Wingdings" pitchFamily="2" charset="2"/>
              <a:buChar char="ü"/>
              <a:defRPr sz="1900">
                <a:solidFill>
                  <a:srgbClr val="7F7F7F"/>
                </a:solidFill>
              </a:defRPr>
            </a:pPr>
            <a:r>
              <a:rPr lang="ro" sz="1800" dirty="0">
                <a:solidFill>
                  <a:schemeClr val="tx1"/>
                </a:solidFill>
              </a:rPr>
              <a:t>Cunoașterea </a:t>
            </a:r>
            <a:r>
              <a:rPr lang="ro" sz="1800" u="sng" dirty="0">
                <a:solidFill>
                  <a:schemeClr val="tx1"/>
                </a:solidFill>
              </a:rPr>
              <a:t>medicamentelor </a:t>
            </a:r>
            <a:r>
              <a:rPr lang="ro" sz="1800" dirty="0">
                <a:solidFill>
                  <a:schemeClr val="tx1"/>
                </a:solidFill>
              </a:rPr>
              <a:t>(medicamente cu risc, modul de adaptare a tratamentului, depozitarea corectă a medicamentelor)</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6" name="Content Placeholder 2">
            <a:extLst>
              <a:ext uri="{FF2B5EF4-FFF2-40B4-BE49-F238E27FC236}">
                <a16:creationId xmlns:a16="http://schemas.microsoft.com/office/drawing/2014/main" id="{FFF0DB52-31DF-3A9B-D96B-8D87629BB8E1}"/>
              </a:ext>
            </a:extLst>
          </p:cNvPr>
          <p:cNvSpPr txBox="1">
            <a:spLocks/>
          </p:cNvSpPr>
          <p:nvPr/>
        </p:nvSpPr>
        <p:spPr>
          <a:xfrm>
            <a:off x="6096000" y="1024247"/>
            <a:ext cx="5598695" cy="537089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87527" rtl="0">
              <a:lnSpc>
                <a:spcPct val="120000"/>
              </a:lnSpc>
              <a:spcBef>
                <a:spcPts val="1800"/>
              </a:spcBef>
              <a:defRPr sz="1900"/>
            </a:pPr>
            <a:r>
              <a:rPr lang="ro" sz="1800" dirty="0">
                <a:solidFill>
                  <a:schemeClr val="tx1"/>
                </a:solidFill>
              </a:rPr>
              <a:t>Profesioniștii din domeniul sănătății trebuie să </a:t>
            </a:r>
            <a:r>
              <a:rPr lang="ro" sz="1800" b="1" dirty="0">
                <a:solidFill>
                  <a:srgbClr val="CC503E"/>
                </a:solidFill>
              </a:rPr>
              <a:t>fie proactivi</a:t>
            </a:r>
            <a:r>
              <a:rPr lang="ro" sz="1800" b="1" dirty="0"/>
              <a:t> </a:t>
            </a:r>
            <a:r>
              <a:rPr lang="ro" sz="1800" dirty="0">
                <a:solidFill>
                  <a:schemeClr val="tx1"/>
                </a:solidFill>
              </a:rPr>
              <a:t>:</a:t>
            </a:r>
          </a:p>
          <a:p>
            <a:pPr marL="836676" lvl="1" indent="-342900" defTabSz="987527" rtl="0">
              <a:lnSpc>
                <a:spcPct val="120000"/>
              </a:lnSpc>
              <a:spcBef>
                <a:spcPts val="1800"/>
              </a:spcBef>
              <a:buSzPct val="123000"/>
              <a:buFont typeface="Wingdings" pitchFamily="2" charset="2"/>
              <a:buChar char="ü"/>
              <a:defRPr sz="1900">
                <a:solidFill>
                  <a:srgbClr val="7F7F7F"/>
                </a:solidFill>
              </a:defRPr>
            </a:pPr>
            <a:r>
              <a:rPr lang="ro" sz="1800" dirty="0">
                <a:solidFill>
                  <a:schemeClr val="tx1"/>
                </a:solidFill>
              </a:rPr>
              <a:t>Promovarea </a:t>
            </a:r>
            <a:r>
              <a:rPr lang="ro" sz="1800" u="sng" dirty="0">
                <a:solidFill>
                  <a:schemeClr val="tx1"/>
                </a:solidFill>
              </a:rPr>
              <a:t>deplasărilor active </a:t>
            </a:r>
            <a:r>
              <a:rPr lang="ro" sz="1800" dirty="0">
                <a:solidFill>
                  <a:schemeClr val="tx1"/>
                </a:solidFill>
              </a:rPr>
              <a:t>și a </a:t>
            </a:r>
            <a:r>
              <a:rPr lang="ro" sz="1800" u="sng" dirty="0">
                <a:solidFill>
                  <a:schemeClr val="tx1"/>
                </a:solidFill>
              </a:rPr>
              <a:t>practicilor alimentare durabile</a:t>
            </a:r>
            <a:endParaRPr lang="en-US" sz="1800" dirty="0">
              <a:solidFill>
                <a:schemeClr val="tx1"/>
              </a:solidFill>
            </a:endParaRPr>
          </a:p>
          <a:p>
            <a:pPr marL="836676" lvl="1" indent="-342900" defTabSz="987527" rtl="0">
              <a:lnSpc>
                <a:spcPct val="120000"/>
              </a:lnSpc>
              <a:spcBef>
                <a:spcPts val="1800"/>
              </a:spcBef>
              <a:buSzPct val="123000"/>
              <a:buFont typeface="Wingdings" pitchFamily="2" charset="2"/>
              <a:buChar char="ü"/>
              <a:defRPr sz="1900">
                <a:solidFill>
                  <a:srgbClr val="7F7F7F"/>
                </a:solidFill>
              </a:defRPr>
            </a:pPr>
            <a:r>
              <a:rPr lang="ro" sz="1800" dirty="0">
                <a:solidFill>
                  <a:schemeClr val="tx1"/>
                </a:solidFill>
              </a:rPr>
              <a:t>Implementarea </a:t>
            </a:r>
            <a:r>
              <a:rPr lang="ro" sz="1800" u="sng" dirty="0">
                <a:solidFill>
                  <a:schemeClr val="tx1"/>
                </a:solidFill>
              </a:rPr>
              <a:t>măsurilor de adaptare</a:t>
            </a:r>
            <a:r>
              <a:rPr lang="ro" sz="1800" dirty="0">
                <a:solidFill>
                  <a:schemeClr val="tx1"/>
                </a:solidFill>
              </a:rPr>
              <a:t> pentru a minimiza suferința la persoanele cu diabet zaharat</a:t>
            </a:r>
          </a:p>
          <a:p>
            <a:pPr marL="836676" lvl="1" indent="-342900" defTabSz="987527" rtl="0">
              <a:lnSpc>
                <a:spcPct val="120000"/>
              </a:lnSpc>
              <a:spcBef>
                <a:spcPts val="1800"/>
              </a:spcBef>
              <a:buSzPct val="123000"/>
              <a:buFont typeface="Wingdings" pitchFamily="2" charset="2"/>
              <a:buChar char="ü"/>
              <a:defRPr sz="1900">
                <a:solidFill>
                  <a:srgbClr val="7F7F7F"/>
                </a:solidFill>
              </a:defRPr>
            </a:pPr>
            <a:r>
              <a:rPr lang="ro" sz="1800" dirty="0">
                <a:solidFill>
                  <a:schemeClr val="tx1"/>
                </a:solidFill>
              </a:rPr>
              <a:t>Aplicarea </a:t>
            </a:r>
            <a:r>
              <a:rPr lang="ro" sz="1800" u="sng" dirty="0">
                <a:solidFill>
                  <a:schemeClr val="tx1"/>
                </a:solidFill>
              </a:rPr>
              <a:t>măsurilor de atenuare a schimbărilor climatice</a:t>
            </a:r>
            <a:r>
              <a:rPr lang="ro" sz="1800" dirty="0">
                <a:solidFill>
                  <a:schemeClr val="tx1"/>
                </a:solidFill>
              </a:rPr>
              <a:t> în viața lor și în sistemele de sănătate </a:t>
            </a:r>
          </a:p>
          <a:p>
            <a:pPr marL="836676" lvl="1" indent="-342900" defTabSz="987527" rtl="0">
              <a:lnSpc>
                <a:spcPct val="120000"/>
              </a:lnSpc>
              <a:spcBef>
                <a:spcPts val="1800"/>
              </a:spcBef>
              <a:buSzPct val="123000"/>
              <a:buFont typeface="Wingdings" pitchFamily="2" charset="2"/>
              <a:buChar char="ü"/>
              <a:defRPr sz="1900">
                <a:solidFill>
                  <a:srgbClr val="7F7F7F"/>
                </a:solidFill>
              </a:defRPr>
            </a:pPr>
            <a:r>
              <a:rPr lang="ro" sz="1800" dirty="0">
                <a:solidFill>
                  <a:schemeClr val="tx1"/>
                </a:solidFill>
              </a:rPr>
              <a:t>Abordarea </a:t>
            </a:r>
            <a:r>
              <a:rPr lang="ro" sz="1800" u="sng" dirty="0">
                <a:solidFill>
                  <a:schemeClr val="tx1"/>
                </a:solidFill>
              </a:rPr>
              <a:t>sustenabilității în gestionarea diabetului</a:t>
            </a:r>
          </a:p>
          <a:p>
            <a:pPr marL="836676" lvl="1" indent="-342900" defTabSz="987527" rtl="0">
              <a:lnSpc>
                <a:spcPct val="120000"/>
              </a:lnSpc>
              <a:spcBef>
                <a:spcPts val="1800"/>
              </a:spcBef>
              <a:buSzPct val="123000"/>
              <a:buFont typeface="Wingdings" pitchFamily="2" charset="2"/>
              <a:buChar char="ü"/>
              <a:defRPr sz="1900">
                <a:solidFill>
                  <a:srgbClr val="7F7F7F"/>
                </a:solidFill>
              </a:defRPr>
            </a:pPr>
            <a:r>
              <a:rPr lang="ro" sz="1800" u="sng" dirty="0">
                <a:solidFill>
                  <a:schemeClr val="tx1"/>
                </a:solidFill>
              </a:rPr>
              <a:t>Cercetări suplimentare</a:t>
            </a:r>
            <a:r>
              <a:rPr lang="ro" sz="1800" dirty="0">
                <a:solidFill>
                  <a:schemeClr val="tx1"/>
                </a:solidFill>
              </a:rPr>
              <a:t> pentru o mai bună consiliere a pacienților</a:t>
            </a:r>
          </a:p>
        </p:txBody>
      </p:sp>
      <p:sp>
        <p:nvSpPr>
          <p:cNvPr id="7" name="TextBox 6">
            <a:extLst>
              <a:ext uri="{FF2B5EF4-FFF2-40B4-BE49-F238E27FC236}">
                <a16:creationId xmlns:a16="http://schemas.microsoft.com/office/drawing/2014/main" id="{C37750AB-C939-FC94-8B08-46DDF4D4BF9D}"/>
              </a:ext>
            </a:extLst>
          </p:cNvPr>
          <p:cNvSpPr txBox="1"/>
          <p:nvPr/>
        </p:nvSpPr>
        <p:spPr>
          <a:xfrm>
            <a:off x="5545687" y="5941023"/>
            <a:ext cx="6149008" cy="276999"/>
          </a:xfrm>
          <a:prstGeom prst="rect">
            <a:avLst/>
          </a:prstGeom>
          <a:noFill/>
        </p:spPr>
        <p:txBody>
          <a:bodyPr wrap="square" rtlCol="0">
            <a:spAutoFit/>
          </a:bodyPr>
          <a:lstStyle/>
          <a:p>
            <a:pPr algn="r" rtl="0"/>
            <a:r>
              <a:rPr lang="ro" sz="1200" i="1">
                <a:effectLst/>
              </a:rPr>
              <a:t>ISBN 978 92 890 7191 8 </a:t>
            </a:r>
          </a:p>
        </p:txBody>
      </p:sp>
    </p:spTree>
    <p:extLst>
      <p:ext uri="{BB962C8B-B14F-4D97-AF65-F5344CB8AC3E}">
        <p14:creationId xmlns:p14="http://schemas.microsoft.com/office/powerpoint/2010/main" val="12784292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7" y="1503114"/>
            <a:ext cx="10965163" cy="5382094"/>
          </a:xfrm>
        </p:spPr>
        <p:txBody>
          <a:bodyPr rtlCol="0">
            <a:normAutofit/>
          </a:bodyPr>
          <a:lstStyle/>
          <a:p>
            <a:pPr marL="0" indent="0" rtl="0">
              <a:lnSpc>
                <a:spcPct val="120000"/>
              </a:lnSpc>
              <a:buNone/>
            </a:pPr>
            <a:r>
              <a:rPr lang="ro" sz="2000" dirty="0">
                <a:solidFill>
                  <a:schemeClr val="tx1"/>
                </a:solidFill>
              </a:rPr>
              <a:t>Anumite tehnologii ar putea fi de mare importanță în gestionarea diabetului geo-ambiental</a:t>
            </a:r>
          </a:p>
          <a:p>
            <a:pPr lvl="1" rtl="0">
              <a:lnSpc>
                <a:spcPct val="120000"/>
              </a:lnSpc>
              <a:spcAft>
                <a:spcPts val="800"/>
              </a:spcAft>
              <a:buFont typeface="Wingdings" pitchFamily="2" charset="2"/>
              <a:buChar char="ü"/>
            </a:pPr>
            <a:r>
              <a:rPr lang="ro" sz="1800" b="1" dirty="0">
                <a:solidFill>
                  <a:schemeClr val="tx1"/>
                </a:solidFill>
              </a:rPr>
              <a:t>Sisteme informaționale geografice </a:t>
            </a:r>
            <a:r>
              <a:rPr lang="ro" sz="1800" dirty="0">
                <a:solidFill>
                  <a:schemeClr val="tx1"/>
                </a:solidFill>
              </a:rPr>
              <a:t>pentru cartografierea zonelor urbane cu vulnerabilitate crescută a pacienților la căldură </a:t>
            </a:r>
          </a:p>
          <a:p>
            <a:pPr lvl="1" rtl="0">
              <a:lnSpc>
                <a:spcPct val="120000"/>
              </a:lnSpc>
              <a:spcAft>
                <a:spcPts val="800"/>
              </a:spcAft>
              <a:buFont typeface="Wingdings" pitchFamily="2" charset="2"/>
              <a:buChar char="ü"/>
            </a:pPr>
            <a:r>
              <a:rPr lang="ro" sz="1800" b="1" dirty="0">
                <a:solidFill>
                  <a:schemeClr val="tx1"/>
                </a:solidFill>
              </a:rPr>
              <a:t>Transmiterea fără fir a datelor personale de glicemie</a:t>
            </a:r>
            <a:r>
              <a:rPr lang="ro" sz="1800" dirty="0">
                <a:solidFill>
                  <a:schemeClr val="tx1"/>
                </a:solidFill>
              </a:rPr>
              <a:t> de către pacienți către un sistem centralizat de evidență electronică a sănătății pentru detectarea timpurie a focarelor de boli epidemice </a:t>
            </a:r>
          </a:p>
          <a:p>
            <a:pPr lvl="1" rtl="0">
              <a:lnSpc>
                <a:spcPct val="120000"/>
              </a:lnSpc>
              <a:spcAft>
                <a:spcPts val="800"/>
              </a:spcAft>
              <a:buFont typeface="Wingdings" pitchFamily="2" charset="2"/>
              <a:buChar char="ü"/>
            </a:pPr>
            <a:r>
              <a:rPr lang="ro" sz="1800" b="1" dirty="0">
                <a:solidFill>
                  <a:schemeClr val="tx1"/>
                </a:solidFill>
              </a:rPr>
              <a:t>Monitorizarea centralizată a controlului individual al glicemiei </a:t>
            </a:r>
            <a:r>
              <a:rPr lang="ro" sz="1800" dirty="0">
                <a:solidFill>
                  <a:schemeClr val="tx1"/>
                </a:solidFill>
              </a:rPr>
              <a:t>în timpul condițiilor meteorologice extreme pentru o intervenție timpurie (de exemplu, un apel telefonic către pacient pentru a oferi sfaturi cu privire la necesitatea de a solicita asistență medicală). </a:t>
            </a:r>
          </a:p>
          <a:p>
            <a:pPr lvl="1" rtl="0">
              <a:lnSpc>
                <a:spcPct val="120000"/>
              </a:lnSpc>
              <a:spcAft>
                <a:spcPts val="800"/>
              </a:spcAft>
              <a:buFont typeface="Wingdings" pitchFamily="2" charset="2"/>
              <a:buChar char="ü"/>
            </a:pPr>
            <a:r>
              <a:rPr lang="ro" sz="1800" b="1" dirty="0">
                <a:solidFill>
                  <a:schemeClr val="tx1"/>
                </a:solidFill>
              </a:rPr>
              <a:t>Metode în timp real</a:t>
            </a:r>
            <a:r>
              <a:rPr lang="ro" sz="1800" dirty="0">
                <a:solidFill>
                  <a:schemeClr val="tx1"/>
                </a:solidFill>
              </a:rPr>
              <a:t> (de exemplu, transmiterea de mesaje text pe telefonul mobil de către serviciile meteorologice locale) pentru comunicarea de avize meteorologice către pacienții cu diabet zaharat </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192505" y="284024"/>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ro" sz="3200" b="1">
                <a:solidFill>
                  <a:srgbClr val="0481C9"/>
                </a:solidFill>
              </a:rPr>
              <a:t>Managementul diabetului geo-ambiental | nivel avansat</a:t>
            </a:r>
          </a:p>
        </p:txBody>
      </p:sp>
      <p:pic>
        <p:nvPicPr>
          <p:cNvPr id="14" name="Picture 13">
            <a:extLst>
              <a:ext uri="{FF2B5EF4-FFF2-40B4-BE49-F238E27FC236}">
                <a16:creationId xmlns:a16="http://schemas.microsoft.com/office/drawing/2014/main" id="{ECB79579-1BBF-EAA1-B44F-722C9F7F6E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01731" y="130871"/>
            <a:ext cx="855939" cy="855939"/>
          </a:xfrm>
          <a:prstGeom prst="rect">
            <a:avLst/>
          </a:prstGeom>
        </p:spPr>
      </p:pic>
      <p:sp>
        <p:nvSpPr>
          <p:cNvPr id="15" name="J Diabetes Sci Technol.2011 Jul; 5(4): 834–842.">
            <a:extLst>
              <a:ext uri="{FF2B5EF4-FFF2-40B4-BE49-F238E27FC236}">
                <a16:creationId xmlns:a16="http://schemas.microsoft.com/office/drawing/2014/main" id="{031C54B8-1735-CA4B-B127-7DB05CC3EBE2}"/>
              </a:ext>
            </a:extLst>
          </p:cNvPr>
          <p:cNvSpPr txBox="1"/>
          <p:nvPr/>
        </p:nvSpPr>
        <p:spPr>
          <a:xfrm>
            <a:off x="7056386" y="6043615"/>
            <a:ext cx="4197814" cy="26674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25400" tIns="25400" rIns="25400" bIns="25400" rtlCol="0" anchor="ctr">
            <a:spAutoFit/>
          </a:bodyPr>
          <a:lstStyle>
            <a:lvl1pPr algn="ctr" defTabSz="292100">
              <a:defRPr sz="1200" i="1">
                <a:solidFill>
                  <a:srgbClr val="7F7F7F"/>
                </a:solidFill>
              </a:defRPr>
            </a:lvl1pPr>
          </a:lstStyle>
          <a:p>
            <a:pPr algn="r" rtl="0">
              <a:defRPr sz="1400"/>
            </a:pPr>
            <a:r>
              <a:rPr lang="ro">
                <a:solidFill>
                  <a:schemeClr val="tx1"/>
                </a:solidFill>
              </a:rPr>
              <a:t>doi: 10.1177/193229681100500402.</a:t>
            </a:r>
            <a:endParaRPr dirty="0">
              <a:solidFill>
                <a:schemeClr val="tx1"/>
              </a:solidFill>
            </a:endParaRPr>
          </a:p>
        </p:txBody>
      </p:sp>
    </p:spTree>
    <p:extLst>
      <p:ext uri="{BB962C8B-B14F-4D97-AF65-F5344CB8AC3E}">
        <p14:creationId xmlns:p14="http://schemas.microsoft.com/office/powerpoint/2010/main" val="29236105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752269"/>
            <a:ext cx="11677110" cy="5208392"/>
          </a:xfrm>
        </p:spPr>
        <p:txBody>
          <a:bodyPr rtlCol="0">
            <a:noAutofit/>
          </a:bodyPr>
          <a:lstStyle/>
          <a:p>
            <a:pPr rtl="0"/>
            <a:r>
              <a:rPr lang="ro" sz="1800" dirty="0">
                <a:solidFill>
                  <a:schemeClr val="tx1"/>
                </a:solidFill>
              </a:rPr>
              <a:t>Pacienții cu diabet trebuie, de asemenea, să ia măsuri personale pentru a fi pregătiți. Aceștia ar trebui să fie familiarizați cu liniile directoare privind pregătirea pentru dezastre adaptate pentru ei. </a:t>
            </a:r>
          </a:p>
          <a:p>
            <a:pPr rtl="0"/>
            <a:r>
              <a:rPr lang="ro" sz="1800" dirty="0">
                <a:solidFill>
                  <a:schemeClr val="tx1"/>
                </a:solidFill>
              </a:rPr>
              <a:t>De asemenea, aceștia trebuie să pregătească un</a:t>
            </a:r>
            <a:r>
              <a:rPr lang="ro" sz="1800" dirty="0">
                <a:solidFill>
                  <a:srgbClr val="C00000"/>
                </a:solidFill>
              </a:rPr>
              <a:t>plan</a:t>
            </a:r>
            <a:r>
              <a:rPr lang="ro" sz="1800" dirty="0">
                <a:solidFill>
                  <a:schemeClr val="tx1"/>
                </a:solidFill>
              </a:rPr>
              <a:t> personalde urgență pentru diabet</a:t>
            </a:r>
            <a:r>
              <a:rPr lang="ro" sz="1800" dirty="0"/>
              <a:t> </a:t>
            </a:r>
            <a:r>
              <a:rPr lang="ro" sz="1800" dirty="0">
                <a:solidFill>
                  <a:schemeClr val="tx1"/>
                </a:solidFill>
              </a:rPr>
              <a:t>și un kit de aprovizionare, în timpul și după o urgență, pentru a menține gestionarea zilnică a diabetului și pentru a ajuta la prevenirea problemelor acute de sănătate.</a:t>
            </a:r>
          </a:p>
          <a:p>
            <a:pPr rtl="0"/>
            <a:r>
              <a:rPr lang="ro" sz="1800" dirty="0">
                <a:solidFill>
                  <a:schemeClr val="tx1"/>
                </a:solidFill>
              </a:rPr>
              <a:t>Principalele aspecte pe care trebuie să le ia în considerare:</a:t>
            </a:r>
          </a:p>
          <a:p>
            <a:pPr lvl="1" rtl="0">
              <a:lnSpc>
                <a:spcPct val="110000"/>
              </a:lnSpc>
              <a:buFont typeface="Wingdings" pitchFamily="2" charset="2"/>
              <a:buChar char="ü"/>
            </a:pPr>
            <a:r>
              <a:rPr lang="ro" sz="1800" dirty="0">
                <a:solidFill>
                  <a:schemeClr val="tx1"/>
                </a:solidFill>
              </a:rPr>
              <a:t>Să fie identificat ca pacient cu diabet </a:t>
            </a:r>
            <a:r>
              <a:rPr lang="ro" sz="1800" dirty="0" smtClean="0">
                <a:solidFill>
                  <a:schemeClr val="tx1"/>
                </a:solidFill>
              </a:rPr>
              <a:t>zaharat, purtând o legitimație </a:t>
            </a:r>
            <a:r>
              <a:rPr lang="ro" sz="1800" dirty="0">
                <a:solidFill>
                  <a:schemeClr val="tx1"/>
                </a:solidFill>
              </a:rPr>
              <a:t>medicală vizibilă</a:t>
            </a:r>
          </a:p>
          <a:p>
            <a:pPr lvl="1" rtl="0">
              <a:lnSpc>
                <a:spcPct val="110000"/>
              </a:lnSpc>
              <a:buFont typeface="Wingdings" pitchFamily="2" charset="2"/>
              <a:buChar char="ü"/>
            </a:pPr>
            <a:r>
              <a:rPr lang="ro" sz="1800" dirty="0">
                <a:solidFill>
                  <a:schemeClr val="tx1"/>
                </a:solidFill>
              </a:rPr>
              <a:t>Prevenirea glicemiei foarte ridicate</a:t>
            </a:r>
          </a:p>
          <a:p>
            <a:pPr lvl="1" rtl="0">
              <a:lnSpc>
                <a:spcPct val="110000"/>
              </a:lnSpc>
              <a:buFont typeface="Wingdings" pitchFamily="2" charset="2"/>
              <a:buChar char="ü"/>
            </a:pPr>
            <a:r>
              <a:rPr lang="ro" sz="1800" dirty="0">
                <a:solidFill>
                  <a:schemeClr val="tx1"/>
                </a:solidFill>
              </a:rPr>
              <a:t>Rămâneți bine hidratat</a:t>
            </a:r>
          </a:p>
          <a:p>
            <a:pPr lvl="1" rtl="0">
              <a:lnSpc>
                <a:spcPct val="110000"/>
              </a:lnSpc>
              <a:buFont typeface="Wingdings" pitchFamily="2" charset="2"/>
              <a:buChar char="ü"/>
            </a:pPr>
            <a:r>
              <a:rPr lang="ro" sz="1800" dirty="0">
                <a:solidFill>
                  <a:schemeClr val="tx1"/>
                </a:solidFill>
              </a:rPr>
              <a:t>Feriți-vă de hipoglicemie</a:t>
            </a:r>
          </a:p>
          <a:p>
            <a:pPr lvl="1" rtl="0">
              <a:lnSpc>
                <a:spcPct val="110000"/>
              </a:lnSpc>
              <a:buFont typeface="Wingdings" pitchFamily="2" charset="2"/>
              <a:buChar char="ü"/>
            </a:pPr>
            <a:r>
              <a:rPr lang="ro" sz="1800" dirty="0">
                <a:solidFill>
                  <a:schemeClr val="tx1"/>
                </a:solidFill>
              </a:rPr>
              <a:t>Feriți-vă de infecții</a:t>
            </a:r>
          </a:p>
          <a:p>
            <a:pPr lvl="1" rtl="0">
              <a:lnSpc>
                <a:spcPct val="110000"/>
              </a:lnSpc>
              <a:buFont typeface="Wingdings" pitchFamily="2" charset="2"/>
              <a:buChar char="ü"/>
            </a:pPr>
            <a:r>
              <a:rPr lang="ro" sz="1800" dirty="0">
                <a:solidFill>
                  <a:schemeClr val="tx1"/>
                </a:solidFill>
              </a:rPr>
              <a:t>Menținerea programului de medicație</a:t>
            </a:r>
          </a:p>
          <a:p>
            <a:pPr lvl="1" rtl="0">
              <a:lnSpc>
                <a:spcPct val="110000"/>
              </a:lnSpc>
              <a:buFont typeface="Wingdings" pitchFamily="2" charset="2"/>
              <a:buChar char="ü"/>
            </a:pPr>
            <a:r>
              <a:rPr lang="ro" sz="1800" dirty="0">
                <a:solidFill>
                  <a:schemeClr val="tx1"/>
                </a:solidFill>
              </a:rPr>
              <a:t>Menținerea planului de masă </a:t>
            </a:r>
          </a:p>
          <a:p>
            <a:pPr lvl="1" rtl="0">
              <a:lnSpc>
                <a:spcPct val="110000"/>
              </a:lnSpc>
              <a:buFont typeface="Wingdings" pitchFamily="2" charset="2"/>
              <a:buChar char="ü"/>
            </a:pPr>
            <a:r>
              <a:rPr lang="ro" sz="1800" dirty="0">
                <a:solidFill>
                  <a:schemeClr val="tx1"/>
                </a:solidFill>
              </a:rPr>
              <a:t>Pregătiți o trusă de urgență portabilă </a:t>
            </a:r>
          </a:p>
          <a:p>
            <a:pPr lvl="1" rtl="0">
              <a:lnSpc>
                <a:spcPct val="110000"/>
              </a:lnSpc>
              <a:buFont typeface="Wingdings" pitchFamily="2" charset="2"/>
              <a:buChar char="ü"/>
            </a:pPr>
            <a:r>
              <a:rPr lang="ro" sz="1800" dirty="0">
                <a:solidFill>
                  <a:schemeClr val="tx1"/>
                </a:solidFill>
              </a:rPr>
              <a:t>Pregătiți o listă cu persoanele de contact în caz de urgență</a:t>
            </a: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7" name="Title 1">
            <a:extLst>
              <a:ext uri="{FF2B5EF4-FFF2-40B4-BE49-F238E27FC236}">
                <a16:creationId xmlns:a16="http://schemas.microsoft.com/office/drawing/2014/main" id="{7F41E577-6831-5D7F-C20C-1EC1CD403B9A}"/>
              </a:ext>
            </a:extLst>
          </p:cNvPr>
          <p:cNvSpPr txBox="1">
            <a:spLocks/>
          </p:cNvSpPr>
          <p:nvPr/>
        </p:nvSpPr>
        <p:spPr>
          <a:xfrm>
            <a:off x="192505" y="272827"/>
            <a:ext cx="12179807"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ro" sz="3200" b="1">
                <a:solidFill>
                  <a:srgbClr val="0481C9"/>
                </a:solidFill>
              </a:rPr>
              <a:t>Măsuri preventive| la nivel de pacient</a:t>
            </a:r>
          </a:p>
        </p:txBody>
      </p:sp>
      <p:pic>
        <p:nvPicPr>
          <p:cNvPr id="9" name="Picture 8">
            <a:extLst>
              <a:ext uri="{FF2B5EF4-FFF2-40B4-BE49-F238E27FC236}">
                <a16:creationId xmlns:a16="http://schemas.microsoft.com/office/drawing/2014/main" id="{89D59D33-2B2A-CF33-8B36-E7A8DB8854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7320" y="2716820"/>
            <a:ext cx="4408979" cy="3478761"/>
          </a:xfrm>
          <a:prstGeom prst="rect">
            <a:avLst/>
          </a:prstGeom>
        </p:spPr>
      </p:pic>
      <p:sp>
        <p:nvSpPr>
          <p:cNvPr id="10" name="TextBox 9">
            <a:extLst>
              <a:ext uri="{FF2B5EF4-FFF2-40B4-BE49-F238E27FC236}">
                <a16:creationId xmlns:a16="http://schemas.microsoft.com/office/drawing/2014/main" id="{15334DB2-B6E9-A3C2-01A8-EE9092AC39B4}"/>
              </a:ext>
            </a:extLst>
          </p:cNvPr>
          <p:cNvSpPr txBox="1"/>
          <p:nvPr/>
        </p:nvSpPr>
        <p:spPr>
          <a:xfrm>
            <a:off x="8345300" y="3671054"/>
            <a:ext cx="2920692" cy="1643527"/>
          </a:xfrm>
          <a:prstGeom prst="rect">
            <a:avLst/>
          </a:prstGeom>
          <a:noFill/>
        </p:spPr>
        <p:txBody>
          <a:bodyPr wrap="square" rtlCol="0">
            <a:spAutoFit/>
          </a:bodyPr>
          <a:lstStyle/>
          <a:p>
            <a:pPr algn="ctr" rtl="0">
              <a:lnSpc>
                <a:spcPct val="110000"/>
              </a:lnSpc>
            </a:pPr>
            <a:r>
              <a:rPr lang="ro" sz="1300" dirty="0"/>
              <a:t>Programele clinice de diabet care funcționează în regiuni cu risc de evenimente geologice sau meteorologice extreme ar fi trebuit să fi încorporat informații în programele lor educaționale de rutină privind diabetul. </a:t>
            </a:r>
          </a:p>
          <a:p>
            <a:pPr rtl="0"/>
            <a:endParaRPr lang="en-US" sz="1500" dirty="0">
              <a:solidFill>
                <a:schemeClr val="bg1">
                  <a:lumMod val="50000"/>
                </a:schemeClr>
              </a:solidFill>
            </a:endParaRPr>
          </a:p>
        </p:txBody>
      </p:sp>
      <p:sp>
        <p:nvSpPr>
          <p:cNvPr id="13" name="https://www.aace.com/sites/default/files/2021-03/Diabetes-Emergency-Web-Download%20Checklist.pdf">
            <a:extLst>
              <a:ext uri="{FF2B5EF4-FFF2-40B4-BE49-F238E27FC236}">
                <a16:creationId xmlns:a16="http://schemas.microsoft.com/office/drawing/2014/main" id="{A74121AA-C898-A756-FC26-91DC6FFACD24}"/>
              </a:ext>
            </a:extLst>
          </p:cNvPr>
          <p:cNvSpPr txBox="1"/>
          <p:nvPr/>
        </p:nvSpPr>
        <p:spPr>
          <a:xfrm>
            <a:off x="0" y="6190376"/>
            <a:ext cx="12089331"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p>
            <a:pPr algn="r" defTabSz="1219168" rtl="0">
              <a:defRPr sz="1200">
                <a:solidFill>
                  <a:srgbClr val="5E5E5E"/>
                </a:solidFill>
              </a:defRPr>
            </a:pPr>
            <a:r>
              <a:rPr lang="ro" sz="900" i="1" u="sng" dirty="0">
                <a:solidFill>
                  <a:srgbClr val="0000FF"/>
                </a:solidFill>
                <a:uFill>
                  <a:solidFill>
                    <a:srgbClr val="0000FF"/>
                  </a:solidFill>
                </a:uFill>
                <a:hlinkClick r:id="rId3"/>
              </a:rPr>
              <a:t>https://</a:t>
            </a:r>
            <a:r>
              <a:rPr lang="ro" sz="900" i="1" u="sng" dirty="0" smtClean="0">
                <a:solidFill>
                  <a:srgbClr val="0000FF"/>
                </a:solidFill>
                <a:uFill>
                  <a:solidFill>
                    <a:srgbClr val="0000FF"/>
                  </a:solidFill>
                </a:uFill>
                <a:hlinkClick r:id="rId3"/>
              </a:rPr>
              <a:t>www.aace.com/sites/default/files/2021-03/Diabetes-Emergency-Web-Download%20Checklist.pdf</a:t>
            </a:r>
            <a:r>
              <a:rPr lang="ro" sz="900" i="1" u="sng" dirty="0" smtClean="0">
                <a:solidFill>
                  <a:srgbClr val="0000FF"/>
                </a:solidFill>
                <a:uFill>
                  <a:solidFill>
                    <a:srgbClr val="0000FF"/>
                  </a:solidFill>
                </a:uFill>
              </a:rPr>
              <a:t> </a:t>
            </a:r>
            <a:r>
              <a:rPr lang="ro" sz="900" i="1" dirty="0" smtClean="0"/>
              <a:t>accesat </a:t>
            </a:r>
            <a:r>
              <a:rPr lang="ro" sz="900" i="1" dirty="0"/>
              <a:t>la 18 februarie 2023</a:t>
            </a:r>
            <a:endParaRPr sz="900" i="1" dirty="0"/>
          </a:p>
        </p:txBody>
      </p:sp>
    </p:spTree>
    <p:extLst>
      <p:ext uri="{BB962C8B-B14F-4D97-AF65-F5344CB8AC3E}">
        <p14:creationId xmlns:p14="http://schemas.microsoft.com/office/powerpoint/2010/main" val="2869085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32441-9FD9-10D1-5827-0EAC5C43656D}"/>
              </a:ext>
            </a:extLst>
          </p:cNvPr>
          <p:cNvSpPr>
            <a:spLocks noGrp="1"/>
          </p:cNvSpPr>
          <p:nvPr>
            <p:ph type="title"/>
          </p:nvPr>
        </p:nvSpPr>
        <p:spPr/>
        <p:txBody>
          <a:bodyPr rtlCol="0">
            <a:normAutofit fontScale="90000"/>
          </a:bodyPr>
          <a:lstStyle/>
          <a:p>
            <a:pPr rtl="0"/>
            <a:r>
              <a:rPr lang="en-US" sz="3600" b="1" dirty="0" err="1">
                <a:solidFill>
                  <a:schemeClr val="tx1"/>
                </a:solidFill>
              </a:rPr>
              <a:t>Obiective</a:t>
            </a:r>
            <a:r>
              <a:rPr lang="en-US" sz="3600" b="1" dirty="0">
                <a:solidFill>
                  <a:schemeClr val="tx1"/>
                </a:solidFill>
              </a:rPr>
              <a:t> </a:t>
            </a:r>
            <a:r>
              <a:rPr lang="en-US" sz="3600" b="1" dirty="0" err="1">
                <a:solidFill>
                  <a:schemeClr val="tx1"/>
                </a:solidFill>
              </a:rPr>
              <a:t>didactice</a:t>
            </a:r>
            <a:endParaRPr lang="en-US" sz="3600" b="1" dirty="0">
              <a:solidFill>
                <a:schemeClr val="tx1"/>
              </a:solidFill>
              <a:cs typeface="Calibri"/>
            </a:endParaRPr>
          </a:p>
        </p:txBody>
      </p:sp>
      <p:sp>
        <p:nvSpPr>
          <p:cNvPr id="3" name="Content Placeholder 2">
            <a:extLst>
              <a:ext uri="{FF2B5EF4-FFF2-40B4-BE49-F238E27FC236}">
                <a16:creationId xmlns:a16="http://schemas.microsoft.com/office/drawing/2014/main" id="{4E05E745-F5D9-BA20-1C7D-53911A7E396A}"/>
              </a:ext>
            </a:extLst>
          </p:cNvPr>
          <p:cNvSpPr>
            <a:spLocks noGrp="1"/>
          </p:cNvSpPr>
          <p:nvPr>
            <p:ph idx="1"/>
          </p:nvPr>
        </p:nvSpPr>
        <p:spPr>
          <a:xfrm>
            <a:off x="147587" y="1311356"/>
            <a:ext cx="11896826" cy="5238872"/>
          </a:xfrm>
        </p:spPr>
        <p:txBody>
          <a:bodyPr rtlCol="0">
            <a:normAutofit/>
          </a:bodyPr>
          <a:lstStyle/>
          <a:p>
            <a:pPr rtl="0">
              <a:lnSpc>
                <a:spcPct val="120000"/>
              </a:lnSpc>
            </a:pPr>
            <a:r>
              <a:rPr lang="ro" sz="1800" dirty="0">
                <a:solidFill>
                  <a:schemeClr val="tx1"/>
                </a:solidFill>
              </a:rPr>
              <a:t>Descrieți interconexiunile dintre urgența globală accelerată: schimbările climatice și epidemia de T2D/obezitate.</a:t>
            </a:r>
          </a:p>
          <a:p>
            <a:pPr rtl="0">
              <a:lnSpc>
                <a:spcPct val="120000"/>
              </a:lnSpc>
            </a:pPr>
            <a:r>
              <a:rPr lang="ro" sz="1800" dirty="0">
                <a:solidFill>
                  <a:schemeClr val="tx1"/>
                </a:solidFill>
              </a:rPr>
              <a:t>Înțelegerea observațiilor epidemiologice cu explicații bazate pe dovezi despre expunerea la căldură în T2D/obezitate</a:t>
            </a:r>
          </a:p>
          <a:p>
            <a:pPr rtl="0">
              <a:lnSpc>
                <a:spcPct val="120000"/>
              </a:lnSpc>
            </a:pPr>
            <a:r>
              <a:rPr lang="ro" sz="1800" dirty="0">
                <a:solidFill>
                  <a:schemeClr val="tx1"/>
                </a:solidFill>
              </a:rPr>
              <a:t>Identificarea populațiilor care sunt deosebit de vulnerabile la efectele legate de schimbările climatice asupra sănătății metabolice</a:t>
            </a:r>
          </a:p>
          <a:p>
            <a:pPr rtl="0">
              <a:lnSpc>
                <a:spcPct val="120000"/>
              </a:lnSpc>
            </a:pPr>
            <a:r>
              <a:rPr lang="ro" sz="1800" dirty="0">
                <a:solidFill>
                  <a:schemeClr val="tx1"/>
                </a:solidFill>
              </a:rPr>
              <a:t>Înțelegerea mecanismelor biologice potențiale care stau la baza expunerii la căldură/răceală/poluare atmosferică extremă și a disfuncției metabolice</a:t>
            </a:r>
          </a:p>
          <a:p>
            <a:pPr rtl="0">
              <a:lnSpc>
                <a:spcPct val="120000"/>
              </a:lnSpc>
            </a:pPr>
            <a:r>
              <a:rPr lang="ro" sz="1800" dirty="0">
                <a:solidFill>
                  <a:schemeClr val="tx1"/>
                </a:solidFill>
              </a:rPr>
              <a:t>Să recunoască modul în care schimbările climatice pot interacționa cu alte schimbări de mediu și impactul lor separat/combinat asupra pacientului cu tulburări metabolice.</a:t>
            </a:r>
          </a:p>
          <a:p>
            <a:pPr rtl="0">
              <a:lnSpc>
                <a:spcPct val="120000"/>
              </a:lnSpc>
            </a:pPr>
            <a:r>
              <a:rPr lang="ro" sz="1800" dirty="0">
                <a:solidFill>
                  <a:schemeClr val="tx1"/>
                </a:solidFill>
              </a:rPr>
              <a:t>Discutați despre modul în care atenuarea schimbărilor climatice în diverse sectoare, inclusiv urbanizarea, transporturile și sistemul alimentar, poate duce la beneficii secundare pentru sănătate și la reducerea riscurilor pentru sănătate.</a:t>
            </a:r>
          </a:p>
          <a:p>
            <a:pPr rtl="0">
              <a:lnSpc>
                <a:spcPct val="120000"/>
              </a:lnSpc>
            </a:pPr>
            <a:r>
              <a:rPr lang="ro" sz="1800" dirty="0">
                <a:solidFill>
                  <a:schemeClr val="tx1"/>
                </a:solidFill>
              </a:rPr>
              <a:t>Identificați acțiunile pe care profesioniștii din domeniul sănătății le pot întreprinde pentru a pregăti populațiile cu sănătatea metabolică compromisă pentru evenimente meteorologice extreme și dezastre naturale</a:t>
            </a:r>
          </a:p>
          <a:p>
            <a:pPr marL="0" indent="0" rtl="0">
              <a:buNone/>
            </a:pPr>
            <a:endParaRPr lang="en-US" dirty="0"/>
          </a:p>
        </p:txBody>
      </p:sp>
      <p:sp>
        <p:nvSpPr>
          <p:cNvPr id="4" name="Title 1">
            <a:extLst>
              <a:ext uri="{FF2B5EF4-FFF2-40B4-BE49-F238E27FC236}">
                <a16:creationId xmlns:a16="http://schemas.microsoft.com/office/drawing/2014/main" id="{34883A19-AAEB-54FE-0148-00BCF22EC542}"/>
              </a:ext>
            </a:extLst>
          </p:cNvPr>
          <p:cNvSpPr txBox="1">
            <a:spLocks/>
          </p:cNvSpPr>
          <p:nvPr/>
        </p:nvSpPr>
        <p:spPr>
          <a:xfrm>
            <a:off x="192505" y="611250"/>
            <a:ext cx="11896826"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ro" sz="2400" dirty="0">
                <a:solidFill>
                  <a:srgbClr val="0481C9"/>
                </a:solidFill>
              </a:rPr>
              <a:t>După finalizarea cu succes a lecției vor fi capabili să:</a:t>
            </a:r>
          </a:p>
        </p:txBody>
      </p:sp>
    </p:spTree>
    <p:extLst>
      <p:ext uri="{BB962C8B-B14F-4D97-AF65-F5344CB8AC3E}">
        <p14:creationId xmlns:p14="http://schemas.microsoft.com/office/powerpoint/2010/main" val="2618626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402336" y="299313"/>
            <a:ext cx="11789664" cy="549635"/>
          </a:xfrm>
        </p:spPr>
        <p:txBody>
          <a:bodyPr rtlCol="0">
            <a:normAutofit fontScale="90000"/>
          </a:bodyPr>
          <a:lstStyle/>
          <a:p>
            <a:pPr rtl="0"/>
            <a:r>
              <a:rPr lang="ro" b="1" dirty="0">
                <a:solidFill>
                  <a:schemeClr val="tx1"/>
                </a:solidFill>
              </a:rPr>
              <a:t>Mesaje-cheie</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295174" y="1210978"/>
            <a:ext cx="11240334" cy="4436044"/>
          </a:xfrm>
        </p:spPr>
        <p:txBody>
          <a:bodyPr rtlCol="0">
            <a:noAutofit/>
          </a:bodyPr>
          <a:lstStyle/>
          <a:p>
            <a:pPr rtl="0">
              <a:lnSpc>
                <a:spcPct val="120000"/>
              </a:lnSpc>
              <a:spcAft>
                <a:spcPts val="2000"/>
              </a:spcAft>
            </a:pPr>
            <a:r>
              <a:rPr lang="ro" sz="2200" dirty="0">
                <a:solidFill>
                  <a:schemeClr val="tx1"/>
                </a:solidFill>
              </a:rPr>
              <a:t>Criza climatică și pandemiile de diabet și obezitate sunt </a:t>
            </a:r>
            <a:r>
              <a:rPr lang="ro" sz="2200" u="sng" dirty="0">
                <a:solidFill>
                  <a:schemeClr val="tx1"/>
                </a:solidFill>
              </a:rPr>
              <a:t>probleme de sănătate interconectate </a:t>
            </a:r>
            <a:r>
              <a:rPr lang="ro" sz="2200" dirty="0">
                <a:solidFill>
                  <a:schemeClr val="tx1"/>
                </a:solidFill>
              </a:rPr>
              <a:t>, care au vectori predispozanți comuni și își amplifică reciproc impactul. </a:t>
            </a:r>
          </a:p>
          <a:p>
            <a:pPr rtl="0">
              <a:lnSpc>
                <a:spcPct val="120000"/>
              </a:lnSpc>
              <a:spcAft>
                <a:spcPts val="2000"/>
              </a:spcAft>
            </a:pPr>
            <a:r>
              <a:rPr lang="ro" sz="2200" dirty="0">
                <a:solidFill>
                  <a:schemeClr val="tx1"/>
                </a:solidFill>
              </a:rPr>
              <a:t>Cei trei vectori comuni la nivel mondial sunt </a:t>
            </a:r>
            <a:r>
              <a:rPr lang="ro" sz="2200" u="sng" dirty="0">
                <a:solidFill>
                  <a:schemeClr val="tx1"/>
                </a:solidFill>
              </a:rPr>
              <a:t>creșterea urbanizării, creșterea dependenței de transportul mecanizat și creșterea producției și consumului de carne și alimente ultraprocesate</a:t>
            </a:r>
            <a:r>
              <a:rPr lang="ro" sz="2200" dirty="0">
                <a:solidFill>
                  <a:schemeClr val="tx1"/>
                </a:solidFill>
              </a:rPr>
              <a:t>.</a:t>
            </a:r>
          </a:p>
          <a:p>
            <a:pPr rtl="0">
              <a:lnSpc>
                <a:spcPct val="120000"/>
              </a:lnSpc>
              <a:spcAft>
                <a:spcPts val="2000"/>
              </a:spcAft>
            </a:pPr>
            <a:r>
              <a:rPr lang="ro" sz="2200" dirty="0">
                <a:solidFill>
                  <a:schemeClr val="tx1"/>
                </a:solidFill>
              </a:rPr>
              <a:t>Ambele crize au soluții comune - </a:t>
            </a:r>
            <a:r>
              <a:rPr lang="ro" sz="2200" u="sng" dirty="0">
                <a:solidFill>
                  <a:schemeClr val="tx1"/>
                </a:solidFill>
              </a:rPr>
              <a:t>acțiuni de sănătate publică pentru schimbarea stilului de viață și urbanizare durabilă</a:t>
            </a:r>
            <a:r>
              <a:rPr lang="ro" sz="2200" dirty="0">
                <a:solidFill>
                  <a:schemeClr val="tx1"/>
                </a:solidFill>
              </a:rPr>
              <a:t>. </a:t>
            </a:r>
          </a:p>
          <a:p>
            <a:pPr rtl="0">
              <a:lnSpc>
                <a:spcPct val="120000"/>
              </a:lnSpc>
              <a:spcAft>
                <a:spcPts val="2000"/>
              </a:spcAft>
            </a:pPr>
            <a:r>
              <a:rPr lang="ro" sz="2200" u="sng" dirty="0">
                <a:solidFill>
                  <a:schemeClr val="tx1"/>
                </a:solidFill>
              </a:rPr>
              <a:t>Profesioniștii</a:t>
            </a:r>
            <a:r>
              <a:rPr lang="ro" sz="2200" dirty="0">
                <a:solidFill>
                  <a:schemeClr val="tx1"/>
                </a:solidFill>
              </a:rPr>
              <a:t> din domeniul sănătății ar trebui să ghideze o acțiune comună de abordare a problemelor legate de climă și sănătate</a:t>
            </a:r>
          </a:p>
        </p:txBody>
      </p:sp>
    </p:spTree>
    <p:extLst>
      <p:ext uri="{BB962C8B-B14F-4D97-AF65-F5344CB8AC3E}">
        <p14:creationId xmlns:p14="http://schemas.microsoft.com/office/powerpoint/2010/main" val="13980869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402336" y="299313"/>
            <a:ext cx="11789664" cy="549635"/>
          </a:xfrm>
        </p:spPr>
        <p:txBody>
          <a:bodyPr rtlCol="0">
            <a:normAutofit fontScale="90000"/>
          </a:bodyPr>
          <a:lstStyle/>
          <a:p>
            <a:pPr rtl="0"/>
            <a:r>
              <a:rPr lang="ro" b="1" dirty="0">
                <a:solidFill>
                  <a:schemeClr val="tx1"/>
                </a:solidFill>
              </a:rPr>
              <a:t>Bibliografie recomandată</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295174" y="1210978"/>
            <a:ext cx="11067770" cy="4436044"/>
          </a:xfrm>
        </p:spPr>
        <p:txBody>
          <a:bodyPr rtlCol="0">
            <a:normAutofit/>
          </a:bodyPr>
          <a:lstStyle/>
          <a:p>
            <a:pPr marL="342900" indent="-342900" rtl="0">
              <a:lnSpc>
                <a:spcPct val="140000"/>
              </a:lnSpc>
              <a:buFont typeface="+mj-lt"/>
              <a:buAutoNum type="arabicPeriod"/>
            </a:pPr>
            <a:r>
              <a:rPr lang="ro" sz="2000" u="sng">
                <a:solidFill>
                  <a:schemeClr val="tx1"/>
                </a:solidFill>
                <a:effectLst/>
              </a:rPr>
              <a:t>DOI: 10.1002/ajhb.23460.</a:t>
            </a:r>
            <a:r>
              <a:rPr lang="ro" sz="2000">
                <a:solidFill>
                  <a:schemeClr val="tx1"/>
                </a:solidFill>
                <a:effectLst/>
              </a:rPr>
              <a:t>, Gildner TE, Levy SB. Vulnerabilități intersectate în biologia umană: Interacțiuni sinergice între schimbările climatice și creșterea ratei obezității. Am J Hum Biol. 2021 Mar;33(2):e23460. </a:t>
            </a:r>
            <a:endParaRPr lang="en-US" sz="2000" dirty="0">
              <a:solidFill>
                <a:schemeClr val="tx1"/>
              </a:solidFill>
            </a:endParaRPr>
          </a:p>
          <a:p>
            <a:pPr marL="342900" indent="-342900" rtl="0">
              <a:lnSpc>
                <a:spcPct val="140000"/>
              </a:lnSpc>
              <a:buFont typeface="+mj-lt"/>
              <a:buAutoNum type="arabicPeriod"/>
            </a:pPr>
            <a:r>
              <a:rPr lang="ro" sz="2000" u="sng">
                <a:solidFill>
                  <a:schemeClr val="tx1"/>
                </a:solidFill>
              </a:rPr>
              <a:t>DOI:10.1002/9781119807216.ch1.</a:t>
            </a:r>
            <a:r>
              <a:rPr lang="ro" sz="2000">
                <a:solidFill>
                  <a:schemeClr val="tx1"/>
                </a:solidFill>
              </a:rPr>
              <a:t>, Urban Ecology and Global Climate Change (pp.1-29), </a:t>
            </a:r>
            <a:endParaRPr lang="en-US" sz="2000" dirty="0">
              <a:solidFill>
                <a:schemeClr val="tx1"/>
              </a:solidFill>
              <a:effectLst/>
            </a:endParaRPr>
          </a:p>
          <a:p>
            <a:pPr marL="342900" indent="-342900" rtl="0">
              <a:lnSpc>
                <a:spcPct val="140000"/>
              </a:lnSpc>
              <a:buFont typeface="+mj-lt"/>
              <a:buAutoNum type="arabicPeriod"/>
            </a:pPr>
            <a:r>
              <a:rPr lang="ro" sz="2000" u="sng">
                <a:solidFill>
                  <a:schemeClr val="tx1"/>
                </a:solidFill>
                <a:effectLst/>
              </a:rPr>
              <a:t>DOI: 10.11909/j.issn.1671-5411.2017.05.009.</a:t>
            </a:r>
            <a:r>
              <a:rPr lang="ro" sz="2000">
                <a:solidFill>
                  <a:schemeClr val="tx1"/>
                </a:solidFill>
              </a:rPr>
              <a:t>, </a:t>
            </a:r>
            <a:r>
              <a:rPr lang="ro" sz="2000">
                <a:solidFill>
                  <a:schemeClr val="tx1"/>
                </a:solidFill>
                <a:effectLst/>
              </a:rPr>
              <a:t>McMacken M, Shah S. A plant-based diet for the prevention and treatment of type 2 diabetes. J Geriatr Cardiol. 2017 May;14(5):342-354. </a:t>
            </a:r>
            <a:r>
              <a:rPr lang="en-US" sz="2000" dirty="0">
                <a:solidFill>
                  <a:schemeClr val="tx1"/>
                </a:solidFill>
                <a:effectLst/>
              </a:rPr>
              <a:t/>
            </a:r>
            <a:br>
              <a:rPr lang="en-US" sz="2000" dirty="0">
                <a:solidFill>
                  <a:schemeClr val="tx1"/>
                </a:solidFill>
                <a:effectLst/>
              </a:rPr>
            </a:br>
            <a:endParaRPr lang="en-US" sz="2000" dirty="0">
              <a:solidFill>
                <a:schemeClr val="tx1"/>
              </a:solidFill>
              <a:effectLst/>
            </a:endParaRPr>
          </a:p>
        </p:txBody>
      </p:sp>
    </p:spTree>
    <p:extLst>
      <p:ext uri="{BB962C8B-B14F-4D97-AF65-F5344CB8AC3E}">
        <p14:creationId xmlns:p14="http://schemas.microsoft.com/office/powerpoint/2010/main" val="32993042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402336" y="286060"/>
            <a:ext cx="11789664" cy="549635"/>
          </a:xfrm>
        </p:spPr>
        <p:txBody>
          <a:bodyPr rtlCol="0">
            <a:normAutofit fontScale="90000"/>
          </a:bodyPr>
          <a:lstStyle/>
          <a:p>
            <a:pPr rtl="0"/>
            <a:r>
              <a:rPr lang="ro" b="1" dirty="0">
                <a:solidFill>
                  <a:schemeClr val="tx1"/>
                </a:solidFill>
              </a:rPr>
              <a:t>Testează-ți cunoștințele :</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333336" y="849755"/>
            <a:ext cx="11525327" cy="5454866"/>
          </a:xfrm>
        </p:spPr>
        <p:txBody>
          <a:bodyPr rtlCol="0">
            <a:normAutofit fontScale="32500" lnSpcReduction="20000"/>
          </a:bodyPr>
          <a:lstStyle/>
          <a:p>
            <a:pPr marL="0" indent="0" rtl="0">
              <a:lnSpc>
                <a:spcPct val="120000"/>
              </a:lnSpc>
              <a:buNone/>
            </a:pPr>
            <a:r>
              <a:rPr lang="ro" sz="5500" b="1" dirty="0">
                <a:solidFill>
                  <a:schemeClr val="tx1"/>
                </a:solidFill>
                <a:effectLst/>
              </a:rPr>
              <a:t>Elevul trebuie să selecteze toate răspunsurile corecte la fiecare întrebare (răspuns multiplu):</a:t>
            </a:r>
          </a:p>
          <a:p>
            <a:pPr marL="514350" indent="-514350" rtl="0">
              <a:lnSpc>
                <a:spcPct val="120000"/>
              </a:lnSpc>
              <a:buFont typeface="+mj-lt"/>
              <a:buAutoNum type="arabicPeriod"/>
            </a:pPr>
            <a:r>
              <a:rPr lang="ro" sz="5500" dirty="0">
                <a:solidFill>
                  <a:schemeClr val="tx1"/>
                </a:solidFill>
                <a:effectLst/>
              </a:rPr>
              <a:t>Care sunt căile posibile de agravare a bolii la pacienții cu diabet zaharat expuși la căldură extremă?</a:t>
            </a:r>
          </a:p>
          <a:p>
            <a:pPr marL="800100" lvl="1" indent="-342900" rtl="0">
              <a:lnSpc>
                <a:spcPct val="120000"/>
              </a:lnSpc>
              <a:buFont typeface="+mj-lt"/>
              <a:buAutoNum type="alphaLcParenR"/>
            </a:pPr>
            <a:r>
              <a:rPr lang="ro" sz="5100" dirty="0">
                <a:solidFill>
                  <a:schemeClr val="tx1"/>
                </a:solidFill>
                <a:effectLst/>
              </a:rPr>
              <a:t>reducerea fluxului sanguin cutanat</a:t>
            </a:r>
          </a:p>
          <a:p>
            <a:pPr marL="800100" lvl="1" indent="-342900" rtl="0">
              <a:lnSpc>
                <a:spcPct val="120000"/>
              </a:lnSpc>
              <a:buFont typeface="+mj-lt"/>
              <a:buAutoNum type="alphaLcParenR"/>
            </a:pPr>
            <a:r>
              <a:rPr lang="ro" sz="5100" dirty="0">
                <a:solidFill>
                  <a:schemeClr val="tx1"/>
                </a:solidFill>
                <a:effectLst/>
              </a:rPr>
              <a:t>pierderi de căldură crescute</a:t>
            </a:r>
          </a:p>
          <a:p>
            <a:pPr marL="800100" lvl="1" indent="-342900" rtl="0">
              <a:lnSpc>
                <a:spcPct val="120000"/>
              </a:lnSpc>
              <a:buFont typeface="+mj-lt"/>
              <a:buAutoNum type="alphaLcParenR"/>
            </a:pPr>
            <a:r>
              <a:rPr lang="ro" sz="5100" dirty="0">
                <a:solidFill>
                  <a:schemeClr val="tx1"/>
                </a:solidFill>
                <a:effectLst/>
              </a:rPr>
              <a:t>reducerea ratei de transpirație</a:t>
            </a:r>
          </a:p>
          <a:p>
            <a:pPr marL="800100" lvl="1" indent="-342900" rtl="0">
              <a:lnSpc>
                <a:spcPct val="120000"/>
              </a:lnSpc>
              <a:buFont typeface="+mj-lt"/>
              <a:buAutoNum type="alphaLcParenR"/>
            </a:pPr>
            <a:r>
              <a:rPr lang="ro" sz="5100" dirty="0">
                <a:solidFill>
                  <a:schemeClr val="tx1"/>
                </a:solidFill>
                <a:effectLst/>
              </a:rPr>
              <a:t>creșterea temperaturii corpului</a:t>
            </a:r>
          </a:p>
          <a:p>
            <a:pPr marL="514350" indent="-514350" rtl="0">
              <a:lnSpc>
                <a:spcPct val="120000"/>
              </a:lnSpc>
              <a:buFont typeface="+mj-lt"/>
              <a:buAutoNum type="arabicPeriod" startAt="2"/>
            </a:pPr>
            <a:r>
              <a:rPr lang="ro" sz="5500" dirty="0">
                <a:solidFill>
                  <a:schemeClr val="tx1"/>
                </a:solidFill>
                <a:effectLst/>
              </a:rPr>
              <a:t>Ce populație vârstnică este deosebit de vulnerabilă la expunerea la căldură?</a:t>
            </a:r>
          </a:p>
          <a:p>
            <a:pPr marL="800100" lvl="1" indent="-342900" rtl="0">
              <a:lnSpc>
                <a:spcPct val="120000"/>
              </a:lnSpc>
              <a:buFont typeface="+mj-lt"/>
              <a:buAutoNum type="alphaLcParenR"/>
            </a:pPr>
            <a:r>
              <a:rPr lang="ro" sz="5100" dirty="0">
                <a:solidFill>
                  <a:schemeClr val="tx1"/>
                </a:solidFill>
                <a:effectLst/>
              </a:rPr>
              <a:t>condiții cronice de sănătate legate de vârstă</a:t>
            </a:r>
          </a:p>
          <a:p>
            <a:pPr marL="800100" lvl="1" indent="-342900" rtl="0">
              <a:lnSpc>
                <a:spcPct val="120000"/>
              </a:lnSpc>
              <a:buFont typeface="+mj-lt"/>
              <a:buAutoNum type="alphaLcParenR"/>
            </a:pPr>
            <a:r>
              <a:rPr lang="ro" sz="5100" dirty="0">
                <a:solidFill>
                  <a:schemeClr val="tx1"/>
                </a:solidFill>
                <a:effectLst/>
              </a:rPr>
              <a:t>Echilibru de lichide și electroliți afectat</a:t>
            </a:r>
          </a:p>
          <a:p>
            <a:pPr marL="800100" lvl="1" indent="-342900" rtl="0">
              <a:lnSpc>
                <a:spcPct val="120000"/>
              </a:lnSpc>
              <a:buFont typeface="+mj-lt"/>
              <a:buAutoNum type="alphaLcParenR"/>
            </a:pPr>
            <a:r>
              <a:rPr lang="ro" sz="5100" dirty="0">
                <a:solidFill>
                  <a:schemeClr val="tx1"/>
                </a:solidFill>
                <a:effectLst/>
              </a:rPr>
              <a:t>creșterea fluxului sanguin al pielii</a:t>
            </a:r>
          </a:p>
          <a:p>
            <a:pPr marL="800100" lvl="1" indent="-342900" rtl="0">
              <a:lnSpc>
                <a:spcPct val="120000"/>
              </a:lnSpc>
              <a:buFont typeface="+mj-lt"/>
              <a:buAutoNum type="alphaLcParenR"/>
            </a:pPr>
            <a:r>
              <a:rPr lang="ro" sz="5100" dirty="0">
                <a:solidFill>
                  <a:schemeClr val="tx1"/>
                </a:solidFill>
                <a:effectLst/>
              </a:rPr>
              <a:t>polifarmacie</a:t>
            </a:r>
          </a:p>
          <a:p>
            <a:pPr marL="514350" indent="-514350" rtl="0">
              <a:lnSpc>
                <a:spcPct val="120000"/>
              </a:lnSpc>
              <a:buFont typeface="+mj-lt"/>
              <a:buAutoNum type="arabicPeriod" startAt="3"/>
            </a:pPr>
            <a:r>
              <a:rPr lang="ro" sz="5500" dirty="0">
                <a:solidFill>
                  <a:schemeClr val="tx1"/>
                </a:solidFill>
                <a:effectLst/>
              </a:rPr>
              <a:t>Care sunt principalii vectori socioculturali de impact pe care CC și diabetul/obezitatea îi au în comun?</a:t>
            </a:r>
          </a:p>
          <a:p>
            <a:pPr marL="800100" lvl="1" indent="-342900" rtl="0">
              <a:lnSpc>
                <a:spcPct val="120000"/>
              </a:lnSpc>
              <a:buFont typeface="+mj-lt"/>
              <a:buAutoNum type="alphaLcParenR"/>
            </a:pPr>
            <a:r>
              <a:rPr lang="ro" sz="5100" dirty="0">
                <a:solidFill>
                  <a:schemeClr val="tx1"/>
                </a:solidFill>
                <a:effectLst/>
              </a:rPr>
              <a:t>urbanizarea rapidă și neplanificată</a:t>
            </a:r>
            <a:endParaRPr lang="en-US" sz="5100" dirty="0">
              <a:solidFill>
                <a:schemeClr val="tx1"/>
              </a:solidFill>
              <a:effectLst/>
            </a:endParaRPr>
          </a:p>
          <a:p>
            <a:pPr marL="800100" lvl="1" indent="-342900" rtl="0">
              <a:lnSpc>
                <a:spcPct val="120000"/>
              </a:lnSpc>
              <a:buFont typeface="+mj-lt"/>
              <a:buAutoNum type="alphaLcParenR"/>
            </a:pPr>
            <a:r>
              <a:rPr lang="ro" sz="5100" dirty="0">
                <a:solidFill>
                  <a:schemeClr val="tx1"/>
                </a:solidFill>
                <a:effectLst/>
              </a:rPr>
              <a:t>prevalența mai mare a deshidratării</a:t>
            </a:r>
          </a:p>
          <a:p>
            <a:pPr marL="800100" lvl="1" indent="-342900" rtl="0">
              <a:lnSpc>
                <a:spcPct val="120000"/>
              </a:lnSpc>
              <a:buFont typeface="+mj-lt"/>
              <a:buAutoNum type="alphaLcParenR"/>
            </a:pPr>
            <a:r>
              <a:rPr lang="ro" sz="5100" dirty="0">
                <a:solidFill>
                  <a:schemeClr val="tx1"/>
                </a:solidFill>
              </a:rPr>
              <a:t>transportul cu emisii mari de carbon</a:t>
            </a:r>
            <a:endParaRPr lang="en-US" sz="5100" u="sng" dirty="0">
              <a:solidFill>
                <a:schemeClr val="tx1"/>
              </a:solidFill>
              <a:effectLst/>
            </a:endParaRPr>
          </a:p>
          <a:p>
            <a:pPr marL="800100" lvl="1" indent="-342900" rtl="0">
              <a:lnSpc>
                <a:spcPct val="120000"/>
              </a:lnSpc>
              <a:buFont typeface="+mj-lt"/>
              <a:buAutoNum type="alphaLcParenR"/>
            </a:pPr>
            <a:r>
              <a:rPr lang="ro" sz="5100" dirty="0">
                <a:solidFill>
                  <a:schemeClr val="tx1"/>
                </a:solidFill>
              </a:rPr>
              <a:t>producția de animale în masă</a:t>
            </a:r>
          </a:p>
          <a:p>
            <a:pPr marL="342900" indent="-342900" rtl="0">
              <a:buFont typeface="+mj-lt"/>
              <a:buAutoNum type="alphaLcParenR"/>
            </a:pPr>
            <a:endParaRPr lang="en-US" sz="5500" dirty="0">
              <a:effectLst/>
            </a:endParaRPr>
          </a:p>
        </p:txBody>
      </p:sp>
    </p:spTree>
    <p:extLst>
      <p:ext uri="{BB962C8B-B14F-4D97-AF65-F5344CB8AC3E}">
        <p14:creationId xmlns:p14="http://schemas.microsoft.com/office/powerpoint/2010/main" val="38741341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402336" y="125847"/>
            <a:ext cx="11789664" cy="549635"/>
          </a:xfrm>
        </p:spPr>
        <p:txBody>
          <a:bodyPr rtlCol="0">
            <a:normAutofit fontScale="90000"/>
          </a:bodyPr>
          <a:lstStyle/>
          <a:p>
            <a:pPr rtl="0"/>
            <a:r>
              <a:rPr lang="ro" b="1" dirty="0">
                <a:solidFill>
                  <a:schemeClr val="tx1"/>
                </a:solidFill>
              </a:rPr>
              <a:t>Testează-ți cunoștințele :</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402336" y="675482"/>
            <a:ext cx="11392098" cy="5108800"/>
          </a:xfrm>
        </p:spPr>
        <p:txBody>
          <a:bodyPr rtlCol="0">
            <a:noAutofit/>
          </a:bodyPr>
          <a:lstStyle/>
          <a:p>
            <a:pPr marL="342900" indent="-342900" rtl="0">
              <a:lnSpc>
                <a:spcPct val="100000"/>
              </a:lnSpc>
              <a:buFont typeface="+mj-lt"/>
              <a:buAutoNum type="arabicPeriod" startAt="4"/>
            </a:pPr>
            <a:r>
              <a:rPr lang="ro" sz="1800" dirty="0">
                <a:solidFill>
                  <a:schemeClr val="tx1"/>
                </a:solidFill>
                <a:effectLst/>
              </a:rPr>
              <a:t>Care este scopul strategiilor de beneficii </a:t>
            </a:r>
            <a:r>
              <a:rPr lang="ro" sz="1800" dirty="0">
                <a:solidFill>
                  <a:schemeClr val="tx1"/>
                </a:solidFill>
              </a:rPr>
              <a:t> comune</a:t>
            </a:r>
            <a:r>
              <a:rPr lang="ro" sz="1800" dirty="0">
                <a:solidFill>
                  <a:schemeClr val="tx1"/>
                </a:solidFill>
                <a:effectLst/>
              </a:rPr>
              <a:t>pentru sănătatea metabolică?</a:t>
            </a:r>
          </a:p>
          <a:p>
            <a:pPr marL="800100" lvl="1" indent="-342900" rtl="0">
              <a:lnSpc>
                <a:spcPct val="100000"/>
              </a:lnSpc>
              <a:buFont typeface="+mj-lt"/>
              <a:buAutoNum type="alphaLcParenR"/>
            </a:pPr>
            <a:r>
              <a:rPr lang="ro" sz="1600" dirty="0">
                <a:solidFill>
                  <a:schemeClr val="tx1"/>
                </a:solidFill>
              </a:rPr>
              <a:t>viață</a:t>
            </a:r>
            <a:r>
              <a:rPr lang="ro" sz="1600" dirty="0">
                <a:solidFill>
                  <a:schemeClr val="tx1"/>
                </a:solidFill>
                <a:effectLst/>
              </a:rPr>
              <a:t> activă cu emisii reduse de carbon</a:t>
            </a:r>
          </a:p>
          <a:p>
            <a:pPr marL="800100" lvl="1" indent="-342900" rtl="0">
              <a:lnSpc>
                <a:spcPct val="100000"/>
              </a:lnSpc>
              <a:buFont typeface="+mj-lt"/>
              <a:buAutoNum type="alphaLcParenR"/>
            </a:pPr>
            <a:r>
              <a:rPr lang="ro" sz="1600" dirty="0">
                <a:solidFill>
                  <a:schemeClr val="tx1"/>
                </a:solidFill>
                <a:effectLst/>
              </a:rPr>
              <a:t>schimbări în stilul de viață</a:t>
            </a:r>
          </a:p>
          <a:p>
            <a:pPr marL="800100" lvl="1" indent="-342900" rtl="0">
              <a:lnSpc>
                <a:spcPct val="100000"/>
              </a:lnSpc>
              <a:buFont typeface="+mj-lt"/>
              <a:buAutoNum type="alphaLcParenR"/>
            </a:pPr>
            <a:r>
              <a:rPr lang="ro" sz="1600" dirty="0">
                <a:solidFill>
                  <a:schemeClr val="tx1"/>
                </a:solidFill>
              </a:rPr>
              <a:t>reducerea amprentei de carbon în domeniul sănătății</a:t>
            </a:r>
            <a:endParaRPr lang="en-US" sz="1600" dirty="0">
              <a:solidFill>
                <a:schemeClr val="tx1"/>
              </a:solidFill>
              <a:effectLst/>
            </a:endParaRPr>
          </a:p>
          <a:p>
            <a:pPr marL="800100" lvl="1" indent="-342900" rtl="0">
              <a:lnSpc>
                <a:spcPct val="100000"/>
              </a:lnSpc>
              <a:buFont typeface="+mj-lt"/>
              <a:buAutoNum type="alphaLcParenR"/>
            </a:pPr>
            <a:r>
              <a:rPr lang="ro" sz="1600" dirty="0">
                <a:solidFill>
                  <a:schemeClr val="tx1"/>
                </a:solidFill>
              </a:rPr>
              <a:t>urbanizare durabilă</a:t>
            </a:r>
            <a:endParaRPr lang="en-US" sz="1600" u="sng" dirty="0">
              <a:solidFill>
                <a:schemeClr val="tx1"/>
              </a:solidFill>
              <a:effectLst/>
            </a:endParaRPr>
          </a:p>
          <a:p>
            <a:pPr marL="800100" lvl="1" indent="-342900" rtl="0">
              <a:lnSpc>
                <a:spcPct val="100000"/>
              </a:lnSpc>
              <a:buFont typeface="+mj-lt"/>
              <a:buAutoNum type="alphaLcParenR"/>
            </a:pPr>
            <a:r>
              <a:rPr lang="ro" sz="1600" dirty="0">
                <a:solidFill>
                  <a:schemeClr val="tx1"/>
                </a:solidFill>
                <a:effectLst/>
              </a:rPr>
              <a:t>reducerea poluării aerului</a:t>
            </a:r>
          </a:p>
          <a:p>
            <a:pPr marL="342900" indent="-342900" rtl="0">
              <a:lnSpc>
                <a:spcPct val="100000"/>
              </a:lnSpc>
              <a:buFont typeface="+mj-lt"/>
              <a:buAutoNum type="arabicPeriod" startAt="5"/>
            </a:pPr>
            <a:r>
              <a:rPr lang="ro" sz="1800" dirty="0">
                <a:solidFill>
                  <a:schemeClr val="tx1"/>
                </a:solidFill>
                <a:effectLst/>
              </a:rPr>
              <a:t>Cum pot îmbunătăți viața sănătoasă caracteristicile de design ale cartierului</a:t>
            </a:r>
            <a:r>
              <a:rPr lang="ro" sz="1800" b="1" dirty="0">
                <a:solidFill>
                  <a:schemeClr val="tx1"/>
                </a:solidFill>
                <a:effectLst/>
              </a:rPr>
              <a:t> </a:t>
            </a:r>
            <a:r>
              <a:rPr lang="ro" sz="1800" dirty="0">
                <a:solidFill>
                  <a:schemeClr val="tx1"/>
                </a:solidFill>
                <a:effectLst/>
              </a:rPr>
              <a:t>?</a:t>
            </a:r>
          </a:p>
          <a:p>
            <a:pPr marL="800100" lvl="1" indent="-342900" rtl="0">
              <a:lnSpc>
                <a:spcPct val="100000"/>
              </a:lnSpc>
              <a:buFont typeface="+mj-lt"/>
              <a:buAutoNum type="alphaLcParenR"/>
            </a:pPr>
            <a:r>
              <a:rPr lang="ro" sz="1600" dirty="0">
                <a:solidFill>
                  <a:schemeClr val="tx1"/>
                </a:solidFill>
                <a:effectLst/>
              </a:rPr>
              <a:t>tranzit public accesibil</a:t>
            </a:r>
          </a:p>
          <a:p>
            <a:pPr marL="800100" lvl="1" indent="-342900" rtl="0">
              <a:lnSpc>
                <a:spcPct val="100000"/>
              </a:lnSpc>
              <a:buFont typeface="+mj-lt"/>
              <a:buAutoNum type="alphaLcParenR"/>
            </a:pPr>
            <a:r>
              <a:rPr lang="ro" sz="1600" dirty="0">
                <a:solidFill>
                  <a:schemeClr val="tx1"/>
                </a:solidFill>
                <a:effectLst/>
              </a:rPr>
              <a:t>proximitatea pieței fermierilor</a:t>
            </a:r>
          </a:p>
          <a:p>
            <a:pPr marL="800100" lvl="1" indent="-342900" rtl="0">
              <a:lnSpc>
                <a:spcPct val="100000"/>
              </a:lnSpc>
              <a:buFont typeface="+mj-lt"/>
              <a:buAutoNum type="alphaLcParenR"/>
            </a:pPr>
            <a:r>
              <a:rPr lang="ro" sz="1600" dirty="0">
                <a:solidFill>
                  <a:schemeClr val="tx1"/>
                </a:solidFill>
                <a:effectLst/>
              </a:rPr>
              <a:t>o mulțime de spații verzi</a:t>
            </a:r>
          </a:p>
          <a:p>
            <a:pPr marL="800100" lvl="1" indent="-342900" rtl="0">
              <a:lnSpc>
                <a:spcPct val="100000"/>
              </a:lnSpc>
              <a:buFont typeface="+mj-lt"/>
              <a:buAutoNum type="alphaLcParenR"/>
            </a:pPr>
            <a:r>
              <a:rPr lang="ro" sz="1600" dirty="0">
                <a:solidFill>
                  <a:schemeClr val="tx1"/>
                </a:solidFill>
                <a:effectLst/>
              </a:rPr>
              <a:t>mahalale urbane</a:t>
            </a:r>
          </a:p>
          <a:p>
            <a:pPr marL="800100" lvl="1" indent="-342900" rtl="0">
              <a:lnSpc>
                <a:spcPct val="100000"/>
              </a:lnSpc>
              <a:buFont typeface="+mj-lt"/>
              <a:buAutoNum type="alphaLcParenR"/>
            </a:pPr>
            <a:r>
              <a:rPr lang="ro" sz="1600" dirty="0">
                <a:solidFill>
                  <a:schemeClr val="tx1"/>
                </a:solidFill>
                <a:effectLst/>
              </a:rPr>
              <a:t>accesibilitate ridicată la mersul pe jos</a:t>
            </a:r>
          </a:p>
          <a:p>
            <a:pPr marL="342900" indent="-342900" rtl="0">
              <a:lnSpc>
                <a:spcPct val="100000"/>
              </a:lnSpc>
              <a:buFont typeface="+mj-lt"/>
              <a:buAutoNum type="arabicPeriod" startAt="6"/>
            </a:pPr>
            <a:r>
              <a:rPr lang="ro" sz="1800" dirty="0">
                <a:solidFill>
                  <a:schemeClr val="tx1"/>
                </a:solidFill>
                <a:effectLst/>
              </a:rPr>
              <a:t>Cum se pot realiza practici alimentare durabile?</a:t>
            </a:r>
          </a:p>
          <a:p>
            <a:pPr marL="800100" lvl="1" indent="-342900" rtl="0">
              <a:lnSpc>
                <a:spcPct val="100000"/>
              </a:lnSpc>
              <a:buFont typeface="+mj-lt"/>
              <a:buAutoNum type="alphaLcParenR"/>
            </a:pPr>
            <a:r>
              <a:rPr lang="ro" sz="1600" dirty="0">
                <a:solidFill>
                  <a:schemeClr val="tx1"/>
                </a:solidFill>
              </a:rPr>
              <a:t>mâncați mai multe alimente pe bază de plante</a:t>
            </a:r>
          </a:p>
          <a:p>
            <a:pPr marL="800100" lvl="1" indent="-342900" rtl="0">
              <a:lnSpc>
                <a:spcPct val="100000"/>
              </a:lnSpc>
              <a:buFont typeface="+mj-lt"/>
              <a:buAutoNum type="alphaLcParenR"/>
            </a:pPr>
            <a:r>
              <a:rPr lang="ro" sz="1600" dirty="0">
                <a:solidFill>
                  <a:schemeClr val="tx1"/>
                </a:solidFill>
              </a:rPr>
              <a:t>reducerea consumului de alimente foarte procesate</a:t>
            </a:r>
          </a:p>
          <a:p>
            <a:pPr marL="800100" lvl="1" indent="-342900" rtl="0">
              <a:lnSpc>
                <a:spcPct val="100000"/>
              </a:lnSpc>
              <a:buFont typeface="+mj-lt"/>
              <a:buAutoNum type="alphaLcParenR"/>
            </a:pPr>
            <a:r>
              <a:rPr lang="ro" sz="1600" dirty="0">
                <a:solidFill>
                  <a:schemeClr val="tx1"/>
                </a:solidFill>
                <a:effectLst/>
              </a:rPr>
              <a:t>alegeți</a:t>
            </a:r>
            <a:r>
              <a:rPr lang="ro" sz="1600" dirty="0">
                <a:solidFill>
                  <a:schemeClr val="tx1"/>
                </a:solidFill>
              </a:rPr>
              <a:t> alimente</a:t>
            </a:r>
            <a:r>
              <a:rPr lang="ro" sz="1600" dirty="0">
                <a:solidFill>
                  <a:schemeClr val="tx1"/>
                </a:solidFill>
                <a:effectLst/>
              </a:rPr>
              <a:t> cultivate la nivel local</a:t>
            </a:r>
            <a:endParaRPr lang="en-US" sz="1600" dirty="0">
              <a:solidFill>
                <a:schemeClr val="tx1"/>
              </a:solidFill>
              <a:effectLst/>
            </a:endParaRPr>
          </a:p>
          <a:p>
            <a:pPr marL="800100" lvl="1" indent="-342900" rtl="0">
              <a:lnSpc>
                <a:spcPct val="100000"/>
              </a:lnSpc>
              <a:buFont typeface="+mj-lt"/>
              <a:buAutoNum type="alphaLcParenR"/>
            </a:pPr>
            <a:r>
              <a:rPr lang="ro" sz="1600" dirty="0">
                <a:solidFill>
                  <a:schemeClr val="tx1"/>
                </a:solidFill>
                <a:effectLst/>
              </a:rPr>
              <a:t>mâncați într-un restaurant din apropiere</a:t>
            </a:r>
          </a:p>
          <a:p>
            <a:pPr marL="800100" lvl="1" indent="-342900" rtl="0">
              <a:lnSpc>
                <a:spcPct val="100000"/>
              </a:lnSpc>
              <a:buFont typeface="+mj-lt"/>
              <a:buAutoNum type="alphaLcParenR"/>
            </a:pPr>
            <a:r>
              <a:rPr lang="ro" sz="1600" dirty="0">
                <a:solidFill>
                  <a:schemeClr val="tx1"/>
                </a:solidFill>
                <a:effectLst/>
              </a:rPr>
              <a:t>cumpărați produse de sezon</a:t>
            </a:r>
          </a:p>
          <a:p>
            <a:pPr marL="0" indent="0" rtl="0">
              <a:buNone/>
            </a:pPr>
            <a:endParaRPr lang="en-US" sz="1600" dirty="0">
              <a:solidFill>
                <a:schemeClr val="tx1"/>
              </a:solidFill>
              <a:effectLst/>
            </a:endParaRPr>
          </a:p>
          <a:p>
            <a:pPr marL="342900" indent="-342900" rtl="0">
              <a:buFont typeface="+mj-lt"/>
              <a:buAutoNum type="alphaLcParenR"/>
            </a:pPr>
            <a:endParaRPr lang="en-US" sz="1600" dirty="0">
              <a:effectLst/>
            </a:endParaRPr>
          </a:p>
          <a:p>
            <a:pPr marL="342900" indent="-342900" rtl="0">
              <a:buFont typeface="+mj-lt"/>
              <a:buAutoNum type="alphaLcParenR"/>
            </a:pPr>
            <a:endParaRPr lang="en-US" sz="1800" dirty="0">
              <a:effectLst/>
            </a:endParaRPr>
          </a:p>
          <a:p>
            <a:pPr marL="342900" indent="-342900" rtl="0">
              <a:buFont typeface="+mj-lt"/>
              <a:buAutoNum type="arabicPeriod" startAt="2"/>
            </a:pPr>
            <a:endParaRPr lang="en-US" sz="1800" dirty="0">
              <a:effectLst/>
              <a:latin typeface="Helvetica Neue" panose="02000503000000020004" pitchFamily="2" charset="0"/>
            </a:endParaRPr>
          </a:p>
        </p:txBody>
      </p:sp>
    </p:spTree>
    <p:extLst>
      <p:ext uri="{BB962C8B-B14F-4D97-AF65-F5344CB8AC3E}">
        <p14:creationId xmlns:p14="http://schemas.microsoft.com/office/powerpoint/2010/main" val="15050892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908897"/>
            <a:ext cx="11896825" cy="5370897"/>
          </a:xfrm>
        </p:spPr>
        <p:txBody>
          <a:bodyPr rtlCol="0"/>
          <a:lstStyle/>
          <a:p>
            <a:pPr marL="0" indent="0" algn="ctr" rtl="0">
              <a:buNone/>
            </a:pPr>
            <a:r>
              <a:rPr lang="ro" sz="3600" b="1" dirty="0">
                <a:solidFill>
                  <a:schemeClr val="tx1"/>
                </a:solidFill>
              </a:rPr>
              <a:t>Vă mulțumim pentru atenție!</a:t>
            </a:r>
          </a:p>
          <a:p>
            <a:pPr marL="0" indent="0" algn="ctr" rtl="0">
              <a:buNone/>
            </a:pPr>
            <a:r>
              <a:rPr lang="ro" sz="2000" dirty="0" smtClean="0">
                <a:solidFill>
                  <a:schemeClr val="tx1"/>
                </a:solidFill>
              </a:rPr>
              <a:t>Această </a:t>
            </a:r>
            <a:r>
              <a:rPr lang="ro" sz="2000" dirty="0">
                <a:solidFill>
                  <a:schemeClr val="tx1"/>
                </a:solidFill>
              </a:rPr>
              <a:t>prezentare a fost dezvoltată de proiectul CLIMATEMED, susținut de programul Erasmus+ al UE. </a:t>
            </a:r>
          </a:p>
          <a:p>
            <a:pPr marL="0" indent="0" rtl="0">
              <a:buNone/>
            </a:pPr>
            <a:r>
              <a:rPr lang="ro" sz="2000" dirty="0"/>
              <a:t> </a:t>
            </a:r>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898770" y="2730107"/>
            <a:ext cx="82980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Universitatea</a:t>
            </a:r>
            <a:r>
              <a:rPr lang="hu-HU" dirty="0">
                <a:solidFill>
                  <a:schemeClr val="tx1"/>
                </a:solidFill>
              </a:rPr>
              <a:t> din Pécs </a:t>
            </a:r>
            <a:r>
              <a:rPr lang="hu-HU" dirty="0" err="1">
                <a:solidFill>
                  <a:schemeClr val="tx1"/>
                </a:solidFill>
              </a:rPr>
              <a:t>Facultatea</a:t>
            </a:r>
            <a:r>
              <a:rPr lang="hu-HU" dirty="0">
                <a:solidFill>
                  <a:schemeClr val="tx1"/>
                </a:solidFill>
              </a:rPr>
              <a:t> de </a:t>
            </a:r>
            <a:r>
              <a:rPr lang="hu-HU" dirty="0" err="1" smtClean="0">
                <a:solidFill>
                  <a:schemeClr val="tx1"/>
                </a:solidFill>
              </a:rPr>
              <a:t>Medicină</a:t>
            </a:r>
            <a:r>
              <a:rPr lang="hu-HU" dirty="0" smtClean="0">
                <a:solidFill>
                  <a:schemeClr val="tx1"/>
                </a:solidFill>
              </a:rPr>
              <a:t/>
            </a:r>
            <a:br>
              <a:rPr lang="hu-HU" dirty="0" smtClean="0">
                <a:solidFill>
                  <a:schemeClr val="tx1"/>
                </a:solidFill>
              </a:rPr>
            </a:br>
            <a:r>
              <a:rPr lang="hu-HU" dirty="0" err="1" smtClean="0">
                <a:solidFill>
                  <a:schemeClr val="tx1"/>
                </a:solidFill>
              </a:rPr>
              <a:t>Generală</a:t>
            </a:r>
            <a:r>
              <a:rPr lang="hu-HU" dirty="0" smtClean="0">
                <a:solidFill>
                  <a:schemeClr val="tx1"/>
                </a:solidFill>
              </a:rPr>
              <a:t> </a:t>
            </a:r>
            <a:r>
              <a:rPr lang="hu-HU" dirty="0" err="1">
                <a:solidFill>
                  <a:schemeClr val="tx1"/>
                </a:solidFill>
              </a:rPr>
              <a:t>Institutul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ro" dirty="0" smtClean="0">
                <a:solidFill>
                  <a:schemeClr val="tx1"/>
                </a:solidFill>
              </a:rPr>
              <a:t> </a:t>
            </a:r>
            <a:r>
              <a:rPr lang="ro" dirty="0">
                <a:solidFill>
                  <a:schemeClr val="tx1"/>
                </a:solidFill>
              </a:rPr>
              <a:t>– Pécs, Ungaria </a:t>
            </a:r>
          </a:p>
        </p:txBody>
      </p:sp>
      <p:sp>
        <p:nvSpPr>
          <p:cNvPr id="12" name="Téglalap 11"/>
          <p:cNvSpPr/>
          <p:nvPr/>
        </p:nvSpPr>
        <p:spPr>
          <a:xfrm>
            <a:off x="1898770" y="3427279"/>
            <a:ext cx="736730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dirty="0">
                <a:solidFill>
                  <a:schemeClr val="tx1"/>
                </a:solidFill>
              </a:rPr>
              <a:t>Centrul pentru Sănătate, Exerciții și Știința Sportului – </a:t>
            </a:r>
            <a:r>
              <a:rPr lang="ro" dirty="0" smtClean="0">
                <a:solidFill>
                  <a:schemeClr val="tx1"/>
                </a:solidFill>
              </a:rPr>
              <a:t>Belgrad, </a:t>
            </a:r>
            <a:r>
              <a:rPr lang="ro" dirty="0">
                <a:solidFill>
                  <a:schemeClr val="tx1"/>
                </a:solidFill>
              </a:rPr>
              <a:t>Serbia  </a:t>
            </a:r>
          </a:p>
        </p:txBody>
      </p:sp>
      <p:sp>
        <p:nvSpPr>
          <p:cNvPr id="13" name="Téglalap 12"/>
          <p:cNvSpPr/>
          <p:nvPr/>
        </p:nvSpPr>
        <p:spPr>
          <a:xfrm>
            <a:off x="1946160" y="4177186"/>
            <a:ext cx="735158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Centrul</a:t>
            </a:r>
            <a:r>
              <a:rPr lang="hu-HU" dirty="0">
                <a:solidFill>
                  <a:schemeClr val="tx1"/>
                </a:solidFill>
              </a:rPr>
              <a:t> </a:t>
            </a:r>
            <a:r>
              <a:rPr lang="hu-HU" dirty="0" err="1">
                <a:solidFill>
                  <a:schemeClr val="tx1"/>
                </a:solidFill>
              </a:rPr>
              <a:t>Național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hu-HU" dirty="0">
                <a:solidFill>
                  <a:schemeClr val="tx1"/>
                </a:solidFill>
              </a:rPr>
              <a:t> </a:t>
            </a:r>
            <a:r>
              <a:rPr lang="hu-HU" dirty="0" err="1">
                <a:solidFill>
                  <a:schemeClr val="tx1"/>
                </a:solidFill>
              </a:rPr>
              <a:t>și</a:t>
            </a:r>
            <a:r>
              <a:rPr lang="hu-HU" dirty="0">
                <a:solidFill>
                  <a:schemeClr val="tx1"/>
                </a:solidFill>
              </a:rPr>
              <a:t> </a:t>
            </a:r>
            <a:r>
              <a:rPr lang="hu-HU" dirty="0" err="1">
                <a:solidFill>
                  <a:schemeClr val="tx1"/>
                </a:solidFill>
              </a:rPr>
              <a:t>Farmacie</a:t>
            </a:r>
            <a:r>
              <a:rPr lang="ro" dirty="0" smtClean="0">
                <a:solidFill>
                  <a:schemeClr val="tx1"/>
                </a:solidFill>
              </a:rPr>
              <a:t> </a:t>
            </a:r>
            <a:r>
              <a:rPr lang="ro" dirty="0">
                <a:solidFill>
                  <a:schemeClr val="tx1"/>
                </a:solidFill>
              </a:rPr>
              <a:t>– Budapesta, Ungaria </a:t>
            </a:r>
          </a:p>
        </p:txBody>
      </p:sp>
      <p:sp>
        <p:nvSpPr>
          <p:cNvPr id="14" name="Téglalap 13"/>
          <p:cNvSpPr/>
          <p:nvPr/>
        </p:nvSpPr>
        <p:spPr>
          <a:xfrm>
            <a:off x="1898770" y="4874897"/>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rPr>
              <a:t>University College Cork – Universitatea Națională a Irlandei – Cork, Irlanda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cs typeface="Times New Roman" panose="02020603050405020304" pitchFamily="18" charset="0"/>
              </a:rPr>
              <a:t>Universitatea de Medicina, Farmacie, Stinte si Tehnologie</a:t>
            </a:r>
            <a:r>
              <a:rPr lang="en-US">
                <a:solidFill>
                  <a:schemeClr val="tx1"/>
                </a:solidFill>
                <a:cs typeface="Times New Roman" panose="02020603050405020304" pitchFamily="18" charset="0"/>
              </a:rPr>
              <a:t/>
            </a:r>
            <a:br>
              <a:rPr lang="en-US">
                <a:solidFill>
                  <a:schemeClr val="tx1"/>
                </a:solidFill>
                <a:cs typeface="Times New Roman" panose="02020603050405020304" pitchFamily="18" charset="0"/>
              </a:rPr>
            </a:br>
            <a:r>
              <a:rPr lang="ro">
                <a:solidFill>
                  <a:schemeClr val="tx1"/>
                </a:solidFill>
                <a:cs typeface="Times New Roman" panose="02020603050405020304" pitchFamily="18" charset="0"/>
              </a:rPr>
              <a:t>George Emil Palade din Tîrgu Mureș</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 </a:t>
            </a:r>
            <a:r>
              <a:rPr lang="ro">
                <a:solidFill>
                  <a:schemeClr val="tx1"/>
                </a:solidFill>
              </a:rPr>
              <a:t>–</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Tîrgu Mureș, România</a:t>
            </a:r>
            <a:r>
              <a:rPr lang="ro">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41457657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402336" y="286060"/>
            <a:ext cx="11789664" cy="549635"/>
          </a:xfrm>
        </p:spPr>
        <p:txBody>
          <a:bodyPr rtlCol="0">
            <a:normAutofit fontScale="90000"/>
          </a:bodyPr>
          <a:lstStyle/>
          <a:p>
            <a:pPr rtl="0"/>
            <a:r>
              <a:rPr lang="ro" b="1" dirty="0">
                <a:solidFill>
                  <a:schemeClr val="tx1"/>
                </a:solidFill>
              </a:rPr>
              <a:t>Testează-ți cunoștințele :</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333336" y="849755"/>
            <a:ext cx="11525327" cy="5454866"/>
          </a:xfrm>
        </p:spPr>
        <p:txBody>
          <a:bodyPr rtlCol="0">
            <a:normAutofit fontScale="32500" lnSpcReduction="20000"/>
          </a:bodyPr>
          <a:lstStyle/>
          <a:p>
            <a:pPr marL="0" indent="0" rtl="0">
              <a:lnSpc>
                <a:spcPct val="120000"/>
              </a:lnSpc>
              <a:buNone/>
            </a:pPr>
            <a:r>
              <a:rPr lang="ro" sz="5500" b="1" dirty="0">
                <a:solidFill>
                  <a:schemeClr val="tx1"/>
                </a:solidFill>
                <a:effectLst/>
              </a:rPr>
              <a:t>Elevul trebuie să selecteze toate răspunsurile corecte la fiecare întrebare (răspuns multiplu):</a:t>
            </a:r>
          </a:p>
          <a:p>
            <a:pPr marL="514350" indent="-514350" rtl="0">
              <a:lnSpc>
                <a:spcPct val="120000"/>
              </a:lnSpc>
              <a:buFont typeface="+mj-lt"/>
              <a:buAutoNum type="arabicPeriod"/>
            </a:pPr>
            <a:r>
              <a:rPr lang="ro" sz="5500" dirty="0">
                <a:solidFill>
                  <a:schemeClr val="tx1"/>
                </a:solidFill>
                <a:effectLst/>
              </a:rPr>
              <a:t>Care sunt căile posibile de agravare a bolii la pacienții cu diabet zaharat expuși la căldură extremă?</a:t>
            </a:r>
          </a:p>
          <a:p>
            <a:pPr marL="800100" lvl="1" indent="-342900" rtl="0">
              <a:lnSpc>
                <a:spcPct val="120000"/>
              </a:lnSpc>
              <a:buFont typeface="+mj-lt"/>
              <a:buAutoNum type="alphaLcParenR"/>
            </a:pPr>
            <a:r>
              <a:rPr lang="ro" sz="5100" dirty="0">
                <a:solidFill>
                  <a:srgbClr val="FF0000"/>
                </a:solidFill>
                <a:effectLst/>
              </a:rPr>
              <a:t>reducerea fluxului sanguin cutanat</a:t>
            </a:r>
          </a:p>
          <a:p>
            <a:pPr marL="800100" lvl="1" indent="-342900" rtl="0">
              <a:lnSpc>
                <a:spcPct val="120000"/>
              </a:lnSpc>
              <a:buFont typeface="+mj-lt"/>
              <a:buAutoNum type="alphaLcParenR"/>
            </a:pPr>
            <a:r>
              <a:rPr lang="ro" sz="5100" dirty="0">
                <a:solidFill>
                  <a:schemeClr val="tx1"/>
                </a:solidFill>
                <a:effectLst/>
              </a:rPr>
              <a:t>pierderi de căldură crescute</a:t>
            </a:r>
          </a:p>
          <a:p>
            <a:pPr marL="800100" lvl="1" indent="-342900" rtl="0">
              <a:lnSpc>
                <a:spcPct val="120000"/>
              </a:lnSpc>
              <a:buFont typeface="+mj-lt"/>
              <a:buAutoNum type="alphaLcParenR"/>
            </a:pPr>
            <a:r>
              <a:rPr lang="ro" sz="5100" dirty="0">
                <a:solidFill>
                  <a:srgbClr val="FF0000"/>
                </a:solidFill>
                <a:effectLst/>
              </a:rPr>
              <a:t>reducerea ratei de transpirație</a:t>
            </a:r>
          </a:p>
          <a:p>
            <a:pPr marL="800100" lvl="1" indent="-342900" rtl="0">
              <a:lnSpc>
                <a:spcPct val="120000"/>
              </a:lnSpc>
              <a:buFont typeface="+mj-lt"/>
              <a:buAutoNum type="alphaLcParenR"/>
            </a:pPr>
            <a:r>
              <a:rPr lang="ro" sz="5100" dirty="0">
                <a:solidFill>
                  <a:srgbClr val="FF0000"/>
                </a:solidFill>
                <a:effectLst/>
              </a:rPr>
              <a:t>creșterea temperaturii corpului</a:t>
            </a:r>
          </a:p>
          <a:p>
            <a:pPr marL="514350" indent="-514350" rtl="0">
              <a:lnSpc>
                <a:spcPct val="120000"/>
              </a:lnSpc>
              <a:buFont typeface="+mj-lt"/>
              <a:buAutoNum type="arabicPeriod" startAt="2"/>
            </a:pPr>
            <a:r>
              <a:rPr lang="ro" sz="5500" dirty="0">
                <a:solidFill>
                  <a:schemeClr val="tx1"/>
                </a:solidFill>
                <a:effectLst/>
              </a:rPr>
              <a:t>Ce populație vârstnică este deosebit de vulnerabilă la expunerea la căldură?</a:t>
            </a:r>
          </a:p>
          <a:p>
            <a:pPr marL="800100" lvl="1" indent="-342900" rtl="0">
              <a:lnSpc>
                <a:spcPct val="120000"/>
              </a:lnSpc>
              <a:buFont typeface="+mj-lt"/>
              <a:buAutoNum type="alphaLcParenR"/>
            </a:pPr>
            <a:r>
              <a:rPr lang="ro" sz="5100" dirty="0">
                <a:solidFill>
                  <a:srgbClr val="FF0000"/>
                </a:solidFill>
                <a:effectLst/>
              </a:rPr>
              <a:t>condiții cronice de sănătate legate de vârstă</a:t>
            </a:r>
          </a:p>
          <a:p>
            <a:pPr marL="800100" lvl="1" indent="-342900" rtl="0">
              <a:lnSpc>
                <a:spcPct val="120000"/>
              </a:lnSpc>
              <a:buFont typeface="+mj-lt"/>
              <a:buAutoNum type="alphaLcParenR"/>
            </a:pPr>
            <a:r>
              <a:rPr lang="ro" sz="5100" dirty="0">
                <a:solidFill>
                  <a:srgbClr val="FF0000"/>
                </a:solidFill>
                <a:effectLst/>
              </a:rPr>
              <a:t>Echilibru de lichide și electroliți afectat</a:t>
            </a:r>
          </a:p>
          <a:p>
            <a:pPr marL="800100" lvl="1" indent="-342900" rtl="0">
              <a:lnSpc>
                <a:spcPct val="120000"/>
              </a:lnSpc>
              <a:buFont typeface="+mj-lt"/>
              <a:buAutoNum type="alphaLcParenR"/>
            </a:pPr>
            <a:r>
              <a:rPr lang="ro" sz="5100" dirty="0">
                <a:solidFill>
                  <a:schemeClr val="tx1"/>
                </a:solidFill>
                <a:effectLst/>
              </a:rPr>
              <a:t>creșterea fluxului sanguin al pielii</a:t>
            </a:r>
          </a:p>
          <a:p>
            <a:pPr marL="800100" lvl="1" indent="-342900" rtl="0">
              <a:lnSpc>
                <a:spcPct val="120000"/>
              </a:lnSpc>
              <a:buFont typeface="+mj-lt"/>
              <a:buAutoNum type="alphaLcParenR"/>
            </a:pPr>
            <a:r>
              <a:rPr lang="ro" sz="5100" dirty="0">
                <a:solidFill>
                  <a:srgbClr val="FF0000"/>
                </a:solidFill>
                <a:effectLst/>
              </a:rPr>
              <a:t>polifarmacie</a:t>
            </a:r>
          </a:p>
          <a:p>
            <a:pPr marL="514350" indent="-514350" rtl="0">
              <a:lnSpc>
                <a:spcPct val="120000"/>
              </a:lnSpc>
              <a:buFont typeface="+mj-lt"/>
              <a:buAutoNum type="arabicPeriod" startAt="3"/>
            </a:pPr>
            <a:r>
              <a:rPr lang="ro" sz="5500" dirty="0">
                <a:solidFill>
                  <a:schemeClr val="tx1"/>
                </a:solidFill>
                <a:effectLst/>
              </a:rPr>
              <a:t>Care sunt principalii vectori socioculturali de impact pe care CC și diabetul/obezitatea îi au în comun?</a:t>
            </a:r>
          </a:p>
          <a:p>
            <a:pPr marL="800100" lvl="1" indent="-342900" rtl="0">
              <a:lnSpc>
                <a:spcPct val="120000"/>
              </a:lnSpc>
              <a:buFont typeface="+mj-lt"/>
              <a:buAutoNum type="alphaLcParenR"/>
            </a:pPr>
            <a:r>
              <a:rPr lang="ro" sz="5100" dirty="0">
                <a:solidFill>
                  <a:srgbClr val="FF0000"/>
                </a:solidFill>
                <a:effectLst/>
              </a:rPr>
              <a:t>urbanizarea rapidă și neplanificată</a:t>
            </a:r>
            <a:endParaRPr lang="en-US" sz="5100" dirty="0">
              <a:solidFill>
                <a:srgbClr val="FF0000"/>
              </a:solidFill>
              <a:effectLst/>
            </a:endParaRPr>
          </a:p>
          <a:p>
            <a:pPr marL="800100" lvl="1" indent="-342900" rtl="0">
              <a:lnSpc>
                <a:spcPct val="120000"/>
              </a:lnSpc>
              <a:buFont typeface="+mj-lt"/>
              <a:buAutoNum type="alphaLcParenR"/>
            </a:pPr>
            <a:r>
              <a:rPr lang="ro" sz="5100" dirty="0">
                <a:solidFill>
                  <a:schemeClr val="tx1"/>
                </a:solidFill>
                <a:effectLst/>
              </a:rPr>
              <a:t>prevalența mai mare a deshidratării</a:t>
            </a:r>
          </a:p>
          <a:p>
            <a:pPr marL="800100" lvl="1" indent="-342900" rtl="0">
              <a:lnSpc>
                <a:spcPct val="120000"/>
              </a:lnSpc>
              <a:buFont typeface="+mj-lt"/>
              <a:buAutoNum type="alphaLcParenR"/>
            </a:pPr>
            <a:r>
              <a:rPr lang="ro" sz="5100" dirty="0">
                <a:solidFill>
                  <a:srgbClr val="FF0000"/>
                </a:solidFill>
              </a:rPr>
              <a:t>transportul cu emisii mari de carbon</a:t>
            </a:r>
            <a:endParaRPr lang="en-US" sz="5100" u="sng" dirty="0">
              <a:solidFill>
                <a:srgbClr val="FF0000"/>
              </a:solidFill>
              <a:effectLst/>
            </a:endParaRPr>
          </a:p>
          <a:p>
            <a:pPr marL="800100" lvl="1" indent="-342900" rtl="0">
              <a:lnSpc>
                <a:spcPct val="120000"/>
              </a:lnSpc>
              <a:buFont typeface="+mj-lt"/>
              <a:buAutoNum type="alphaLcParenR"/>
            </a:pPr>
            <a:r>
              <a:rPr lang="ro" sz="5100" dirty="0">
                <a:solidFill>
                  <a:srgbClr val="FF0000"/>
                </a:solidFill>
              </a:rPr>
              <a:t>producția de animale în masă</a:t>
            </a:r>
          </a:p>
          <a:p>
            <a:pPr marL="342900" indent="-342900" rtl="0">
              <a:buFont typeface="+mj-lt"/>
              <a:buAutoNum type="alphaLcParenR"/>
            </a:pPr>
            <a:endParaRPr lang="en-US" sz="5500" dirty="0">
              <a:effectLst/>
            </a:endParaRPr>
          </a:p>
        </p:txBody>
      </p:sp>
    </p:spTree>
    <p:extLst>
      <p:ext uri="{BB962C8B-B14F-4D97-AF65-F5344CB8AC3E}">
        <p14:creationId xmlns:p14="http://schemas.microsoft.com/office/powerpoint/2010/main" val="33383171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402336" y="125847"/>
            <a:ext cx="11789664" cy="549635"/>
          </a:xfrm>
        </p:spPr>
        <p:txBody>
          <a:bodyPr rtlCol="0">
            <a:normAutofit fontScale="90000"/>
          </a:bodyPr>
          <a:lstStyle/>
          <a:p>
            <a:pPr rtl="0"/>
            <a:r>
              <a:rPr lang="ro" b="1" dirty="0">
                <a:solidFill>
                  <a:schemeClr val="tx1"/>
                </a:solidFill>
              </a:rPr>
              <a:t>Testează-ți cunoștințele :</a:t>
            </a: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402336" y="675482"/>
            <a:ext cx="11392098" cy="5108800"/>
          </a:xfrm>
        </p:spPr>
        <p:txBody>
          <a:bodyPr rtlCol="0">
            <a:noAutofit/>
          </a:bodyPr>
          <a:lstStyle/>
          <a:p>
            <a:pPr marL="342900" indent="-342900" rtl="0">
              <a:lnSpc>
                <a:spcPct val="100000"/>
              </a:lnSpc>
              <a:buFont typeface="+mj-lt"/>
              <a:buAutoNum type="arabicPeriod" startAt="4"/>
            </a:pPr>
            <a:r>
              <a:rPr lang="ro" sz="1800" dirty="0">
                <a:solidFill>
                  <a:schemeClr val="tx1"/>
                </a:solidFill>
                <a:effectLst/>
              </a:rPr>
              <a:t>Care este scopul strategiilor de beneficii </a:t>
            </a:r>
            <a:r>
              <a:rPr lang="ro" sz="1800" dirty="0">
                <a:solidFill>
                  <a:schemeClr val="tx1"/>
                </a:solidFill>
              </a:rPr>
              <a:t> comune</a:t>
            </a:r>
            <a:r>
              <a:rPr lang="ro" sz="1800" dirty="0">
                <a:solidFill>
                  <a:schemeClr val="tx1"/>
                </a:solidFill>
                <a:effectLst/>
              </a:rPr>
              <a:t>pentru sănătatea metabolică?</a:t>
            </a:r>
          </a:p>
          <a:p>
            <a:pPr marL="800100" lvl="1" indent="-342900" rtl="0">
              <a:lnSpc>
                <a:spcPct val="100000"/>
              </a:lnSpc>
              <a:buFont typeface="+mj-lt"/>
              <a:buAutoNum type="alphaLcParenR"/>
            </a:pPr>
            <a:r>
              <a:rPr lang="ro" sz="1600" dirty="0">
                <a:solidFill>
                  <a:srgbClr val="FF0000"/>
                </a:solidFill>
              </a:rPr>
              <a:t>viață</a:t>
            </a:r>
            <a:r>
              <a:rPr lang="ro" sz="1600" dirty="0">
                <a:solidFill>
                  <a:srgbClr val="FF0000"/>
                </a:solidFill>
                <a:effectLst/>
              </a:rPr>
              <a:t> activă cu emisii reduse de carbon</a:t>
            </a:r>
          </a:p>
          <a:p>
            <a:pPr marL="800100" lvl="1" indent="-342900" rtl="0">
              <a:lnSpc>
                <a:spcPct val="100000"/>
              </a:lnSpc>
              <a:buFont typeface="+mj-lt"/>
              <a:buAutoNum type="alphaLcParenR"/>
            </a:pPr>
            <a:r>
              <a:rPr lang="ro" sz="1600" dirty="0">
                <a:solidFill>
                  <a:srgbClr val="FF0000"/>
                </a:solidFill>
                <a:effectLst/>
              </a:rPr>
              <a:t>schimbări în stilul de viață</a:t>
            </a:r>
          </a:p>
          <a:p>
            <a:pPr marL="800100" lvl="1" indent="-342900" rtl="0">
              <a:lnSpc>
                <a:spcPct val="100000"/>
              </a:lnSpc>
              <a:buFont typeface="+mj-lt"/>
              <a:buAutoNum type="alphaLcParenR"/>
            </a:pPr>
            <a:r>
              <a:rPr lang="ro" sz="1600" dirty="0">
                <a:solidFill>
                  <a:schemeClr val="tx1"/>
                </a:solidFill>
              </a:rPr>
              <a:t>reducerea amprentei de carbon în domeniul sănătății</a:t>
            </a:r>
            <a:endParaRPr lang="en-US" sz="1600" dirty="0">
              <a:solidFill>
                <a:schemeClr val="tx1"/>
              </a:solidFill>
              <a:effectLst/>
            </a:endParaRPr>
          </a:p>
          <a:p>
            <a:pPr marL="800100" lvl="1" indent="-342900" rtl="0">
              <a:lnSpc>
                <a:spcPct val="100000"/>
              </a:lnSpc>
              <a:buFont typeface="+mj-lt"/>
              <a:buAutoNum type="alphaLcParenR"/>
            </a:pPr>
            <a:r>
              <a:rPr lang="ro" sz="1600" dirty="0">
                <a:solidFill>
                  <a:srgbClr val="FF0000"/>
                </a:solidFill>
              </a:rPr>
              <a:t>urbanizare durabilă</a:t>
            </a:r>
            <a:endParaRPr lang="en-US" sz="1600" u="sng" dirty="0">
              <a:solidFill>
                <a:srgbClr val="FF0000"/>
              </a:solidFill>
              <a:effectLst/>
            </a:endParaRPr>
          </a:p>
          <a:p>
            <a:pPr marL="800100" lvl="1" indent="-342900" rtl="0">
              <a:lnSpc>
                <a:spcPct val="100000"/>
              </a:lnSpc>
              <a:buFont typeface="+mj-lt"/>
              <a:buAutoNum type="alphaLcParenR"/>
            </a:pPr>
            <a:r>
              <a:rPr lang="ro" sz="1600" dirty="0">
                <a:solidFill>
                  <a:srgbClr val="FF0000"/>
                </a:solidFill>
                <a:effectLst/>
              </a:rPr>
              <a:t>reducerea poluării aerului</a:t>
            </a:r>
          </a:p>
          <a:p>
            <a:pPr marL="342900" indent="-342900" rtl="0">
              <a:lnSpc>
                <a:spcPct val="100000"/>
              </a:lnSpc>
              <a:buFont typeface="+mj-lt"/>
              <a:buAutoNum type="arabicPeriod" startAt="5"/>
            </a:pPr>
            <a:r>
              <a:rPr lang="ro" sz="1800" dirty="0">
                <a:solidFill>
                  <a:schemeClr val="tx1"/>
                </a:solidFill>
                <a:effectLst/>
              </a:rPr>
              <a:t>Cum pot îmbunătăți viața sănătoasă caracteristicile de design ale cartierului</a:t>
            </a:r>
            <a:r>
              <a:rPr lang="ro" sz="1800" b="1" dirty="0">
                <a:solidFill>
                  <a:schemeClr val="tx1"/>
                </a:solidFill>
                <a:effectLst/>
              </a:rPr>
              <a:t> </a:t>
            </a:r>
            <a:r>
              <a:rPr lang="ro" sz="1800" dirty="0">
                <a:solidFill>
                  <a:schemeClr val="tx1"/>
                </a:solidFill>
                <a:effectLst/>
              </a:rPr>
              <a:t>?</a:t>
            </a:r>
          </a:p>
          <a:p>
            <a:pPr marL="800100" lvl="1" indent="-342900" rtl="0">
              <a:lnSpc>
                <a:spcPct val="100000"/>
              </a:lnSpc>
              <a:buFont typeface="+mj-lt"/>
              <a:buAutoNum type="alphaLcParenR"/>
            </a:pPr>
            <a:r>
              <a:rPr lang="ro" sz="1600" dirty="0">
                <a:solidFill>
                  <a:srgbClr val="FF0000"/>
                </a:solidFill>
                <a:effectLst/>
              </a:rPr>
              <a:t>tranzit public accesibil</a:t>
            </a:r>
          </a:p>
          <a:p>
            <a:pPr marL="800100" lvl="1" indent="-342900" rtl="0">
              <a:lnSpc>
                <a:spcPct val="100000"/>
              </a:lnSpc>
              <a:buFont typeface="+mj-lt"/>
              <a:buAutoNum type="alphaLcParenR"/>
            </a:pPr>
            <a:r>
              <a:rPr lang="ro" sz="1600" dirty="0">
                <a:solidFill>
                  <a:srgbClr val="FF0000"/>
                </a:solidFill>
                <a:effectLst/>
              </a:rPr>
              <a:t>proximitatea pieței fermierilor</a:t>
            </a:r>
          </a:p>
          <a:p>
            <a:pPr marL="800100" lvl="1" indent="-342900" rtl="0">
              <a:lnSpc>
                <a:spcPct val="100000"/>
              </a:lnSpc>
              <a:buFont typeface="+mj-lt"/>
              <a:buAutoNum type="alphaLcParenR"/>
            </a:pPr>
            <a:r>
              <a:rPr lang="ro" sz="1600" dirty="0">
                <a:solidFill>
                  <a:srgbClr val="FF0000"/>
                </a:solidFill>
                <a:effectLst/>
              </a:rPr>
              <a:t>o mulțime de spații verzi</a:t>
            </a:r>
          </a:p>
          <a:p>
            <a:pPr marL="800100" lvl="1" indent="-342900" rtl="0">
              <a:lnSpc>
                <a:spcPct val="100000"/>
              </a:lnSpc>
              <a:buFont typeface="+mj-lt"/>
              <a:buAutoNum type="alphaLcParenR"/>
            </a:pPr>
            <a:r>
              <a:rPr lang="ro" sz="1600" dirty="0">
                <a:solidFill>
                  <a:schemeClr val="tx1"/>
                </a:solidFill>
                <a:effectLst/>
              </a:rPr>
              <a:t>mahalale urbane</a:t>
            </a:r>
          </a:p>
          <a:p>
            <a:pPr marL="800100" lvl="1" indent="-342900" rtl="0">
              <a:lnSpc>
                <a:spcPct val="100000"/>
              </a:lnSpc>
              <a:buFont typeface="+mj-lt"/>
              <a:buAutoNum type="alphaLcParenR"/>
            </a:pPr>
            <a:r>
              <a:rPr lang="ro" sz="1600" dirty="0">
                <a:solidFill>
                  <a:srgbClr val="FF0000"/>
                </a:solidFill>
                <a:effectLst/>
              </a:rPr>
              <a:t>accesibilitate ridicată la mersul pe jos</a:t>
            </a:r>
          </a:p>
          <a:p>
            <a:pPr marL="342900" indent="-342900" rtl="0">
              <a:lnSpc>
                <a:spcPct val="100000"/>
              </a:lnSpc>
              <a:buFont typeface="+mj-lt"/>
              <a:buAutoNum type="arabicPeriod" startAt="6"/>
            </a:pPr>
            <a:r>
              <a:rPr lang="ro" sz="1800" dirty="0">
                <a:solidFill>
                  <a:schemeClr val="tx1"/>
                </a:solidFill>
                <a:effectLst/>
              </a:rPr>
              <a:t>Cum se pot realiza practici alimentare durabile?</a:t>
            </a:r>
          </a:p>
          <a:p>
            <a:pPr marL="800100" lvl="1" indent="-342900" rtl="0">
              <a:lnSpc>
                <a:spcPct val="100000"/>
              </a:lnSpc>
              <a:buFont typeface="+mj-lt"/>
              <a:buAutoNum type="alphaLcParenR"/>
            </a:pPr>
            <a:r>
              <a:rPr lang="ro" sz="1600" dirty="0">
                <a:solidFill>
                  <a:srgbClr val="FF0000"/>
                </a:solidFill>
              </a:rPr>
              <a:t>mâncați mai multe alimente pe bază de plante</a:t>
            </a:r>
          </a:p>
          <a:p>
            <a:pPr marL="800100" lvl="1" indent="-342900" rtl="0">
              <a:lnSpc>
                <a:spcPct val="100000"/>
              </a:lnSpc>
              <a:buFont typeface="+mj-lt"/>
              <a:buAutoNum type="alphaLcParenR"/>
            </a:pPr>
            <a:r>
              <a:rPr lang="ro" sz="1600" dirty="0">
                <a:solidFill>
                  <a:srgbClr val="FF0000"/>
                </a:solidFill>
              </a:rPr>
              <a:t>reducerea consumului de alimente foarte procesate</a:t>
            </a:r>
          </a:p>
          <a:p>
            <a:pPr marL="800100" lvl="1" indent="-342900" rtl="0">
              <a:lnSpc>
                <a:spcPct val="100000"/>
              </a:lnSpc>
              <a:buFont typeface="+mj-lt"/>
              <a:buAutoNum type="alphaLcParenR"/>
            </a:pPr>
            <a:r>
              <a:rPr lang="ro" sz="1600" dirty="0">
                <a:solidFill>
                  <a:srgbClr val="FF0000"/>
                </a:solidFill>
                <a:effectLst/>
              </a:rPr>
              <a:t>alegeți</a:t>
            </a:r>
            <a:r>
              <a:rPr lang="ro" sz="1600" dirty="0">
                <a:solidFill>
                  <a:srgbClr val="FF0000"/>
                </a:solidFill>
              </a:rPr>
              <a:t> alimente</a:t>
            </a:r>
            <a:r>
              <a:rPr lang="ro" sz="1600" dirty="0">
                <a:solidFill>
                  <a:srgbClr val="FF0000"/>
                </a:solidFill>
                <a:effectLst/>
              </a:rPr>
              <a:t> cultivate la nivel local</a:t>
            </a:r>
            <a:endParaRPr lang="en-US" sz="1600" dirty="0">
              <a:solidFill>
                <a:srgbClr val="FF0000"/>
              </a:solidFill>
              <a:effectLst/>
            </a:endParaRPr>
          </a:p>
          <a:p>
            <a:pPr marL="800100" lvl="1" indent="-342900" rtl="0">
              <a:lnSpc>
                <a:spcPct val="100000"/>
              </a:lnSpc>
              <a:buFont typeface="+mj-lt"/>
              <a:buAutoNum type="alphaLcParenR"/>
            </a:pPr>
            <a:r>
              <a:rPr lang="ro" sz="1600" dirty="0">
                <a:solidFill>
                  <a:schemeClr val="tx1"/>
                </a:solidFill>
                <a:effectLst/>
              </a:rPr>
              <a:t>mâncați într-un restaurant din apropiere</a:t>
            </a:r>
          </a:p>
          <a:p>
            <a:pPr marL="800100" lvl="1" indent="-342900" rtl="0">
              <a:lnSpc>
                <a:spcPct val="100000"/>
              </a:lnSpc>
              <a:buFont typeface="+mj-lt"/>
              <a:buAutoNum type="alphaLcParenR"/>
            </a:pPr>
            <a:r>
              <a:rPr lang="ro" sz="1600" dirty="0">
                <a:solidFill>
                  <a:srgbClr val="FF0000"/>
                </a:solidFill>
                <a:effectLst/>
              </a:rPr>
              <a:t>cumpărați produse de sezon</a:t>
            </a:r>
          </a:p>
          <a:p>
            <a:pPr marL="0" indent="0" rtl="0">
              <a:buNone/>
            </a:pPr>
            <a:endParaRPr lang="en-US" sz="1600" dirty="0">
              <a:effectLst/>
            </a:endParaRPr>
          </a:p>
          <a:p>
            <a:pPr marL="342900" indent="-342900" rtl="0">
              <a:buFont typeface="+mj-lt"/>
              <a:buAutoNum type="alphaLcParenR"/>
            </a:pPr>
            <a:endParaRPr lang="en-US" sz="1600" dirty="0">
              <a:effectLst/>
            </a:endParaRPr>
          </a:p>
          <a:p>
            <a:pPr marL="342900" indent="-342900" rtl="0">
              <a:buFont typeface="+mj-lt"/>
              <a:buAutoNum type="alphaLcParenR"/>
            </a:pPr>
            <a:endParaRPr lang="en-US" sz="1800" dirty="0">
              <a:effectLst/>
            </a:endParaRPr>
          </a:p>
          <a:p>
            <a:pPr marL="342900" indent="-342900" rtl="0">
              <a:buFont typeface="+mj-lt"/>
              <a:buAutoNum type="arabicPeriod" startAt="2"/>
            </a:pPr>
            <a:endParaRPr lang="en-US" sz="1800" dirty="0">
              <a:effectLst/>
              <a:latin typeface="Helvetica Neue" panose="02000503000000020004" pitchFamily="2" charset="0"/>
            </a:endParaRPr>
          </a:p>
        </p:txBody>
      </p:sp>
    </p:spTree>
    <p:extLst>
      <p:ext uri="{BB962C8B-B14F-4D97-AF65-F5344CB8AC3E}">
        <p14:creationId xmlns:p14="http://schemas.microsoft.com/office/powerpoint/2010/main" val="2765704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A38D9-B10E-D8B9-C8F3-8348CD78DDF1}"/>
              </a:ext>
            </a:extLst>
          </p:cNvPr>
          <p:cNvSpPr>
            <a:spLocks noGrp="1"/>
          </p:cNvSpPr>
          <p:nvPr>
            <p:ph type="title"/>
          </p:nvPr>
        </p:nvSpPr>
        <p:spPr>
          <a:xfrm>
            <a:off x="192505" y="153008"/>
            <a:ext cx="5310461" cy="1153297"/>
          </a:xfrm>
        </p:spPr>
        <p:txBody>
          <a:bodyPr rtlCol="0">
            <a:normAutofit fontScale="90000"/>
          </a:bodyPr>
          <a:lstStyle/>
          <a:p>
            <a:pPr rtl="0"/>
            <a:r>
              <a:rPr lang="en-US" b="1" dirty="0"/>
              <a:t/>
            </a:r>
            <a:br>
              <a:rPr lang="en-US" b="1" dirty="0"/>
            </a:br>
            <a:r>
              <a:rPr lang="ro" b="1" dirty="0">
                <a:solidFill>
                  <a:schemeClr val="tx1"/>
                </a:solidFill>
              </a:rPr>
              <a:t>Impactul și </a:t>
            </a:r>
            <a:r>
              <a:rPr lang="ro" b="1" dirty="0" smtClean="0">
                <a:solidFill>
                  <a:schemeClr val="tx1"/>
                </a:solidFill>
              </a:rPr>
              <a:t>riscurile</a:t>
            </a:r>
            <a:br>
              <a:rPr lang="ro" b="1" dirty="0" smtClean="0">
                <a:solidFill>
                  <a:schemeClr val="tx1"/>
                </a:solidFill>
              </a:rPr>
            </a:br>
            <a:r>
              <a:rPr lang="ro" b="1" dirty="0" smtClean="0">
                <a:solidFill>
                  <a:schemeClr val="tx1"/>
                </a:solidFill>
              </a:rPr>
              <a:t>schimbărilor </a:t>
            </a:r>
            <a:r>
              <a:rPr lang="ro" b="1" dirty="0">
                <a:solidFill>
                  <a:schemeClr val="tx1"/>
                </a:solidFill>
              </a:rPr>
              <a:t>climatice</a:t>
            </a:r>
            <a:r>
              <a:rPr lang="en-US" b="1" dirty="0">
                <a:solidFill>
                  <a:schemeClr val="tx1"/>
                </a:solidFill>
              </a:rPr>
              <a:t/>
            </a:r>
            <a:br>
              <a:rPr lang="en-US" b="1" dirty="0">
                <a:solidFill>
                  <a:schemeClr val="tx1"/>
                </a:solidFill>
              </a:rPr>
            </a:br>
            <a:endParaRPr lang="en-US" b="1" dirty="0">
              <a:solidFill>
                <a:schemeClr val="tx1"/>
              </a:solidFill>
            </a:endParaRPr>
          </a:p>
        </p:txBody>
      </p:sp>
      <p:pic>
        <p:nvPicPr>
          <p:cNvPr id="5" name="Content Placeholder 4">
            <a:extLst>
              <a:ext uri="{FF2B5EF4-FFF2-40B4-BE49-F238E27FC236}">
                <a16:creationId xmlns:a16="http://schemas.microsoft.com/office/drawing/2014/main" id="{E5C4841E-448F-2D80-03E0-AA446033C5EA}"/>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5563964" y="37648"/>
            <a:ext cx="6520050" cy="6196098"/>
          </a:xfrm>
        </p:spPr>
      </p:pic>
      <p:sp>
        <p:nvSpPr>
          <p:cNvPr id="11" name="Title 1">
            <a:extLst>
              <a:ext uri="{FF2B5EF4-FFF2-40B4-BE49-F238E27FC236}">
                <a16:creationId xmlns:a16="http://schemas.microsoft.com/office/drawing/2014/main" id="{EBE8E766-CAD3-8F1D-16C1-BD37098FB703}"/>
              </a:ext>
            </a:extLst>
          </p:cNvPr>
          <p:cNvSpPr txBox="1">
            <a:spLocks/>
          </p:cNvSpPr>
          <p:nvPr/>
        </p:nvSpPr>
        <p:spPr>
          <a:xfrm>
            <a:off x="192505" y="571140"/>
            <a:ext cx="5310461" cy="73516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defTabSz="859536" rtl="0">
              <a:lnSpc>
                <a:spcPct val="100000"/>
              </a:lnSpc>
              <a:spcBef>
                <a:spcPts val="0"/>
              </a:spcBef>
              <a:defRPr sz="2444" b="1">
                <a:solidFill>
                  <a:srgbClr val="377DC2"/>
                </a:solidFill>
              </a:defRPr>
            </a:pPr>
            <a:endParaRPr lang="en-US" dirty="0"/>
          </a:p>
        </p:txBody>
      </p:sp>
      <p:pic>
        <p:nvPicPr>
          <p:cNvPr id="19" name="Image" descr="Image">
            <a:extLst>
              <a:ext uri="{FF2B5EF4-FFF2-40B4-BE49-F238E27FC236}">
                <a16:creationId xmlns:a16="http://schemas.microsoft.com/office/drawing/2014/main" id="{792BB3F3-CC5E-E56C-DA2D-9E1E9E48E8F7}"/>
              </a:ext>
            </a:extLst>
          </p:cNvPr>
          <p:cNvPicPr>
            <a:picLocks noChangeAspect="1"/>
          </p:cNvPicPr>
          <p:nvPr/>
        </p:nvPicPr>
        <p:blipFill>
          <a:blip r:embed="rId3"/>
          <a:stretch>
            <a:fillRect/>
          </a:stretch>
        </p:blipFill>
        <p:spPr>
          <a:xfrm>
            <a:off x="5467894" y="2382715"/>
            <a:ext cx="1381314" cy="694593"/>
          </a:xfrm>
          <a:prstGeom prst="rect">
            <a:avLst/>
          </a:prstGeom>
          <a:ln w="12700">
            <a:miter lim="400000"/>
          </a:ln>
        </p:spPr>
      </p:pic>
      <p:pic>
        <p:nvPicPr>
          <p:cNvPr id="20" name="Image" descr="Image">
            <a:extLst>
              <a:ext uri="{FF2B5EF4-FFF2-40B4-BE49-F238E27FC236}">
                <a16:creationId xmlns:a16="http://schemas.microsoft.com/office/drawing/2014/main" id="{D61388D0-F7EA-440C-D5C1-E4CE91A6C5E2}"/>
              </a:ext>
            </a:extLst>
          </p:cNvPr>
          <p:cNvPicPr>
            <a:picLocks noChangeAspect="1"/>
          </p:cNvPicPr>
          <p:nvPr/>
        </p:nvPicPr>
        <p:blipFill>
          <a:blip r:embed="rId3"/>
          <a:stretch>
            <a:fillRect/>
          </a:stretch>
        </p:blipFill>
        <p:spPr>
          <a:xfrm>
            <a:off x="5467894" y="3754315"/>
            <a:ext cx="1455502" cy="747347"/>
          </a:xfrm>
          <a:prstGeom prst="rect">
            <a:avLst/>
          </a:prstGeom>
          <a:ln w="12700">
            <a:miter lim="400000"/>
          </a:ln>
        </p:spPr>
      </p:pic>
      <p:pic>
        <p:nvPicPr>
          <p:cNvPr id="21" name="Image" descr="Image">
            <a:extLst>
              <a:ext uri="{FF2B5EF4-FFF2-40B4-BE49-F238E27FC236}">
                <a16:creationId xmlns:a16="http://schemas.microsoft.com/office/drawing/2014/main" id="{A4387188-7750-17C7-C5AF-9FCF641F2D3C}"/>
              </a:ext>
            </a:extLst>
          </p:cNvPr>
          <p:cNvPicPr>
            <a:picLocks noChangeAspect="1"/>
          </p:cNvPicPr>
          <p:nvPr/>
        </p:nvPicPr>
        <p:blipFill>
          <a:blip r:embed="rId3"/>
          <a:stretch>
            <a:fillRect/>
          </a:stretch>
        </p:blipFill>
        <p:spPr>
          <a:xfrm>
            <a:off x="5533291" y="4624754"/>
            <a:ext cx="1342294" cy="650631"/>
          </a:xfrm>
          <a:prstGeom prst="rect">
            <a:avLst/>
          </a:prstGeom>
          <a:ln w="12700">
            <a:miter lim="400000"/>
          </a:ln>
        </p:spPr>
      </p:pic>
      <p:pic>
        <p:nvPicPr>
          <p:cNvPr id="22" name="Image" descr="Image">
            <a:extLst>
              <a:ext uri="{FF2B5EF4-FFF2-40B4-BE49-F238E27FC236}">
                <a16:creationId xmlns:a16="http://schemas.microsoft.com/office/drawing/2014/main" id="{8291CB40-3889-A378-1998-8E74271B0807}"/>
              </a:ext>
            </a:extLst>
          </p:cNvPr>
          <p:cNvPicPr>
            <a:picLocks noChangeAspect="1"/>
          </p:cNvPicPr>
          <p:nvPr/>
        </p:nvPicPr>
        <p:blipFill>
          <a:blip r:embed="rId3"/>
          <a:stretch>
            <a:fillRect/>
          </a:stretch>
        </p:blipFill>
        <p:spPr>
          <a:xfrm>
            <a:off x="8566229" y="4632949"/>
            <a:ext cx="1455502" cy="598474"/>
          </a:xfrm>
          <a:prstGeom prst="rect">
            <a:avLst/>
          </a:prstGeom>
          <a:ln w="12700">
            <a:miter lim="400000"/>
          </a:ln>
        </p:spPr>
      </p:pic>
      <p:sp>
        <p:nvSpPr>
          <p:cNvPr id="23" name="Title 1">
            <a:extLst>
              <a:ext uri="{FF2B5EF4-FFF2-40B4-BE49-F238E27FC236}">
                <a16:creationId xmlns:a16="http://schemas.microsoft.com/office/drawing/2014/main" id="{AECD0B05-96E8-1ED3-F2F5-A719A3477325}"/>
              </a:ext>
            </a:extLst>
          </p:cNvPr>
          <p:cNvSpPr txBox="1">
            <a:spLocks/>
          </p:cNvSpPr>
          <p:nvPr/>
        </p:nvSpPr>
        <p:spPr>
          <a:xfrm>
            <a:off x="192505" y="748051"/>
            <a:ext cx="5872052" cy="61411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sz="2400" dirty="0">
              <a:solidFill>
                <a:srgbClr val="0481C9"/>
              </a:solidFill>
            </a:endParaRPr>
          </a:p>
        </p:txBody>
      </p:sp>
    </p:spTree>
    <p:extLst>
      <p:ext uri="{BB962C8B-B14F-4D97-AF65-F5344CB8AC3E}">
        <p14:creationId xmlns:p14="http://schemas.microsoft.com/office/powerpoint/2010/main" val="1438309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A38D9-B10E-D8B9-C8F3-8348CD78DDF1}"/>
              </a:ext>
            </a:extLst>
          </p:cNvPr>
          <p:cNvSpPr>
            <a:spLocks noGrp="1"/>
          </p:cNvSpPr>
          <p:nvPr>
            <p:ph type="title"/>
          </p:nvPr>
        </p:nvSpPr>
        <p:spPr>
          <a:xfrm>
            <a:off x="192505" y="82673"/>
            <a:ext cx="11896826" cy="549635"/>
          </a:xfrm>
        </p:spPr>
        <p:txBody>
          <a:bodyPr rtlCol="0">
            <a:normAutofit fontScale="90000"/>
          </a:bodyPr>
          <a:lstStyle/>
          <a:p>
            <a:pPr rtl="0"/>
            <a:r>
              <a:rPr lang="en-US" b="1" dirty="0"/>
              <a:t/>
            </a:r>
            <a:br>
              <a:rPr lang="en-US" b="1" dirty="0"/>
            </a:br>
            <a:r>
              <a:rPr lang="ro" b="1" dirty="0">
                <a:solidFill>
                  <a:schemeClr val="tx1"/>
                </a:solidFill>
              </a:rPr>
              <a:t>Impactul SC și riscurile bolilor cauzate de căldură</a:t>
            </a:r>
            <a:r>
              <a:rPr lang="en-US" b="1" dirty="0">
                <a:solidFill>
                  <a:schemeClr val="tx1"/>
                </a:solidFill>
              </a:rPr>
              <a:t/>
            </a:r>
            <a:br>
              <a:rPr lang="en-US" b="1" dirty="0">
                <a:solidFill>
                  <a:schemeClr val="tx1"/>
                </a:solidFill>
              </a:rPr>
            </a:br>
            <a:endParaRPr lang="en-US" b="1" dirty="0">
              <a:solidFill>
                <a:schemeClr val="tx1"/>
              </a:solidFill>
            </a:endParaRPr>
          </a:p>
        </p:txBody>
      </p:sp>
      <p:pic>
        <p:nvPicPr>
          <p:cNvPr id="5" name="Content Placeholder 4">
            <a:extLst>
              <a:ext uri="{FF2B5EF4-FFF2-40B4-BE49-F238E27FC236}">
                <a16:creationId xmlns:a16="http://schemas.microsoft.com/office/drawing/2014/main" id="{E5C4841E-448F-2D80-03E0-AA446033C5EA}"/>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778" r="490" b="8774"/>
          <a:stretch/>
        </p:blipFill>
        <p:spPr>
          <a:xfrm>
            <a:off x="4981117" y="589065"/>
            <a:ext cx="7125890" cy="5702583"/>
          </a:xfrm>
        </p:spPr>
      </p:pic>
      <p:sp>
        <p:nvSpPr>
          <p:cNvPr id="11" name="Title 1">
            <a:extLst>
              <a:ext uri="{FF2B5EF4-FFF2-40B4-BE49-F238E27FC236}">
                <a16:creationId xmlns:a16="http://schemas.microsoft.com/office/drawing/2014/main" id="{EBE8E766-CAD3-8F1D-16C1-BD37098FB703}"/>
              </a:ext>
            </a:extLst>
          </p:cNvPr>
          <p:cNvSpPr txBox="1">
            <a:spLocks/>
          </p:cNvSpPr>
          <p:nvPr/>
        </p:nvSpPr>
        <p:spPr>
          <a:xfrm>
            <a:off x="160289" y="2295717"/>
            <a:ext cx="3338116" cy="1115699"/>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lnSpc>
                <a:spcPct val="110000"/>
              </a:lnSpc>
            </a:pPr>
            <a:r>
              <a:rPr lang="ro" sz="2400" dirty="0">
                <a:solidFill>
                  <a:srgbClr val="0481C9"/>
                </a:solidFill>
              </a:rPr>
              <a:t>Tulburările </a:t>
            </a:r>
            <a:r>
              <a:rPr lang="ro" sz="2400" dirty="0" smtClean="0">
                <a:solidFill>
                  <a:srgbClr val="0481C9"/>
                </a:solidFill>
              </a:rPr>
              <a:t>metabolice</a:t>
            </a:r>
            <a:br>
              <a:rPr lang="ro" sz="2400" dirty="0" smtClean="0">
                <a:solidFill>
                  <a:srgbClr val="0481C9"/>
                </a:solidFill>
              </a:rPr>
            </a:br>
            <a:r>
              <a:rPr lang="ro" sz="2400" dirty="0" smtClean="0">
                <a:solidFill>
                  <a:srgbClr val="0481C9"/>
                </a:solidFill>
              </a:rPr>
              <a:t>ca </a:t>
            </a:r>
            <a:r>
              <a:rPr lang="ro" sz="2400" dirty="0">
                <a:solidFill>
                  <a:srgbClr val="0481C9"/>
                </a:solidFill>
              </a:rPr>
              <a:t>factor modificabil</a:t>
            </a:r>
          </a:p>
        </p:txBody>
      </p:sp>
      <p:sp>
        <p:nvSpPr>
          <p:cNvPr id="16" name="N Engl J Med. 2022 Oct 13;387(15):1404-1413.">
            <a:extLst>
              <a:ext uri="{FF2B5EF4-FFF2-40B4-BE49-F238E27FC236}">
                <a16:creationId xmlns:a16="http://schemas.microsoft.com/office/drawing/2014/main" id="{0B060E99-71BC-2723-C03C-FE4C11B594F7}"/>
              </a:ext>
            </a:extLst>
          </p:cNvPr>
          <p:cNvSpPr txBox="1"/>
          <p:nvPr/>
        </p:nvSpPr>
        <p:spPr>
          <a:xfrm>
            <a:off x="7715215" y="6247689"/>
            <a:ext cx="89768" cy="23596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rtlCol="0" anchor="ctr">
            <a:spAutoFit/>
          </a:bodyPr>
          <a:lstStyle>
            <a:lvl1pPr defTabSz="228600">
              <a:defRPr sz="1200" i="1">
                <a:solidFill>
                  <a:srgbClr val="7F7F7F"/>
                </a:solidFill>
              </a:defRPr>
            </a:lvl1pPr>
          </a:lstStyle>
          <a:p>
            <a:pPr rtl="0"/>
            <a:r>
              <a:rPr dirty="0" smtClean="0"/>
              <a:t>.</a:t>
            </a:r>
            <a:endParaRPr dirty="0"/>
          </a:p>
        </p:txBody>
      </p:sp>
      <p:sp>
        <p:nvSpPr>
          <p:cNvPr id="3" name="Téglalap 2"/>
          <p:cNvSpPr/>
          <p:nvPr/>
        </p:nvSpPr>
        <p:spPr>
          <a:xfrm>
            <a:off x="0" y="6124578"/>
            <a:ext cx="1829347" cy="246221"/>
          </a:xfrm>
          <a:prstGeom prst="rect">
            <a:avLst/>
          </a:prstGeom>
        </p:spPr>
        <p:txBody>
          <a:bodyPr wrap="none">
            <a:spAutoFit/>
          </a:bodyPr>
          <a:lstStyle/>
          <a:p>
            <a:r>
              <a:rPr lang="ro" sz="1000" dirty="0">
                <a:solidFill>
                  <a:srgbClr val="000000"/>
                </a:solidFill>
              </a:rPr>
              <a:t>DOI: 10.1056/NEJMcp2210623.</a:t>
            </a:r>
          </a:p>
        </p:txBody>
      </p:sp>
    </p:spTree>
    <p:extLst>
      <p:ext uri="{BB962C8B-B14F-4D97-AF65-F5344CB8AC3E}">
        <p14:creationId xmlns:p14="http://schemas.microsoft.com/office/powerpoint/2010/main" val="418163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a:extLst>
              <a:ext uri="{FF2B5EF4-FFF2-40B4-BE49-F238E27FC236}">
                <a16:creationId xmlns:a16="http://schemas.microsoft.com/office/drawing/2014/main" id="{27144412-6B92-1703-4BE7-F2ECE973BBEC}"/>
              </a:ext>
            </a:extLst>
          </p:cNvPr>
          <p:cNvPicPr>
            <a:picLocks noGrp="1" noChangeAspect="1"/>
          </p:cNvPicPr>
          <p:nvPr>
            <p:ph idx="1"/>
          </p:nvPr>
        </p:nvPicPr>
        <p:blipFill rotWithShape="1">
          <a:blip r:embed="rId2">
            <a:duotone>
              <a:schemeClr val="accent1">
                <a:shade val="45000"/>
                <a:satMod val="135000"/>
              </a:schemeClr>
              <a:prstClr val="white"/>
            </a:duotone>
            <a:extLst>
              <a:ext uri="{BEBA8EAE-BF5A-486C-A8C5-ECC9F3942E4B}">
                <a14:imgProps xmlns:a14="http://schemas.microsoft.com/office/drawing/2010/main">
                  <a14:imgLayer>
                    <a14:imgEffect>
                      <a14:colorTemperature colorTemp="11200"/>
                    </a14:imgEffect>
                    <a14:imgEffect>
                      <a14:saturation sat="400000"/>
                    </a14:imgEffect>
                    <a14:imgEffect>
                      <a14:brightnessContrast contrast="40000"/>
                    </a14:imgEffect>
                  </a14:imgLayer>
                </a14:imgProps>
              </a:ext>
            </a:extLst>
          </a:blip>
          <a:srcRect l="-281" t="281" r="-92" b="43914"/>
          <a:stretch/>
        </p:blipFill>
        <p:spPr>
          <a:xfrm>
            <a:off x="287946" y="1041737"/>
            <a:ext cx="11616107" cy="3614980"/>
          </a:xfrm>
          <a:prstGeom prst="rect">
            <a:avLst/>
          </a:prstGeom>
        </p:spPr>
      </p:pic>
      <p:sp>
        <p:nvSpPr>
          <p:cNvPr id="2" name="TextBox 1">
            <a:extLst>
              <a:ext uri="{FF2B5EF4-FFF2-40B4-BE49-F238E27FC236}">
                <a16:creationId xmlns:a16="http://schemas.microsoft.com/office/drawing/2014/main" id="{6346FF04-1813-0503-355E-DB68EC6377FA}"/>
              </a:ext>
            </a:extLst>
          </p:cNvPr>
          <p:cNvSpPr txBox="1"/>
          <p:nvPr/>
        </p:nvSpPr>
        <p:spPr>
          <a:xfrm>
            <a:off x="5234608" y="5706604"/>
            <a:ext cx="6669445" cy="646331"/>
          </a:xfrm>
          <a:prstGeom prst="rect">
            <a:avLst/>
          </a:prstGeom>
          <a:noFill/>
        </p:spPr>
        <p:txBody>
          <a:bodyPr wrap="square" rtlCol="0">
            <a:spAutoFit/>
          </a:bodyPr>
          <a:lstStyle/>
          <a:p>
            <a:pPr algn="r" rtl="0"/>
            <a:r>
              <a:rPr lang="ro" sz="1200" i="1">
                <a:solidFill>
                  <a:srgbClr val="000000"/>
                </a:solidFill>
                <a:effectLst/>
                <a:latin typeface="Helvetica Neue" panose="02000503000000020004" pitchFamily="2" charset="0"/>
              </a:rPr>
              <a:t>https://idf.org/aboutdiabetes/what-is-diabetes/facts-figures.html, </a:t>
            </a:r>
            <a:r>
              <a:rPr lang="ro" sz="1200" i="1">
                <a:solidFill>
                  <a:srgbClr val="000000"/>
                </a:solidFill>
                <a:latin typeface="Helvetica Neue" panose="02000503000000020004" pitchFamily="2" charset="0"/>
              </a:rPr>
              <a:t>accesat la 6 februarie 2023 </a:t>
            </a:r>
            <a:endParaRPr lang="en-US" sz="1200" i="1" dirty="0">
              <a:solidFill>
                <a:srgbClr val="000000"/>
              </a:solidFill>
              <a:effectLst/>
              <a:latin typeface="Helvetica Neue" panose="02000503000000020004" pitchFamily="2" charset="0"/>
            </a:endParaRPr>
          </a:p>
          <a:p>
            <a:pPr algn="r" rtl="0"/>
            <a:r>
              <a:rPr lang="ro" sz="1200" i="1">
                <a:effectLst/>
              </a:rPr>
              <a:t>DOI 10.1088/1755-1315/1016/1/012054</a:t>
            </a:r>
            <a:endParaRPr lang="en-US" sz="1200" i="1" dirty="0">
              <a:solidFill>
                <a:srgbClr val="000000"/>
              </a:solidFill>
              <a:effectLst/>
              <a:latin typeface="Helvetica Neue" panose="02000503000000020004" pitchFamily="2" charset="0"/>
            </a:endParaRPr>
          </a:p>
          <a:p>
            <a:pPr algn="r" rtl="0"/>
            <a:r>
              <a:rPr lang="ro" sz="1200" i="1">
                <a:effectLst/>
              </a:rPr>
              <a:t>DOI</a:t>
            </a:r>
            <a:r>
              <a:rPr lang="ro" sz="1200" i="1">
                <a:solidFill>
                  <a:srgbClr val="000000"/>
                </a:solidFill>
                <a:effectLst/>
                <a:latin typeface="Helvetica Neue" panose="02000503000000020004" pitchFamily="2" charset="0"/>
              </a:rPr>
              <a:t>: 10.1016/j.diabet.2020.10.003. </a:t>
            </a:r>
          </a:p>
        </p:txBody>
      </p:sp>
    </p:spTree>
    <p:extLst>
      <p:ext uri="{BB962C8B-B14F-4D97-AF65-F5344CB8AC3E}">
        <p14:creationId xmlns:p14="http://schemas.microsoft.com/office/powerpoint/2010/main" val="27008961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a:extLst>
              <a:ext uri="{FF2B5EF4-FFF2-40B4-BE49-F238E27FC236}">
                <a16:creationId xmlns:a16="http://schemas.microsoft.com/office/drawing/2014/main" id="{CC4BC795-6FEC-DD8B-2B52-9A7DB111B6F3}"/>
              </a:ext>
            </a:extLst>
          </p:cNvPr>
          <p:cNvPicPr>
            <a:picLocks noGrp="1" noChangeAspect="1"/>
          </p:cNvPicPr>
          <p:nvPr>
            <p:ph idx="1"/>
          </p:nvPr>
        </p:nvPicPr>
        <p:blipFill>
          <a:blip r:embed="rId2">
            <a:duotone>
              <a:schemeClr val="accent1">
                <a:shade val="45000"/>
                <a:satMod val="135000"/>
              </a:schemeClr>
              <a:prstClr val="white"/>
            </a:duotone>
            <a:extLst>
              <a:ext uri="{BEBA8EAE-BF5A-486C-A8C5-ECC9F3942E4B}">
                <a14:imgProps xmlns:a14="http://schemas.microsoft.com/office/drawing/2010/main">
                  <a14:imgLayer>
                    <a14:imgEffect>
                      <a14:colorTemperature colorTemp="11200"/>
                    </a14:imgEffect>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65431" y="618067"/>
            <a:ext cx="11861138" cy="4387935"/>
          </a:xfrm>
        </p:spPr>
      </p:pic>
      <p:sp>
        <p:nvSpPr>
          <p:cNvPr id="14" name="TextBox 13">
            <a:extLst>
              <a:ext uri="{FF2B5EF4-FFF2-40B4-BE49-F238E27FC236}">
                <a16:creationId xmlns:a16="http://schemas.microsoft.com/office/drawing/2014/main" id="{0F8F2A7C-D75D-91A8-438E-8FAC040D75AF}"/>
              </a:ext>
            </a:extLst>
          </p:cNvPr>
          <p:cNvSpPr txBox="1"/>
          <p:nvPr/>
        </p:nvSpPr>
        <p:spPr>
          <a:xfrm>
            <a:off x="4916556" y="5219870"/>
            <a:ext cx="7110013" cy="1200329"/>
          </a:xfrm>
          <a:prstGeom prst="rect">
            <a:avLst/>
          </a:prstGeom>
          <a:noFill/>
        </p:spPr>
        <p:txBody>
          <a:bodyPr wrap="square" rtlCol="0">
            <a:spAutoFit/>
          </a:bodyPr>
          <a:lstStyle/>
          <a:p>
            <a:pPr algn="r" rtl="0"/>
            <a:r>
              <a:rPr lang="ro" sz="1200" i="1">
                <a:solidFill>
                  <a:srgbClr val="000000"/>
                </a:solidFill>
                <a:effectLst/>
                <a:hlinkClick r:id="rId3"/>
              </a:rPr>
              <a:t>https://www.worldobesity.org/about/about-obesity/prevalence-of-obesity</a:t>
            </a:r>
            <a:r>
              <a:rPr lang="ro" sz="1200" i="1">
                <a:solidFill>
                  <a:srgbClr val="000000"/>
                </a:solidFill>
              </a:rPr>
              <a:t> </a:t>
            </a:r>
            <a:r>
              <a:rPr lang="ro" sz="1200" i="1">
                <a:solidFill>
                  <a:srgbClr val="000000"/>
                </a:solidFill>
                <a:effectLst/>
              </a:rPr>
              <a:t> accesat la </a:t>
            </a:r>
            <a:r>
              <a:rPr lang="ro" sz="1200" i="1">
                <a:solidFill>
                  <a:srgbClr val="000000"/>
                </a:solidFill>
              </a:rPr>
              <a:t>6</a:t>
            </a:r>
            <a:r>
              <a:rPr lang="ro" sz="1200" i="1">
                <a:solidFill>
                  <a:srgbClr val="000000"/>
                </a:solidFill>
                <a:effectLst/>
              </a:rPr>
              <a:t> februarie 2023</a:t>
            </a:r>
          </a:p>
          <a:p>
            <a:pPr algn="r" rtl="0"/>
            <a:r>
              <a:rPr lang="ro" sz="1200" i="1">
                <a:solidFill>
                  <a:srgbClr val="000000"/>
                </a:solidFill>
                <a:effectLst/>
              </a:rPr>
              <a:t>DOI:10.1503/cmaj.081050.</a:t>
            </a:r>
          </a:p>
          <a:p>
            <a:pPr algn="r" rtl="0"/>
            <a:r>
              <a:rPr lang="ro" sz="1200" i="1" cap="all">
                <a:solidFill>
                  <a:srgbClr val="000000"/>
                </a:solidFill>
                <a:effectLst/>
              </a:rPr>
              <a:t>doi</a:t>
            </a:r>
            <a:r>
              <a:rPr lang="ro" sz="1200" i="1">
                <a:solidFill>
                  <a:srgbClr val="000000"/>
                </a:solidFill>
                <a:effectLst/>
              </a:rPr>
              <a:t>:10.1371/journal.pmed.1003767.</a:t>
            </a:r>
          </a:p>
          <a:p>
            <a:pPr algn="r" rtl="0"/>
            <a:r>
              <a:rPr lang="ro" sz="1200" i="1" cap="all">
                <a:solidFill>
                  <a:srgbClr val="000000"/>
                </a:solidFill>
                <a:effectLst/>
              </a:rPr>
              <a:t>doi: </a:t>
            </a:r>
            <a:r>
              <a:rPr lang="ro" sz="1200" i="1">
                <a:solidFill>
                  <a:srgbClr val="000000"/>
                </a:solidFill>
                <a:effectLst/>
              </a:rPr>
              <a:t>10.1016/S2352-4642(21)00374-6.</a:t>
            </a:r>
          </a:p>
          <a:p>
            <a:pPr algn="r" rtl="0"/>
            <a:r>
              <a:rPr lang="ro" sz="1200" i="1" cap="all">
                <a:solidFill>
                  <a:srgbClr val="000000"/>
                </a:solidFill>
                <a:effectLst/>
              </a:rPr>
              <a:t>doi: </a:t>
            </a:r>
            <a:r>
              <a:rPr lang="ro" sz="1200" i="1">
                <a:solidFill>
                  <a:srgbClr val="000000"/>
                </a:solidFill>
                <a:effectLst/>
              </a:rPr>
              <a:t>10.1007/s13167-022-00273-6.</a:t>
            </a:r>
          </a:p>
          <a:p>
            <a:pPr algn="r" rtl="0"/>
            <a:r>
              <a:rPr lang="ro" sz="1200" i="1" cap="all">
                <a:solidFill>
                  <a:srgbClr val="000000"/>
                </a:solidFill>
                <a:effectLst/>
              </a:rPr>
              <a:t>doi: </a:t>
            </a:r>
            <a:r>
              <a:rPr lang="ro" sz="1200" i="1">
                <a:solidFill>
                  <a:srgbClr val="000000"/>
                </a:solidFill>
                <a:effectLst/>
              </a:rPr>
              <a:t>10.5772/39004.</a:t>
            </a:r>
          </a:p>
        </p:txBody>
      </p:sp>
    </p:spTree>
    <p:extLst>
      <p:ext uri="{BB962C8B-B14F-4D97-AF65-F5344CB8AC3E}">
        <p14:creationId xmlns:p14="http://schemas.microsoft.com/office/powerpoint/2010/main" val="14469446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2D221-3CE7-59D5-2774-8397B6F9F9BA}"/>
              </a:ext>
            </a:extLst>
          </p:cNvPr>
          <p:cNvSpPr>
            <a:spLocks noGrp="1"/>
          </p:cNvSpPr>
          <p:nvPr>
            <p:ph type="title"/>
          </p:nvPr>
        </p:nvSpPr>
        <p:spPr>
          <a:xfrm>
            <a:off x="192504" y="0"/>
            <a:ext cx="11896826" cy="549635"/>
          </a:xfrm>
        </p:spPr>
        <p:txBody>
          <a:bodyPr rtlCol="0">
            <a:normAutofit fontScale="90000"/>
          </a:bodyPr>
          <a:lstStyle/>
          <a:p>
            <a:pPr algn="ctr" rtl="0"/>
            <a:r>
              <a:rPr lang="ro" b="1">
                <a:solidFill>
                  <a:schemeClr val="tx1"/>
                </a:solidFill>
              </a:rPr>
              <a:t>Impactul CC asupra diabetului</a:t>
            </a:r>
            <a:endParaRPr lang="en-US" dirty="0">
              <a:solidFill>
                <a:schemeClr val="tx1"/>
              </a:solidFill>
            </a:endParaRPr>
          </a:p>
        </p:txBody>
      </p:sp>
      <p:pic>
        <p:nvPicPr>
          <p:cNvPr id="12" name="Content Placeholder 11">
            <a:extLst>
              <a:ext uri="{FF2B5EF4-FFF2-40B4-BE49-F238E27FC236}">
                <a16:creationId xmlns:a16="http://schemas.microsoft.com/office/drawing/2014/main" id="{27144412-6B92-1703-4BE7-F2ECE973BBE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883915" y="897999"/>
            <a:ext cx="10514005" cy="5497922"/>
          </a:xfrm>
          <a:prstGeom prst="rect">
            <a:avLst/>
          </a:prstGeom>
        </p:spPr>
      </p:pic>
      <p:sp>
        <p:nvSpPr>
          <p:cNvPr id="4" name="Title 1">
            <a:extLst>
              <a:ext uri="{FF2B5EF4-FFF2-40B4-BE49-F238E27FC236}">
                <a16:creationId xmlns:a16="http://schemas.microsoft.com/office/drawing/2014/main" id="{CDC34088-EAE6-7EDB-EDBD-9B188D3A5E67}"/>
              </a:ext>
            </a:extLst>
          </p:cNvPr>
          <p:cNvSpPr txBox="1">
            <a:spLocks/>
          </p:cNvSpPr>
          <p:nvPr/>
        </p:nvSpPr>
        <p:spPr>
          <a:xfrm>
            <a:off x="295174" y="462079"/>
            <a:ext cx="11896826" cy="373243"/>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algn="ctr" rtl="0"/>
            <a:r>
              <a:rPr lang="ro" sz="2300">
                <a:solidFill>
                  <a:srgbClr val="0481C9"/>
                </a:solidFill>
              </a:rPr>
              <a:t>Căi potențiale|temperatură extremă</a:t>
            </a:r>
          </a:p>
        </p:txBody>
      </p:sp>
      <p:sp>
        <p:nvSpPr>
          <p:cNvPr id="10" name="TextBox 9">
            <a:extLst>
              <a:ext uri="{FF2B5EF4-FFF2-40B4-BE49-F238E27FC236}">
                <a16:creationId xmlns:a16="http://schemas.microsoft.com/office/drawing/2014/main" id="{0A3EAD09-A992-7CFE-9E88-3CD07B15622A}"/>
              </a:ext>
            </a:extLst>
          </p:cNvPr>
          <p:cNvSpPr txBox="1"/>
          <p:nvPr/>
        </p:nvSpPr>
        <p:spPr>
          <a:xfrm>
            <a:off x="8972771" y="5588741"/>
            <a:ext cx="2425149" cy="276999"/>
          </a:xfrm>
          <a:prstGeom prst="rect">
            <a:avLst/>
          </a:prstGeom>
          <a:noFill/>
        </p:spPr>
        <p:txBody>
          <a:bodyPr wrap="square" rtlCol="0">
            <a:spAutoFit/>
          </a:bodyPr>
          <a:lstStyle/>
          <a:p>
            <a:pPr algn="r" rtl="0"/>
            <a:r>
              <a:rPr lang="ro" sz="1200" i="1">
                <a:effectLst/>
              </a:rPr>
              <a:t>DOI: 10.1016/j.diabet.2020.10.003.</a:t>
            </a:r>
            <a:endParaRPr lang="en-US" sz="1200" dirty="0">
              <a:effectLst/>
            </a:endParaRPr>
          </a:p>
        </p:txBody>
      </p:sp>
    </p:spTree>
    <p:extLst>
      <p:ext uri="{BB962C8B-B14F-4D97-AF65-F5344CB8AC3E}">
        <p14:creationId xmlns:p14="http://schemas.microsoft.com/office/powerpoint/2010/main" val="23890041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A38D9-B10E-D8B9-C8F3-8348CD78DDF1}"/>
              </a:ext>
            </a:extLst>
          </p:cNvPr>
          <p:cNvSpPr>
            <a:spLocks noGrp="1"/>
          </p:cNvSpPr>
          <p:nvPr>
            <p:ph type="title"/>
          </p:nvPr>
        </p:nvSpPr>
        <p:spPr/>
        <p:txBody>
          <a:bodyPr rtlCol="0">
            <a:normAutofit fontScale="90000"/>
          </a:bodyPr>
          <a:lstStyle/>
          <a:p>
            <a:pPr rtl="0"/>
            <a:r>
              <a:rPr lang="en-US" b="1" dirty="0"/>
              <a:t/>
            </a:r>
            <a:br>
              <a:rPr lang="en-US" b="1" dirty="0"/>
            </a:br>
            <a:r>
              <a:rPr lang="ro" b="1" dirty="0">
                <a:solidFill>
                  <a:schemeClr val="tx1"/>
                </a:solidFill>
              </a:rPr>
              <a:t>Impactul SC asupra riscului de diabet</a:t>
            </a:r>
            <a:r>
              <a:rPr lang="en-US" b="1" dirty="0">
                <a:solidFill>
                  <a:schemeClr val="tx1"/>
                </a:solidFill>
              </a:rPr>
              <a:t/>
            </a:r>
            <a:br>
              <a:rPr lang="en-US" b="1" dirty="0">
                <a:solidFill>
                  <a:schemeClr val="tx1"/>
                </a:solidFill>
              </a:rPr>
            </a:br>
            <a:endParaRPr lang="en-US" b="1" dirty="0">
              <a:solidFill>
                <a:schemeClr val="tx1"/>
              </a:solidFill>
            </a:endParaRPr>
          </a:p>
        </p:txBody>
      </p:sp>
      <p:pic>
        <p:nvPicPr>
          <p:cNvPr id="5" name="Content Placeholder 4">
            <a:extLst>
              <a:ext uri="{FF2B5EF4-FFF2-40B4-BE49-F238E27FC236}">
                <a16:creationId xmlns:a16="http://schemas.microsoft.com/office/drawing/2014/main" id="{E5C4841E-448F-2D80-03E0-AA446033C5EA}"/>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5742" r="14610" b="26321"/>
          <a:stretch/>
        </p:blipFill>
        <p:spPr>
          <a:xfrm>
            <a:off x="2544703" y="633046"/>
            <a:ext cx="8787198" cy="5284177"/>
          </a:xfrm>
        </p:spPr>
      </p:pic>
      <p:sp>
        <p:nvSpPr>
          <p:cNvPr id="10" name="Title 1">
            <a:extLst>
              <a:ext uri="{FF2B5EF4-FFF2-40B4-BE49-F238E27FC236}">
                <a16:creationId xmlns:a16="http://schemas.microsoft.com/office/drawing/2014/main" id="{BBB11069-F7DD-C671-2CBC-B3737FAB63C5}"/>
              </a:ext>
            </a:extLst>
          </p:cNvPr>
          <p:cNvSpPr txBox="1">
            <a:spLocks/>
          </p:cNvSpPr>
          <p:nvPr/>
        </p:nvSpPr>
        <p:spPr>
          <a:xfrm>
            <a:off x="192505" y="571123"/>
            <a:ext cx="11896826" cy="54963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ro" sz="2400">
                <a:solidFill>
                  <a:srgbClr val="0481C9"/>
                </a:solidFill>
              </a:rPr>
              <a:t>Căi potențiale | </a:t>
            </a:r>
            <a:r>
              <a:rPr lang="ro" sz="2400">
                <a:solidFill>
                  <a:srgbClr val="C00000"/>
                </a:solidFill>
              </a:rPr>
              <a:t>Căldură extremă </a:t>
            </a:r>
          </a:p>
        </p:txBody>
      </p:sp>
      <p:sp>
        <p:nvSpPr>
          <p:cNvPr id="13" name="Nutrients 2021, 13, 1450">
            <a:extLst>
              <a:ext uri="{FF2B5EF4-FFF2-40B4-BE49-F238E27FC236}">
                <a16:creationId xmlns:a16="http://schemas.microsoft.com/office/drawing/2014/main" id="{62580DD4-16C7-F22F-CC52-F15236976533}"/>
              </a:ext>
            </a:extLst>
          </p:cNvPr>
          <p:cNvSpPr txBox="1"/>
          <p:nvPr/>
        </p:nvSpPr>
        <p:spPr>
          <a:xfrm>
            <a:off x="78205" y="6013690"/>
            <a:ext cx="1473160" cy="20518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rtlCol="0" anchor="ctr">
            <a:spAutoFit/>
          </a:bodyPr>
          <a:lstStyle/>
          <a:p>
            <a:pPr algn="ctr" defTabSz="292100" rtl="0">
              <a:defRPr sz="1200" i="1"/>
            </a:pPr>
            <a:r>
              <a:rPr lang="ro" sz="1000" cap="all" dirty="0"/>
              <a:t>doi</a:t>
            </a:r>
            <a:r>
              <a:rPr lang="ro" sz="1000" dirty="0"/>
              <a:t>: 10.3390/nu13051450.</a:t>
            </a:r>
            <a:endParaRPr sz="1000" dirty="0">
              <a:solidFill>
                <a:schemeClr val="bg1">
                  <a:lumMod val="50000"/>
                </a:schemeClr>
              </a:solidFill>
            </a:endParaRPr>
          </a:p>
        </p:txBody>
      </p:sp>
      <p:sp>
        <p:nvSpPr>
          <p:cNvPr id="14" name="BMJ Open Diabetes Research and Care 2017;5:e000317.">
            <a:extLst>
              <a:ext uri="{FF2B5EF4-FFF2-40B4-BE49-F238E27FC236}">
                <a16:creationId xmlns:a16="http://schemas.microsoft.com/office/drawing/2014/main" id="{08D58C9F-290B-E107-7E6C-DC695744C27A}"/>
              </a:ext>
            </a:extLst>
          </p:cNvPr>
          <p:cNvSpPr txBox="1"/>
          <p:nvPr/>
        </p:nvSpPr>
        <p:spPr>
          <a:xfrm>
            <a:off x="78205" y="6125075"/>
            <a:ext cx="2611434" cy="2728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25400" tIns="25400" rIns="25400" bIns="25400" rtlCol="0" anchor="ctr">
            <a:spAutoFit/>
          </a:bodyPr>
          <a:lstStyle>
            <a:lvl1pPr defTabSz="228600">
              <a:lnSpc>
                <a:spcPct val="120000"/>
              </a:lnSpc>
              <a:defRPr sz="1200" i="1">
                <a:solidFill>
                  <a:srgbClr val="7F7F7F"/>
                </a:solidFill>
                <a:latin typeface="Helvetica Neue"/>
                <a:ea typeface="Helvetica Neue"/>
                <a:cs typeface="Helvetica Neue"/>
                <a:sym typeface="Helvetica Neue"/>
              </a:defRPr>
            </a:lvl1pPr>
          </a:lstStyle>
          <a:p>
            <a:pPr rtl="0"/>
            <a:r>
              <a:rPr lang="ro" sz="1000" i="0" cap="all" dirty="0">
                <a:solidFill>
                  <a:srgbClr val="000000"/>
                </a:solidFill>
                <a:effectLst/>
                <a:latin typeface="+mn-lt"/>
              </a:rPr>
              <a:t>doi: </a:t>
            </a:r>
            <a:r>
              <a:rPr lang="ro" sz="1000" i="0" dirty="0">
                <a:solidFill>
                  <a:srgbClr val="000000"/>
                </a:solidFill>
                <a:effectLst/>
                <a:latin typeface="+mn-lt"/>
              </a:rPr>
              <a:t>10.1136/bmjdrc-2016-000317</a:t>
            </a:r>
            <a:r>
              <a:rPr lang="ro" dirty="0">
                <a:solidFill>
                  <a:schemeClr val="bg1">
                    <a:lumMod val="50000"/>
                  </a:schemeClr>
                </a:solidFill>
                <a:effectLst/>
                <a:latin typeface="+mn-lt"/>
              </a:rPr>
              <a:t>.</a:t>
            </a:r>
            <a:endParaRPr lang="en-US" dirty="0">
              <a:solidFill>
                <a:srgbClr val="000000"/>
              </a:solidFill>
              <a:effectLst/>
              <a:latin typeface="Helvetica Neue" panose="02000503000000020004" pitchFamily="2" charset="0"/>
            </a:endParaRPr>
          </a:p>
        </p:txBody>
      </p:sp>
    </p:spTree>
    <p:extLst>
      <p:ext uri="{BB962C8B-B14F-4D97-AF65-F5344CB8AC3E}">
        <p14:creationId xmlns:p14="http://schemas.microsoft.com/office/powerpoint/2010/main" val="339550165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_UNIQUEID" val="551"/>
</p:tagLst>
</file>

<file path=ppt/theme/theme1.xml><?xml version="1.0" encoding="utf-8"?>
<a:theme xmlns:a="http://schemas.openxmlformats.org/drawingml/2006/main" name="Office-téma">
  <a:themeElements>
    <a:clrScheme name="Custom 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Props1.xml><?xml version="1.0" encoding="utf-8"?>
<ds:datastoreItem xmlns:ds="http://schemas.openxmlformats.org/officeDocument/2006/customXml" ds:itemID="{5CA60ECB-AAF5-41CE-AD3A-59A03D837181}">
  <ds:schemaRefs>
    <ds:schemaRef ds:uri="http://schemas.microsoft.com/sharepoint/v3/contenttype/forms"/>
  </ds:schemaRefs>
</ds:datastoreItem>
</file>

<file path=customXml/itemProps2.xml><?xml version="1.0" encoding="utf-8"?>
<ds:datastoreItem xmlns:ds="http://schemas.openxmlformats.org/officeDocument/2006/customXml" ds:itemID="{E6BB8B71-995C-45CF-89CA-1DFC3AF0F032}"/>
</file>

<file path=customXml/itemProps3.xml><?xml version="1.0" encoding="utf-8"?>
<ds:datastoreItem xmlns:ds="http://schemas.openxmlformats.org/officeDocument/2006/customXml" ds:itemID="{5DBE8F04-82CE-47ED-9108-0D38E8221203}">
  <ds:schemaRefs>
    <ds:schemaRef ds:uri="http://purl.org/dc/elements/1.1/"/>
    <ds:schemaRef ds:uri="603c054e-d324-4a4b-bfdc-a44c27811fd1"/>
    <ds:schemaRef ds:uri="http://schemas.microsoft.com/office/2006/documentManagement/types"/>
    <ds:schemaRef ds:uri="http://schemas.microsoft.com/office/infopath/2007/PartnerControls"/>
    <ds:schemaRef ds:uri="http://schemas.microsoft.com/office/2006/metadata/properties"/>
    <ds:schemaRef ds:uri="http://www.w3.org/XML/1998/namespace"/>
    <ds:schemaRef ds:uri="http://purl.org/dc/terms/"/>
    <ds:schemaRef ds:uri="7041af30-ae09-480b-a38a-622eca9a1506"/>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13649</TotalTime>
  <Words>2602</Words>
  <Application>Microsoft Office PowerPoint</Application>
  <PresentationFormat>Szélesvásznú</PresentationFormat>
  <Paragraphs>253</Paragraphs>
  <Slides>36</Slides>
  <Notes>0</Notes>
  <HiddenSlides>0</HiddenSlides>
  <MMClips>0</MMClips>
  <ScaleCrop>false</ScaleCrop>
  <HeadingPairs>
    <vt:vector size="6" baseType="variant">
      <vt:variant>
        <vt:lpstr>Használt betűtípusok</vt:lpstr>
      </vt:variant>
      <vt:variant>
        <vt:i4>6</vt:i4>
      </vt:variant>
      <vt:variant>
        <vt:lpstr>Téma</vt:lpstr>
      </vt:variant>
      <vt:variant>
        <vt:i4>1</vt:i4>
      </vt:variant>
      <vt:variant>
        <vt:lpstr>Diacímek</vt:lpstr>
      </vt:variant>
      <vt:variant>
        <vt:i4>36</vt:i4>
      </vt:variant>
    </vt:vector>
  </HeadingPairs>
  <TitlesOfParts>
    <vt:vector size="43" baseType="lpstr">
      <vt:lpstr>Arial</vt:lpstr>
      <vt:lpstr>Calibri</vt:lpstr>
      <vt:lpstr>Garamond</vt:lpstr>
      <vt:lpstr>Helvetica Neue</vt:lpstr>
      <vt:lpstr>Times New Roman</vt:lpstr>
      <vt:lpstr>Wingdings</vt:lpstr>
      <vt:lpstr>Office-téma</vt:lpstr>
      <vt:lpstr>Developing new curriculum outlines and learning materials on climate change's health impacts for medical schools 2021-2-HU01-KA220-HED-000050972</vt:lpstr>
      <vt:lpstr>Schimbările climatice și  tulburări metabolice</vt:lpstr>
      <vt:lpstr>Obiective didactice</vt:lpstr>
      <vt:lpstr> Impactul și riscurile schimbărilor climatice </vt:lpstr>
      <vt:lpstr> Impactul SC și riscurile bolilor cauzate de căldură </vt:lpstr>
      <vt:lpstr>PowerPoint-bemutató</vt:lpstr>
      <vt:lpstr>PowerPoint-bemutató</vt:lpstr>
      <vt:lpstr>Impactul CC asupra diabetului</vt:lpstr>
      <vt:lpstr> Impactul SC asupra riscului de diabet </vt:lpstr>
      <vt:lpstr>Impactul SC asupra bolilor legate de obezitate</vt:lpstr>
      <vt:lpstr>STUDIU DE CAZ - Vulnerabilitatea la căldură extremă la persoanele în vârstă</vt:lpstr>
      <vt:lpstr>Impactul SC asupra tulburărilor metabolice </vt:lpstr>
      <vt:lpstr>SC și diabetul: legături directe</vt:lpstr>
      <vt:lpstr>SC și diabetul: legături directe</vt:lpstr>
      <vt:lpstr>SC și diabetul: legături indirecte</vt:lpstr>
      <vt:lpstr>Cum dezvoltă oficialii din domeniul sănătății strategii și programe pentru a ajuta comunitățile  să ne pregătim pentru efectele CC asupra sănătății?</vt:lpstr>
      <vt:lpstr>Cum dezvoltă oficialii din domeniul sănătății strategii și programe pentru a ajuta comunitățile  să ne pregătim pentru efectele SC asupra sănătății?</vt:lpstr>
      <vt:lpstr>Atenuare | Adaptare | Strategii de co-beneficiu</vt:lpstr>
      <vt:lpstr>Beneficiile secundare ale călătoriei active pentru sănătatea metabolică</vt:lpstr>
      <vt:lpstr>PowerPoint-bemutató</vt:lpstr>
      <vt:lpstr>Transformarea sistemelor alimentare pentru îmbunătățirea dietelor</vt:lpstr>
      <vt:lpstr>Co-beneficiile pentru sănătatea metabolică ale dietelor pe bază de plante</vt:lpstr>
      <vt:lpstr>STUDIU DE CAZ Cum să vă pregătiți cel mai bine pentru gestionarea diabetului  în situații de evenimente geologice și meteorologice extreme?</vt:lpstr>
      <vt:lpstr>Managementul geo-mediu al diabetului | nivel național </vt:lpstr>
      <vt:lpstr>Managementul diabetului prin geo-mediu | furnizorii de servicii medicale </vt:lpstr>
      <vt:lpstr>Managementul diabetului prin geo-mediu | furnizorii de servicii medicale</vt:lpstr>
      <vt:lpstr>Managementul diabetului prin geo-mediu | profesionist în domeniul sănătății</vt:lpstr>
      <vt:lpstr>PowerPoint-bemutató</vt:lpstr>
      <vt:lpstr>PowerPoint-bemutató</vt:lpstr>
      <vt:lpstr>Mesaje-cheie</vt:lpstr>
      <vt:lpstr>Bibliografie recomandată</vt:lpstr>
      <vt:lpstr>Testează-ți cunoștințele :</vt:lpstr>
      <vt:lpstr>Testează-ți cunoștințele :</vt:lpstr>
      <vt:lpstr>PowerPoint-bemutató</vt:lpstr>
      <vt:lpstr>Testează-ți cunoștințele :</vt:lpstr>
      <vt:lpstr>Testează-ți cunoștințele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Girán János</dc:creator>
  <cp:lastModifiedBy>User</cp:lastModifiedBy>
  <cp:revision>114</cp:revision>
  <dcterms:created xsi:type="dcterms:W3CDTF">2023-02-21T16:51:38Z</dcterms:created>
  <dcterms:modified xsi:type="dcterms:W3CDTF">2025-04-22T12:53:05Z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