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324" r:id="rId5"/>
    <p:sldId id="256" r:id="rId6"/>
    <p:sldId id="321" r:id="rId7"/>
    <p:sldId id="261" r:id="rId8"/>
    <p:sldId id="263" r:id="rId9"/>
    <p:sldId id="267" r:id="rId10"/>
    <p:sldId id="273" r:id="rId11"/>
    <p:sldId id="269" r:id="rId12"/>
    <p:sldId id="274" r:id="rId13"/>
    <p:sldId id="276" r:id="rId14"/>
    <p:sldId id="277" r:id="rId15"/>
    <p:sldId id="278" r:id="rId16"/>
    <p:sldId id="280" r:id="rId17"/>
    <p:sldId id="281" r:id="rId18"/>
    <p:sldId id="275" r:id="rId19"/>
    <p:sldId id="282" r:id="rId20"/>
    <p:sldId id="284" r:id="rId21"/>
    <p:sldId id="285" r:id="rId22"/>
    <p:sldId id="270" r:id="rId23"/>
    <p:sldId id="286" r:id="rId24"/>
    <p:sldId id="288" r:id="rId25"/>
    <p:sldId id="283"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303" r:id="rId41"/>
    <p:sldId id="304" r:id="rId42"/>
    <p:sldId id="305" r:id="rId43"/>
    <p:sldId id="306" r:id="rId44"/>
    <p:sldId id="307" r:id="rId45"/>
    <p:sldId id="309" r:id="rId46"/>
    <p:sldId id="310" r:id="rId47"/>
    <p:sldId id="311" r:id="rId48"/>
    <p:sldId id="312" r:id="rId49"/>
    <p:sldId id="313" r:id="rId50"/>
    <p:sldId id="314" r:id="rId51"/>
    <p:sldId id="315" r:id="rId52"/>
    <p:sldId id="316" r:id="rId53"/>
    <p:sldId id="317" r:id="rId54"/>
    <p:sldId id="318" r:id="rId55"/>
    <p:sldId id="320" r:id="rId56"/>
    <p:sldId id="271" r:id="rId57"/>
    <p:sldId id="323" r:id="rId58"/>
    <p:sldId id="322" r:id="rId59"/>
    <p:sldId id="325" r:id="rId60"/>
  </p:sldIdLst>
  <p:sldSz cx="12192000" cy="6858000"/>
  <p:notesSz cx="6858000" cy="9144000"/>
  <p:defaultTextStyle>
    <a:defPPr rtl="0">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5CE9E6-99E8-4366-A69C-AC0EF3F09B89}" v="6" dt="2023-07-03T19:06:54.1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3" autoAdjust="0"/>
    <p:restoredTop sz="94660"/>
  </p:normalViewPr>
  <p:slideViewPr>
    <p:cSldViewPr snapToGrid="0" showGuides="1">
      <p:cViewPr varScale="1">
        <p:scale>
          <a:sx n="99" d="100"/>
          <a:sy n="99" d="100"/>
        </p:scale>
        <p:origin x="96" y="360"/>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heme" Target="theme/theme1.xml"/><Relationship Id="rId68"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bg1">
                    <a:lumMod val="50000"/>
                  </a:schemeClr>
                </a:solidFill>
              </a:defRPr>
            </a:lvl1pPr>
          </a:lstStyle>
          <a:p>
            <a:pPr rtl="0"/>
            <a:r>
              <a:rPr lang="ro"/>
              <a:t>Title</a:t>
            </a:r>
            <a:endParaRPr lang="hu-HU" dirty="0"/>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o"/>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ro" sz="1200">
                  <a:solidFill>
                    <a:srgbClr val="333333"/>
                  </a:solidFill>
                  <a:latin typeface="+mn-lt"/>
                </a:rPr>
                <a:t>This learning material © 2023-2024 by CLIMATEMED project (</a:t>
              </a:r>
              <a:r>
                <a:rPr lang="ro" sz="1200">
                  <a:solidFill>
                    <a:srgbClr val="333333"/>
                  </a:solidFill>
                  <a:latin typeface="+mn-lt"/>
                  <a:hlinkClick r:id="rId4"/>
                </a:rPr>
                <a:t>www.climatemed.eu</a:t>
              </a:r>
              <a:r>
                <a:rPr lang="ro" sz="1200">
                  <a:solidFill>
                    <a:srgbClr val="333333"/>
                  </a:solidFill>
                  <a:latin typeface="+mn-lt"/>
                </a:rPr>
                <a:t>) is licensed under CC BY 4.0.</a:t>
              </a:r>
              <a:endParaRPr lang="hu-HU" sz="1200" dirty="0">
                <a:solidFill>
                  <a:srgbClr val="333333"/>
                </a:solidFill>
                <a:latin typeface="+mn-lt"/>
              </a:endParaRPr>
            </a:p>
            <a:p>
              <a:pPr rtl="0"/>
              <a:r>
                <a:rPr lang="ro" sz="1200">
                  <a:solidFill>
                    <a:srgbClr val="333333"/>
                  </a:solidFill>
                  <a:latin typeface="+mn-lt"/>
                </a:rPr>
                <a:t>To view a copy of this license, visit </a:t>
              </a:r>
              <a:r>
                <a:rPr lang="ro" sz="1200">
                  <a:solidFill>
                    <a:srgbClr val="333333"/>
                  </a:solidFill>
                  <a:latin typeface="+mn-lt"/>
                  <a:hlinkClick r:id="rId5"/>
                </a:rPr>
                <a:t>https://creativecommons.org/licenses/by/4.0/</a:t>
              </a:r>
              <a:r>
                <a:rPr lang="ro"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Függőleges szöveg helye 2"/>
          <p:cNvSpPr>
            <a:spLocks noGrp="1"/>
          </p:cNvSpPr>
          <p:nvPr>
            <p:ph type="body" orient="vert" idx="1"/>
          </p:nvPr>
        </p:nvSpPr>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ro"/>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bg1">
                    <a:lumMod val="50000"/>
                  </a:schemeClr>
                </a:solidFill>
              </a:defRPr>
            </a:lvl1pPr>
          </a:lstStyle>
          <a:p>
            <a:pPr rtl="0"/>
            <a:r>
              <a:rPr lang="ro"/>
              <a:t>Titel</a:t>
            </a:r>
          </a:p>
        </p:txBody>
      </p:sp>
      <p:sp>
        <p:nvSpPr>
          <p:cNvPr id="3" name="Tartalom helye 2"/>
          <p:cNvSpPr>
            <a:spLocks noGrp="1"/>
          </p:cNvSpPr>
          <p:nvPr>
            <p:ph idx="1" hasCustomPrompt="1"/>
          </p:nvPr>
        </p:nvSpPr>
        <p:spPr>
          <a:xfrm>
            <a:off x="192505" y="934775"/>
            <a:ext cx="11896825" cy="5370897"/>
          </a:xfrm>
        </p:spPr>
        <p:txBody>
          <a:bodyPr rtlCol="0"/>
          <a:lstStyle>
            <a:lvl1pPr>
              <a:defRPr baseline="0">
                <a:solidFill>
                  <a:schemeClr val="bg1">
                    <a:lumMod val="50000"/>
                  </a:schemeClr>
                </a:solidFill>
              </a:defRPr>
            </a:lvl1pPr>
            <a:lvl2pPr>
              <a:defRPr>
                <a:solidFill>
                  <a:schemeClr val="bg1">
                    <a:lumMod val="50000"/>
                  </a:schemeClr>
                </a:solidFill>
              </a:defRPr>
            </a:lvl2pPr>
            <a:lvl3pPr>
              <a:defRPr>
                <a:solidFill>
                  <a:schemeClr val="bg1">
                    <a:lumMod val="50000"/>
                  </a:schemeClr>
                </a:solidFill>
              </a:defRPr>
            </a:lvl3pPr>
            <a:lvl4pPr>
              <a:defRPr>
                <a:solidFill>
                  <a:schemeClr val="bg1">
                    <a:lumMod val="50000"/>
                  </a:schemeClr>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bg1">
                    <a:lumMod val="50000"/>
                  </a:schemeClr>
                </a:solidFill>
              </a:defRPr>
            </a:lvl5pPr>
          </a:lstStyle>
          <a:p>
            <a:pPr lvl="0" rtl="0"/>
            <a:r>
              <a:rPr lang="ro"/>
              <a:t>Main text (First level)</a:t>
            </a:r>
          </a:p>
          <a:p>
            <a:pPr lvl="1" rtl="0"/>
            <a:r>
              <a:rPr lang="ro"/>
              <a:t>Second level</a:t>
            </a:r>
            <a:endParaRPr lang="hu-HU" dirty="0"/>
          </a:p>
          <a:p>
            <a:pPr lvl="2" rtl="0"/>
            <a:r>
              <a:rPr lang="ro"/>
              <a:t>Third level</a:t>
            </a:r>
            <a:endParaRPr lang="hu-HU" dirty="0"/>
          </a:p>
          <a:p>
            <a:pPr lvl="3" rtl="0"/>
            <a:r>
              <a:rPr lang="ro"/>
              <a:t>Fourth 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ro"/>
              <a:t>Fifth level</a:t>
            </a:r>
            <a:endParaRPr lang="hu-HU" dirty="0"/>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ro"/>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ro"/>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ro"/>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endParaRPr lang="hu-HU"/>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ro"/>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doi.org/10.1038/s41579-021-00639-z"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doi.org/10.1038/s41579-021-00639-z"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doi.org/10.1038/s41558-022-01426-1"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doi.org/10.1038/s41579-021-00639-z" TargetMode="External"/><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doi.org/10.1016/j.actatropica.2021.106225" TargetMode="Externa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doi.org/10.1128/CMR.17.1.136-173.2004" TargetMode="Externa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doi.org/10.1038/s41579-021-00639-z" TargetMode="Externa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doi.org/10.1038/s41558-022-01426-1"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doi.org/10.3390/pathogens10111430" TargetMode="External"/><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hyperlink" Target="https://doi.org/10.3390/microorganisms9030649"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hyperlink" Target="https://www.who.int/publications/i/item/9789289022910"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doi.org/10.1155/2009/593232" TargetMode="External"/><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hyperlink" Target="https://doi.org/10.3390/v13061024"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hyperlink" Target="http://www.biomedcentral.com/1471-2458/14/781"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www.ecdc.europa.eu/en/japanese-encephalitis/facts" TargetMode="External"/><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hyperlink" Target="https://doi.org/10.1038/s41598-021-85411-2"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hyperlink" Target="https://doi.org/10.1016/S2214-109X(20)30286-2"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hyperlink" Target="https://doi.org/10.1186/s13071-018-3278-6"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hyperlink" Target="https://www.eurosurveillance.org/content/10.2807/ese.15.10.19506-en"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hyperlink" Target="https://doi.org/10.1016/j.onehlt.2023.100509"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5" Type="http://schemas.openxmlformats.org/officeDocument/2006/relationships/hyperlink" Target="http://www.mosquitoalert.com/en/el-cambio-climatico-acelera-la-expansion-del-mosquito-de-la-fiebre-amarilla/" TargetMode="External"/><Relationship Id="rId4" Type="http://schemas.openxmlformats.org/officeDocument/2006/relationships/hyperlink" Target="https://doi.org/10.1038/s41467-020-16010-4"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hyperlink" Target="https://doi.org/10.1111/gcb.15384" TargetMode="External"/></Relationships>
</file>

<file path=ppt/slides/_rels/slide3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hyperlink" Target="https://www.pnas.org/doi/full/10.1073/pnas.1019486108"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5" Type="http://schemas.openxmlformats.org/officeDocument/2006/relationships/hyperlink" Target="http://dx.doi.org/10.1016/j.prp.2016.02.003" TargetMode="External"/><Relationship Id="rId4" Type="http://schemas.openxmlformats.org/officeDocument/2006/relationships/hyperlink" Target="https://camilo-mora.github.io/Diseases/PDFs/Seasonal_variation_of_Tungiasis_in_an_endemic_comm.pdf"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4" Type="http://schemas.openxmlformats.org/officeDocument/2006/relationships/hyperlink" Target="https://doi.org/10.1017/S0950268813003208" TargetMode="External"/></Relationships>
</file>

<file path=ppt/slides/_rels/slide4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dx.doi.org/10.1136/bmj.m4324" TargetMode="External"/><Relationship Id="rId2" Type="http://schemas.openxmlformats.org/officeDocument/2006/relationships/image" Target="../media/image58.png"/><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4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4" Type="http://schemas.openxmlformats.org/officeDocument/2006/relationships/hyperlink" Target="http://dx.doi.org/10.1016/j.pt.2010.06.009"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46.xml.rels><?xml version="1.0" encoding="UTF-8" standalone="yes"?>
<Relationships xmlns="http://schemas.openxmlformats.org/package/2006/relationships"><Relationship Id="rId3" Type="http://schemas.openxmlformats.org/officeDocument/2006/relationships/hyperlink" Target="https://www.nature.com/articles/s41598-017-13822-1" TargetMode="External"/><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hyperlink" Target="https://doi.org/10.1016/bs.apar.2018.02.001"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royalsocietypublishing.org/doi/10.1098/rsif.2011.0654" TargetMode="External"/><Relationship Id="rId2" Type="http://schemas.openxmlformats.org/officeDocument/2006/relationships/image" Target="../media/image69.png"/><Relationship Id="rId1" Type="http://schemas.openxmlformats.org/officeDocument/2006/relationships/slideLayout" Target="../slideLayouts/slideLayout2.xml"/><Relationship Id="rId4" Type="http://schemas.openxmlformats.org/officeDocument/2006/relationships/hyperlink" Target="https://doi.org/10.1093/trstmh/traa192"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s://doi.org/10.3390/biology11111628" TargetMode="External"/><Relationship Id="rId2" Type="http://schemas.openxmlformats.org/officeDocument/2006/relationships/hyperlink" Target="https://doi.org/10.1371/journal.pntd.0004243" TargetMode="External"/><Relationship Id="rId1" Type="http://schemas.openxmlformats.org/officeDocument/2006/relationships/slideLayout" Target="../slideLayouts/slideLayout2.xml"/><Relationship Id="rId6" Type="http://schemas.openxmlformats.org/officeDocument/2006/relationships/hyperlink" Target="https://doi.org/10.1093/med/9780190202453.003.0007" TargetMode="External"/><Relationship Id="rId5" Type="http://schemas.openxmlformats.org/officeDocument/2006/relationships/hyperlink" Target="https://doi.org/10.1038/s41590-020-0648-y" TargetMode="External"/><Relationship Id="rId4" Type="http://schemas.openxmlformats.org/officeDocument/2006/relationships/hyperlink" Target="https://doi.org/10.1289/ehp.0901389"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png"/><Relationship Id="rId1" Type="http://schemas.openxmlformats.org/officeDocument/2006/relationships/slideLayout" Target="../slideLayouts/slideLayout2.xml"/><Relationship Id="rId6" Type="http://schemas.openxmlformats.org/officeDocument/2006/relationships/image" Target="../media/image75.png"/><Relationship Id="rId5" Type="http://schemas.openxmlformats.org/officeDocument/2006/relationships/image" Target="../media/image74.jpeg"/><Relationship Id="rId4" Type="http://schemas.openxmlformats.org/officeDocument/2006/relationships/image" Target="../media/image7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87722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rtl="0">
              <a:buClr>
                <a:srgbClr val="FF0000"/>
              </a:buClr>
              <a:buNone/>
            </a:pPr>
            <a:r>
              <a:rPr lang="ro" sz="2000" dirty="0">
                <a:solidFill>
                  <a:schemeClr val="tx1"/>
                </a:solidFill>
              </a:rPr>
              <a:t>Rapid</a:t>
            </a:r>
            <a:r>
              <a:rPr lang="ro" sz="2000" dirty="0"/>
              <a:t> </a:t>
            </a:r>
            <a:r>
              <a:rPr lang="ro" sz="2000" dirty="0">
                <a:solidFill>
                  <a:srgbClr val="0070C0"/>
                </a:solidFill>
              </a:rPr>
              <a:t>rate de urbanizare </a:t>
            </a:r>
            <a:r>
              <a:rPr lang="ro" sz="2000" dirty="0">
                <a:solidFill>
                  <a:schemeClr val="tx1"/>
                </a:solidFill>
              </a:rPr>
              <a:t>în țările cu venituri mici și medii.</a:t>
            </a:r>
            <a:endParaRPr lang="hu-HU" sz="2000" dirty="0">
              <a:solidFill>
                <a:schemeClr val="tx1"/>
              </a:solidFill>
            </a:endParaRPr>
          </a:p>
        </p:txBody>
      </p:sp>
      <p:grpSp>
        <p:nvGrpSpPr>
          <p:cNvPr id="2" name="Group 1">
            <a:extLst>
              <a:ext uri="{FF2B5EF4-FFF2-40B4-BE49-F238E27FC236}">
                <a16:creationId xmlns:a16="http://schemas.microsoft.com/office/drawing/2014/main" id="{3EC7E819-3F3D-8E55-4C7F-0DD591167F16}"/>
              </a:ext>
            </a:extLst>
          </p:cNvPr>
          <p:cNvGrpSpPr/>
          <p:nvPr/>
        </p:nvGrpSpPr>
        <p:grpSpPr>
          <a:xfrm>
            <a:off x="192505" y="765825"/>
            <a:ext cx="11460480" cy="5617028"/>
            <a:chOff x="566057" y="775063"/>
            <a:chExt cx="11460480" cy="5617028"/>
          </a:xfrm>
        </p:grpSpPr>
        <p:sp>
          <p:nvSpPr>
            <p:cNvPr id="4" name="TextBox 3">
              <a:extLst>
                <a:ext uri="{FF2B5EF4-FFF2-40B4-BE49-F238E27FC236}">
                  <a16:creationId xmlns:a16="http://schemas.microsoft.com/office/drawing/2014/main" id="{2F339285-1A08-B9A3-09F5-47BC44783065}"/>
                </a:ext>
              </a:extLst>
            </p:cNvPr>
            <p:cNvSpPr txBox="1"/>
            <p:nvPr/>
          </p:nvSpPr>
          <p:spPr>
            <a:xfrm>
              <a:off x="924423" y="5545705"/>
              <a:ext cx="11102114" cy="846386"/>
            </a:xfrm>
            <a:prstGeom prst="rect">
              <a:avLst/>
            </a:prstGeom>
            <a:noFill/>
          </p:spPr>
          <p:txBody>
            <a:bodyPr wrap="square" rtlCol="0">
              <a:spAutoFit/>
            </a:bodyPr>
            <a:lstStyle/>
            <a:p>
              <a:pPr rtl="0"/>
              <a:r>
                <a:rPr lang="ro" sz="1400" i="1">
                  <a:solidFill>
                    <a:srgbClr val="0070C0"/>
                  </a:solidFill>
                  <a:effectLst/>
                  <a:cs typeface="Arial" panose="020B0604020202020204" pitchFamily="34" charset="0"/>
                </a:rPr>
                <a:t>Figura 1. Impactul urbanizării asupra bolilor infecțioase</a:t>
              </a:r>
              <a:r>
                <a:rPr lang="ro" sz="1400" i="1">
                  <a:effectLst/>
                  <a:cs typeface="Arial" panose="020B0604020202020204" pitchFamily="34" charset="0"/>
                </a:rPr>
                <a:t>. </a:t>
              </a:r>
              <a:r>
                <a:rPr lang="ro" sz="1400" b="0" i="0">
                  <a:effectLst/>
                  <a:cs typeface="Arial" panose="020B0604020202020204" pitchFamily="34" charset="0"/>
                </a:rPr>
                <a:t>Interacțiunile dintre urbanizare și bolile infecțioase sunt complexe, creșterea urbanizării determinând schimbări atât pozitive, cât și negative în ceea ce privește povara globală a bolilor. </a:t>
              </a:r>
            </a:p>
            <a:p>
              <a:pPr rtl="0"/>
              <a:endParaRPr lang="en-GB" sz="1050" dirty="0">
                <a:solidFill>
                  <a:srgbClr val="0070C0"/>
                </a:solidFill>
                <a:cs typeface="Arial" panose="020B0604020202020204" pitchFamily="34" charset="0"/>
              </a:endParaRPr>
            </a:p>
            <a:p>
              <a:pPr rtl="0"/>
              <a:r>
                <a:rPr lang="ro" sz="1050">
                  <a:cs typeface="Arial" panose="020B0604020202020204" pitchFamily="34" charset="0"/>
                </a:rPr>
                <a:t>De la: R.E. Baker </a:t>
              </a:r>
              <a:r>
                <a:rPr lang="ro" sz="1050" i="1">
                  <a:cs typeface="Arial" panose="020B0604020202020204" pitchFamily="34" charset="0"/>
                </a:rPr>
                <a:t>et al</a:t>
              </a:r>
              <a:r>
                <a:rPr lang="ro" sz="1050">
                  <a:cs typeface="Arial" panose="020B0604020202020204" pitchFamily="34" charset="0"/>
                </a:rPr>
                <a:t>., Nature Reviews Microbiology, aprilie 2022, </a:t>
              </a:r>
              <a:r>
                <a:rPr lang="ro" sz="1050" u="sng">
                  <a:cs typeface="Arial" panose="020B0604020202020204" pitchFamily="34" charset="0"/>
                </a:rPr>
                <a:t>20</a:t>
              </a:r>
              <a:r>
                <a:rPr lang="ro" sz="1050">
                  <a:cs typeface="Arial" panose="020B0604020202020204" pitchFamily="34" charset="0"/>
                </a:rPr>
                <a:t>, 193-205. </a:t>
              </a:r>
              <a:r>
                <a:rPr lang="ro" sz="1050">
                  <a:cs typeface="Arial" panose="020B0604020202020204" pitchFamily="34" charset="0"/>
                  <a:hlinkClick r:id="rId2">
                    <a:extLst>
                      <a:ext uri="{A12FA001-AC4F-418D-AE19-62706E023703}">
                        <ahyp:hlinkClr xmlns="" xmlns:ahyp="http://schemas.microsoft.com/office/drawing/2018/hyperlinkcolor" val="tx"/>
                      </a:ext>
                    </a:extLst>
                  </a:hlinkClick>
                </a:rPr>
                <a:t>https://doi.org/10.1038/s41579-021-00639-z</a:t>
              </a:r>
              <a:endParaRPr lang="en-GB" sz="1050" dirty="0">
                <a:cs typeface="Arial" panose="020B0604020202020204" pitchFamily="34" charset="0"/>
              </a:endParaRPr>
            </a:p>
          </p:txBody>
        </p:sp>
        <p:pic>
          <p:nvPicPr>
            <p:cNvPr id="5" name="Picture 4">
              <a:extLst>
                <a:ext uri="{FF2B5EF4-FFF2-40B4-BE49-F238E27FC236}">
                  <a16:creationId xmlns:a16="http://schemas.microsoft.com/office/drawing/2014/main" id="{10A20FA5-088E-7099-F946-F9D71A1FAE2B}"/>
                </a:ext>
              </a:extLst>
            </p:cNvPr>
            <p:cNvPicPr>
              <a:picLocks noChangeAspect="1"/>
            </p:cNvPicPr>
            <p:nvPr/>
          </p:nvPicPr>
          <p:blipFill>
            <a:blip r:embed="rId3"/>
            <a:stretch>
              <a:fillRect/>
            </a:stretch>
          </p:blipFill>
          <p:spPr>
            <a:xfrm>
              <a:off x="1419497" y="1180884"/>
              <a:ext cx="9753600" cy="4160434"/>
            </a:xfrm>
            <a:prstGeom prst="rect">
              <a:avLst/>
            </a:prstGeom>
          </p:spPr>
        </p:pic>
        <p:sp>
          <p:nvSpPr>
            <p:cNvPr id="6" name="Rectangle 5">
              <a:extLst>
                <a:ext uri="{FF2B5EF4-FFF2-40B4-BE49-F238E27FC236}">
                  <a16:creationId xmlns:a16="http://schemas.microsoft.com/office/drawing/2014/main" id="{E3657695-C5D6-1D85-D9B3-07553E1DB1C3}"/>
                </a:ext>
              </a:extLst>
            </p:cNvPr>
            <p:cNvSpPr/>
            <p:nvPr/>
          </p:nvSpPr>
          <p:spPr>
            <a:xfrm>
              <a:off x="566057" y="775063"/>
              <a:ext cx="11460480" cy="561702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Tree>
    <p:extLst>
      <p:ext uri="{BB962C8B-B14F-4D97-AF65-F5344CB8AC3E}">
        <p14:creationId xmlns:p14="http://schemas.microsoft.com/office/powerpoint/2010/main" val="782514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595224" y="1647645"/>
            <a:ext cx="11179834" cy="4658028"/>
          </a:xfrm>
        </p:spPr>
        <p:txBody>
          <a:bodyPr rtlCol="0">
            <a:normAutofit/>
          </a:bodyPr>
          <a:lstStyle/>
          <a:p>
            <a:pPr marL="0" indent="0" algn="just" rtl="0">
              <a:lnSpc>
                <a:spcPct val="110000"/>
              </a:lnSpc>
              <a:spcAft>
                <a:spcPts val="1000"/>
              </a:spcAft>
              <a:buNone/>
            </a:pPr>
            <a:r>
              <a:rPr lang="ro" sz="2200" dirty="0" smtClean="0">
                <a:solidFill>
                  <a:schemeClr val="tx1"/>
                </a:solidFill>
                <a:cs typeface="Arial" panose="020B0604020202020204" pitchFamily="34" charset="0"/>
              </a:rPr>
              <a:t>Agenții </a:t>
            </a:r>
            <a:r>
              <a:rPr lang="ro" sz="2200" dirty="0">
                <a:solidFill>
                  <a:schemeClr val="tx1"/>
                </a:solidFill>
                <a:cs typeface="Arial" panose="020B0604020202020204" pitchFamily="34" charset="0"/>
              </a:rPr>
              <a:t>patogeni emergenți, reemergenți și endemici din populațiile umane pot prezenta modele dinamice distincte de răspândire la scară locală. Aceste modele vor fi guvernate de factori demografici, inclusiv: </a:t>
            </a:r>
          </a:p>
          <a:p>
            <a:pPr marL="914400" lvl="1" indent="-457200">
              <a:lnSpc>
                <a:spcPct val="110000"/>
              </a:lnSpc>
              <a:spcAft>
                <a:spcPts val="1000"/>
              </a:spcAft>
              <a:buClr>
                <a:srgbClr val="FF0000"/>
              </a:buClr>
              <a:buFont typeface="+mj-lt"/>
              <a:buAutoNum type="arabicPeriod"/>
            </a:pPr>
            <a:r>
              <a:rPr lang="ro" sz="2000" dirty="0">
                <a:solidFill>
                  <a:schemeClr val="tx1"/>
                </a:solidFill>
                <a:cs typeface="Arial" panose="020B0604020202020204" pitchFamily="34" charset="0"/>
              </a:rPr>
              <a:t>Efectele </a:t>
            </a:r>
            <a:r>
              <a:rPr lang="ro" sz="2000" dirty="0">
                <a:solidFill>
                  <a:srgbClr val="0070C0"/>
                </a:solidFill>
                <a:cs typeface="Arial" panose="020B0604020202020204" pitchFamily="34" charset="0"/>
              </a:rPr>
              <a:t>comportamentului uman </a:t>
            </a:r>
            <a:r>
              <a:rPr lang="ro" sz="2000" dirty="0">
                <a:solidFill>
                  <a:schemeClr val="tx1"/>
                </a:solidFill>
                <a:cs typeface="Arial" panose="020B0604020202020204" pitchFamily="34" charset="0"/>
              </a:rPr>
              <a:t>asupra transmiterii, de exemplu, perioadele școlare determină transmiterea multor infecții din copilărie.</a:t>
            </a:r>
          </a:p>
          <a:p>
            <a:pPr marL="914400" lvl="1" indent="-457200">
              <a:lnSpc>
                <a:spcPct val="110000"/>
              </a:lnSpc>
              <a:spcAft>
                <a:spcPts val="1000"/>
              </a:spcAft>
              <a:buClr>
                <a:srgbClr val="FF0000"/>
              </a:buClr>
              <a:buFont typeface="+mj-lt"/>
              <a:buAutoNum type="arabicPeriod"/>
            </a:pPr>
            <a:r>
              <a:rPr lang="ro" sz="2000" dirty="0">
                <a:solidFill>
                  <a:srgbClr val="0070C0"/>
                </a:solidFill>
                <a:cs typeface="Arial" panose="020B0604020202020204" pitchFamily="34" charset="0"/>
              </a:rPr>
              <a:t>Imunitatea</a:t>
            </a:r>
            <a:r>
              <a:rPr lang="ro" sz="2000" dirty="0">
                <a:solidFill>
                  <a:schemeClr val="tx1"/>
                </a:solidFill>
                <a:cs typeface="Arial" panose="020B0604020202020204" pitchFamily="34" charset="0"/>
              </a:rPr>
              <a:t>: este determinată de refacerea numărului de indivizi susceptibili prin nașteri și de diminuarea acestuia prin vaccinare</a:t>
            </a:r>
            <a:r>
              <a:rPr lang="ro" sz="2000" dirty="0">
                <a:solidFill>
                  <a:srgbClr val="0070C0"/>
                </a:solidFill>
                <a:cs typeface="Arial" panose="020B0604020202020204" pitchFamily="34" charset="0"/>
              </a:rPr>
              <a:t>. </a:t>
            </a:r>
          </a:p>
          <a:p>
            <a:pPr marL="914400" lvl="1" indent="-457200">
              <a:lnSpc>
                <a:spcPct val="110000"/>
              </a:lnSpc>
              <a:spcAft>
                <a:spcPts val="1000"/>
              </a:spcAft>
              <a:buClr>
                <a:srgbClr val="FF0000"/>
              </a:buClr>
              <a:buFont typeface="+mj-lt"/>
              <a:buAutoNum type="arabicPeriod"/>
            </a:pPr>
            <a:r>
              <a:rPr lang="ro" sz="2000" dirty="0">
                <a:solidFill>
                  <a:schemeClr val="tx1"/>
                </a:solidFill>
                <a:cs typeface="Arial" panose="020B0604020202020204" pitchFamily="34" charset="0"/>
              </a:rPr>
              <a:t>Transmiterea</a:t>
            </a:r>
            <a:r>
              <a:rPr lang="ro" sz="2000" dirty="0">
                <a:cs typeface="Arial" panose="020B0604020202020204" pitchFamily="34" charset="0"/>
              </a:rPr>
              <a:t> </a:t>
            </a:r>
            <a:r>
              <a:rPr lang="ro" sz="2000" dirty="0">
                <a:solidFill>
                  <a:schemeClr val="tx1"/>
                </a:solidFill>
                <a:cs typeface="Arial" panose="020B0604020202020204" pitchFamily="34" charset="0"/>
              </a:rPr>
              <a:t>poate fi, de asemenea, afectată de </a:t>
            </a:r>
            <a:r>
              <a:rPr lang="ro" sz="2000" dirty="0">
                <a:solidFill>
                  <a:srgbClr val="FF0000"/>
                </a:solidFill>
                <a:cs typeface="Arial" panose="020B0604020202020204" pitchFamily="34" charset="0"/>
              </a:rPr>
              <a:t>variabilele climatice</a:t>
            </a:r>
            <a:r>
              <a:rPr lang="ro" sz="2000" dirty="0">
                <a:cs typeface="Arial" panose="020B0604020202020204" pitchFamily="34" charset="0"/>
              </a:rPr>
              <a:t> </a:t>
            </a:r>
            <a:r>
              <a:rPr lang="ro" sz="2000" dirty="0">
                <a:solidFill>
                  <a:schemeClr val="tx1"/>
                </a:solidFill>
                <a:cs typeface="Arial" panose="020B0604020202020204" pitchFamily="34" charset="0"/>
              </a:rPr>
              <a:t>care acționează în spațiu sau pe parcursul anului.</a:t>
            </a:r>
          </a:p>
          <a:p>
            <a:pPr rtl="0">
              <a:buClr>
                <a:srgbClr val="00B050"/>
              </a:buClr>
            </a:pPr>
            <a:endParaRPr lang="en-GB" sz="2000" dirty="0">
              <a:solidFill>
                <a:schemeClr val="tx1">
                  <a:lumMod val="50000"/>
                  <a:lumOff val="50000"/>
                </a:schemeClr>
              </a:solidFill>
              <a:cs typeface="Arial" panose="020B0604020202020204" pitchFamily="34" charset="0"/>
            </a:endParaRPr>
          </a:p>
        </p:txBody>
      </p:sp>
      <p:sp>
        <p:nvSpPr>
          <p:cNvPr id="2" name="Téglalap 1"/>
          <p:cNvSpPr/>
          <p:nvPr/>
        </p:nvSpPr>
        <p:spPr>
          <a:xfrm>
            <a:off x="227010" y="337233"/>
            <a:ext cx="4337854" cy="523220"/>
          </a:xfrm>
          <a:prstGeom prst="rect">
            <a:avLst/>
          </a:prstGeom>
        </p:spPr>
        <p:txBody>
          <a:bodyPr wrap="none">
            <a:spAutoFit/>
          </a:bodyPr>
          <a:lstStyle/>
          <a:p>
            <a:r>
              <a:rPr lang="ro" sz="2800" u="sng" dirty="0">
                <a:solidFill>
                  <a:srgbClr val="0070C0"/>
                </a:solidFill>
                <a:cs typeface="Arial" panose="020B0604020202020204" pitchFamily="34" charset="0"/>
              </a:rPr>
              <a:t>Dinamica bolii la scară locală</a:t>
            </a:r>
            <a:endParaRPr lang="en-IE" sz="2800" dirty="0">
              <a:cs typeface="Arial" panose="020B0604020202020204" pitchFamily="34" charset="0"/>
            </a:endParaRPr>
          </a:p>
        </p:txBody>
      </p:sp>
    </p:spTree>
    <p:extLst>
      <p:ext uri="{BB962C8B-B14F-4D97-AF65-F5344CB8AC3E}">
        <p14:creationId xmlns:p14="http://schemas.microsoft.com/office/powerpoint/2010/main" val="30468462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C50B0490-8396-0B5A-C8D9-18EA2A3641DD}"/>
              </a:ext>
            </a:extLst>
          </p:cNvPr>
          <p:cNvGrpSpPr/>
          <p:nvPr/>
        </p:nvGrpSpPr>
        <p:grpSpPr>
          <a:xfrm>
            <a:off x="3881887" y="313472"/>
            <a:ext cx="8119921" cy="5914800"/>
            <a:chOff x="1881051" y="262441"/>
            <a:chExt cx="9031318" cy="6437622"/>
          </a:xfrm>
        </p:grpSpPr>
        <p:grpSp>
          <p:nvGrpSpPr>
            <p:cNvPr id="10" name="Group 9">
              <a:extLst>
                <a:ext uri="{FF2B5EF4-FFF2-40B4-BE49-F238E27FC236}">
                  <a16:creationId xmlns:a16="http://schemas.microsoft.com/office/drawing/2014/main" id="{92DF3913-3312-5B92-D60E-667DA518D6F4}"/>
                </a:ext>
              </a:extLst>
            </p:cNvPr>
            <p:cNvGrpSpPr/>
            <p:nvPr/>
          </p:nvGrpSpPr>
          <p:grpSpPr>
            <a:xfrm>
              <a:off x="3204754" y="751337"/>
              <a:ext cx="7707615" cy="5948726"/>
              <a:chOff x="2109231" y="323416"/>
              <a:chExt cx="7973538" cy="6211167"/>
            </a:xfrm>
          </p:grpSpPr>
          <p:pic>
            <p:nvPicPr>
              <p:cNvPr id="12" name="Picture 11">
                <a:extLst>
                  <a:ext uri="{FF2B5EF4-FFF2-40B4-BE49-F238E27FC236}">
                    <a16:creationId xmlns:a16="http://schemas.microsoft.com/office/drawing/2014/main" id="{0183D907-9145-43A5-CA43-97FB29D0DF7A}"/>
                  </a:ext>
                </a:extLst>
              </p:cNvPr>
              <p:cNvPicPr>
                <a:picLocks noChangeAspect="1"/>
              </p:cNvPicPr>
              <p:nvPr/>
            </p:nvPicPr>
            <p:blipFill>
              <a:blip r:embed="rId2"/>
              <a:stretch>
                <a:fillRect/>
              </a:stretch>
            </p:blipFill>
            <p:spPr>
              <a:xfrm>
                <a:off x="2109231" y="323416"/>
                <a:ext cx="7973538" cy="6211167"/>
              </a:xfrm>
              <a:prstGeom prst="rect">
                <a:avLst/>
              </a:prstGeom>
            </p:spPr>
          </p:pic>
          <p:sp>
            <p:nvSpPr>
              <p:cNvPr id="13" name="Rectangle 12">
                <a:extLst>
                  <a:ext uri="{FF2B5EF4-FFF2-40B4-BE49-F238E27FC236}">
                    <a16:creationId xmlns:a16="http://schemas.microsoft.com/office/drawing/2014/main" id="{D3135653-7B91-AE0A-5D24-6423A7B32F25}"/>
                  </a:ext>
                </a:extLst>
              </p:cNvPr>
              <p:cNvSpPr/>
              <p:nvPr/>
            </p:nvSpPr>
            <p:spPr>
              <a:xfrm>
                <a:off x="2246811" y="592183"/>
                <a:ext cx="217715" cy="2177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
          <p:nvSpPr>
            <p:cNvPr id="11" name="TextBox 10">
              <a:extLst>
                <a:ext uri="{FF2B5EF4-FFF2-40B4-BE49-F238E27FC236}">
                  <a16:creationId xmlns:a16="http://schemas.microsoft.com/office/drawing/2014/main" id="{99B2227F-F1DB-A0AD-8B1A-F290C920C94F}"/>
                </a:ext>
              </a:extLst>
            </p:cNvPr>
            <p:cNvSpPr txBox="1"/>
            <p:nvPr/>
          </p:nvSpPr>
          <p:spPr>
            <a:xfrm>
              <a:off x="1881051" y="262441"/>
              <a:ext cx="8560526" cy="389727"/>
            </a:xfrm>
            <a:prstGeom prst="rect">
              <a:avLst/>
            </a:prstGeom>
            <a:noFill/>
          </p:spPr>
          <p:txBody>
            <a:bodyPr wrap="square" rtlCol="0">
              <a:spAutoFit/>
            </a:bodyPr>
            <a:lstStyle/>
            <a:p>
              <a:pPr rtl="0"/>
              <a:r>
                <a:rPr lang="ro" sz="1400" i="1">
                  <a:solidFill>
                    <a:srgbClr val="0070C0"/>
                  </a:solidFill>
                  <a:effectLst/>
                  <a:cs typeface="Arial" panose="020B0604020202020204" pitchFamily="34" charset="0"/>
                </a:rPr>
                <a:t>Figura 2. Cartografierea schimbărilor la un factor de stres demografic: </a:t>
              </a:r>
              <a:r>
                <a:rPr lang="ro" sz="1400" i="1">
                  <a:solidFill>
                    <a:srgbClr val="0070C0"/>
                  </a:solidFill>
                  <a:cs typeface="Arial" panose="020B0604020202020204" pitchFamily="34" charset="0"/>
                </a:rPr>
                <a:t>schimbările proiectate ale populației</a:t>
              </a:r>
              <a:r>
                <a:rPr lang="ro" sz="1400" i="1">
                  <a:solidFill>
                    <a:srgbClr val="0070C0"/>
                  </a:solidFill>
                  <a:effectLst/>
                  <a:cs typeface="Arial" panose="020B0604020202020204" pitchFamily="34" charset="0"/>
                </a:rPr>
                <a:t>  </a:t>
              </a:r>
              <a:endParaRPr lang="en-IE" sz="1400" i="1" dirty="0">
                <a:solidFill>
                  <a:srgbClr val="0070C0"/>
                </a:solidFill>
                <a:cs typeface="Arial" panose="020B0604020202020204" pitchFamily="34" charset="0"/>
              </a:endParaRPr>
            </a:p>
          </p:txBody>
        </p:sp>
      </p:grpSp>
      <p:sp>
        <p:nvSpPr>
          <p:cNvPr id="9" name="TextBox 8">
            <a:extLst>
              <a:ext uri="{FF2B5EF4-FFF2-40B4-BE49-F238E27FC236}">
                <a16:creationId xmlns:a16="http://schemas.microsoft.com/office/drawing/2014/main" id="{EDE7AADB-2D3E-4A24-C5F1-C8DA9EA9D27D}"/>
              </a:ext>
            </a:extLst>
          </p:cNvPr>
          <p:cNvSpPr txBox="1"/>
          <p:nvPr/>
        </p:nvSpPr>
        <p:spPr>
          <a:xfrm>
            <a:off x="435838" y="1812026"/>
            <a:ext cx="3506433" cy="4485843"/>
          </a:xfrm>
          <a:prstGeom prst="rect">
            <a:avLst/>
          </a:prstGeom>
          <a:noFill/>
        </p:spPr>
        <p:txBody>
          <a:bodyPr wrap="square" rtlCol="0">
            <a:spAutoFit/>
          </a:bodyPr>
          <a:lstStyle/>
          <a:p>
            <a:pPr algn="just" rtl="0">
              <a:lnSpc>
                <a:spcPct val="120000"/>
              </a:lnSpc>
            </a:pPr>
            <a:r>
              <a:rPr lang="ro" sz="2000" b="0" i="0" dirty="0">
                <a:effectLst/>
                <a:cs typeface="Arial" panose="020B0604020202020204" pitchFamily="34" charset="0"/>
              </a:rPr>
              <a:t>Proiecțiile populației în 2010 și variația relativă a populației preconizată până în 2100 </a:t>
            </a:r>
          </a:p>
          <a:p>
            <a:pPr algn="r" rtl="0"/>
            <a:endParaRPr lang="en-GB" sz="1400" dirty="0">
              <a:solidFill>
                <a:srgbClr val="0070C0"/>
              </a:solidFill>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hu-HU" sz="1050" dirty="0" smtClean="0">
              <a:cs typeface="Arial" panose="020B0604020202020204" pitchFamily="34" charset="0"/>
            </a:endParaRPr>
          </a:p>
          <a:p>
            <a:pPr rtl="0"/>
            <a:endParaRPr lang="hu-HU" sz="1050" dirty="0">
              <a:cs typeface="Arial" panose="020B0604020202020204" pitchFamily="34" charset="0"/>
            </a:endParaRPr>
          </a:p>
          <a:p>
            <a:pPr rtl="0"/>
            <a:endParaRPr lang="hu-HU" sz="1050" dirty="0" smtClean="0">
              <a:cs typeface="Arial" panose="020B0604020202020204" pitchFamily="34" charset="0"/>
            </a:endParaRPr>
          </a:p>
          <a:p>
            <a:pPr rtl="0"/>
            <a:endParaRPr lang="hu-HU" sz="1050" dirty="0" smtClean="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r>
              <a:rPr lang="ro" sz="1050" dirty="0">
                <a:cs typeface="Arial" panose="020B0604020202020204" pitchFamily="34" charset="0"/>
              </a:rPr>
              <a:t>De la: R.E. Baker </a:t>
            </a:r>
            <a:r>
              <a:rPr lang="ro" sz="1050" i="1" dirty="0">
                <a:cs typeface="Arial" panose="020B0604020202020204" pitchFamily="34" charset="0"/>
              </a:rPr>
              <a:t>et al</a:t>
            </a:r>
            <a:r>
              <a:rPr lang="ro" sz="1050" dirty="0">
                <a:cs typeface="Arial" panose="020B0604020202020204" pitchFamily="34" charset="0"/>
              </a:rPr>
              <a:t>., Nature Reviews Microbiology, aprilie 2022, </a:t>
            </a:r>
            <a:r>
              <a:rPr lang="ro" sz="1050" u="sng" dirty="0">
                <a:cs typeface="Arial" panose="020B0604020202020204" pitchFamily="34" charset="0"/>
              </a:rPr>
              <a:t>20</a:t>
            </a:r>
            <a:r>
              <a:rPr lang="ro" sz="1050" dirty="0">
                <a:cs typeface="Arial" panose="020B0604020202020204" pitchFamily="34" charset="0"/>
              </a:rPr>
              <a:t>, 193-205.</a:t>
            </a:r>
          </a:p>
          <a:p>
            <a:pPr rtl="0"/>
            <a:r>
              <a:rPr lang="ro" sz="1050" dirty="0">
                <a:cs typeface="Arial" panose="020B0604020202020204" pitchFamily="34" charset="0"/>
                <a:hlinkClick r:id="rId3">
                  <a:extLst>
                    <a:ext uri="{A12FA001-AC4F-418D-AE19-62706E023703}">
                      <ahyp:hlinkClr xmlns="" xmlns:ahyp="http://schemas.microsoft.com/office/drawing/2018/hyperlinkcolor" val="tx"/>
                    </a:ext>
                  </a:extLst>
                </a:hlinkClick>
              </a:rPr>
              <a:t>https://</a:t>
            </a:r>
            <a:r>
              <a:rPr lang="ro" sz="1050" dirty="0" smtClean="0">
                <a:cs typeface="Arial" panose="020B0604020202020204" pitchFamily="34" charset="0"/>
                <a:hlinkClick r:id="rId3">
                  <a:extLst>
                    <a:ext uri="{A12FA001-AC4F-418D-AE19-62706E023703}">
                      <ahyp:hlinkClr xmlns="" xmlns:ahyp="http://schemas.microsoft.com/office/drawing/2018/hyperlinkcolor" val="tx"/>
                    </a:ext>
                  </a:extLst>
                </a:hlinkClick>
              </a:rPr>
              <a:t>doi.org/10.1038/s41579-021-00639-z</a:t>
            </a:r>
            <a:endParaRPr lang="en-IE" sz="1200" dirty="0">
              <a:solidFill>
                <a:srgbClr val="0070C0"/>
              </a:solidFill>
              <a:cs typeface="Arial" panose="020B0604020202020204" pitchFamily="34" charset="0"/>
            </a:endParaRPr>
          </a:p>
        </p:txBody>
      </p:sp>
    </p:spTree>
    <p:extLst>
      <p:ext uri="{BB962C8B-B14F-4D97-AF65-F5344CB8AC3E}">
        <p14:creationId xmlns:p14="http://schemas.microsoft.com/office/powerpoint/2010/main" val="37887901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F33083C-1E23-AB2B-9BA7-65346C8C15F5}"/>
              </a:ext>
            </a:extLst>
          </p:cNvPr>
          <p:cNvSpPr txBox="1"/>
          <p:nvPr/>
        </p:nvSpPr>
        <p:spPr>
          <a:xfrm>
            <a:off x="1759131" y="286387"/>
            <a:ext cx="9710057" cy="307777"/>
          </a:xfrm>
          <a:prstGeom prst="rect">
            <a:avLst/>
          </a:prstGeom>
          <a:noFill/>
        </p:spPr>
        <p:txBody>
          <a:bodyPr wrap="square" rtlCol="0">
            <a:spAutoFit/>
          </a:bodyPr>
          <a:lstStyle/>
          <a:p>
            <a:pPr algn="l" rtl="0"/>
            <a:r>
              <a:rPr lang="ro" sz="1400" i="1">
                <a:solidFill>
                  <a:srgbClr val="0070C0"/>
                </a:solidFill>
                <a:effectLst/>
                <a:cs typeface="Arial" panose="020B0604020202020204" pitchFamily="34" charset="0"/>
              </a:rPr>
              <a:t>Figura 3. Pericolele climatice ale sistemului terestru afectate de emisiile continue de </a:t>
            </a:r>
            <a:r>
              <a:rPr lang="ro" sz="1400" i="1">
                <a:solidFill>
                  <a:srgbClr val="0070C0"/>
                </a:solidFill>
                <a:cs typeface="Arial" panose="020B0604020202020204" pitchFamily="34" charset="0"/>
              </a:rPr>
              <a:t>gaze cu efect de seră (GES</a:t>
            </a:r>
            <a:r>
              <a:rPr lang="ro" sz="1400" i="1">
                <a:solidFill>
                  <a:srgbClr val="0070C0"/>
                </a:solidFill>
                <a:effectLst/>
                <a:cs typeface="Arial" panose="020B0604020202020204" pitchFamily="34" charset="0"/>
              </a:rPr>
              <a:t>). </a:t>
            </a:r>
          </a:p>
        </p:txBody>
      </p:sp>
      <p:sp>
        <p:nvSpPr>
          <p:cNvPr id="6" name="TextBox 5">
            <a:extLst>
              <a:ext uri="{FF2B5EF4-FFF2-40B4-BE49-F238E27FC236}">
                <a16:creationId xmlns:a16="http://schemas.microsoft.com/office/drawing/2014/main" id="{E6BA43A9-9137-2FB7-C059-49D8CDB7C010}"/>
              </a:ext>
            </a:extLst>
          </p:cNvPr>
          <p:cNvSpPr txBox="1"/>
          <p:nvPr/>
        </p:nvSpPr>
        <p:spPr>
          <a:xfrm>
            <a:off x="659674" y="5956336"/>
            <a:ext cx="9318172" cy="261610"/>
          </a:xfrm>
          <a:prstGeom prst="rect">
            <a:avLst/>
          </a:prstGeom>
          <a:noFill/>
        </p:spPr>
        <p:txBody>
          <a:bodyPr wrap="square" rtlCol="0">
            <a:spAutoFit/>
          </a:bodyPr>
          <a:lstStyle/>
          <a:p>
            <a:pPr rtl="0"/>
            <a:r>
              <a:rPr lang="ro" sz="1050">
                <a:cs typeface="Arial" panose="020B0604020202020204" pitchFamily="34" charset="0"/>
              </a:rPr>
              <a:t>De la: C. Mora </a:t>
            </a:r>
            <a:r>
              <a:rPr lang="ro" sz="1050" i="1">
                <a:cs typeface="Arial" panose="020B0604020202020204" pitchFamily="34" charset="0"/>
              </a:rPr>
              <a:t>et al.,</a:t>
            </a:r>
            <a:r>
              <a:rPr lang="ro" sz="1050">
                <a:cs typeface="Arial" panose="020B0604020202020204" pitchFamily="34" charset="0"/>
              </a:rPr>
              <a:t> Nature Climate Change, septembrie 2022, </a:t>
            </a:r>
            <a:r>
              <a:rPr lang="ro" sz="1050" u="sng">
                <a:cs typeface="Arial" panose="020B0604020202020204" pitchFamily="34" charset="0"/>
              </a:rPr>
              <a:t>12</a:t>
            </a:r>
            <a:r>
              <a:rPr lang="ro" sz="1050">
                <a:cs typeface="Arial" panose="020B0604020202020204" pitchFamily="34" charset="0"/>
              </a:rPr>
              <a:t>, 869-875, </a:t>
            </a:r>
            <a:r>
              <a:rPr lang="ro" sz="1050">
                <a:cs typeface="Arial" panose="020B0604020202020204" pitchFamily="34" charset="0"/>
                <a:hlinkClick r:id="rId2">
                  <a:extLst>
                    <a:ext uri="{A12FA001-AC4F-418D-AE19-62706E023703}">
                      <ahyp:hlinkClr xmlns="" xmlns:ahyp="http://schemas.microsoft.com/office/drawing/2018/hyperlinkcolor" val="tx"/>
                    </a:ext>
                  </a:extLst>
                </a:hlinkClick>
              </a:rPr>
              <a:t>https://doi.org/10.1038/s41558-022-01426-1</a:t>
            </a:r>
            <a:endParaRPr lang="en-IE" sz="1050" dirty="0">
              <a:cs typeface="Arial" panose="020B0604020202020204" pitchFamily="34" charset="0"/>
            </a:endParaRPr>
          </a:p>
        </p:txBody>
      </p:sp>
      <p:grpSp>
        <p:nvGrpSpPr>
          <p:cNvPr id="7" name="Group 6">
            <a:extLst>
              <a:ext uri="{FF2B5EF4-FFF2-40B4-BE49-F238E27FC236}">
                <a16:creationId xmlns:a16="http://schemas.microsoft.com/office/drawing/2014/main" id="{3D9691A0-EDEA-962B-1A65-DF21733D032C}"/>
              </a:ext>
            </a:extLst>
          </p:cNvPr>
          <p:cNvGrpSpPr/>
          <p:nvPr/>
        </p:nvGrpSpPr>
        <p:grpSpPr>
          <a:xfrm>
            <a:off x="537014" y="1535168"/>
            <a:ext cx="10395211" cy="3502658"/>
            <a:chOff x="1889760" y="912833"/>
            <a:chExt cx="7933509" cy="2350096"/>
          </a:xfrm>
        </p:grpSpPr>
        <p:pic>
          <p:nvPicPr>
            <p:cNvPr id="9" name="Picture 2" descr="Fig. 1">
              <a:extLst>
                <a:ext uri="{FF2B5EF4-FFF2-40B4-BE49-F238E27FC236}">
                  <a16:creationId xmlns:a16="http://schemas.microsoft.com/office/drawing/2014/main" id="{844E8FCE-8B83-F4FC-71DE-1B38414F6F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9760" y="912833"/>
              <a:ext cx="7933509" cy="235009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CD7B1C00-1B0F-84DE-1ED5-7D0FECCE316D}"/>
                </a:ext>
              </a:extLst>
            </p:cNvPr>
            <p:cNvSpPr txBox="1"/>
            <p:nvPr/>
          </p:nvSpPr>
          <p:spPr>
            <a:xfrm>
              <a:off x="3344091" y="1449526"/>
              <a:ext cx="271839" cy="185851"/>
            </a:xfrm>
            <a:prstGeom prst="rect">
              <a:avLst/>
            </a:prstGeom>
            <a:noFill/>
          </p:spPr>
          <p:txBody>
            <a:bodyPr wrap="none" rtlCol="0">
              <a:spAutoFit/>
            </a:bodyPr>
            <a:lstStyle/>
            <a:p>
              <a:pPr rtl="0"/>
              <a:r>
                <a:rPr lang="ro" sz="1200" dirty="0">
                  <a:solidFill>
                    <a:srgbClr val="FF0000"/>
                  </a:solidFill>
                  <a:cs typeface="Arial" panose="020B0604020202020204" pitchFamily="34" charset="0"/>
                </a:rPr>
                <a:t>(1)</a:t>
              </a:r>
              <a:endParaRPr lang="en-IE" sz="1200" dirty="0">
                <a:solidFill>
                  <a:srgbClr val="FF0000"/>
                </a:solidFill>
                <a:cs typeface="Arial" panose="020B0604020202020204" pitchFamily="34" charset="0"/>
              </a:endParaRPr>
            </a:p>
          </p:txBody>
        </p:sp>
        <p:sp>
          <p:nvSpPr>
            <p:cNvPr id="11" name="TextBox 10">
              <a:extLst>
                <a:ext uri="{FF2B5EF4-FFF2-40B4-BE49-F238E27FC236}">
                  <a16:creationId xmlns:a16="http://schemas.microsoft.com/office/drawing/2014/main" id="{42128756-1A0E-11A3-FB41-307F989A8F68}"/>
                </a:ext>
              </a:extLst>
            </p:cNvPr>
            <p:cNvSpPr txBox="1"/>
            <p:nvPr/>
          </p:nvSpPr>
          <p:spPr>
            <a:xfrm>
              <a:off x="6997338" y="2591883"/>
              <a:ext cx="271839" cy="185851"/>
            </a:xfrm>
            <a:prstGeom prst="rect">
              <a:avLst/>
            </a:prstGeom>
            <a:noFill/>
          </p:spPr>
          <p:txBody>
            <a:bodyPr wrap="none" rtlCol="0">
              <a:spAutoFit/>
            </a:bodyPr>
            <a:lstStyle/>
            <a:p>
              <a:pPr rtl="0"/>
              <a:r>
                <a:rPr lang="ro" sz="1200">
                  <a:solidFill>
                    <a:srgbClr val="FF0000"/>
                  </a:solidFill>
                  <a:cs typeface="Arial" panose="020B0604020202020204" pitchFamily="34" charset="0"/>
                </a:rPr>
                <a:t>(2)</a:t>
              </a:r>
              <a:endParaRPr lang="en-IE" sz="1200" dirty="0">
                <a:solidFill>
                  <a:srgbClr val="FF0000"/>
                </a:solidFill>
                <a:cs typeface="Arial" panose="020B0604020202020204" pitchFamily="34" charset="0"/>
              </a:endParaRPr>
            </a:p>
          </p:txBody>
        </p:sp>
        <p:sp>
          <p:nvSpPr>
            <p:cNvPr id="12" name="TextBox 11">
              <a:extLst>
                <a:ext uri="{FF2B5EF4-FFF2-40B4-BE49-F238E27FC236}">
                  <a16:creationId xmlns:a16="http://schemas.microsoft.com/office/drawing/2014/main" id="{A3784DC4-29AB-D126-1E75-BE859899D62A}"/>
                </a:ext>
              </a:extLst>
            </p:cNvPr>
            <p:cNvSpPr txBox="1"/>
            <p:nvPr/>
          </p:nvSpPr>
          <p:spPr>
            <a:xfrm>
              <a:off x="8299269" y="2591883"/>
              <a:ext cx="271839" cy="185851"/>
            </a:xfrm>
            <a:prstGeom prst="rect">
              <a:avLst/>
            </a:prstGeom>
            <a:noFill/>
          </p:spPr>
          <p:txBody>
            <a:bodyPr wrap="none" rtlCol="0">
              <a:spAutoFit/>
            </a:bodyPr>
            <a:lstStyle/>
            <a:p>
              <a:pPr rtl="0"/>
              <a:r>
                <a:rPr lang="ro" sz="1200">
                  <a:solidFill>
                    <a:srgbClr val="FF0000"/>
                  </a:solidFill>
                  <a:cs typeface="Arial" panose="020B0604020202020204" pitchFamily="34" charset="0"/>
                </a:rPr>
                <a:t>(3)</a:t>
              </a:r>
              <a:endParaRPr lang="en-IE" sz="1200" dirty="0">
                <a:solidFill>
                  <a:srgbClr val="FF0000"/>
                </a:solidFill>
                <a:cs typeface="Arial" panose="020B0604020202020204" pitchFamily="34" charset="0"/>
              </a:endParaRPr>
            </a:p>
          </p:txBody>
        </p:sp>
        <p:sp>
          <p:nvSpPr>
            <p:cNvPr id="13" name="TextBox 12">
              <a:extLst>
                <a:ext uri="{FF2B5EF4-FFF2-40B4-BE49-F238E27FC236}">
                  <a16:creationId xmlns:a16="http://schemas.microsoft.com/office/drawing/2014/main" id="{6E07CE7A-D5A5-FB87-D9C8-C670FADB1DDA}"/>
                </a:ext>
              </a:extLst>
            </p:cNvPr>
            <p:cNvSpPr txBox="1"/>
            <p:nvPr/>
          </p:nvSpPr>
          <p:spPr>
            <a:xfrm>
              <a:off x="9540240" y="2591883"/>
              <a:ext cx="271839" cy="185851"/>
            </a:xfrm>
            <a:prstGeom prst="rect">
              <a:avLst/>
            </a:prstGeom>
            <a:noFill/>
          </p:spPr>
          <p:txBody>
            <a:bodyPr wrap="none" rtlCol="0">
              <a:spAutoFit/>
            </a:bodyPr>
            <a:lstStyle/>
            <a:p>
              <a:pPr rtl="0"/>
              <a:r>
                <a:rPr lang="ro" sz="1200">
                  <a:solidFill>
                    <a:srgbClr val="FF0000"/>
                  </a:solidFill>
                  <a:cs typeface="Arial" panose="020B0604020202020204" pitchFamily="34" charset="0"/>
                </a:rPr>
                <a:t>(4)</a:t>
              </a:r>
              <a:endParaRPr lang="en-IE" sz="1200" dirty="0">
                <a:solidFill>
                  <a:srgbClr val="FF0000"/>
                </a:solidFill>
                <a:cs typeface="Arial" panose="020B0604020202020204" pitchFamily="34" charset="0"/>
              </a:endParaRPr>
            </a:p>
          </p:txBody>
        </p:sp>
        <p:sp>
          <p:nvSpPr>
            <p:cNvPr id="14" name="TextBox 13">
              <a:extLst>
                <a:ext uri="{FF2B5EF4-FFF2-40B4-BE49-F238E27FC236}">
                  <a16:creationId xmlns:a16="http://schemas.microsoft.com/office/drawing/2014/main" id="{1A29A645-33A5-94DA-AF49-8637AE7D41EF}"/>
                </a:ext>
              </a:extLst>
            </p:cNvPr>
            <p:cNvSpPr txBox="1"/>
            <p:nvPr/>
          </p:nvSpPr>
          <p:spPr>
            <a:xfrm>
              <a:off x="6997338" y="1843283"/>
              <a:ext cx="271839" cy="185851"/>
            </a:xfrm>
            <a:prstGeom prst="rect">
              <a:avLst/>
            </a:prstGeom>
            <a:noFill/>
          </p:spPr>
          <p:txBody>
            <a:bodyPr wrap="none" rtlCol="0">
              <a:spAutoFit/>
            </a:bodyPr>
            <a:lstStyle/>
            <a:p>
              <a:pPr rtl="0"/>
              <a:r>
                <a:rPr lang="ro" sz="1200" dirty="0">
                  <a:solidFill>
                    <a:srgbClr val="FF0000"/>
                  </a:solidFill>
                  <a:cs typeface="Arial" panose="020B0604020202020204" pitchFamily="34" charset="0"/>
                </a:rPr>
                <a:t>(5)</a:t>
              </a:r>
              <a:endParaRPr lang="en-IE" sz="1200" dirty="0">
                <a:solidFill>
                  <a:srgbClr val="FF0000"/>
                </a:solidFill>
                <a:cs typeface="Arial" panose="020B0604020202020204" pitchFamily="34" charset="0"/>
              </a:endParaRPr>
            </a:p>
          </p:txBody>
        </p:sp>
        <p:sp>
          <p:nvSpPr>
            <p:cNvPr id="15" name="TextBox 14">
              <a:extLst>
                <a:ext uri="{FF2B5EF4-FFF2-40B4-BE49-F238E27FC236}">
                  <a16:creationId xmlns:a16="http://schemas.microsoft.com/office/drawing/2014/main" id="{B2DBDB33-5057-3B16-4993-BC65D312CA70}"/>
                </a:ext>
              </a:extLst>
            </p:cNvPr>
            <p:cNvSpPr txBox="1"/>
            <p:nvPr/>
          </p:nvSpPr>
          <p:spPr>
            <a:xfrm>
              <a:off x="8429898" y="1869134"/>
              <a:ext cx="271839" cy="185851"/>
            </a:xfrm>
            <a:prstGeom prst="rect">
              <a:avLst/>
            </a:prstGeom>
            <a:noFill/>
          </p:spPr>
          <p:txBody>
            <a:bodyPr wrap="none" rtlCol="0">
              <a:spAutoFit/>
            </a:bodyPr>
            <a:lstStyle/>
            <a:p>
              <a:pPr rtl="0"/>
              <a:r>
                <a:rPr lang="ro" sz="1200">
                  <a:solidFill>
                    <a:srgbClr val="FF0000"/>
                  </a:solidFill>
                  <a:cs typeface="Arial" panose="020B0604020202020204" pitchFamily="34" charset="0"/>
                </a:rPr>
                <a:t>(6)</a:t>
              </a:r>
              <a:endParaRPr lang="en-IE" sz="1200" dirty="0">
                <a:solidFill>
                  <a:srgbClr val="FF0000"/>
                </a:solidFill>
                <a:cs typeface="Arial" panose="020B0604020202020204" pitchFamily="34" charset="0"/>
              </a:endParaRPr>
            </a:p>
          </p:txBody>
        </p:sp>
        <p:sp>
          <p:nvSpPr>
            <p:cNvPr id="16" name="TextBox 15">
              <a:extLst>
                <a:ext uri="{FF2B5EF4-FFF2-40B4-BE49-F238E27FC236}">
                  <a16:creationId xmlns:a16="http://schemas.microsoft.com/office/drawing/2014/main" id="{BBCD8257-5ADD-1B24-9427-44371C5817D6}"/>
                </a:ext>
              </a:extLst>
            </p:cNvPr>
            <p:cNvSpPr txBox="1"/>
            <p:nvPr/>
          </p:nvSpPr>
          <p:spPr>
            <a:xfrm>
              <a:off x="6997338" y="1137068"/>
              <a:ext cx="271839" cy="185851"/>
            </a:xfrm>
            <a:prstGeom prst="rect">
              <a:avLst/>
            </a:prstGeom>
            <a:noFill/>
          </p:spPr>
          <p:txBody>
            <a:bodyPr wrap="none" rtlCol="0">
              <a:spAutoFit/>
            </a:bodyPr>
            <a:lstStyle/>
            <a:p>
              <a:pPr rtl="0"/>
              <a:r>
                <a:rPr lang="ro" sz="1200">
                  <a:solidFill>
                    <a:srgbClr val="FF0000"/>
                  </a:solidFill>
                  <a:cs typeface="Arial" panose="020B0604020202020204" pitchFamily="34" charset="0"/>
                </a:rPr>
                <a:t>(7)</a:t>
              </a:r>
              <a:endParaRPr lang="en-IE" sz="1200" dirty="0">
                <a:solidFill>
                  <a:srgbClr val="FF0000"/>
                </a:solidFill>
                <a:cs typeface="Arial" panose="020B0604020202020204" pitchFamily="34" charset="0"/>
              </a:endParaRPr>
            </a:p>
          </p:txBody>
        </p:sp>
        <p:sp>
          <p:nvSpPr>
            <p:cNvPr id="17" name="TextBox 16">
              <a:extLst>
                <a:ext uri="{FF2B5EF4-FFF2-40B4-BE49-F238E27FC236}">
                  <a16:creationId xmlns:a16="http://schemas.microsoft.com/office/drawing/2014/main" id="{572E1831-D7C1-F88D-27DC-0B6A66E2640E}"/>
                </a:ext>
              </a:extLst>
            </p:cNvPr>
            <p:cNvSpPr txBox="1"/>
            <p:nvPr/>
          </p:nvSpPr>
          <p:spPr>
            <a:xfrm>
              <a:off x="6997338" y="1507760"/>
              <a:ext cx="271839" cy="185851"/>
            </a:xfrm>
            <a:prstGeom prst="rect">
              <a:avLst/>
            </a:prstGeom>
            <a:noFill/>
          </p:spPr>
          <p:txBody>
            <a:bodyPr wrap="none" rtlCol="0">
              <a:spAutoFit/>
            </a:bodyPr>
            <a:lstStyle/>
            <a:p>
              <a:pPr rtl="0"/>
              <a:r>
                <a:rPr lang="ro" sz="1200">
                  <a:solidFill>
                    <a:srgbClr val="FF0000"/>
                  </a:solidFill>
                  <a:cs typeface="Arial" panose="020B0604020202020204" pitchFamily="34" charset="0"/>
                </a:rPr>
                <a:t>(8)</a:t>
              </a:r>
              <a:endParaRPr lang="en-IE" sz="1200" dirty="0">
                <a:solidFill>
                  <a:srgbClr val="FF0000"/>
                </a:solidFill>
                <a:cs typeface="Arial" panose="020B0604020202020204" pitchFamily="34" charset="0"/>
              </a:endParaRPr>
            </a:p>
          </p:txBody>
        </p:sp>
        <p:sp>
          <p:nvSpPr>
            <p:cNvPr id="18" name="TextBox 17">
              <a:extLst>
                <a:ext uri="{FF2B5EF4-FFF2-40B4-BE49-F238E27FC236}">
                  <a16:creationId xmlns:a16="http://schemas.microsoft.com/office/drawing/2014/main" id="{349B3D46-7E0A-92CC-B1B6-51B19EFD5269}"/>
                </a:ext>
              </a:extLst>
            </p:cNvPr>
            <p:cNvSpPr txBox="1"/>
            <p:nvPr/>
          </p:nvSpPr>
          <p:spPr>
            <a:xfrm>
              <a:off x="8138465" y="951217"/>
              <a:ext cx="271839" cy="185851"/>
            </a:xfrm>
            <a:prstGeom prst="rect">
              <a:avLst/>
            </a:prstGeom>
            <a:noFill/>
          </p:spPr>
          <p:txBody>
            <a:bodyPr wrap="none" rtlCol="0">
              <a:spAutoFit/>
            </a:bodyPr>
            <a:lstStyle/>
            <a:p>
              <a:pPr rtl="0"/>
              <a:r>
                <a:rPr lang="ro" sz="1200" dirty="0">
                  <a:solidFill>
                    <a:srgbClr val="FF0000"/>
                  </a:solidFill>
                  <a:cs typeface="Arial" panose="020B0604020202020204" pitchFamily="34" charset="0"/>
                </a:rPr>
                <a:t>(9)</a:t>
              </a:r>
              <a:endParaRPr lang="en-IE" sz="1200" dirty="0">
                <a:solidFill>
                  <a:srgbClr val="FF0000"/>
                </a:solidFill>
                <a:cs typeface="Arial" panose="020B0604020202020204" pitchFamily="34" charset="0"/>
              </a:endParaRPr>
            </a:p>
          </p:txBody>
        </p:sp>
        <p:sp>
          <p:nvSpPr>
            <p:cNvPr id="19" name="TextBox 18">
              <a:extLst>
                <a:ext uri="{FF2B5EF4-FFF2-40B4-BE49-F238E27FC236}">
                  <a16:creationId xmlns:a16="http://schemas.microsoft.com/office/drawing/2014/main" id="{E33318AC-EC7C-CCAE-080D-1C016B4A7F68}"/>
                </a:ext>
              </a:extLst>
            </p:cNvPr>
            <p:cNvSpPr txBox="1"/>
            <p:nvPr/>
          </p:nvSpPr>
          <p:spPr>
            <a:xfrm>
              <a:off x="3814583" y="2153553"/>
              <a:ext cx="331784" cy="185851"/>
            </a:xfrm>
            <a:prstGeom prst="rect">
              <a:avLst/>
            </a:prstGeom>
            <a:noFill/>
          </p:spPr>
          <p:txBody>
            <a:bodyPr wrap="none" rtlCol="0">
              <a:spAutoFit/>
            </a:bodyPr>
            <a:lstStyle/>
            <a:p>
              <a:pPr rtl="0"/>
              <a:r>
                <a:rPr lang="ro" sz="1200" dirty="0">
                  <a:solidFill>
                    <a:srgbClr val="FF0000"/>
                  </a:solidFill>
                  <a:cs typeface="Arial" panose="020B0604020202020204" pitchFamily="34" charset="0"/>
                </a:rPr>
                <a:t>(10)</a:t>
              </a:r>
              <a:endParaRPr lang="en-IE" sz="1200" dirty="0">
                <a:solidFill>
                  <a:srgbClr val="FF0000"/>
                </a:solidFill>
                <a:cs typeface="Arial" panose="020B0604020202020204" pitchFamily="34" charset="0"/>
              </a:endParaRPr>
            </a:p>
          </p:txBody>
        </p:sp>
      </p:grpSp>
    </p:spTree>
    <p:extLst>
      <p:ext uri="{BB962C8B-B14F-4D97-AF65-F5344CB8AC3E}">
        <p14:creationId xmlns:p14="http://schemas.microsoft.com/office/powerpoint/2010/main" val="6272743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90DE0702-BEF3-2594-474B-1EB0558D0340}"/>
              </a:ext>
            </a:extLst>
          </p:cNvPr>
          <p:cNvGrpSpPr/>
          <p:nvPr/>
        </p:nvGrpSpPr>
        <p:grpSpPr>
          <a:xfrm>
            <a:off x="505098" y="155624"/>
            <a:ext cx="11382082" cy="6432493"/>
            <a:chOff x="104504" y="281429"/>
            <a:chExt cx="11382082" cy="6432493"/>
          </a:xfrm>
        </p:grpSpPr>
        <p:grpSp>
          <p:nvGrpSpPr>
            <p:cNvPr id="9" name="Group 8">
              <a:extLst>
                <a:ext uri="{FF2B5EF4-FFF2-40B4-BE49-F238E27FC236}">
                  <a16:creationId xmlns:a16="http://schemas.microsoft.com/office/drawing/2014/main" id="{261F050E-311E-2631-328B-DFD6A0354CDE}"/>
                </a:ext>
              </a:extLst>
            </p:cNvPr>
            <p:cNvGrpSpPr/>
            <p:nvPr/>
          </p:nvGrpSpPr>
          <p:grpSpPr>
            <a:xfrm>
              <a:off x="1550125" y="281429"/>
              <a:ext cx="9936461" cy="6192374"/>
              <a:chOff x="1550125" y="281429"/>
              <a:chExt cx="9936461" cy="6192374"/>
            </a:xfrm>
          </p:grpSpPr>
          <p:grpSp>
            <p:nvGrpSpPr>
              <p:cNvPr id="11" name="Group 10">
                <a:extLst>
                  <a:ext uri="{FF2B5EF4-FFF2-40B4-BE49-F238E27FC236}">
                    <a16:creationId xmlns:a16="http://schemas.microsoft.com/office/drawing/2014/main" id="{AFDF4524-8ECC-18FA-2654-FAD153361894}"/>
                  </a:ext>
                </a:extLst>
              </p:cNvPr>
              <p:cNvGrpSpPr/>
              <p:nvPr/>
            </p:nvGrpSpPr>
            <p:grpSpPr>
              <a:xfrm>
                <a:off x="3509575" y="700847"/>
                <a:ext cx="7506748" cy="5772956"/>
                <a:chOff x="2342626" y="542522"/>
                <a:chExt cx="7506748" cy="5772956"/>
              </a:xfrm>
            </p:grpSpPr>
            <p:pic>
              <p:nvPicPr>
                <p:cNvPr id="13" name="Picture 12">
                  <a:extLst>
                    <a:ext uri="{FF2B5EF4-FFF2-40B4-BE49-F238E27FC236}">
                      <a16:creationId xmlns:a16="http://schemas.microsoft.com/office/drawing/2014/main" id="{FB7C16FF-7107-8AD2-60E7-F050E26DE15A}"/>
                    </a:ext>
                  </a:extLst>
                </p:cNvPr>
                <p:cNvPicPr>
                  <a:picLocks noChangeAspect="1"/>
                </p:cNvPicPr>
                <p:nvPr/>
              </p:nvPicPr>
              <p:blipFill>
                <a:blip r:embed="rId2"/>
                <a:stretch>
                  <a:fillRect/>
                </a:stretch>
              </p:blipFill>
              <p:spPr>
                <a:xfrm>
                  <a:off x="2342626" y="542522"/>
                  <a:ext cx="7506748" cy="5772956"/>
                </a:xfrm>
                <a:prstGeom prst="rect">
                  <a:avLst/>
                </a:prstGeom>
              </p:spPr>
            </p:pic>
            <p:sp>
              <p:nvSpPr>
                <p:cNvPr id="14" name="Rectangle 13">
                  <a:extLst>
                    <a:ext uri="{FF2B5EF4-FFF2-40B4-BE49-F238E27FC236}">
                      <a16:creationId xmlns:a16="http://schemas.microsoft.com/office/drawing/2014/main" id="{45BDEA63-D6FE-4CF1-8D43-E299DF03A3B5}"/>
                    </a:ext>
                  </a:extLst>
                </p:cNvPr>
                <p:cNvSpPr/>
                <p:nvPr/>
              </p:nvSpPr>
              <p:spPr>
                <a:xfrm>
                  <a:off x="2342626" y="627017"/>
                  <a:ext cx="365740" cy="2786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
            <p:nvSpPr>
              <p:cNvPr id="12" name="TextBox 11">
                <a:extLst>
                  <a:ext uri="{FF2B5EF4-FFF2-40B4-BE49-F238E27FC236}">
                    <a16:creationId xmlns:a16="http://schemas.microsoft.com/office/drawing/2014/main" id="{6610DD3E-BBC6-72E1-FC83-143D61E5AF5B}"/>
                  </a:ext>
                </a:extLst>
              </p:cNvPr>
              <p:cNvSpPr txBox="1"/>
              <p:nvPr/>
            </p:nvSpPr>
            <p:spPr>
              <a:xfrm>
                <a:off x="1550125" y="281429"/>
                <a:ext cx="9936461" cy="307777"/>
              </a:xfrm>
              <a:prstGeom prst="rect">
                <a:avLst/>
              </a:prstGeom>
              <a:noFill/>
            </p:spPr>
            <p:txBody>
              <a:bodyPr wrap="square" rtlCol="0">
                <a:spAutoFit/>
              </a:bodyPr>
              <a:lstStyle/>
              <a:p>
                <a:pPr rtl="0"/>
                <a:r>
                  <a:rPr lang="ro" sz="1400" i="1">
                    <a:solidFill>
                      <a:srgbClr val="0070C0"/>
                    </a:solidFill>
                    <a:effectLst/>
                    <a:cs typeface="Arial" panose="020B0604020202020204" pitchFamily="34" charset="0"/>
                  </a:rPr>
                  <a:t>Figura 4. Cartografierea modificărilor unui factor de stres climatic antropogen: modificări ale temperaturii maxime medii lunare  </a:t>
                </a:r>
                <a:endParaRPr lang="en-IE" sz="1400" i="1" dirty="0">
                  <a:solidFill>
                    <a:srgbClr val="0070C0"/>
                  </a:solidFill>
                  <a:cs typeface="Arial" panose="020B0604020202020204" pitchFamily="34" charset="0"/>
                </a:endParaRPr>
              </a:p>
            </p:txBody>
          </p:sp>
        </p:grpSp>
        <p:sp>
          <p:nvSpPr>
            <p:cNvPr id="10" name="TextBox 9">
              <a:extLst>
                <a:ext uri="{FF2B5EF4-FFF2-40B4-BE49-F238E27FC236}">
                  <a16:creationId xmlns:a16="http://schemas.microsoft.com/office/drawing/2014/main" id="{DFE88324-F60C-29C4-7499-FF595A586691}"/>
                </a:ext>
              </a:extLst>
            </p:cNvPr>
            <p:cNvSpPr txBox="1"/>
            <p:nvPr/>
          </p:nvSpPr>
          <p:spPr>
            <a:xfrm>
              <a:off x="104504" y="2743604"/>
              <a:ext cx="3317986" cy="3970318"/>
            </a:xfrm>
            <a:prstGeom prst="rect">
              <a:avLst/>
            </a:prstGeom>
            <a:noFill/>
          </p:spPr>
          <p:txBody>
            <a:bodyPr wrap="square" rtlCol="0">
              <a:spAutoFit/>
            </a:bodyPr>
            <a:lstStyle/>
            <a:p>
              <a:pPr rtl="0"/>
              <a:r>
                <a:rPr lang="ro" sz="1400" b="0" i="0">
                  <a:effectLst/>
                  <a:cs typeface="Arial" panose="020B0604020202020204" pitchFamily="34" charset="0"/>
                </a:rPr>
                <a:t>Temperatura maximă lunară medie lunară în perioada 1970-2000) și diferența prognozată între mediile din 2070-2100 și 1970-2000. </a:t>
              </a:r>
            </a:p>
            <a:p>
              <a:pPr algn="r" rtl="0"/>
              <a:endParaRPr lang="en-GB" sz="140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endParaRPr lang="en-GB" sz="1050" dirty="0">
                <a:cs typeface="Arial" panose="020B0604020202020204" pitchFamily="34" charset="0"/>
              </a:endParaRPr>
            </a:p>
            <a:p>
              <a:pPr rtl="0"/>
              <a:r>
                <a:rPr lang="ro" sz="1050">
                  <a:cs typeface="Arial" panose="020B0604020202020204" pitchFamily="34" charset="0"/>
                </a:rPr>
                <a:t>De la: R.E. Baker </a:t>
              </a:r>
              <a:r>
                <a:rPr lang="ro" sz="1050" i="1">
                  <a:cs typeface="Arial" panose="020B0604020202020204" pitchFamily="34" charset="0"/>
                </a:rPr>
                <a:t>et al</a:t>
              </a:r>
              <a:r>
                <a:rPr lang="ro" sz="1050">
                  <a:cs typeface="Arial" panose="020B0604020202020204" pitchFamily="34" charset="0"/>
                </a:rPr>
                <a:t>., Nature Reviews Microbiology, aprilie 2022, </a:t>
              </a:r>
              <a:r>
                <a:rPr lang="ro" sz="1050" u="sng">
                  <a:cs typeface="Arial" panose="020B0604020202020204" pitchFamily="34" charset="0"/>
                </a:rPr>
                <a:t>20</a:t>
              </a:r>
              <a:r>
                <a:rPr lang="ro" sz="1050">
                  <a:cs typeface="Arial" panose="020B0604020202020204" pitchFamily="34" charset="0"/>
                </a:rPr>
                <a:t>, 193-205.</a:t>
              </a:r>
            </a:p>
            <a:p>
              <a:pPr rtl="0"/>
              <a:r>
                <a:rPr lang="ro" sz="1050">
                  <a:cs typeface="Arial" panose="020B0604020202020204" pitchFamily="34" charset="0"/>
                  <a:hlinkClick r:id="rId3">
                    <a:extLst>
                      <a:ext uri="{A12FA001-AC4F-418D-AE19-62706E023703}">
                        <ahyp:hlinkClr xmlns="" xmlns:ahyp="http://schemas.microsoft.com/office/drawing/2018/hyperlinkcolor" val="tx"/>
                      </a:ext>
                    </a:extLst>
                  </a:hlinkClick>
                </a:rPr>
                <a:t>https://doi.org/10.1038/s41579-021-00639-z</a:t>
              </a:r>
              <a:endParaRPr lang="en-IE" sz="1050" dirty="0">
                <a:cs typeface="Arial" panose="020B0604020202020204" pitchFamily="34" charset="0"/>
              </a:endParaRPr>
            </a:p>
            <a:p>
              <a:pPr algn="r" rtl="0"/>
              <a:endParaRPr lang="en-IE" sz="1400" dirty="0">
                <a:solidFill>
                  <a:schemeClr val="tx1">
                    <a:lumMod val="50000"/>
                    <a:lumOff val="50000"/>
                  </a:schemeClr>
                </a:solidFill>
                <a:cs typeface="Arial" panose="020B0604020202020204" pitchFamily="34" charset="0"/>
              </a:endParaRPr>
            </a:p>
          </p:txBody>
        </p:sp>
      </p:grpSp>
    </p:spTree>
    <p:extLst>
      <p:ext uri="{BB962C8B-B14F-4D97-AF65-F5344CB8AC3E}">
        <p14:creationId xmlns:p14="http://schemas.microsoft.com/office/powerpoint/2010/main" val="26102677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rtl="0">
              <a:buNone/>
            </a:pPr>
            <a:endParaRPr lang="en-IE" sz="2000" u="sng" dirty="0">
              <a:cs typeface="Arial" panose="020B0604020202020204" pitchFamily="34" charset="0"/>
            </a:endParaRPr>
          </a:p>
          <a:p>
            <a:pPr marL="0" indent="0" rtl="0">
              <a:buNone/>
            </a:pPr>
            <a:endParaRPr lang="hu-HU" sz="2000" dirty="0"/>
          </a:p>
        </p:txBody>
      </p:sp>
      <p:grpSp>
        <p:nvGrpSpPr>
          <p:cNvPr id="20" name="Group 19">
            <a:extLst>
              <a:ext uri="{FF2B5EF4-FFF2-40B4-BE49-F238E27FC236}">
                <a16:creationId xmlns:a16="http://schemas.microsoft.com/office/drawing/2014/main" id="{BD320BCE-9CD7-6CE8-B2BD-023D2A59F147}"/>
              </a:ext>
            </a:extLst>
          </p:cNvPr>
          <p:cNvGrpSpPr/>
          <p:nvPr/>
        </p:nvGrpSpPr>
        <p:grpSpPr>
          <a:xfrm>
            <a:off x="39714" y="60960"/>
            <a:ext cx="11789274" cy="6278880"/>
            <a:chOff x="-146812" y="0"/>
            <a:chExt cx="12338812" cy="6858000"/>
          </a:xfrm>
        </p:grpSpPr>
        <p:pic>
          <p:nvPicPr>
            <p:cNvPr id="21" name="Picture 20">
              <a:extLst>
                <a:ext uri="{FF2B5EF4-FFF2-40B4-BE49-F238E27FC236}">
                  <a16:creationId xmlns:a16="http://schemas.microsoft.com/office/drawing/2014/main" id="{04FBDEBB-ADAB-0B8A-BC7B-8A2D326B1404}"/>
                </a:ext>
              </a:extLst>
            </p:cNvPr>
            <p:cNvPicPr>
              <a:picLocks noChangeAspect="1"/>
            </p:cNvPicPr>
            <p:nvPr/>
          </p:nvPicPr>
          <p:blipFill>
            <a:blip r:embed="rId2"/>
            <a:stretch>
              <a:fillRect/>
            </a:stretch>
          </p:blipFill>
          <p:spPr>
            <a:xfrm>
              <a:off x="2622513" y="0"/>
              <a:ext cx="9569487" cy="6858000"/>
            </a:xfrm>
            <a:prstGeom prst="rect">
              <a:avLst/>
            </a:prstGeom>
          </p:spPr>
        </p:pic>
        <p:sp>
          <p:nvSpPr>
            <p:cNvPr id="22" name="TextBox 21">
              <a:extLst>
                <a:ext uri="{FF2B5EF4-FFF2-40B4-BE49-F238E27FC236}">
                  <a16:creationId xmlns:a16="http://schemas.microsoft.com/office/drawing/2014/main" id="{AEFD4C56-9682-2542-65D8-B17ED8355955}"/>
                </a:ext>
              </a:extLst>
            </p:cNvPr>
            <p:cNvSpPr txBox="1"/>
            <p:nvPr/>
          </p:nvSpPr>
          <p:spPr>
            <a:xfrm>
              <a:off x="89640" y="811435"/>
              <a:ext cx="2456336" cy="806793"/>
            </a:xfrm>
            <a:prstGeom prst="rect">
              <a:avLst/>
            </a:prstGeom>
            <a:noFill/>
          </p:spPr>
          <p:txBody>
            <a:bodyPr wrap="square" rtlCol="0">
              <a:spAutoFit/>
            </a:bodyPr>
            <a:lstStyle/>
            <a:p>
              <a:pPr rtl="0"/>
              <a:r>
                <a:rPr lang="ro" sz="1400" i="1">
                  <a:solidFill>
                    <a:srgbClr val="0070C0"/>
                  </a:solidFill>
                  <a:cs typeface="Arial" panose="020B0604020202020204" pitchFamily="34" charset="0"/>
                </a:rPr>
                <a:t>Figura 5. Impactul încălzirii globale și al variațiilor geoclimatice asupra zoonozelor. </a:t>
              </a:r>
              <a:endParaRPr lang="en-IE" sz="1400" i="1" dirty="0">
                <a:solidFill>
                  <a:srgbClr val="0070C0"/>
                </a:solidFill>
                <a:cs typeface="Arial" panose="020B0604020202020204" pitchFamily="34" charset="0"/>
              </a:endParaRPr>
            </a:p>
          </p:txBody>
        </p:sp>
        <p:sp>
          <p:nvSpPr>
            <p:cNvPr id="23" name="TextBox 22">
              <a:extLst>
                <a:ext uri="{FF2B5EF4-FFF2-40B4-BE49-F238E27FC236}">
                  <a16:creationId xmlns:a16="http://schemas.microsoft.com/office/drawing/2014/main" id="{1CC2A2F5-B819-C779-6273-E1EFA90936E1}"/>
                </a:ext>
              </a:extLst>
            </p:cNvPr>
            <p:cNvSpPr txBox="1"/>
            <p:nvPr/>
          </p:nvSpPr>
          <p:spPr>
            <a:xfrm>
              <a:off x="-146812" y="5282732"/>
              <a:ext cx="2769325" cy="1184977"/>
            </a:xfrm>
            <a:prstGeom prst="rect">
              <a:avLst/>
            </a:prstGeom>
            <a:noFill/>
          </p:spPr>
          <p:txBody>
            <a:bodyPr wrap="square" rtlCol="0">
              <a:spAutoFit/>
            </a:bodyPr>
            <a:lstStyle/>
            <a:p>
              <a:pPr rtl="0"/>
              <a:endParaRPr lang="en-GB" sz="1200" dirty="0">
                <a:cs typeface="Arial" panose="020B0604020202020204" pitchFamily="34" charset="0"/>
              </a:endParaRPr>
            </a:p>
            <a:p>
              <a:pPr rtl="0"/>
              <a:r>
                <a:rPr lang="ro" sz="1050">
                  <a:cs typeface="Arial" panose="020B0604020202020204" pitchFamily="34" charset="0"/>
                </a:rPr>
                <a:t>De la: R. Rupasinghe, B. B. Chomel și B. Martínez-Lopez, Acta Tropica, 2022,</a:t>
              </a:r>
              <a:r>
                <a:rPr lang="ro" sz="1050" u="sng">
                  <a:cs typeface="Arial" panose="020B0604020202020204" pitchFamily="34" charset="0"/>
                </a:rPr>
                <a:t> 226,</a:t>
              </a:r>
              <a:r>
                <a:rPr lang="ro" sz="1050">
                  <a:cs typeface="Arial" panose="020B0604020202020204" pitchFamily="34" charset="0"/>
                </a:rPr>
                <a:t> 106225. </a:t>
              </a:r>
              <a:r>
                <a:rPr lang="ro" sz="1050">
                  <a:cs typeface="Arial" panose="020B0604020202020204" pitchFamily="34" charset="0"/>
                  <a:hlinkClick r:id="rId3">
                    <a:extLst>
                      <a:ext uri="{A12FA001-AC4F-418D-AE19-62706E023703}">
                        <ahyp:hlinkClr xmlns="" xmlns:ahyp="http://schemas.microsoft.com/office/drawing/2018/hyperlinkcolor" val="tx"/>
                      </a:ext>
                    </a:extLst>
                  </a:hlinkClick>
                </a:rPr>
                <a:t>https://doi.org/10.1016/j.actatropica.2021.106225</a:t>
              </a:r>
              <a:r>
                <a:rPr lang="ro" sz="1050">
                  <a:cs typeface="Arial" panose="020B0604020202020204" pitchFamily="34" charset="0"/>
                </a:rPr>
                <a:t> </a:t>
              </a:r>
              <a:endParaRPr lang="en-IE" sz="1050" dirty="0">
                <a:cs typeface="Arial" panose="020B0604020202020204" pitchFamily="34" charset="0"/>
              </a:endParaRPr>
            </a:p>
          </p:txBody>
        </p:sp>
      </p:grpSp>
    </p:spTree>
    <p:extLst>
      <p:ext uri="{BB962C8B-B14F-4D97-AF65-F5344CB8AC3E}">
        <p14:creationId xmlns:p14="http://schemas.microsoft.com/office/powerpoint/2010/main" val="20813937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rtl="0">
              <a:buNone/>
            </a:pPr>
            <a:endParaRPr lang="en-IE" sz="2000" u="sng" dirty="0">
              <a:cs typeface="Arial" panose="020B0604020202020204" pitchFamily="34" charset="0"/>
            </a:endParaRPr>
          </a:p>
          <a:p>
            <a:pPr marL="0" indent="0" rtl="0">
              <a:buNone/>
            </a:pPr>
            <a:endParaRPr lang="hu-HU" sz="2000" dirty="0"/>
          </a:p>
        </p:txBody>
      </p:sp>
      <p:grpSp>
        <p:nvGrpSpPr>
          <p:cNvPr id="2" name="Group 1">
            <a:extLst>
              <a:ext uri="{FF2B5EF4-FFF2-40B4-BE49-F238E27FC236}">
                <a16:creationId xmlns:a16="http://schemas.microsoft.com/office/drawing/2014/main" id="{7B82A844-A13F-782E-CC69-3F2077E491E5}"/>
              </a:ext>
            </a:extLst>
          </p:cNvPr>
          <p:cNvGrpSpPr/>
          <p:nvPr/>
        </p:nvGrpSpPr>
        <p:grpSpPr>
          <a:xfrm>
            <a:off x="427462" y="105125"/>
            <a:ext cx="11267233" cy="6248331"/>
            <a:chOff x="427462" y="105125"/>
            <a:chExt cx="11267233" cy="6248331"/>
          </a:xfrm>
        </p:grpSpPr>
        <p:pic>
          <p:nvPicPr>
            <p:cNvPr id="4" name="Picture 3">
              <a:extLst>
                <a:ext uri="{FF2B5EF4-FFF2-40B4-BE49-F238E27FC236}">
                  <a16:creationId xmlns:a16="http://schemas.microsoft.com/office/drawing/2014/main" id="{D3973DE0-7D6F-8FE5-AE79-C5B47DA0D2E0}"/>
                </a:ext>
              </a:extLst>
            </p:cNvPr>
            <p:cNvPicPr>
              <a:picLocks noChangeAspect="1"/>
            </p:cNvPicPr>
            <p:nvPr/>
          </p:nvPicPr>
          <p:blipFill>
            <a:blip r:embed="rId2"/>
            <a:stretch>
              <a:fillRect/>
            </a:stretch>
          </p:blipFill>
          <p:spPr>
            <a:xfrm>
              <a:off x="4393138" y="105125"/>
              <a:ext cx="7301557" cy="6244091"/>
            </a:xfrm>
            <a:prstGeom prst="rect">
              <a:avLst/>
            </a:prstGeom>
          </p:spPr>
        </p:pic>
        <p:sp>
          <p:nvSpPr>
            <p:cNvPr id="5" name="TextBox 4">
              <a:extLst>
                <a:ext uri="{FF2B5EF4-FFF2-40B4-BE49-F238E27FC236}">
                  <a16:creationId xmlns:a16="http://schemas.microsoft.com/office/drawing/2014/main" id="{F2232874-1497-FE1C-4E1C-588875C7ABA4}"/>
                </a:ext>
              </a:extLst>
            </p:cNvPr>
            <p:cNvSpPr txBox="1"/>
            <p:nvPr/>
          </p:nvSpPr>
          <p:spPr>
            <a:xfrm>
              <a:off x="427462" y="966766"/>
              <a:ext cx="3658868" cy="523220"/>
            </a:xfrm>
            <a:prstGeom prst="rect">
              <a:avLst/>
            </a:prstGeom>
            <a:noFill/>
          </p:spPr>
          <p:txBody>
            <a:bodyPr wrap="square" rtlCol="0">
              <a:spAutoFit/>
            </a:bodyPr>
            <a:lstStyle/>
            <a:p>
              <a:pPr rtl="0"/>
              <a:r>
                <a:rPr lang="ro" sz="1400" i="1">
                  <a:solidFill>
                    <a:srgbClr val="0070C0"/>
                  </a:solidFill>
                  <a:cs typeface="Arial" panose="020B0604020202020204" pitchFamily="34" charset="0"/>
                </a:rPr>
                <a:t>Tabelul 1. Efectele asupra mediului ale factorilor de schimbare globală care influențează bolile transmise prin vectori.</a:t>
              </a:r>
              <a:endParaRPr lang="en-IE" sz="1400" i="1" dirty="0">
                <a:solidFill>
                  <a:srgbClr val="0070C0"/>
                </a:solidFill>
                <a:cs typeface="Arial" panose="020B0604020202020204" pitchFamily="34" charset="0"/>
              </a:endParaRPr>
            </a:p>
          </p:txBody>
        </p:sp>
        <p:sp>
          <p:nvSpPr>
            <p:cNvPr id="6" name="TextBox 5">
              <a:extLst>
                <a:ext uri="{FF2B5EF4-FFF2-40B4-BE49-F238E27FC236}">
                  <a16:creationId xmlns:a16="http://schemas.microsoft.com/office/drawing/2014/main" id="{2F9ECF99-43CF-55CD-3BFE-B4867EEDF19C}"/>
                </a:ext>
              </a:extLst>
            </p:cNvPr>
            <p:cNvSpPr txBox="1"/>
            <p:nvPr/>
          </p:nvSpPr>
          <p:spPr>
            <a:xfrm>
              <a:off x="497305" y="5799458"/>
              <a:ext cx="3283132" cy="553998"/>
            </a:xfrm>
            <a:prstGeom prst="rect">
              <a:avLst/>
            </a:prstGeom>
            <a:noFill/>
          </p:spPr>
          <p:txBody>
            <a:bodyPr wrap="square" rtlCol="0">
              <a:spAutoFit/>
            </a:bodyPr>
            <a:lstStyle/>
            <a:p>
              <a:pPr rtl="0"/>
              <a:r>
                <a:rPr lang="ro" sz="1000">
                  <a:cs typeface="Arial" panose="020B0604020202020204" pitchFamily="34" charset="0"/>
                </a:rPr>
                <a:t>De la: R.W. Sutherst, Clinical Microbiology Reviews, Jan. 2004, </a:t>
              </a:r>
              <a:r>
                <a:rPr lang="ro" sz="1000" u="sng">
                  <a:cs typeface="Arial" panose="020B0604020202020204" pitchFamily="34" charset="0"/>
                </a:rPr>
                <a:t>17,</a:t>
              </a:r>
              <a:r>
                <a:rPr lang="ro" sz="1000">
                  <a:cs typeface="Arial" panose="020B0604020202020204" pitchFamily="34" charset="0"/>
                </a:rPr>
                <a:t> (1), 136-173. </a:t>
              </a:r>
              <a:r>
                <a:rPr lang="ro" sz="1000">
                  <a:cs typeface="Arial" panose="020B0604020202020204" pitchFamily="34" charset="0"/>
                  <a:hlinkClick r:id="rId3"/>
                </a:rPr>
                <a:t>https://doi.org/10.1128%2FCMR.17.1.136-173.2004</a:t>
              </a:r>
              <a:r>
                <a:rPr lang="ro" sz="1000">
                  <a:cs typeface="Arial" panose="020B0604020202020204" pitchFamily="34" charset="0"/>
                </a:rPr>
                <a:t> </a:t>
              </a:r>
              <a:endParaRPr lang="en-IE" sz="1000" dirty="0">
                <a:cs typeface="Arial" panose="020B0604020202020204" pitchFamily="34" charset="0"/>
              </a:endParaRPr>
            </a:p>
          </p:txBody>
        </p:sp>
      </p:grpSp>
    </p:spTree>
    <p:extLst>
      <p:ext uri="{BB962C8B-B14F-4D97-AF65-F5344CB8AC3E}">
        <p14:creationId xmlns:p14="http://schemas.microsoft.com/office/powerpoint/2010/main" val="18317716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923026" y="1992702"/>
            <a:ext cx="10757140" cy="4416723"/>
          </a:xfrm>
        </p:spPr>
        <p:txBody>
          <a:bodyPr rtlCol="0">
            <a:normAutofit/>
          </a:bodyPr>
          <a:lstStyle/>
          <a:p>
            <a:pPr marL="0" indent="0" rtl="0">
              <a:lnSpc>
                <a:spcPct val="110000"/>
              </a:lnSpc>
              <a:spcAft>
                <a:spcPts val="1000"/>
              </a:spcAft>
              <a:buNone/>
            </a:pPr>
            <a:r>
              <a:rPr lang="ro" sz="2200" dirty="0" smtClean="0">
                <a:solidFill>
                  <a:schemeClr val="tx1"/>
                </a:solidFill>
                <a:cs typeface="Arial" panose="020B0604020202020204" pitchFamily="34" charset="0"/>
              </a:rPr>
              <a:t>Atunci </a:t>
            </a:r>
            <a:r>
              <a:rPr lang="ro" sz="2200" dirty="0">
                <a:solidFill>
                  <a:schemeClr val="tx1"/>
                </a:solidFill>
                <a:cs typeface="Arial" panose="020B0604020202020204" pitchFamily="34" charset="0"/>
              </a:rPr>
              <a:t>când se analizează impactul schimbărilor globale asupra riscului de boli infecțioase, pot fi luate în considerare efectele a trei forme de conectivitate globală: </a:t>
            </a:r>
          </a:p>
          <a:p>
            <a:pPr marL="914400" lvl="1" indent="-457200">
              <a:lnSpc>
                <a:spcPct val="110000"/>
              </a:lnSpc>
              <a:spcAft>
                <a:spcPts val="1000"/>
              </a:spcAft>
              <a:buClr>
                <a:srgbClr val="FF0000"/>
              </a:buClr>
              <a:buFont typeface="+mj-lt"/>
              <a:buAutoNum type="arabicPeriod"/>
            </a:pPr>
            <a:r>
              <a:rPr lang="ro" sz="2200" dirty="0">
                <a:solidFill>
                  <a:srgbClr val="0070C0"/>
                </a:solidFill>
                <a:cs typeface="Arial" panose="020B0604020202020204" pitchFamily="34" charset="0"/>
              </a:rPr>
              <a:t>Călătorii </a:t>
            </a:r>
            <a:r>
              <a:rPr lang="ro" sz="2200" dirty="0" smtClean="0">
                <a:solidFill>
                  <a:srgbClr val="0070C0"/>
                </a:solidFill>
                <a:cs typeface="Arial" panose="020B0604020202020204" pitchFamily="34" charset="0"/>
              </a:rPr>
              <a:t>internaționale</a:t>
            </a:r>
          </a:p>
          <a:p>
            <a:pPr marL="914400" lvl="1" indent="-457200">
              <a:lnSpc>
                <a:spcPct val="110000"/>
              </a:lnSpc>
              <a:spcAft>
                <a:spcPts val="1000"/>
              </a:spcAft>
              <a:buClr>
                <a:srgbClr val="FF0000"/>
              </a:buClr>
              <a:buFont typeface="+mj-lt"/>
              <a:buAutoNum type="arabicPeriod"/>
            </a:pPr>
            <a:r>
              <a:rPr lang="ro" sz="2200" dirty="0" smtClean="0">
                <a:solidFill>
                  <a:srgbClr val="0070C0"/>
                </a:solidFill>
                <a:cs typeface="Arial" panose="020B0604020202020204" pitchFamily="34" charset="0"/>
              </a:rPr>
              <a:t>Migrația </a:t>
            </a:r>
            <a:r>
              <a:rPr lang="ro" sz="2200" dirty="0">
                <a:solidFill>
                  <a:srgbClr val="0070C0"/>
                </a:solidFill>
                <a:cs typeface="Arial" panose="020B0604020202020204" pitchFamily="34" charset="0"/>
              </a:rPr>
              <a:t>umană și mobilitatea la scară </a:t>
            </a:r>
            <a:r>
              <a:rPr lang="ro" sz="2200" dirty="0" smtClean="0">
                <a:solidFill>
                  <a:srgbClr val="0070C0"/>
                </a:solidFill>
                <a:cs typeface="Arial" panose="020B0604020202020204" pitchFamily="34" charset="0"/>
              </a:rPr>
              <a:t>locală </a:t>
            </a:r>
            <a:endParaRPr lang="ro" sz="2200" dirty="0" smtClean="0">
              <a:solidFill>
                <a:schemeClr val="tx1"/>
              </a:solidFill>
              <a:cs typeface="Arial" panose="020B0604020202020204" pitchFamily="34" charset="0"/>
            </a:endParaRPr>
          </a:p>
          <a:p>
            <a:pPr marL="914400" lvl="1" indent="-457200">
              <a:lnSpc>
                <a:spcPct val="110000"/>
              </a:lnSpc>
              <a:spcAft>
                <a:spcPts val="1000"/>
              </a:spcAft>
              <a:buClr>
                <a:srgbClr val="FF0000"/>
              </a:buClr>
              <a:buFont typeface="+mj-lt"/>
              <a:buAutoNum type="arabicPeriod"/>
            </a:pPr>
            <a:r>
              <a:rPr lang="ro" sz="2200" dirty="0" smtClean="0">
                <a:solidFill>
                  <a:srgbClr val="0070C0"/>
                </a:solidFill>
                <a:cs typeface="Arial" panose="020B0604020202020204" pitchFamily="34" charset="0"/>
              </a:rPr>
              <a:t>Comerțul </a:t>
            </a:r>
            <a:r>
              <a:rPr lang="ro" sz="2200" dirty="0">
                <a:solidFill>
                  <a:srgbClr val="0070C0"/>
                </a:solidFill>
                <a:cs typeface="Arial" panose="020B0604020202020204" pitchFamily="34" charset="0"/>
              </a:rPr>
              <a:t>internațional cu animale, produse de origine animală și </a:t>
            </a:r>
            <a:r>
              <a:rPr lang="ro" sz="2200" dirty="0" smtClean="0">
                <a:solidFill>
                  <a:srgbClr val="0070C0"/>
                </a:solidFill>
                <a:cs typeface="Arial" panose="020B0604020202020204" pitchFamily="34" charset="0"/>
              </a:rPr>
              <a:t>plante</a:t>
            </a:r>
            <a:endParaRPr lang="en-GB" sz="2200" dirty="0">
              <a:solidFill>
                <a:schemeClr val="tx1">
                  <a:lumMod val="50000"/>
                  <a:lumOff val="50000"/>
                </a:schemeClr>
              </a:solidFill>
              <a:cs typeface="Arial" panose="020B0604020202020204" pitchFamily="34" charset="0"/>
            </a:endParaRPr>
          </a:p>
        </p:txBody>
      </p:sp>
      <p:sp>
        <p:nvSpPr>
          <p:cNvPr id="2" name="Téglalap 1"/>
          <p:cNvSpPr/>
          <p:nvPr/>
        </p:nvSpPr>
        <p:spPr>
          <a:xfrm>
            <a:off x="192505" y="423496"/>
            <a:ext cx="3118226" cy="523220"/>
          </a:xfrm>
          <a:prstGeom prst="rect">
            <a:avLst/>
          </a:prstGeom>
        </p:spPr>
        <p:txBody>
          <a:bodyPr wrap="none">
            <a:spAutoFit/>
          </a:bodyPr>
          <a:lstStyle/>
          <a:p>
            <a:r>
              <a:rPr lang="ro" sz="2800" u="sng" dirty="0">
                <a:solidFill>
                  <a:srgbClr val="0070C0"/>
                </a:solidFill>
                <a:cs typeface="Arial" panose="020B0604020202020204" pitchFamily="34" charset="0"/>
              </a:rPr>
              <a:t>Răspândirea globală</a:t>
            </a:r>
            <a:endParaRPr lang="en-IE" sz="2800" dirty="0">
              <a:cs typeface="Arial" panose="020B0604020202020204" pitchFamily="34" charset="0"/>
            </a:endParaRPr>
          </a:p>
        </p:txBody>
      </p:sp>
    </p:spTree>
    <p:extLst>
      <p:ext uri="{BB962C8B-B14F-4D97-AF65-F5344CB8AC3E}">
        <p14:creationId xmlns:p14="http://schemas.microsoft.com/office/powerpoint/2010/main" val="40260758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rtl="0">
              <a:buNone/>
            </a:pPr>
            <a:r>
              <a:rPr lang="ro" sz="2000" u="sng" dirty="0" smtClean="0">
                <a:solidFill>
                  <a:srgbClr val="0070C0"/>
                </a:solidFill>
                <a:cs typeface="Arial" panose="020B0604020202020204" pitchFamily="34" charset="0"/>
              </a:rPr>
              <a:t>Rezumat</a:t>
            </a:r>
            <a:endParaRPr lang="en-IE" sz="2000" dirty="0">
              <a:cs typeface="Arial" panose="020B0604020202020204" pitchFamily="34" charset="0"/>
            </a:endParaRPr>
          </a:p>
          <a:p>
            <a:pPr marL="0" indent="0" rtl="0">
              <a:buNone/>
            </a:pPr>
            <a:endParaRPr lang="en-GB" sz="2000" dirty="0">
              <a:solidFill>
                <a:schemeClr val="tx1">
                  <a:lumMod val="50000"/>
                  <a:lumOff val="50000"/>
                </a:schemeClr>
              </a:solidFill>
              <a:cs typeface="Arial" panose="020B0604020202020204" pitchFamily="34" charset="0"/>
            </a:endParaRPr>
          </a:p>
        </p:txBody>
      </p:sp>
      <p:grpSp>
        <p:nvGrpSpPr>
          <p:cNvPr id="2" name="Group 1">
            <a:extLst>
              <a:ext uri="{FF2B5EF4-FFF2-40B4-BE49-F238E27FC236}">
                <a16:creationId xmlns:a16="http://schemas.microsoft.com/office/drawing/2014/main" id="{49F18FDB-5036-A992-1BC1-27C432BB4748}"/>
              </a:ext>
            </a:extLst>
          </p:cNvPr>
          <p:cNvGrpSpPr/>
          <p:nvPr/>
        </p:nvGrpSpPr>
        <p:grpSpPr>
          <a:xfrm>
            <a:off x="641325" y="345146"/>
            <a:ext cx="11189268" cy="6272624"/>
            <a:chOff x="462800" y="726963"/>
            <a:chExt cx="11189268" cy="6272624"/>
          </a:xfrm>
        </p:grpSpPr>
        <p:pic>
          <p:nvPicPr>
            <p:cNvPr id="4" name="Picture 3" descr="Fig. 3">
              <a:extLst>
                <a:ext uri="{FF2B5EF4-FFF2-40B4-BE49-F238E27FC236}">
                  <a16:creationId xmlns:a16="http://schemas.microsoft.com/office/drawing/2014/main" id="{F312A039-B063-2B4A-0944-DA11F558F7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6571" y="1159318"/>
              <a:ext cx="7515497" cy="552817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8C310CF-3DA5-771E-CE24-BE66272265EB}"/>
                </a:ext>
              </a:extLst>
            </p:cNvPr>
            <p:cNvSpPr txBox="1"/>
            <p:nvPr/>
          </p:nvSpPr>
          <p:spPr>
            <a:xfrm>
              <a:off x="462800" y="2813826"/>
              <a:ext cx="3744685" cy="4185761"/>
            </a:xfrm>
            <a:prstGeom prst="rect">
              <a:avLst/>
            </a:prstGeom>
            <a:noFill/>
          </p:spPr>
          <p:txBody>
            <a:bodyPr wrap="square" rtlCol="0">
              <a:spAutoFit/>
            </a:bodyPr>
            <a:lstStyle/>
            <a:p>
              <a:pPr algn="r" rtl="0"/>
              <a:endParaRPr lang="en-GB" sz="1400" b="1" dirty="0">
                <a:solidFill>
                  <a:schemeClr val="tx1">
                    <a:lumMod val="50000"/>
                    <a:lumOff val="50000"/>
                  </a:schemeClr>
                </a:solidFill>
                <a:cs typeface="Arial" panose="020B0604020202020204" pitchFamily="34" charset="0"/>
              </a:endParaRPr>
            </a:p>
            <a:p>
              <a:pPr rtl="0"/>
              <a:r>
                <a:rPr lang="ro" sz="1400" b="0" i="0">
                  <a:effectLst/>
                  <a:cs typeface="Arial" panose="020B0604020202020204" pitchFamily="34" charset="0"/>
                </a:rPr>
                <a:t>Tabelul rezumă anumite schimbări globale recente (rânduri) și impactul acestora asupra apariției bolilor, a dinamicii la scară locală și a răspândirii globale (coloane). Este prezentat un exemplu de model susceptibil</a:t>
              </a:r>
              <a:r>
                <a:rPr lang="ro" sz="1400" b="0" i="1">
                  <a:effectLst/>
                  <a:cs typeface="Arial" panose="020B0604020202020204" pitchFamily="34" charset="0"/>
                </a:rPr>
                <a:t>(S</a:t>
              </a:r>
              <a:r>
                <a:rPr lang="ro" sz="1400" b="0" i="0">
                  <a:effectLst/>
                  <a:cs typeface="Arial" panose="020B0604020202020204" pitchFamily="34" charset="0"/>
                </a:rPr>
                <a:t>), infectat</a:t>
              </a:r>
              <a:r>
                <a:rPr lang="ro" sz="1400" b="0" i="1">
                  <a:effectLst/>
                  <a:cs typeface="Arial" panose="020B0604020202020204" pitchFamily="34" charset="0"/>
                </a:rPr>
                <a:t>(I</a:t>
              </a:r>
              <a:r>
                <a:rPr lang="ro" sz="1400" b="0" i="0">
                  <a:effectLst/>
                  <a:cs typeface="Arial" panose="020B0604020202020204" pitchFamily="34" charset="0"/>
                </a:rPr>
                <a:t>), recuperat</a:t>
              </a:r>
              <a:r>
                <a:rPr lang="ro" sz="1400" b="0" i="1">
                  <a:effectLst/>
                  <a:cs typeface="Arial" panose="020B0604020202020204" pitchFamily="34" charset="0"/>
                </a:rPr>
                <a:t>(R</a:t>
              </a:r>
              <a:r>
                <a:rPr lang="ro" sz="1400" b="0" i="0">
                  <a:effectLst/>
                  <a:cs typeface="Arial" panose="020B0604020202020204" pitchFamily="34" charset="0"/>
                </a:rPr>
                <a:t>), unde </a:t>
              </a:r>
              <a:r>
                <a:rPr lang="ro" sz="1400" b="0" i="1">
                  <a:effectLst/>
                  <a:latin typeface="Symbol" panose="05050102010706020507" pitchFamily="18" charset="2"/>
                  <a:cs typeface="Arial" panose="020B0604020202020204" pitchFamily="34" charset="0"/>
                </a:rPr>
                <a:t>b</a:t>
              </a:r>
              <a:r>
                <a:rPr lang="ro" sz="1400" b="0" i="0">
                  <a:effectLst/>
                  <a:cs typeface="Arial" panose="020B0604020202020204" pitchFamily="34" charset="0"/>
                </a:rPr>
                <a:t> reprezintă rata de transmitere și </a:t>
              </a:r>
              <a:r>
                <a:rPr lang="ro" sz="1400" b="0" i="1">
                  <a:effectLst/>
                  <a:latin typeface="Symbol" panose="05050102010706020507" pitchFamily="18" charset="2"/>
                  <a:cs typeface="Arial" panose="020B0604020202020204" pitchFamily="34" charset="0"/>
                </a:rPr>
                <a:t>g</a:t>
              </a:r>
              <a:r>
                <a:rPr lang="ro" sz="1400" b="0" i="0">
                  <a:effectLst/>
                  <a:cs typeface="Arial" panose="020B0604020202020204" pitchFamily="34" charset="0"/>
                </a:rPr>
                <a:t> este rata de recuperare.</a:t>
              </a:r>
            </a:p>
            <a:p>
              <a:pPr algn="r" rtl="0"/>
              <a:endParaRPr lang="en-GB" sz="1400" dirty="0">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rtl="0"/>
              <a:r>
                <a:rPr lang="ro" sz="1000">
                  <a:cs typeface="Arial" panose="020B0604020202020204" pitchFamily="34" charset="0"/>
                </a:rPr>
                <a:t>De la: R.E. Baker </a:t>
              </a:r>
              <a:r>
                <a:rPr lang="ro" sz="1000" i="1">
                  <a:cs typeface="Arial" panose="020B0604020202020204" pitchFamily="34" charset="0"/>
                </a:rPr>
                <a:t>et al</a:t>
              </a:r>
              <a:r>
                <a:rPr lang="ro" sz="1000">
                  <a:cs typeface="Arial" panose="020B0604020202020204" pitchFamily="34" charset="0"/>
                </a:rPr>
                <a:t>., Nature Reviews Microbiology, aprilie 2022, </a:t>
              </a:r>
              <a:r>
                <a:rPr lang="ro" sz="1000" u="sng">
                  <a:cs typeface="Arial" panose="020B0604020202020204" pitchFamily="34" charset="0"/>
                </a:rPr>
                <a:t>20</a:t>
              </a:r>
              <a:r>
                <a:rPr lang="ro" sz="1000">
                  <a:cs typeface="Arial" panose="020B0604020202020204" pitchFamily="34" charset="0"/>
                </a:rPr>
                <a:t>, 193-205.</a:t>
              </a:r>
            </a:p>
            <a:p>
              <a:pPr rtl="0"/>
              <a:r>
                <a:rPr lang="ro" sz="1000">
                  <a:cs typeface="Arial" panose="020B0604020202020204" pitchFamily="34" charset="0"/>
                  <a:hlinkClick r:id="rId3">
                    <a:extLst>
                      <a:ext uri="{A12FA001-AC4F-418D-AE19-62706E023703}">
                        <ahyp:hlinkClr xmlns="" xmlns:ahyp="http://schemas.microsoft.com/office/drawing/2018/hyperlinkcolor" val="tx"/>
                      </a:ext>
                    </a:extLst>
                  </a:hlinkClick>
                </a:rPr>
                <a:t>https://doi.org/10.1038/s41579-021-00639-z</a:t>
              </a:r>
              <a:endParaRPr lang="en-GB" sz="1000" dirty="0">
                <a:cs typeface="Arial" panose="020B0604020202020204" pitchFamily="34" charset="0"/>
              </a:endParaRPr>
            </a:p>
            <a:p>
              <a:pPr algn="r" rtl="0"/>
              <a:endParaRPr lang="en-GB" sz="1200" dirty="0">
                <a:solidFill>
                  <a:schemeClr val="tx1">
                    <a:lumMod val="50000"/>
                    <a:lumOff val="50000"/>
                  </a:schemeClr>
                </a:solidFill>
                <a:cs typeface="Arial" panose="020B0604020202020204" pitchFamily="34" charset="0"/>
              </a:endParaRPr>
            </a:p>
          </p:txBody>
        </p:sp>
        <p:sp>
          <p:nvSpPr>
            <p:cNvPr id="6" name="TextBox 5">
              <a:extLst>
                <a:ext uri="{FF2B5EF4-FFF2-40B4-BE49-F238E27FC236}">
                  <a16:creationId xmlns:a16="http://schemas.microsoft.com/office/drawing/2014/main" id="{C4B53318-5D4E-A81A-8A9C-BCD8798D71D5}"/>
                </a:ext>
              </a:extLst>
            </p:cNvPr>
            <p:cNvSpPr txBox="1"/>
            <p:nvPr/>
          </p:nvSpPr>
          <p:spPr>
            <a:xfrm>
              <a:off x="766355" y="726963"/>
              <a:ext cx="9841745" cy="307777"/>
            </a:xfrm>
            <a:prstGeom prst="rect">
              <a:avLst/>
            </a:prstGeom>
            <a:noFill/>
          </p:spPr>
          <p:txBody>
            <a:bodyPr wrap="square" rtlCol="0">
              <a:spAutoFit/>
            </a:bodyPr>
            <a:lstStyle/>
            <a:p>
              <a:pPr algn="r" rtl="0"/>
              <a:r>
                <a:rPr lang="ro" sz="1400" i="1">
                  <a:solidFill>
                    <a:srgbClr val="0070C0"/>
                  </a:solidFill>
                  <a:effectLst/>
                  <a:cs typeface="Arial" panose="020B0604020202020204" pitchFamily="34" charset="0"/>
                </a:rPr>
                <a:t>Figura </a:t>
              </a:r>
              <a:r>
                <a:rPr lang="ro" sz="1400" i="1">
                  <a:solidFill>
                    <a:srgbClr val="0070C0"/>
                  </a:solidFill>
                  <a:cs typeface="Arial" panose="020B0604020202020204" pitchFamily="34" charset="0"/>
                </a:rPr>
                <a:t>6</a:t>
              </a:r>
              <a:r>
                <a:rPr lang="ro" sz="1400" i="1">
                  <a:solidFill>
                    <a:srgbClr val="0070C0"/>
                  </a:solidFill>
                  <a:effectLst/>
                  <a:cs typeface="Arial" panose="020B0604020202020204" pitchFamily="34" charset="0"/>
                </a:rPr>
                <a:t>. Efectele schimbărilor climatice, tehnologice și demografice asupra apariției, dinamicii și răspândirii bolilor. </a:t>
              </a:r>
            </a:p>
          </p:txBody>
        </p:sp>
      </p:grpSp>
    </p:spTree>
    <p:extLst>
      <p:ext uri="{BB962C8B-B14F-4D97-AF65-F5344CB8AC3E}">
        <p14:creationId xmlns:p14="http://schemas.microsoft.com/office/powerpoint/2010/main" val="39916029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213969"/>
            <a:ext cx="11896826" cy="674305"/>
          </a:xfrm>
        </p:spPr>
        <p:txBody>
          <a:bodyPr rtlCol="0">
            <a:noAutofit/>
          </a:bodyPr>
          <a:lstStyle/>
          <a:p>
            <a:pPr algn="ctr" rtl="0"/>
            <a:r>
              <a:rPr lang="ro" sz="2800" dirty="0" smtClean="0">
                <a:solidFill>
                  <a:schemeClr val="tx1"/>
                </a:solidFill>
              </a:rPr>
              <a:t>Stadiul </a:t>
            </a:r>
            <a:r>
              <a:rPr lang="ro" sz="2800" dirty="0">
                <a:solidFill>
                  <a:schemeClr val="tx1"/>
                </a:solidFill>
              </a:rPr>
              <a:t>actual al cunoștințelor privind efectele schimbărilor climatice asupra impactului, căilor și interacțiunilor VBD asupra/cu societățile globale.</a:t>
            </a:r>
            <a:endParaRPr lang="hu-HU" sz="2800" dirty="0">
              <a:solidFill>
                <a:schemeClr val="tx1"/>
              </a:solidFill>
            </a:endParaRPr>
          </a:p>
        </p:txBody>
      </p:sp>
      <p:sp>
        <p:nvSpPr>
          <p:cNvPr id="3" name="Tartalom helye 2"/>
          <p:cNvSpPr>
            <a:spLocks noGrp="1"/>
          </p:cNvSpPr>
          <p:nvPr>
            <p:ph idx="1"/>
          </p:nvPr>
        </p:nvSpPr>
        <p:spPr>
          <a:xfrm>
            <a:off x="192506" y="1130060"/>
            <a:ext cx="11896825" cy="5183654"/>
          </a:xfrm>
        </p:spPr>
        <p:txBody>
          <a:bodyPr rtlCol="0">
            <a:normAutofit/>
          </a:bodyPr>
          <a:lstStyle/>
          <a:p>
            <a:pPr marL="0" indent="0" rtl="0">
              <a:buNone/>
            </a:pPr>
            <a:endParaRPr lang="en-GB" sz="2000" dirty="0"/>
          </a:p>
          <a:p>
            <a:pPr marL="0" indent="0" rtl="0">
              <a:buNone/>
            </a:pPr>
            <a:endParaRPr lang="en-GB" sz="2000" dirty="0"/>
          </a:p>
          <a:p>
            <a:pPr marL="0" indent="0" rtl="0">
              <a:buNone/>
            </a:pPr>
            <a:endParaRPr lang="en-GB" sz="2000" dirty="0"/>
          </a:p>
          <a:p>
            <a:pPr marL="0" indent="0" rtl="0">
              <a:buNone/>
            </a:pPr>
            <a:endParaRPr lang="en-GB" sz="2000" dirty="0"/>
          </a:p>
          <a:p>
            <a:pPr marL="0" indent="0" rtl="0">
              <a:buNone/>
            </a:pPr>
            <a:endParaRPr lang="en-GB" sz="2000" dirty="0"/>
          </a:p>
          <a:p>
            <a:pPr marL="0" indent="0" rtl="0">
              <a:buNone/>
            </a:pPr>
            <a:endParaRPr lang="en-GB" sz="2000" dirty="0"/>
          </a:p>
          <a:p>
            <a:pPr marL="0" indent="0" rtl="0">
              <a:buNone/>
            </a:pPr>
            <a:endParaRPr lang="en-GB" sz="1050" dirty="0"/>
          </a:p>
          <a:p>
            <a:pPr marL="0" indent="0" rtl="0">
              <a:buNone/>
            </a:pPr>
            <a:endParaRPr lang="en-GB" sz="1050" dirty="0"/>
          </a:p>
          <a:p>
            <a:pPr marL="0" indent="0" rtl="0">
              <a:buNone/>
            </a:pPr>
            <a:endParaRPr lang="ro" sz="1000" dirty="0" smtClean="0">
              <a:solidFill>
                <a:schemeClr val="tx1"/>
              </a:solidFill>
              <a:hlinkClick r:id="rId2">
                <a:extLst>
                  <a:ext uri="{A12FA001-AC4F-418D-AE19-62706E023703}">
                    <ahyp:hlinkClr xmlns="" xmlns:ahyp="http://schemas.microsoft.com/office/drawing/2018/hyperlinkcolor" val="tx"/>
                  </a:ext>
                </a:extLst>
              </a:hlinkClick>
            </a:endParaRPr>
          </a:p>
          <a:p>
            <a:pPr marL="0" indent="0" rtl="0">
              <a:buNone/>
            </a:pPr>
            <a:endParaRPr lang="ro" sz="1000" dirty="0">
              <a:solidFill>
                <a:schemeClr val="tx1"/>
              </a:solidFill>
              <a:hlinkClick r:id="rId2">
                <a:extLst>
                  <a:ext uri="{A12FA001-AC4F-418D-AE19-62706E023703}">
                    <ahyp:hlinkClr xmlns="" xmlns:ahyp="http://schemas.microsoft.com/office/drawing/2018/hyperlinkcolor" val="tx"/>
                  </a:ext>
                </a:extLst>
              </a:hlinkClick>
            </a:endParaRPr>
          </a:p>
          <a:p>
            <a:pPr marL="0" indent="0" rtl="0">
              <a:buNone/>
            </a:pPr>
            <a:endParaRPr lang="ro" sz="1000" dirty="0" smtClean="0">
              <a:solidFill>
                <a:schemeClr val="tx1"/>
              </a:solidFill>
              <a:hlinkClick r:id="rId2">
                <a:extLst>
                  <a:ext uri="{A12FA001-AC4F-418D-AE19-62706E023703}">
                    <ahyp:hlinkClr xmlns="" xmlns:ahyp="http://schemas.microsoft.com/office/drawing/2018/hyperlinkcolor" val="tx"/>
                  </a:ext>
                </a:extLst>
              </a:hlinkClick>
            </a:endParaRPr>
          </a:p>
          <a:p>
            <a:pPr marL="0" indent="0" rtl="0">
              <a:buNone/>
            </a:pPr>
            <a:endParaRPr lang="ro" sz="1000" dirty="0">
              <a:solidFill>
                <a:schemeClr val="tx1"/>
              </a:solidFill>
              <a:hlinkClick r:id="rId2">
                <a:extLst>
                  <a:ext uri="{A12FA001-AC4F-418D-AE19-62706E023703}">
                    <ahyp:hlinkClr xmlns="" xmlns:ahyp="http://schemas.microsoft.com/office/drawing/2018/hyperlinkcolor" val="tx"/>
                  </a:ext>
                </a:extLst>
              </a:hlinkClick>
            </a:endParaRPr>
          </a:p>
          <a:p>
            <a:pPr marL="0" indent="0" rtl="0">
              <a:buNone/>
            </a:pPr>
            <a:endParaRPr lang="ro" sz="1000" dirty="0" smtClean="0">
              <a:solidFill>
                <a:schemeClr val="tx1"/>
              </a:solidFill>
              <a:hlinkClick r:id="rId2">
                <a:extLst>
                  <a:ext uri="{A12FA001-AC4F-418D-AE19-62706E023703}">
                    <ahyp:hlinkClr xmlns="" xmlns:ahyp="http://schemas.microsoft.com/office/drawing/2018/hyperlinkcolor" val="tx"/>
                  </a:ext>
                </a:extLst>
              </a:hlinkClick>
            </a:endParaRPr>
          </a:p>
          <a:p>
            <a:pPr marL="0" indent="0" rtl="0">
              <a:buNone/>
            </a:pPr>
            <a:endParaRPr lang="ro" sz="1000" dirty="0">
              <a:solidFill>
                <a:schemeClr val="tx1"/>
              </a:solidFill>
              <a:hlinkClick r:id="rId2">
                <a:extLst>
                  <a:ext uri="{A12FA001-AC4F-418D-AE19-62706E023703}">
                    <ahyp:hlinkClr xmlns="" xmlns:ahyp="http://schemas.microsoft.com/office/drawing/2018/hyperlinkcolor" val="tx"/>
                  </a:ext>
                </a:extLst>
              </a:hlinkClick>
            </a:endParaRPr>
          </a:p>
          <a:p>
            <a:pPr marL="0" indent="0" rtl="0">
              <a:buNone/>
            </a:pPr>
            <a:endParaRPr lang="ro" sz="1000" dirty="0" smtClean="0">
              <a:solidFill>
                <a:schemeClr val="tx1"/>
              </a:solidFill>
              <a:hlinkClick r:id="rId2">
                <a:extLst>
                  <a:ext uri="{A12FA001-AC4F-418D-AE19-62706E023703}">
                    <ahyp:hlinkClr xmlns="" xmlns:ahyp="http://schemas.microsoft.com/office/drawing/2018/hyperlinkcolor" val="tx"/>
                  </a:ext>
                </a:extLst>
              </a:hlinkClick>
            </a:endParaRPr>
          </a:p>
          <a:p>
            <a:pPr marL="0" indent="0" rtl="0">
              <a:buNone/>
            </a:pPr>
            <a:r>
              <a:rPr lang="ro" sz="1000" dirty="0" smtClean="0">
                <a:solidFill>
                  <a:schemeClr val="tx1"/>
                </a:solidFill>
                <a:hlinkClick r:id="rId2">
                  <a:extLst>
                    <a:ext uri="{A12FA001-AC4F-418D-AE19-62706E023703}">
                      <ahyp:hlinkClr xmlns="" xmlns:ahyp="http://schemas.microsoft.com/office/drawing/2018/hyperlinkcolor" val="tx"/>
                    </a:ext>
                  </a:extLst>
                </a:hlinkClick>
              </a:rPr>
              <a:t>https</a:t>
            </a:r>
            <a:r>
              <a:rPr lang="ro" sz="1000" dirty="0">
                <a:solidFill>
                  <a:schemeClr val="tx1"/>
                </a:solidFill>
                <a:hlinkClick r:id="rId2">
                  <a:extLst>
                    <a:ext uri="{A12FA001-AC4F-418D-AE19-62706E023703}">
                      <ahyp:hlinkClr xmlns="" xmlns:ahyp="http://schemas.microsoft.com/office/drawing/2018/hyperlinkcolor" val="tx"/>
                    </a:ext>
                  </a:extLst>
                </a:hlinkClick>
              </a:rPr>
              <a:t>://doi.org/10.1038/s41558-022-01426-1</a:t>
            </a:r>
            <a:r>
              <a:rPr lang="ro" sz="1000" dirty="0">
                <a:solidFill>
                  <a:schemeClr val="tx1"/>
                </a:solidFill>
              </a:rPr>
              <a:t>.   </a:t>
            </a:r>
          </a:p>
        </p:txBody>
      </p:sp>
      <p:pic>
        <p:nvPicPr>
          <p:cNvPr id="5" name="Picture 4">
            <a:extLst>
              <a:ext uri="{FF2B5EF4-FFF2-40B4-BE49-F238E27FC236}">
                <a16:creationId xmlns:a16="http://schemas.microsoft.com/office/drawing/2014/main" id="{0D66BAE2-DDF5-7149-5D08-6949863E4296}"/>
              </a:ext>
            </a:extLst>
          </p:cNvPr>
          <p:cNvPicPr>
            <a:picLocks noChangeAspect="1"/>
          </p:cNvPicPr>
          <p:nvPr/>
        </p:nvPicPr>
        <p:blipFill rotWithShape="1">
          <a:blip r:embed="rId3"/>
          <a:srcRect t="1023"/>
          <a:stretch/>
        </p:blipFill>
        <p:spPr>
          <a:xfrm>
            <a:off x="802257" y="1547582"/>
            <a:ext cx="9857567" cy="3293558"/>
          </a:xfrm>
          <a:prstGeom prst="rect">
            <a:avLst/>
          </a:prstGeom>
        </p:spPr>
      </p:pic>
      <p:sp>
        <p:nvSpPr>
          <p:cNvPr id="6" name="TextBox 5">
            <a:extLst>
              <a:ext uri="{FF2B5EF4-FFF2-40B4-BE49-F238E27FC236}">
                <a16:creationId xmlns:a16="http://schemas.microsoft.com/office/drawing/2014/main" id="{129A3815-6711-C45F-7432-799520BE29B3}"/>
              </a:ext>
            </a:extLst>
          </p:cNvPr>
          <p:cNvSpPr txBox="1"/>
          <p:nvPr/>
        </p:nvSpPr>
        <p:spPr>
          <a:xfrm>
            <a:off x="267567" y="4841140"/>
            <a:ext cx="10926945" cy="307777"/>
          </a:xfrm>
          <a:prstGeom prst="rect">
            <a:avLst/>
          </a:prstGeom>
          <a:noFill/>
        </p:spPr>
        <p:txBody>
          <a:bodyPr wrap="square" rtlCol="0">
            <a:spAutoFit/>
          </a:bodyPr>
          <a:lstStyle/>
          <a:p>
            <a:pPr algn="ctr" rtl="0"/>
            <a:r>
              <a:rPr lang="ro" sz="1400" i="1" dirty="0">
                <a:solidFill>
                  <a:srgbClr val="0070C0"/>
                </a:solidFill>
                <a:effectLst/>
                <a:cs typeface="Arial" panose="020B0604020202020204" pitchFamily="34" charset="0"/>
              </a:rPr>
              <a:t>Figura 7. Discriminarea bolilor patogene între cele agravate și cele diminuate de riscurile climatice </a:t>
            </a:r>
          </a:p>
        </p:txBody>
      </p:sp>
      <p:sp>
        <p:nvSpPr>
          <p:cNvPr id="7" name="Rectangle 6">
            <a:extLst>
              <a:ext uri="{FF2B5EF4-FFF2-40B4-BE49-F238E27FC236}">
                <a16:creationId xmlns:a16="http://schemas.microsoft.com/office/drawing/2014/main" id="{4EA107E0-00E2-5654-D225-54A44E40712E}"/>
              </a:ext>
            </a:extLst>
          </p:cNvPr>
          <p:cNvSpPr/>
          <p:nvPr/>
        </p:nvSpPr>
        <p:spPr>
          <a:xfrm>
            <a:off x="4194030" y="1547582"/>
            <a:ext cx="120379" cy="2869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ln>
                <a:solidFill>
                  <a:schemeClr val="bg1"/>
                </a:solidFill>
              </a:ln>
              <a:solidFill>
                <a:schemeClr val="bg1"/>
              </a:solidFill>
            </a:endParaRPr>
          </a:p>
        </p:txBody>
      </p:sp>
    </p:spTree>
    <p:extLst>
      <p:ext uri="{BB962C8B-B14F-4D97-AF65-F5344CB8AC3E}">
        <p14:creationId xmlns:p14="http://schemas.microsoft.com/office/powerpoint/2010/main" val="20921715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448574" y="1501925"/>
            <a:ext cx="11024558" cy="3035569"/>
          </a:xfrm>
        </p:spPr>
        <p:txBody>
          <a:bodyPr rtlCol="0">
            <a:normAutofit/>
          </a:bodyPr>
          <a:lstStyle/>
          <a:p>
            <a:pPr algn="ctr" rtl="0">
              <a:lnSpc>
                <a:spcPct val="110000"/>
              </a:lnSpc>
            </a:pPr>
            <a:r>
              <a:rPr lang="ro" sz="5400" dirty="0" smtClean="0">
                <a:solidFill>
                  <a:schemeClr val="tx1"/>
                </a:solidFill>
              </a:rPr>
              <a:t>Impactul </a:t>
            </a:r>
            <a:r>
              <a:rPr lang="ro" sz="5400" dirty="0">
                <a:solidFill>
                  <a:schemeClr val="tx1"/>
                </a:solidFill>
              </a:rPr>
              <a:t>schimbărilor </a:t>
            </a:r>
            <a:r>
              <a:rPr lang="ro" sz="5400" dirty="0" smtClean="0">
                <a:solidFill>
                  <a:schemeClr val="tx1"/>
                </a:solidFill>
              </a:rPr>
              <a:t>climatice</a:t>
            </a:r>
            <a:br>
              <a:rPr lang="ro" sz="5400" dirty="0" smtClean="0">
                <a:solidFill>
                  <a:schemeClr val="tx1"/>
                </a:solidFill>
              </a:rPr>
            </a:br>
            <a:r>
              <a:rPr lang="ro" sz="5400" dirty="0" smtClean="0">
                <a:solidFill>
                  <a:schemeClr val="tx1"/>
                </a:solidFill>
              </a:rPr>
              <a:t>asupra </a:t>
            </a:r>
            <a:r>
              <a:rPr lang="ro" sz="5400" dirty="0">
                <a:solidFill>
                  <a:schemeClr val="tx1"/>
                </a:solidFill>
              </a:rPr>
              <a:t>bolilor </a:t>
            </a:r>
            <a:r>
              <a:rPr lang="ro" sz="5400" dirty="0" smtClean="0">
                <a:solidFill>
                  <a:schemeClr val="tx1"/>
                </a:solidFill>
              </a:rPr>
              <a:t>transmise</a:t>
            </a:r>
            <a:br>
              <a:rPr lang="ro" sz="5400" dirty="0" smtClean="0">
                <a:solidFill>
                  <a:schemeClr val="tx1"/>
                </a:solidFill>
              </a:rPr>
            </a:br>
            <a:r>
              <a:rPr lang="ro" sz="5400" dirty="0" smtClean="0">
                <a:solidFill>
                  <a:schemeClr val="tx1"/>
                </a:solidFill>
              </a:rPr>
              <a:t>prin vectori și </a:t>
            </a:r>
            <a:r>
              <a:rPr lang="ro" sz="5400" dirty="0">
                <a:solidFill>
                  <a:schemeClr val="tx1"/>
                </a:solidFill>
              </a:rPr>
              <a:t>alte infecții</a:t>
            </a:r>
            <a:endParaRPr lang="hu-HU" sz="5400" dirty="0">
              <a:solidFill>
                <a:schemeClr val="tx1"/>
              </a:solidFill>
            </a:endParaRPr>
          </a:p>
        </p:txBody>
      </p:sp>
    </p:spTree>
    <p:extLst>
      <p:ext uri="{BB962C8B-B14F-4D97-AF65-F5344CB8AC3E}">
        <p14:creationId xmlns:p14="http://schemas.microsoft.com/office/powerpoint/2010/main" val="16036052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21E313-4CC1-1796-2A78-95DC5C247317}"/>
              </a:ext>
            </a:extLst>
          </p:cNvPr>
          <p:cNvPicPr>
            <a:picLocks noChangeAspect="1"/>
          </p:cNvPicPr>
          <p:nvPr/>
        </p:nvPicPr>
        <p:blipFill rotWithShape="1">
          <a:blip r:embed="rId2"/>
          <a:srcRect t="1809" b="1033"/>
          <a:stretch/>
        </p:blipFill>
        <p:spPr>
          <a:xfrm>
            <a:off x="2137526" y="483078"/>
            <a:ext cx="10018048" cy="5796953"/>
          </a:xfrm>
          <a:prstGeom prst="rect">
            <a:avLst/>
          </a:prstGeom>
        </p:spPr>
      </p:pic>
      <p:sp>
        <p:nvSpPr>
          <p:cNvPr id="5" name="TextBox 4">
            <a:extLst>
              <a:ext uri="{FF2B5EF4-FFF2-40B4-BE49-F238E27FC236}">
                <a16:creationId xmlns:a16="http://schemas.microsoft.com/office/drawing/2014/main" id="{0141A1BF-684C-4D57-7DF7-527AAD49B090}"/>
              </a:ext>
            </a:extLst>
          </p:cNvPr>
          <p:cNvSpPr txBox="1"/>
          <p:nvPr/>
        </p:nvSpPr>
        <p:spPr>
          <a:xfrm>
            <a:off x="121568" y="165701"/>
            <a:ext cx="6261979" cy="307777"/>
          </a:xfrm>
          <a:prstGeom prst="rect">
            <a:avLst/>
          </a:prstGeom>
          <a:noFill/>
        </p:spPr>
        <p:txBody>
          <a:bodyPr wrap="square" rtlCol="0">
            <a:spAutoFit/>
          </a:bodyPr>
          <a:lstStyle/>
          <a:p>
            <a:pPr rtl="0"/>
            <a:r>
              <a:rPr lang="ro" sz="1400" i="1" dirty="0">
                <a:solidFill>
                  <a:srgbClr val="0070C0"/>
                </a:solidFill>
                <a:cs typeface="Arial" panose="020B0604020202020204" pitchFamily="34" charset="0"/>
              </a:rPr>
              <a:t>Figura 8. Bolile patogene agravate de riscurile climatice. </a:t>
            </a:r>
            <a:endParaRPr lang="en-IE" sz="1400" dirty="0">
              <a:cs typeface="Arial" panose="020B0604020202020204" pitchFamily="34" charset="0"/>
            </a:endParaRPr>
          </a:p>
        </p:txBody>
      </p:sp>
    </p:spTree>
    <p:extLst>
      <p:ext uri="{BB962C8B-B14F-4D97-AF65-F5344CB8AC3E}">
        <p14:creationId xmlns:p14="http://schemas.microsoft.com/office/powerpoint/2010/main" val="9540127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88006"/>
            <a:ext cx="11896825" cy="6026998"/>
          </a:xfrm>
        </p:spPr>
        <p:txBody>
          <a:bodyPr rtlCol="0">
            <a:normAutofit/>
          </a:bodyPr>
          <a:lstStyle/>
          <a:p>
            <a:pPr marL="0" indent="0" rtl="0">
              <a:buNone/>
            </a:pPr>
            <a:r>
              <a:rPr lang="ro" sz="2000" u="sng" dirty="0" smtClean="0">
                <a:solidFill>
                  <a:srgbClr val="0070C0"/>
                </a:solidFill>
                <a:cs typeface="Arial" panose="020B0604020202020204" pitchFamily="34" charset="0"/>
              </a:rPr>
              <a:t>Efectele </a:t>
            </a:r>
            <a:r>
              <a:rPr lang="ro" sz="2000" u="sng" dirty="0">
                <a:solidFill>
                  <a:srgbClr val="0070C0"/>
                </a:solidFill>
                <a:cs typeface="Arial" panose="020B0604020202020204" pitchFamily="34" charset="0"/>
              </a:rPr>
              <a:t>schimbărilor climatice în funcție de vector: </a:t>
            </a:r>
            <a:r>
              <a:rPr lang="ro" sz="2000" dirty="0">
                <a:solidFill>
                  <a:srgbClr val="FF0000"/>
                </a:solidFill>
                <a:cs typeface="Arial" panose="020B0604020202020204" pitchFamily="34" charset="0"/>
              </a:rPr>
              <a:t>Căpușe</a:t>
            </a:r>
          </a:p>
          <a:p>
            <a:pPr marL="0" indent="0" rtl="0">
              <a:buNone/>
            </a:pPr>
            <a:endParaRPr lang="en-IE" sz="2000" dirty="0">
              <a:cs typeface="Arial" panose="020B0604020202020204" pitchFamily="34" charset="0"/>
            </a:endParaRPr>
          </a:p>
          <a:p>
            <a:pPr marL="0" indent="0" rtl="0">
              <a:buNone/>
            </a:pPr>
            <a:endParaRPr lang="en-GB" sz="2000" dirty="0">
              <a:solidFill>
                <a:schemeClr val="tx1">
                  <a:lumMod val="50000"/>
                  <a:lumOff val="50000"/>
                </a:schemeClr>
              </a:solidFill>
              <a:cs typeface="Arial" panose="020B0604020202020204" pitchFamily="34" charset="0"/>
            </a:endParaRPr>
          </a:p>
        </p:txBody>
      </p:sp>
      <p:grpSp>
        <p:nvGrpSpPr>
          <p:cNvPr id="7" name="Group 6">
            <a:extLst>
              <a:ext uri="{FF2B5EF4-FFF2-40B4-BE49-F238E27FC236}">
                <a16:creationId xmlns:a16="http://schemas.microsoft.com/office/drawing/2014/main" id="{BA5629C8-3411-41CD-ECD2-C83F5DAB18DE}"/>
              </a:ext>
            </a:extLst>
          </p:cNvPr>
          <p:cNvGrpSpPr/>
          <p:nvPr/>
        </p:nvGrpSpPr>
        <p:grpSpPr>
          <a:xfrm>
            <a:off x="69668" y="988697"/>
            <a:ext cx="12052664" cy="4880606"/>
            <a:chOff x="78376" y="644435"/>
            <a:chExt cx="12052664" cy="4880606"/>
          </a:xfrm>
        </p:grpSpPr>
        <p:pic>
          <p:nvPicPr>
            <p:cNvPr id="8" name="Picture 7">
              <a:extLst>
                <a:ext uri="{FF2B5EF4-FFF2-40B4-BE49-F238E27FC236}">
                  <a16:creationId xmlns:a16="http://schemas.microsoft.com/office/drawing/2014/main" id="{A22D3E7A-630C-6D43-E2B4-810E10D94A1B}"/>
                </a:ext>
              </a:extLst>
            </p:cNvPr>
            <p:cNvPicPr>
              <a:picLocks noChangeAspect="1"/>
            </p:cNvPicPr>
            <p:nvPr/>
          </p:nvPicPr>
          <p:blipFill>
            <a:blip r:embed="rId2"/>
            <a:stretch>
              <a:fillRect/>
            </a:stretch>
          </p:blipFill>
          <p:spPr>
            <a:xfrm>
              <a:off x="78376" y="1013172"/>
              <a:ext cx="12052664" cy="4511869"/>
            </a:xfrm>
            <a:prstGeom prst="rect">
              <a:avLst/>
            </a:prstGeom>
          </p:spPr>
        </p:pic>
        <p:sp>
          <p:nvSpPr>
            <p:cNvPr id="9" name="TextBox 8">
              <a:extLst>
                <a:ext uri="{FF2B5EF4-FFF2-40B4-BE49-F238E27FC236}">
                  <a16:creationId xmlns:a16="http://schemas.microsoft.com/office/drawing/2014/main" id="{2D6E38D2-9FD0-31DC-2625-081E67D1DE22}"/>
                </a:ext>
              </a:extLst>
            </p:cNvPr>
            <p:cNvSpPr txBox="1"/>
            <p:nvPr/>
          </p:nvSpPr>
          <p:spPr>
            <a:xfrm>
              <a:off x="139337" y="644435"/>
              <a:ext cx="11991703" cy="307777"/>
            </a:xfrm>
            <a:prstGeom prst="rect">
              <a:avLst/>
            </a:prstGeom>
            <a:noFill/>
          </p:spPr>
          <p:txBody>
            <a:bodyPr wrap="square" rtlCol="0">
              <a:spAutoFit/>
            </a:bodyPr>
            <a:lstStyle/>
            <a:p>
              <a:pPr rtl="0"/>
              <a:r>
                <a:rPr lang="ro" sz="1400" b="1">
                  <a:latin typeface="Arial" panose="020B0604020202020204" pitchFamily="34" charset="0"/>
                  <a:cs typeface="Arial" panose="020B0604020202020204" pitchFamily="34" charset="0"/>
                </a:rPr>
                <a:t>Pericolul climatic				        Tip de transmisie				                   Boala</a:t>
              </a:r>
              <a:endParaRPr lang="en-IE" sz="1400" b="1"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598828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rtl="0">
              <a:buNone/>
            </a:pPr>
            <a:endParaRPr lang="en-IE" sz="2000" u="sng" dirty="0">
              <a:cs typeface="Arial" panose="020B0604020202020204" pitchFamily="34" charset="0"/>
            </a:endParaRPr>
          </a:p>
          <a:p>
            <a:pPr marL="0" indent="0" rtl="0">
              <a:buNone/>
            </a:pPr>
            <a:endParaRPr lang="hu-HU" sz="2000" dirty="0"/>
          </a:p>
        </p:txBody>
      </p:sp>
      <p:pic>
        <p:nvPicPr>
          <p:cNvPr id="7" name="Picture 6">
            <a:extLst>
              <a:ext uri="{FF2B5EF4-FFF2-40B4-BE49-F238E27FC236}">
                <a16:creationId xmlns:a16="http://schemas.microsoft.com/office/drawing/2014/main" id="{0BCDA78C-9C50-9473-2794-4B28147BEA10}"/>
              </a:ext>
            </a:extLst>
          </p:cNvPr>
          <p:cNvPicPr>
            <a:picLocks noChangeAspect="1"/>
          </p:cNvPicPr>
          <p:nvPr/>
        </p:nvPicPr>
        <p:blipFill>
          <a:blip r:embed="rId2"/>
          <a:stretch>
            <a:fillRect/>
          </a:stretch>
        </p:blipFill>
        <p:spPr>
          <a:xfrm>
            <a:off x="2951526" y="137810"/>
            <a:ext cx="8589843" cy="6025032"/>
          </a:xfrm>
          <a:prstGeom prst="rect">
            <a:avLst/>
          </a:prstGeom>
        </p:spPr>
      </p:pic>
      <p:sp>
        <p:nvSpPr>
          <p:cNvPr id="9" name="TextBox 8">
            <a:extLst>
              <a:ext uri="{FF2B5EF4-FFF2-40B4-BE49-F238E27FC236}">
                <a16:creationId xmlns:a16="http://schemas.microsoft.com/office/drawing/2014/main" id="{3532F9CB-44CB-5443-13E4-1C542017CBD2}"/>
              </a:ext>
            </a:extLst>
          </p:cNvPr>
          <p:cNvSpPr txBox="1"/>
          <p:nvPr/>
        </p:nvSpPr>
        <p:spPr>
          <a:xfrm>
            <a:off x="261257" y="695158"/>
            <a:ext cx="2690269" cy="738664"/>
          </a:xfrm>
          <a:prstGeom prst="rect">
            <a:avLst/>
          </a:prstGeom>
          <a:noFill/>
        </p:spPr>
        <p:txBody>
          <a:bodyPr wrap="square" rtlCol="0">
            <a:spAutoFit/>
          </a:bodyPr>
          <a:lstStyle/>
          <a:p>
            <a:pPr rtl="0"/>
            <a:r>
              <a:rPr lang="ro" sz="1400" i="1">
                <a:solidFill>
                  <a:srgbClr val="0070C0"/>
                </a:solidFill>
                <a:cs typeface="Arial" panose="020B0604020202020204" pitchFamily="34" charset="0"/>
              </a:rPr>
              <a:t>Figura 9. Distribuția geografică europeană actuală a căpușelor ixodes ricinus.</a:t>
            </a:r>
            <a:endParaRPr lang="en-IE" sz="1400" dirty="0"/>
          </a:p>
        </p:txBody>
      </p:sp>
    </p:spTree>
    <p:extLst>
      <p:ext uri="{BB962C8B-B14F-4D97-AF65-F5344CB8AC3E}">
        <p14:creationId xmlns:p14="http://schemas.microsoft.com/office/powerpoint/2010/main" val="12888272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ro" sz="2000">
                <a:solidFill>
                  <a:schemeClr val="tx1"/>
                </a:solidFill>
              </a:rPr>
              <a:t>Examinarea unora dintre bolile specifice transmise de căpușe: </a:t>
            </a:r>
            <a:r>
              <a:rPr lang="ro" sz="2000">
                <a:solidFill>
                  <a:srgbClr val="FF0000"/>
                </a:solidFill>
              </a:rPr>
              <a:t>Babesioza</a:t>
            </a:r>
          </a:p>
          <a:p>
            <a:pPr marL="0" indent="0" rtl="0">
              <a:buClr>
                <a:srgbClr val="00B050"/>
              </a:buClr>
              <a:buNone/>
            </a:pPr>
            <a:endParaRPr lang="en-GB" sz="2000" dirty="0"/>
          </a:p>
        </p:txBody>
      </p:sp>
      <p:grpSp>
        <p:nvGrpSpPr>
          <p:cNvPr id="2" name="Group 1">
            <a:extLst>
              <a:ext uri="{FF2B5EF4-FFF2-40B4-BE49-F238E27FC236}">
                <a16:creationId xmlns:a16="http://schemas.microsoft.com/office/drawing/2014/main" id="{6F4120D8-38AC-98BC-E717-16BAFA156D13}"/>
              </a:ext>
            </a:extLst>
          </p:cNvPr>
          <p:cNvGrpSpPr/>
          <p:nvPr/>
        </p:nvGrpSpPr>
        <p:grpSpPr>
          <a:xfrm>
            <a:off x="69669" y="740230"/>
            <a:ext cx="12052662" cy="1080322"/>
            <a:chOff x="69669" y="1071156"/>
            <a:chExt cx="12052662" cy="1080322"/>
          </a:xfrm>
        </p:grpSpPr>
        <p:sp>
          <p:nvSpPr>
            <p:cNvPr id="4" name="TextBox 3">
              <a:extLst>
                <a:ext uri="{FF2B5EF4-FFF2-40B4-BE49-F238E27FC236}">
                  <a16:creationId xmlns:a16="http://schemas.microsoft.com/office/drawing/2014/main" id="{52BD1231-22BD-FC8E-B628-EC5A6B569EEC}"/>
                </a:ext>
              </a:extLst>
            </p:cNvPr>
            <p:cNvSpPr txBox="1"/>
            <p:nvPr/>
          </p:nvSpPr>
          <p:spPr>
            <a:xfrm>
              <a:off x="100148" y="1071156"/>
              <a:ext cx="12022183" cy="307777"/>
            </a:xfrm>
            <a:prstGeom prst="rect">
              <a:avLst/>
            </a:prstGeom>
            <a:noFill/>
          </p:spPr>
          <p:txBody>
            <a:bodyPr wrap="square" rtlCol="0">
              <a:spAutoFit/>
            </a:bodyPr>
            <a:lstStyle/>
            <a:p>
              <a:pPr rtl="0"/>
              <a:r>
                <a:rPr lang="ro" sz="1400" b="1">
                  <a:latin typeface="Arial" panose="020B0604020202020204" pitchFamily="34" charset="0"/>
                  <a:cs typeface="Arial" panose="020B0604020202020204" pitchFamily="34" charset="0"/>
                </a:rPr>
                <a:t>Pericolul climatic				        Tip de transmisie				                   Boala</a:t>
              </a:r>
              <a:endParaRPr lang="en-IE" sz="1400" b="1"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B74F1FBB-3880-6DFC-3D5D-F69881C12A22}"/>
                </a:ext>
              </a:extLst>
            </p:cNvPr>
            <p:cNvPicPr>
              <a:picLocks noChangeAspect="1"/>
            </p:cNvPicPr>
            <p:nvPr/>
          </p:nvPicPr>
          <p:blipFill>
            <a:blip r:embed="rId2"/>
            <a:stretch>
              <a:fillRect/>
            </a:stretch>
          </p:blipFill>
          <p:spPr>
            <a:xfrm>
              <a:off x="69669" y="1378933"/>
              <a:ext cx="12052662" cy="772545"/>
            </a:xfrm>
            <a:prstGeom prst="rect">
              <a:avLst/>
            </a:prstGeom>
          </p:spPr>
        </p:pic>
      </p:grpSp>
      <p:sp>
        <p:nvSpPr>
          <p:cNvPr id="6" name="TextBox 5">
            <a:extLst>
              <a:ext uri="{FF2B5EF4-FFF2-40B4-BE49-F238E27FC236}">
                <a16:creationId xmlns:a16="http://schemas.microsoft.com/office/drawing/2014/main" id="{F031A9AF-5E4C-041A-1492-7F413531EE69}"/>
              </a:ext>
            </a:extLst>
          </p:cNvPr>
          <p:cNvSpPr txBox="1"/>
          <p:nvPr/>
        </p:nvSpPr>
        <p:spPr>
          <a:xfrm>
            <a:off x="159504" y="6058784"/>
            <a:ext cx="6139542" cy="246221"/>
          </a:xfrm>
          <a:prstGeom prst="rect">
            <a:avLst/>
          </a:prstGeom>
          <a:noFill/>
        </p:spPr>
        <p:txBody>
          <a:bodyPr wrap="square" rtlCol="0">
            <a:spAutoFit/>
          </a:bodyPr>
          <a:lstStyle/>
          <a:p>
            <a:pPr rtl="0"/>
            <a:r>
              <a:rPr lang="ro" sz="1000" dirty="0" smtClean="0">
                <a:cs typeface="Arial" panose="020B0604020202020204" pitchFamily="34" charset="0"/>
                <a:hlinkClick r:id="rId3">
                  <a:extLst>
                    <a:ext uri="{A12FA001-AC4F-418D-AE19-62706E023703}">
                      <ahyp:hlinkClr xmlns="" xmlns:ahyp="http://schemas.microsoft.com/office/drawing/2018/hyperlinkcolor" val="tx"/>
                    </a:ext>
                  </a:extLst>
                </a:hlinkClick>
              </a:rPr>
              <a:t>https</a:t>
            </a:r>
            <a:r>
              <a:rPr lang="ro" sz="1000" dirty="0">
                <a:cs typeface="Arial" panose="020B0604020202020204" pitchFamily="34" charset="0"/>
                <a:hlinkClick r:id="rId3">
                  <a:extLst>
                    <a:ext uri="{A12FA001-AC4F-418D-AE19-62706E023703}">
                      <ahyp:hlinkClr xmlns="" xmlns:ahyp="http://schemas.microsoft.com/office/drawing/2018/hyperlinkcolor" val="tx"/>
                    </a:ext>
                  </a:extLst>
                </a:hlinkClick>
              </a:rPr>
              <a:t>://</a:t>
            </a:r>
            <a:r>
              <a:rPr lang="ro" sz="1000" dirty="0" smtClean="0">
                <a:cs typeface="Arial" panose="020B0604020202020204" pitchFamily="34" charset="0"/>
                <a:hlinkClick r:id="rId3">
                  <a:extLst>
                    <a:ext uri="{A12FA001-AC4F-418D-AE19-62706E023703}">
                      <ahyp:hlinkClr xmlns="" xmlns:ahyp="http://schemas.microsoft.com/office/drawing/2018/hyperlinkcolor" val="tx"/>
                    </a:ext>
                  </a:extLst>
                </a:hlinkClick>
              </a:rPr>
              <a:t>doi.org/10.3390/pathogens10111430</a:t>
            </a:r>
            <a:endParaRPr lang="en-GB" sz="1200" dirty="0">
              <a:solidFill>
                <a:srgbClr val="0070C0"/>
              </a:solidFill>
              <a:cs typeface="Arial" panose="020B0604020202020204" pitchFamily="34" charset="0"/>
            </a:endParaRPr>
          </a:p>
        </p:txBody>
      </p:sp>
      <p:pic>
        <p:nvPicPr>
          <p:cNvPr id="7" name="Picture 6">
            <a:extLst>
              <a:ext uri="{FF2B5EF4-FFF2-40B4-BE49-F238E27FC236}">
                <a16:creationId xmlns:a16="http://schemas.microsoft.com/office/drawing/2014/main" id="{040A74FE-9D2B-60C9-B842-B4F19B2C0A1F}"/>
              </a:ext>
            </a:extLst>
          </p:cNvPr>
          <p:cNvPicPr>
            <a:picLocks noChangeAspect="1"/>
          </p:cNvPicPr>
          <p:nvPr/>
        </p:nvPicPr>
        <p:blipFill>
          <a:blip r:embed="rId4"/>
          <a:stretch>
            <a:fillRect/>
          </a:stretch>
        </p:blipFill>
        <p:spPr>
          <a:xfrm>
            <a:off x="6418307" y="1970895"/>
            <a:ext cx="5460262" cy="4182329"/>
          </a:xfrm>
          <a:prstGeom prst="rect">
            <a:avLst/>
          </a:prstGeom>
        </p:spPr>
      </p:pic>
      <p:sp>
        <p:nvSpPr>
          <p:cNvPr id="9" name="TextBox 8">
            <a:extLst>
              <a:ext uri="{FF2B5EF4-FFF2-40B4-BE49-F238E27FC236}">
                <a16:creationId xmlns:a16="http://schemas.microsoft.com/office/drawing/2014/main" id="{9128229A-E951-6F51-17BE-602983BE9EC0}"/>
              </a:ext>
            </a:extLst>
          </p:cNvPr>
          <p:cNvSpPr txBox="1"/>
          <p:nvPr/>
        </p:nvSpPr>
        <p:spPr>
          <a:xfrm>
            <a:off x="159504" y="5195183"/>
            <a:ext cx="6262532" cy="738664"/>
          </a:xfrm>
          <a:prstGeom prst="rect">
            <a:avLst/>
          </a:prstGeom>
          <a:noFill/>
        </p:spPr>
        <p:txBody>
          <a:bodyPr wrap="square" rtlCol="0">
            <a:spAutoFit/>
          </a:bodyPr>
          <a:lstStyle/>
          <a:p>
            <a:pPr rtl="0"/>
            <a:r>
              <a:rPr lang="ro" sz="1400" i="1" dirty="0">
                <a:solidFill>
                  <a:srgbClr val="0070C0"/>
                </a:solidFill>
                <a:cs typeface="Arial" panose="020B0604020202020204" pitchFamily="34" charset="0"/>
              </a:rPr>
              <a:t>Figura 10. Predicția schimbărilor climatice în ceea ce privește distribuția căpușelor de cerb Ixodes în Scandinavia</a:t>
            </a:r>
            <a:r>
              <a:rPr lang="ro" sz="1400" i="1" dirty="0">
                <a:solidFill>
                  <a:schemeClr val="tx1">
                    <a:lumMod val="50000"/>
                    <a:lumOff val="50000"/>
                  </a:schemeClr>
                </a:solidFill>
                <a:cs typeface="Arial" panose="020B0604020202020204" pitchFamily="34" charset="0"/>
              </a:rPr>
              <a:t>. </a:t>
            </a:r>
            <a:r>
              <a:rPr lang="ro" sz="1400" dirty="0">
                <a:cs typeface="Arial" panose="020B0604020202020204" pitchFamily="34" charset="0"/>
              </a:rPr>
              <a:t>Pe baza duratei perioadei de creștere a vegetației, scenariul IPCC 2000 cu emisii ridicate. </a:t>
            </a:r>
          </a:p>
        </p:txBody>
      </p:sp>
    </p:spTree>
    <p:extLst>
      <p:ext uri="{BB962C8B-B14F-4D97-AF65-F5344CB8AC3E}">
        <p14:creationId xmlns:p14="http://schemas.microsoft.com/office/powerpoint/2010/main" val="28474056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ro" sz="2000" dirty="0">
                <a:solidFill>
                  <a:srgbClr val="FF0000"/>
                </a:solidFill>
              </a:rPr>
              <a:t>Febra hemoragică Crimeea-Congo (FCHF)</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pSp>
        <p:nvGrpSpPr>
          <p:cNvPr id="8" name="Group 7">
            <a:extLst>
              <a:ext uri="{FF2B5EF4-FFF2-40B4-BE49-F238E27FC236}">
                <a16:creationId xmlns:a16="http://schemas.microsoft.com/office/drawing/2014/main" id="{C79A1075-AE3B-499C-AD54-2A99CA5E9E8E}"/>
              </a:ext>
            </a:extLst>
          </p:cNvPr>
          <p:cNvGrpSpPr/>
          <p:nvPr/>
        </p:nvGrpSpPr>
        <p:grpSpPr>
          <a:xfrm>
            <a:off x="84908" y="818607"/>
            <a:ext cx="12037423" cy="939164"/>
            <a:chOff x="84908" y="818607"/>
            <a:chExt cx="12037423" cy="939164"/>
          </a:xfrm>
        </p:grpSpPr>
        <p:sp>
          <p:nvSpPr>
            <p:cNvPr id="9" name="TextBox 8">
              <a:extLst>
                <a:ext uri="{FF2B5EF4-FFF2-40B4-BE49-F238E27FC236}">
                  <a16:creationId xmlns:a16="http://schemas.microsoft.com/office/drawing/2014/main" id="{6A482EE8-DC64-8484-2860-51996C31346C}"/>
                </a:ext>
              </a:extLst>
            </p:cNvPr>
            <p:cNvSpPr txBox="1"/>
            <p:nvPr/>
          </p:nvSpPr>
          <p:spPr>
            <a:xfrm>
              <a:off x="100148" y="818607"/>
              <a:ext cx="12022183" cy="307777"/>
            </a:xfrm>
            <a:prstGeom prst="rect">
              <a:avLst/>
            </a:prstGeom>
            <a:noFill/>
          </p:spPr>
          <p:txBody>
            <a:bodyPr wrap="square" rtlCol="0">
              <a:spAutoFit/>
            </a:bodyPr>
            <a:lstStyle/>
            <a:p>
              <a:pPr rtl="0"/>
              <a:r>
                <a:rPr lang="ro" sz="1400" b="1">
                  <a:cs typeface="Arial" panose="020B0604020202020204" pitchFamily="34" charset="0"/>
                </a:rPr>
                <a:t>Pericolul climatic				        Tip de transmisie				                   Boala</a:t>
              </a:r>
              <a:endParaRPr lang="en-IE" sz="1400" b="1" dirty="0">
                <a:cs typeface="Arial" panose="020B0604020202020204" pitchFamily="34" charset="0"/>
              </a:endParaRPr>
            </a:p>
          </p:txBody>
        </p:sp>
        <p:pic>
          <p:nvPicPr>
            <p:cNvPr id="10" name="Picture 9">
              <a:extLst>
                <a:ext uri="{FF2B5EF4-FFF2-40B4-BE49-F238E27FC236}">
                  <a16:creationId xmlns:a16="http://schemas.microsoft.com/office/drawing/2014/main" id="{86AA4DF8-7FC4-5261-E7F2-E118AAD85A15}"/>
                </a:ext>
              </a:extLst>
            </p:cNvPr>
            <p:cNvPicPr>
              <a:picLocks noChangeAspect="1"/>
            </p:cNvPicPr>
            <p:nvPr/>
          </p:nvPicPr>
          <p:blipFill>
            <a:blip r:embed="rId2"/>
            <a:stretch>
              <a:fillRect/>
            </a:stretch>
          </p:blipFill>
          <p:spPr>
            <a:xfrm>
              <a:off x="84908" y="1126384"/>
              <a:ext cx="12022183" cy="631387"/>
            </a:xfrm>
            <a:prstGeom prst="rect">
              <a:avLst/>
            </a:prstGeom>
          </p:spPr>
        </p:pic>
      </p:grpSp>
      <p:pic>
        <p:nvPicPr>
          <p:cNvPr id="11" name="Picture 10">
            <a:extLst>
              <a:ext uri="{FF2B5EF4-FFF2-40B4-BE49-F238E27FC236}">
                <a16:creationId xmlns:a16="http://schemas.microsoft.com/office/drawing/2014/main" id="{F1CA74F8-5B8B-3C44-B649-0A93B79DE1EC}"/>
              </a:ext>
            </a:extLst>
          </p:cNvPr>
          <p:cNvPicPr>
            <a:picLocks noChangeAspect="1"/>
          </p:cNvPicPr>
          <p:nvPr/>
        </p:nvPicPr>
        <p:blipFill>
          <a:blip r:embed="rId3"/>
          <a:stretch>
            <a:fillRect/>
          </a:stretch>
        </p:blipFill>
        <p:spPr>
          <a:xfrm>
            <a:off x="664234" y="1854420"/>
            <a:ext cx="2988314" cy="4493220"/>
          </a:xfrm>
          <a:prstGeom prst="rect">
            <a:avLst/>
          </a:prstGeom>
        </p:spPr>
      </p:pic>
      <p:sp>
        <p:nvSpPr>
          <p:cNvPr id="12" name="TextBox 11">
            <a:extLst>
              <a:ext uri="{FF2B5EF4-FFF2-40B4-BE49-F238E27FC236}">
                <a16:creationId xmlns:a16="http://schemas.microsoft.com/office/drawing/2014/main" id="{90D22F2E-67C0-F64D-4B67-1558CB6EC75C}"/>
              </a:ext>
            </a:extLst>
          </p:cNvPr>
          <p:cNvSpPr txBox="1"/>
          <p:nvPr/>
        </p:nvSpPr>
        <p:spPr>
          <a:xfrm>
            <a:off x="3821988" y="2107714"/>
            <a:ext cx="8097901" cy="4124206"/>
          </a:xfrm>
          <a:prstGeom prst="rect">
            <a:avLst/>
          </a:prstGeom>
          <a:noFill/>
        </p:spPr>
        <p:txBody>
          <a:bodyPr wrap="square" rtlCol="0">
            <a:spAutoFit/>
          </a:bodyPr>
          <a:lstStyle/>
          <a:p>
            <a:pPr rtl="0"/>
            <a:r>
              <a:rPr lang="ro" sz="1400" i="1" dirty="0">
                <a:solidFill>
                  <a:srgbClr val="0070C0"/>
                </a:solidFill>
                <a:cs typeface="Arial" panose="020B0604020202020204" pitchFamily="34" charset="0"/>
              </a:rPr>
              <a:t>Tabelul 2. Seroprevalența virusului febrei hemoragice Crimeea-Congo (CCHFV) la oamenii din Europa de Vest</a:t>
            </a:r>
            <a:r>
              <a:rPr lang="ro" sz="1400" b="1" dirty="0">
                <a:cs typeface="Arial" panose="020B0604020202020204" pitchFamily="34" charset="0"/>
              </a:rPr>
              <a:t>.</a:t>
            </a:r>
          </a:p>
          <a:p>
            <a:pPr rtl="0"/>
            <a:endParaRPr lang="en-GB" sz="1200" dirty="0">
              <a:solidFill>
                <a:srgbClr val="0070C0"/>
              </a:solidFill>
              <a:cs typeface="Arial" panose="020B0604020202020204" pitchFamily="34" charset="0"/>
            </a:endParaRPr>
          </a:p>
          <a:p>
            <a:pPr rtl="0"/>
            <a:endParaRPr lang="en-GB" sz="1200" dirty="0">
              <a:solidFill>
                <a:schemeClr val="tx1">
                  <a:lumMod val="50000"/>
                  <a:lumOff val="50000"/>
                </a:schemeClr>
              </a:solidFill>
              <a:cs typeface="Arial" panose="020B0604020202020204" pitchFamily="34" charset="0"/>
            </a:endParaRPr>
          </a:p>
          <a:p>
            <a:pPr rtl="0"/>
            <a:endParaRPr lang="hu-HU" sz="1200" dirty="0" smtClean="0">
              <a:cs typeface="Arial" panose="020B0604020202020204" pitchFamily="34" charset="0"/>
            </a:endParaRPr>
          </a:p>
          <a:p>
            <a:pPr rtl="0"/>
            <a:endParaRPr lang="hu-HU" sz="1200" dirty="0">
              <a:cs typeface="Arial" panose="020B0604020202020204" pitchFamily="34" charset="0"/>
            </a:endParaRPr>
          </a:p>
          <a:p>
            <a:pPr rtl="0"/>
            <a:endParaRPr lang="hu-HU" sz="1200" dirty="0" smtClean="0">
              <a:cs typeface="Arial" panose="020B0604020202020204" pitchFamily="34" charset="0"/>
            </a:endParaRPr>
          </a:p>
          <a:p>
            <a:pPr rtl="0"/>
            <a:endParaRPr lang="hu-HU" sz="1200" dirty="0">
              <a:cs typeface="Arial" panose="020B0604020202020204" pitchFamily="34" charset="0"/>
            </a:endParaRPr>
          </a:p>
          <a:p>
            <a:pPr rtl="0"/>
            <a:endParaRPr lang="hu-HU" sz="1200" dirty="0" smtClean="0">
              <a:cs typeface="Arial" panose="020B0604020202020204" pitchFamily="34" charset="0"/>
            </a:endParaRPr>
          </a:p>
          <a:p>
            <a:pPr rtl="0"/>
            <a:endParaRPr lang="hu-HU" sz="1200" dirty="0">
              <a:cs typeface="Arial" panose="020B0604020202020204" pitchFamily="34" charset="0"/>
            </a:endParaRPr>
          </a:p>
          <a:p>
            <a:pPr rtl="0"/>
            <a:endParaRPr lang="hu-HU" sz="1200" dirty="0" smtClean="0">
              <a:cs typeface="Arial" panose="020B0604020202020204" pitchFamily="34" charset="0"/>
            </a:endParaRPr>
          </a:p>
          <a:p>
            <a:pPr rtl="0"/>
            <a:endParaRPr lang="hu-HU" sz="1200" dirty="0">
              <a:cs typeface="Arial" panose="020B0604020202020204" pitchFamily="34" charset="0"/>
            </a:endParaRPr>
          </a:p>
          <a:p>
            <a:pPr rtl="0"/>
            <a:endParaRPr lang="hu-HU" sz="1200" dirty="0" smtClean="0">
              <a:cs typeface="Arial" panose="020B0604020202020204" pitchFamily="34" charset="0"/>
            </a:endParaRPr>
          </a:p>
          <a:p>
            <a:pPr rtl="0"/>
            <a:endParaRPr lang="hu-HU" sz="1200" dirty="0">
              <a:cs typeface="Arial" panose="020B0604020202020204" pitchFamily="34" charset="0"/>
            </a:endParaRPr>
          </a:p>
          <a:p>
            <a:pPr rtl="0"/>
            <a:endParaRPr lang="hu-HU" sz="1200" dirty="0" smtClean="0">
              <a:cs typeface="Arial" panose="020B0604020202020204" pitchFamily="34" charset="0"/>
            </a:endParaRPr>
          </a:p>
          <a:p>
            <a:pPr rtl="0"/>
            <a:endParaRPr lang="hu-HU" sz="1200" dirty="0">
              <a:cs typeface="Arial" panose="020B0604020202020204" pitchFamily="34" charset="0"/>
            </a:endParaRPr>
          </a:p>
          <a:p>
            <a:pPr rtl="0"/>
            <a:endParaRPr lang="hu-HU" sz="1200" dirty="0" smtClean="0">
              <a:cs typeface="Arial" panose="020B0604020202020204" pitchFamily="34" charset="0"/>
            </a:endParaRPr>
          </a:p>
          <a:p>
            <a:pPr rtl="0"/>
            <a:endParaRPr lang="hu-HU" sz="1200" dirty="0">
              <a:cs typeface="Arial" panose="020B0604020202020204" pitchFamily="34" charset="0"/>
            </a:endParaRPr>
          </a:p>
          <a:p>
            <a:pPr rtl="0"/>
            <a:endParaRPr lang="hu-HU" sz="1200" dirty="0" smtClean="0">
              <a:cs typeface="Arial" panose="020B0604020202020204" pitchFamily="34" charset="0"/>
            </a:endParaRPr>
          </a:p>
          <a:p>
            <a:pPr rtl="0"/>
            <a:endParaRPr lang="hu-HU" sz="1200" dirty="0">
              <a:cs typeface="Arial" panose="020B0604020202020204" pitchFamily="34" charset="0"/>
            </a:endParaRPr>
          </a:p>
          <a:p>
            <a:pPr rtl="0"/>
            <a:endParaRPr lang="en-GB" sz="1200" dirty="0">
              <a:cs typeface="Arial" panose="020B0604020202020204" pitchFamily="34" charset="0"/>
            </a:endParaRPr>
          </a:p>
          <a:p>
            <a:pPr rtl="0"/>
            <a:endParaRPr lang="ro" sz="1000" dirty="0" smtClean="0">
              <a:cs typeface="Arial" panose="020B0604020202020204" pitchFamily="34" charset="0"/>
            </a:endParaRPr>
          </a:p>
          <a:p>
            <a:pPr algn="r" rtl="0"/>
            <a:r>
              <a:rPr lang="ro" sz="1000" dirty="0" smtClean="0">
                <a:cs typeface="Arial" panose="020B0604020202020204" pitchFamily="34" charset="0"/>
              </a:rPr>
              <a:t> </a:t>
            </a:r>
            <a:r>
              <a:rPr lang="ro" sz="1000" dirty="0">
                <a:cs typeface="Arial" panose="020B0604020202020204" pitchFamily="34" charset="0"/>
                <a:hlinkClick r:id="rId4">
                  <a:extLst>
                    <a:ext uri="{A12FA001-AC4F-418D-AE19-62706E023703}">
                      <ahyp:hlinkClr xmlns="" xmlns:ahyp="http://schemas.microsoft.com/office/drawing/2018/hyperlinkcolor" val="tx"/>
                    </a:ext>
                  </a:extLst>
                </a:hlinkClick>
              </a:rPr>
              <a:t>https://</a:t>
            </a:r>
            <a:r>
              <a:rPr lang="ro" sz="1000" dirty="0" smtClean="0">
                <a:cs typeface="Arial" panose="020B0604020202020204" pitchFamily="34" charset="0"/>
                <a:hlinkClick r:id="rId4">
                  <a:extLst>
                    <a:ext uri="{A12FA001-AC4F-418D-AE19-62706E023703}">
                      <ahyp:hlinkClr xmlns="" xmlns:ahyp="http://schemas.microsoft.com/office/drawing/2018/hyperlinkcolor" val="tx"/>
                    </a:ext>
                  </a:extLst>
                </a:hlinkClick>
              </a:rPr>
              <a:t>doi.org/10.3390%2Fmicroorganisms9030649</a:t>
            </a:r>
            <a:endParaRPr lang="en-GB" sz="1200" dirty="0">
              <a:solidFill>
                <a:srgbClr val="0070C0"/>
              </a:solidFill>
              <a:cs typeface="Arial" panose="020B0604020202020204" pitchFamily="34" charset="0"/>
            </a:endParaRPr>
          </a:p>
        </p:txBody>
      </p:sp>
    </p:spTree>
    <p:extLst>
      <p:ext uri="{BB962C8B-B14F-4D97-AF65-F5344CB8AC3E}">
        <p14:creationId xmlns:p14="http://schemas.microsoft.com/office/powerpoint/2010/main" val="2983335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ro" sz="2000" dirty="0">
                <a:solidFill>
                  <a:srgbClr val="FF0000"/>
                </a:solidFill>
              </a:rPr>
              <a:t>Boala Lyme (borrelioza Lyme, LB)</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pSp>
        <p:nvGrpSpPr>
          <p:cNvPr id="2" name="Group 1">
            <a:extLst>
              <a:ext uri="{FF2B5EF4-FFF2-40B4-BE49-F238E27FC236}">
                <a16:creationId xmlns:a16="http://schemas.microsoft.com/office/drawing/2014/main" id="{391D7E54-A000-A1DD-E48F-94D4ACC23DFC}"/>
              </a:ext>
            </a:extLst>
          </p:cNvPr>
          <p:cNvGrpSpPr/>
          <p:nvPr/>
        </p:nvGrpSpPr>
        <p:grpSpPr>
          <a:xfrm>
            <a:off x="69668" y="818607"/>
            <a:ext cx="12052663" cy="1845356"/>
            <a:chOff x="69668" y="1071156"/>
            <a:chExt cx="12052663" cy="1845356"/>
          </a:xfrm>
        </p:grpSpPr>
        <p:sp>
          <p:nvSpPr>
            <p:cNvPr id="4" name="TextBox 3">
              <a:extLst>
                <a:ext uri="{FF2B5EF4-FFF2-40B4-BE49-F238E27FC236}">
                  <a16:creationId xmlns:a16="http://schemas.microsoft.com/office/drawing/2014/main" id="{793495FD-F916-E801-FBE4-D9A45D722E1E}"/>
                </a:ext>
              </a:extLst>
            </p:cNvPr>
            <p:cNvSpPr txBox="1"/>
            <p:nvPr/>
          </p:nvSpPr>
          <p:spPr>
            <a:xfrm>
              <a:off x="100148" y="1071156"/>
              <a:ext cx="12022183" cy="338554"/>
            </a:xfrm>
            <a:prstGeom prst="rect">
              <a:avLst/>
            </a:prstGeom>
            <a:noFill/>
          </p:spPr>
          <p:txBody>
            <a:bodyPr wrap="square" rtlCol="0">
              <a:spAutoFit/>
            </a:bodyPr>
            <a:lstStyle/>
            <a:p>
              <a:pPr rtl="0"/>
              <a:r>
                <a:rPr lang="ro" sz="1600" b="1">
                  <a:cs typeface="Arial" panose="020B0604020202020204" pitchFamily="34" charset="0"/>
                </a:rPr>
                <a:t>Pericolul climatic				        Tip de transmisie				                   Boala</a:t>
              </a:r>
              <a:endParaRPr lang="en-IE" sz="1600" b="1" dirty="0">
                <a:cs typeface="Arial" panose="020B0604020202020204" pitchFamily="34" charset="0"/>
              </a:endParaRPr>
            </a:p>
          </p:txBody>
        </p:sp>
        <p:pic>
          <p:nvPicPr>
            <p:cNvPr id="5" name="Picture 4">
              <a:extLst>
                <a:ext uri="{FF2B5EF4-FFF2-40B4-BE49-F238E27FC236}">
                  <a16:creationId xmlns:a16="http://schemas.microsoft.com/office/drawing/2014/main" id="{3F34F0DD-8263-5AB8-AE13-2BB158252786}"/>
                </a:ext>
              </a:extLst>
            </p:cNvPr>
            <p:cNvPicPr>
              <a:picLocks noChangeAspect="1"/>
            </p:cNvPicPr>
            <p:nvPr/>
          </p:nvPicPr>
          <p:blipFill>
            <a:blip r:embed="rId2"/>
            <a:stretch>
              <a:fillRect/>
            </a:stretch>
          </p:blipFill>
          <p:spPr>
            <a:xfrm>
              <a:off x="69668" y="1378933"/>
              <a:ext cx="12052663" cy="1537579"/>
            </a:xfrm>
            <a:prstGeom prst="rect">
              <a:avLst/>
            </a:prstGeom>
          </p:spPr>
        </p:pic>
      </p:grpSp>
      <p:pic>
        <p:nvPicPr>
          <p:cNvPr id="6" name="Picture 5">
            <a:extLst>
              <a:ext uri="{FF2B5EF4-FFF2-40B4-BE49-F238E27FC236}">
                <a16:creationId xmlns:a16="http://schemas.microsoft.com/office/drawing/2014/main" id="{E6FEA15D-07D2-3CB5-8839-5F6332FE9A9A}"/>
              </a:ext>
            </a:extLst>
          </p:cNvPr>
          <p:cNvPicPr>
            <a:picLocks noChangeAspect="1"/>
          </p:cNvPicPr>
          <p:nvPr/>
        </p:nvPicPr>
        <p:blipFill>
          <a:blip r:embed="rId3"/>
          <a:stretch>
            <a:fillRect/>
          </a:stretch>
        </p:blipFill>
        <p:spPr>
          <a:xfrm>
            <a:off x="53969" y="2724874"/>
            <a:ext cx="5165012" cy="3580131"/>
          </a:xfrm>
          <a:prstGeom prst="rect">
            <a:avLst/>
          </a:prstGeom>
        </p:spPr>
      </p:pic>
      <p:sp>
        <p:nvSpPr>
          <p:cNvPr id="7" name="TextBox 6">
            <a:extLst>
              <a:ext uri="{FF2B5EF4-FFF2-40B4-BE49-F238E27FC236}">
                <a16:creationId xmlns:a16="http://schemas.microsoft.com/office/drawing/2014/main" id="{29210C6B-CC14-E6FE-F554-CEF071C8284D}"/>
              </a:ext>
            </a:extLst>
          </p:cNvPr>
          <p:cNvSpPr txBox="1"/>
          <p:nvPr/>
        </p:nvSpPr>
        <p:spPr>
          <a:xfrm>
            <a:off x="5007429" y="5144122"/>
            <a:ext cx="7184571" cy="984885"/>
          </a:xfrm>
          <a:prstGeom prst="rect">
            <a:avLst/>
          </a:prstGeom>
          <a:noFill/>
        </p:spPr>
        <p:txBody>
          <a:bodyPr wrap="square" rtlCol="0">
            <a:spAutoFit/>
          </a:bodyPr>
          <a:lstStyle/>
          <a:p>
            <a:pPr algn="ctr" rtl="0"/>
            <a:r>
              <a:rPr lang="ro" sz="1400" i="1" dirty="0">
                <a:solidFill>
                  <a:srgbClr val="0070C0"/>
                </a:solidFill>
                <a:cs typeface="Arial" panose="020B0604020202020204" pitchFamily="34" charset="0"/>
              </a:rPr>
              <a:t>Figura 11. Diferențe în ceea ce privește prevalența căpușelor în centrul și nordul Suediei.</a:t>
            </a:r>
          </a:p>
          <a:p>
            <a:pPr algn="ctr" rtl="0"/>
            <a:endParaRPr lang="en-GB" sz="1400" dirty="0">
              <a:cs typeface="Arial" panose="020B0604020202020204" pitchFamily="34" charset="0"/>
            </a:endParaRPr>
          </a:p>
          <a:p>
            <a:pPr algn="ctr" rtl="0"/>
            <a:endParaRPr lang="ro" sz="1000" dirty="0" smtClean="0">
              <a:cs typeface="Arial" panose="020B0604020202020204" pitchFamily="34" charset="0"/>
              <a:hlinkClick r:id="rId4">
                <a:extLst>
                  <a:ext uri="{A12FA001-AC4F-418D-AE19-62706E023703}">
                    <ahyp:hlinkClr xmlns="" xmlns:ahyp="http://schemas.microsoft.com/office/drawing/2018/hyperlinkcolor" val="tx"/>
                  </a:ext>
                </a:extLst>
              </a:hlinkClick>
            </a:endParaRPr>
          </a:p>
          <a:p>
            <a:pPr algn="ctr" rtl="0"/>
            <a:endParaRPr lang="ro" sz="1000" dirty="0">
              <a:cs typeface="Arial" panose="020B0604020202020204" pitchFamily="34" charset="0"/>
              <a:hlinkClick r:id="rId4">
                <a:extLst>
                  <a:ext uri="{A12FA001-AC4F-418D-AE19-62706E023703}">
                    <ahyp:hlinkClr xmlns="" xmlns:ahyp="http://schemas.microsoft.com/office/drawing/2018/hyperlinkcolor" val="tx"/>
                  </a:ext>
                </a:extLst>
              </a:hlinkClick>
            </a:endParaRPr>
          </a:p>
          <a:p>
            <a:pPr algn="ctr" rtl="0"/>
            <a:r>
              <a:rPr lang="ro" sz="1000" dirty="0" smtClean="0">
                <a:cs typeface="Arial" panose="020B0604020202020204" pitchFamily="34" charset="0"/>
                <a:hlinkClick r:id="rId4">
                  <a:extLst>
                    <a:ext uri="{A12FA001-AC4F-418D-AE19-62706E023703}">
                      <ahyp:hlinkClr xmlns="" xmlns:ahyp="http://schemas.microsoft.com/office/drawing/2018/hyperlinkcolor" val="tx"/>
                    </a:ext>
                  </a:extLst>
                </a:hlinkClick>
              </a:rPr>
              <a:t>https</a:t>
            </a:r>
            <a:r>
              <a:rPr lang="ro" sz="1000" dirty="0">
                <a:cs typeface="Arial" panose="020B0604020202020204" pitchFamily="34" charset="0"/>
                <a:hlinkClick r:id="rId4">
                  <a:extLst>
                    <a:ext uri="{A12FA001-AC4F-418D-AE19-62706E023703}">
                      <ahyp:hlinkClr xmlns="" xmlns:ahyp="http://schemas.microsoft.com/office/drawing/2018/hyperlinkcolor" val="tx"/>
                    </a:ext>
                  </a:extLst>
                </a:hlinkClick>
              </a:rPr>
              <a:t>://www.who.int/publications/i/item/9789289022910</a:t>
            </a:r>
            <a:r>
              <a:rPr lang="ro" sz="1000" dirty="0">
                <a:cs typeface="Arial" panose="020B0604020202020204" pitchFamily="34" charset="0"/>
              </a:rPr>
              <a:t>. Accesat la</a:t>
            </a:r>
            <a:r>
              <a:rPr lang="ro" sz="1000" baseline="30000" dirty="0">
                <a:cs typeface="Arial" panose="020B0604020202020204" pitchFamily="34" charset="0"/>
              </a:rPr>
              <a:t>11</a:t>
            </a:r>
            <a:r>
              <a:rPr lang="ro" sz="1000" dirty="0">
                <a:cs typeface="Arial" panose="020B0604020202020204" pitchFamily="34" charset="0"/>
              </a:rPr>
              <a:t> iunie 2023. </a:t>
            </a:r>
            <a:endParaRPr lang="en-IE" sz="1000" dirty="0">
              <a:cs typeface="Arial" panose="020B0604020202020204" pitchFamily="34" charset="0"/>
            </a:endParaRPr>
          </a:p>
        </p:txBody>
      </p:sp>
    </p:spTree>
    <p:extLst>
      <p:ext uri="{BB962C8B-B14F-4D97-AF65-F5344CB8AC3E}">
        <p14:creationId xmlns:p14="http://schemas.microsoft.com/office/powerpoint/2010/main" val="35169635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F5AD03C3-D99E-150A-765A-F44DC6D6B4F0}"/>
              </a:ext>
            </a:extLst>
          </p:cNvPr>
          <p:cNvSpPr/>
          <p:nvPr/>
        </p:nvSpPr>
        <p:spPr>
          <a:xfrm>
            <a:off x="5330023" y="5234483"/>
            <a:ext cx="152954" cy="189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ro" sz="2000" dirty="0">
                <a:solidFill>
                  <a:srgbClr val="FF0000"/>
                </a:solidFill>
              </a:rPr>
              <a:t>Encefalita transmisă de căpușe (TBE)</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u="sng" dirty="0"/>
          </a:p>
        </p:txBody>
      </p:sp>
      <p:grpSp>
        <p:nvGrpSpPr>
          <p:cNvPr id="8" name="Group 7">
            <a:extLst>
              <a:ext uri="{FF2B5EF4-FFF2-40B4-BE49-F238E27FC236}">
                <a16:creationId xmlns:a16="http://schemas.microsoft.com/office/drawing/2014/main" id="{9A6D880B-11F7-0AA4-30F3-714171F08A8F}"/>
              </a:ext>
            </a:extLst>
          </p:cNvPr>
          <p:cNvGrpSpPr/>
          <p:nvPr/>
        </p:nvGrpSpPr>
        <p:grpSpPr>
          <a:xfrm>
            <a:off x="69669" y="596538"/>
            <a:ext cx="12052662" cy="2019668"/>
            <a:chOff x="69669" y="818607"/>
            <a:chExt cx="12052662" cy="2019668"/>
          </a:xfrm>
        </p:grpSpPr>
        <p:sp>
          <p:nvSpPr>
            <p:cNvPr id="9" name="TextBox 8">
              <a:extLst>
                <a:ext uri="{FF2B5EF4-FFF2-40B4-BE49-F238E27FC236}">
                  <a16:creationId xmlns:a16="http://schemas.microsoft.com/office/drawing/2014/main" id="{31785BFE-10C7-8A99-B232-EC5C561282C4}"/>
                </a:ext>
              </a:extLst>
            </p:cNvPr>
            <p:cNvSpPr txBox="1"/>
            <p:nvPr/>
          </p:nvSpPr>
          <p:spPr>
            <a:xfrm>
              <a:off x="100148" y="818607"/>
              <a:ext cx="12022183" cy="307777"/>
            </a:xfrm>
            <a:prstGeom prst="rect">
              <a:avLst/>
            </a:prstGeom>
            <a:noFill/>
          </p:spPr>
          <p:txBody>
            <a:bodyPr wrap="square" rtlCol="0">
              <a:spAutoFit/>
            </a:bodyPr>
            <a:lstStyle/>
            <a:p>
              <a:pPr rtl="0"/>
              <a:r>
                <a:rPr lang="ro" sz="1400" b="1">
                  <a:cs typeface="Arial" panose="020B0604020202020204" pitchFamily="34" charset="0"/>
                </a:rPr>
                <a:t>Pericolul climatic				        Tip de transmisie				                   Boala</a:t>
              </a:r>
              <a:endParaRPr lang="en-IE" sz="1400" b="1" dirty="0">
                <a:cs typeface="Arial" panose="020B0604020202020204" pitchFamily="34" charset="0"/>
              </a:endParaRPr>
            </a:p>
          </p:txBody>
        </p:sp>
        <p:pic>
          <p:nvPicPr>
            <p:cNvPr id="10" name="Picture 9">
              <a:extLst>
                <a:ext uri="{FF2B5EF4-FFF2-40B4-BE49-F238E27FC236}">
                  <a16:creationId xmlns:a16="http://schemas.microsoft.com/office/drawing/2014/main" id="{537B48B0-E748-C5B4-677C-C4EFD3CD24AC}"/>
                </a:ext>
              </a:extLst>
            </p:cNvPr>
            <p:cNvPicPr>
              <a:picLocks noChangeAspect="1"/>
            </p:cNvPicPr>
            <p:nvPr/>
          </p:nvPicPr>
          <p:blipFill>
            <a:blip r:embed="rId2"/>
            <a:stretch>
              <a:fillRect/>
            </a:stretch>
          </p:blipFill>
          <p:spPr>
            <a:xfrm>
              <a:off x="69669" y="1126384"/>
              <a:ext cx="12052662" cy="1711891"/>
            </a:xfrm>
            <a:prstGeom prst="rect">
              <a:avLst/>
            </a:prstGeom>
          </p:spPr>
        </p:pic>
      </p:grpSp>
      <p:sp>
        <p:nvSpPr>
          <p:cNvPr id="14" name="TextBox 13">
            <a:extLst>
              <a:ext uri="{FF2B5EF4-FFF2-40B4-BE49-F238E27FC236}">
                <a16:creationId xmlns:a16="http://schemas.microsoft.com/office/drawing/2014/main" id="{D7B5FAAA-BA05-7E5C-8305-BD685F86C9A0}"/>
              </a:ext>
            </a:extLst>
          </p:cNvPr>
          <p:cNvSpPr txBox="1"/>
          <p:nvPr/>
        </p:nvSpPr>
        <p:spPr>
          <a:xfrm>
            <a:off x="5743696" y="5087838"/>
            <a:ext cx="5948067" cy="892552"/>
          </a:xfrm>
          <a:prstGeom prst="rect">
            <a:avLst/>
          </a:prstGeom>
          <a:noFill/>
        </p:spPr>
        <p:txBody>
          <a:bodyPr wrap="square" rtlCol="0">
            <a:spAutoFit/>
          </a:bodyPr>
          <a:lstStyle/>
          <a:p>
            <a:pPr rtl="0"/>
            <a:r>
              <a:rPr lang="ro" sz="1400" i="1" dirty="0">
                <a:solidFill>
                  <a:srgbClr val="0070C0"/>
                </a:solidFill>
                <a:effectLst/>
                <a:cs typeface="Arial" panose="020B0604020202020204" pitchFamily="34" charset="0"/>
              </a:rPr>
              <a:t>Figura 12. O analiză a schimbărilor pe termen lung în ceea ce privește adecvarea climatică pentru căpușa </a:t>
            </a:r>
            <a:r>
              <a:rPr lang="ro" sz="1400" i="1" dirty="0">
                <a:solidFill>
                  <a:srgbClr val="0070C0"/>
                </a:solidFill>
                <a:cs typeface="Arial" panose="020B0604020202020204" pitchFamily="34" charset="0"/>
              </a:rPr>
              <a:t>ixodes</a:t>
            </a:r>
            <a:r>
              <a:rPr lang="ro" sz="1400" i="1" dirty="0">
                <a:solidFill>
                  <a:srgbClr val="0070C0"/>
                </a:solidFill>
                <a:effectLst/>
                <a:cs typeface="Arial" panose="020B0604020202020204" pitchFamily="34" charset="0"/>
              </a:rPr>
              <a:t>ricinus în Europa (1900-1999</a:t>
            </a:r>
            <a:r>
              <a:rPr lang="ro" sz="1400" i="1" dirty="0">
                <a:effectLst/>
                <a:cs typeface="Arial" panose="020B0604020202020204" pitchFamily="34" charset="0"/>
              </a:rPr>
              <a:t>). </a:t>
            </a:r>
            <a:endParaRPr lang="en-GB" sz="1400" dirty="0">
              <a:solidFill>
                <a:schemeClr val="tx1">
                  <a:lumMod val="50000"/>
                  <a:lumOff val="50000"/>
                </a:schemeClr>
              </a:solidFill>
              <a:cs typeface="Arial" panose="020B0604020202020204" pitchFamily="34" charset="0"/>
            </a:endParaRPr>
          </a:p>
          <a:p>
            <a:pPr rtl="0"/>
            <a:endParaRPr lang="en-GB" sz="1400" dirty="0">
              <a:solidFill>
                <a:schemeClr val="tx1">
                  <a:lumMod val="50000"/>
                  <a:lumOff val="50000"/>
                </a:schemeClr>
              </a:solidFill>
              <a:cs typeface="Arial" panose="020B0604020202020204" pitchFamily="34" charset="0"/>
            </a:endParaRPr>
          </a:p>
          <a:p>
            <a:pPr rtl="0"/>
            <a:r>
              <a:rPr lang="ro" sz="1000" dirty="0" smtClean="0">
                <a:cs typeface="Arial" panose="020B0604020202020204" pitchFamily="34" charset="0"/>
                <a:hlinkClick r:id="rId3">
                  <a:extLst>
                    <a:ext uri="{A12FA001-AC4F-418D-AE19-62706E023703}">
                      <ahyp:hlinkClr xmlns="" xmlns:ahyp="http://schemas.microsoft.com/office/drawing/2018/hyperlinkcolor" val="tx"/>
                    </a:ext>
                  </a:extLst>
                </a:hlinkClick>
              </a:rPr>
              <a:t>https</a:t>
            </a:r>
            <a:r>
              <a:rPr lang="ro" sz="1000" dirty="0">
                <a:cs typeface="Arial" panose="020B0604020202020204" pitchFamily="34" charset="0"/>
                <a:hlinkClick r:id="rId3">
                  <a:extLst>
                    <a:ext uri="{A12FA001-AC4F-418D-AE19-62706E023703}">
                      <ahyp:hlinkClr xmlns="" xmlns:ahyp="http://schemas.microsoft.com/office/drawing/2018/hyperlinkcolor" val="tx"/>
                    </a:ext>
                  </a:extLst>
                </a:hlinkClick>
              </a:rPr>
              <a:t>://doi.org/10.1155/2009/593232</a:t>
            </a:r>
            <a:r>
              <a:rPr lang="ro" sz="1000" dirty="0">
                <a:cs typeface="Arial" panose="020B0604020202020204" pitchFamily="34" charset="0"/>
              </a:rPr>
              <a:t>.</a:t>
            </a:r>
            <a:endParaRPr lang="en-GB" sz="1000" b="0" i="0" dirty="0">
              <a:effectLst/>
              <a:cs typeface="Arial" panose="020B0604020202020204" pitchFamily="34" charset="0"/>
            </a:endParaRPr>
          </a:p>
        </p:txBody>
      </p:sp>
      <p:grpSp>
        <p:nvGrpSpPr>
          <p:cNvPr id="4" name="Csoportba foglalás 3"/>
          <p:cNvGrpSpPr/>
          <p:nvPr/>
        </p:nvGrpSpPr>
        <p:grpSpPr>
          <a:xfrm>
            <a:off x="69669" y="2630007"/>
            <a:ext cx="5148852" cy="3688799"/>
            <a:chOff x="69669" y="2630007"/>
            <a:chExt cx="5148852" cy="3688799"/>
          </a:xfrm>
        </p:grpSpPr>
        <p:pic>
          <p:nvPicPr>
            <p:cNvPr id="12" name="Picture 11">
              <a:extLst>
                <a:ext uri="{FF2B5EF4-FFF2-40B4-BE49-F238E27FC236}">
                  <a16:creationId xmlns:a16="http://schemas.microsoft.com/office/drawing/2014/main" id="{D223288B-FBE2-C8DD-C416-2FDDD1BC68D2}"/>
                </a:ext>
              </a:extLst>
            </p:cNvPr>
            <p:cNvPicPr>
              <a:picLocks noChangeAspect="1"/>
            </p:cNvPicPr>
            <p:nvPr/>
          </p:nvPicPr>
          <p:blipFill rotWithShape="1">
            <a:blip r:embed="rId4"/>
            <a:srcRect b="25798"/>
            <a:stretch/>
          </p:blipFill>
          <p:spPr>
            <a:xfrm>
              <a:off x="1131748" y="2643808"/>
              <a:ext cx="4086773" cy="3674998"/>
            </a:xfrm>
            <a:prstGeom prst="rect">
              <a:avLst/>
            </a:prstGeom>
          </p:spPr>
        </p:pic>
        <p:pic>
          <p:nvPicPr>
            <p:cNvPr id="16" name="Picture 11">
              <a:extLst>
                <a:ext uri="{FF2B5EF4-FFF2-40B4-BE49-F238E27FC236}">
                  <a16:creationId xmlns:a16="http://schemas.microsoft.com/office/drawing/2014/main" id="{D223288B-FBE2-C8DD-C416-2FDDD1BC68D2}"/>
                </a:ext>
              </a:extLst>
            </p:cNvPr>
            <p:cNvPicPr>
              <a:picLocks noChangeAspect="1"/>
            </p:cNvPicPr>
            <p:nvPr/>
          </p:nvPicPr>
          <p:blipFill rotWithShape="1">
            <a:blip r:embed="rId4"/>
            <a:srcRect t="80559" r="12261"/>
            <a:stretch/>
          </p:blipFill>
          <p:spPr>
            <a:xfrm>
              <a:off x="69669" y="2630007"/>
              <a:ext cx="2124158" cy="570393"/>
            </a:xfrm>
            <a:prstGeom prst="rect">
              <a:avLst/>
            </a:prstGeom>
          </p:spPr>
        </p:pic>
        <p:sp>
          <p:nvSpPr>
            <p:cNvPr id="2" name="Téglalap 1"/>
            <p:cNvSpPr/>
            <p:nvPr/>
          </p:nvSpPr>
          <p:spPr>
            <a:xfrm>
              <a:off x="3114136" y="5980390"/>
              <a:ext cx="327804" cy="2302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13577741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25507" y="0"/>
            <a:ext cx="11896825" cy="6026331"/>
          </a:xfrm>
        </p:spPr>
        <p:txBody>
          <a:bodyPr rtlCol="0">
            <a:noAutofit/>
          </a:bodyPr>
          <a:lstStyle/>
          <a:p>
            <a:pPr marL="0" indent="0" rtl="0">
              <a:buClr>
                <a:srgbClr val="00B050"/>
              </a:buClr>
              <a:buNone/>
            </a:pPr>
            <a:r>
              <a:rPr lang="ro" sz="2000" u="sng" dirty="0" smtClean="0">
                <a:solidFill>
                  <a:srgbClr val="0070C0"/>
                </a:solidFill>
              </a:rPr>
              <a:t>Efectele </a:t>
            </a:r>
            <a:r>
              <a:rPr lang="ro" sz="2000" u="sng" dirty="0">
                <a:solidFill>
                  <a:srgbClr val="0070C0"/>
                </a:solidFill>
              </a:rPr>
              <a:t>schimbărilor climatice în funcție de vector:</a:t>
            </a:r>
            <a:r>
              <a:rPr lang="ro" sz="2000" dirty="0">
                <a:solidFill>
                  <a:srgbClr val="0070C0"/>
                </a:solidFill>
              </a:rPr>
              <a:t> </a:t>
            </a:r>
            <a:r>
              <a:rPr lang="ro" sz="2000" dirty="0">
                <a:solidFill>
                  <a:srgbClr val="FF0000"/>
                </a:solidFill>
              </a:rPr>
              <a:t>Țânțari</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2" name="Picture 1">
            <a:extLst>
              <a:ext uri="{FF2B5EF4-FFF2-40B4-BE49-F238E27FC236}">
                <a16:creationId xmlns:a16="http://schemas.microsoft.com/office/drawing/2014/main" id="{370A5639-B131-462C-8474-EFFCD19087C8}"/>
              </a:ext>
            </a:extLst>
          </p:cNvPr>
          <p:cNvPicPr>
            <a:picLocks noChangeAspect="1"/>
          </p:cNvPicPr>
          <p:nvPr/>
        </p:nvPicPr>
        <p:blipFill>
          <a:blip r:embed="rId2"/>
          <a:stretch>
            <a:fillRect/>
          </a:stretch>
        </p:blipFill>
        <p:spPr>
          <a:xfrm>
            <a:off x="69668" y="349534"/>
            <a:ext cx="12052664" cy="6033499"/>
          </a:xfrm>
          <a:prstGeom prst="rect">
            <a:avLst/>
          </a:prstGeom>
        </p:spPr>
      </p:pic>
    </p:spTree>
    <p:extLst>
      <p:ext uri="{BB962C8B-B14F-4D97-AF65-F5344CB8AC3E}">
        <p14:creationId xmlns:p14="http://schemas.microsoft.com/office/powerpoint/2010/main" val="33179652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25507" y="0"/>
            <a:ext cx="11896825" cy="6026331"/>
          </a:xfrm>
        </p:spPr>
        <p:txBody>
          <a:bodyPr rtlCol="0">
            <a:noAutofit/>
          </a:bodyPr>
          <a:lstStyle/>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5" name="Picture 4">
            <a:extLst>
              <a:ext uri="{FF2B5EF4-FFF2-40B4-BE49-F238E27FC236}">
                <a16:creationId xmlns:a16="http://schemas.microsoft.com/office/drawing/2014/main" id="{1808C7D6-511B-20EA-BC04-9B5B89F3C5A9}"/>
              </a:ext>
            </a:extLst>
          </p:cNvPr>
          <p:cNvPicPr>
            <a:picLocks noChangeAspect="1"/>
          </p:cNvPicPr>
          <p:nvPr/>
        </p:nvPicPr>
        <p:blipFill>
          <a:blip r:embed="rId2"/>
          <a:stretch>
            <a:fillRect/>
          </a:stretch>
        </p:blipFill>
        <p:spPr>
          <a:xfrm>
            <a:off x="3279695" y="148045"/>
            <a:ext cx="8686798" cy="6080759"/>
          </a:xfrm>
          <a:prstGeom prst="rect">
            <a:avLst/>
          </a:prstGeom>
        </p:spPr>
      </p:pic>
      <p:sp>
        <p:nvSpPr>
          <p:cNvPr id="6" name="TextBox 5">
            <a:extLst>
              <a:ext uri="{FF2B5EF4-FFF2-40B4-BE49-F238E27FC236}">
                <a16:creationId xmlns:a16="http://schemas.microsoft.com/office/drawing/2014/main" id="{4D3D4A4E-B817-133D-5290-9B96605748E3}"/>
              </a:ext>
            </a:extLst>
          </p:cNvPr>
          <p:cNvSpPr txBox="1"/>
          <p:nvPr/>
        </p:nvSpPr>
        <p:spPr>
          <a:xfrm>
            <a:off x="505097" y="735875"/>
            <a:ext cx="2774598" cy="738664"/>
          </a:xfrm>
          <a:prstGeom prst="rect">
            <a:avLst/>
          </a:prstGeom>
          <a:noFill/>
        </p:spPr>
        <p:txBody>
          <a:bodyPr wrap="square" rtlCol="0">
            <a:spAutoFit/>
          </a:bodyPr>
          <a:lstStyle/>
          <a:p>
            <a:pPr rtl="0"/>
            <a:r>
              <a:rPr lang="ro" sz="1400" i="1" dirty="0">
                <a:solidFill>
                  <a:srgbClr val="0070C0"/>
                </a:solidFill>
                <a:cs typeface="Arial" panose="020B0604020202020204" pitchFamily="34" charset="0"/>
              </a:rPr>
              <a:t>Figura 13. Distribuția geografică europeană actuală a țânțarilor aedes albopictus.</a:t>
            </a:r>
            <a:endParaRPr lang="en-IE" sz="1400" dirty="0"/>
          </a:p>
        </p:txBody>
      </p:sp>
    </p:spTree>
    <p:extLst>
      <p:ext uri="{BB962C8B-B14F-4D97-AF65-F5344CB8AC3E}">
        <p14:creationId xmlns:p14="http://schemas.microsoft.com/office/powerpoint/2010/main" val="20490317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ro" sz="2000">
                <a:solidFill>
                  <a:schemeClr val="tx1"/>
                </a:solidFill>
              </a:rPr>
              <a:t>Privind unele dintre bolile specifice transmise de țânțari: </a:t>
            </a:r>
            <a:r>
              <a:rPr lang="ro" sz="2000">
                <a:solidFill>
                  <a:srgbClr val="FF0000"/>
                </a:solidFill>
              </a:rPr>
              <a:t>Chikungunya (CHIKV)</a:t>
            </a:r>
          </a:p>
        </p:txBody>
      </p:sp>
      <p:grpSp>
        <p:nvGrpSpPr>
          <p:cNvPr id="8" name="Group 7">
            <a:extLst>
              <a:ext uri="{FF2B5EF4-FFF2-40B4-BE49-F238E27FC236}">
                <a16:creationId xmlns:a16="http://schemas.microsoft.com/office/drawing/2014/main" id="{138CADB4-A262-E243-60B9-AD6E045CF142}"/>
              </a:ext>
            </a:extLst>
          </p:cNvPr>
          <p:cNvGrpSpPr/>
          <p:nvPr/>
        </p:nvGrpSpPr>
        <p:grpSpPr>
          <a:xfrm>
            <a:off x="67147" y="809899"/>
            <a:ext cx="12022183" cy="1647655"/>
            <a:chOff x="100148" y="1071156"/>
            <a:chExt cx="12022183" cy="1647655"/>
          </a:xfrm>
        </p:grpSpPr>
        <p:sp>
          <p:nvSpPr>
            <p:cNvPr id="9" name="TextBox 8">
              <a:extLst>
                <a:ext uri="{FF2B5EF4-FFF2-40B4-BE49-F238E27FC236}">
                  <a16:creationId xmlns:a16="http://schemas.microsoft.com/office/drawing/2014/main" id="{1BC140A4-2616-C063-E748-4498307F69F9}"/>
                </a:ext>
              </a:extLst>
            </p:cNvPr>
            <p:cNvSpPr txBox="1"/>
            <p:nvPr/>
          </p:nvSpPr>
          <p:spPr>
            <a:xfrm>
              <a:off x="100148" y="1071156"/>
              <a:ext cx="12022183" cy="307777"/>
            </a:xfrm>
            <a:prstGeom prst="rect">
              <a:avLst/>
            </a:prstGeom>
            <a:noFill/>
          </p:spPr>
          <p:txBody>
            <a:bodyPr wrap="square" rtlCol="0">
              <a:spAutoFit/>
            </a:bodyPr>
            <a:lstStyle/>
            <a:p>
              <a:pPr rtl="0"/>
              <a:r>
                <a:rPr lang="ro" sz="1400" b="1">
                  <a:cs typeface="Arial" panose="020B0604020202020204" pitchFamily="34" charset="0"/>
                </a:rPr>
                <a:t>Pericolul climatic				        Tip de transmisie				                   Boala</a:t>
              </a:r>
              <a:endParaRPr lang="en-IE" sz="1400" b="1" dirty="0">
                <a:cs typeface="Arial" panose="020B0604020202020204" pitchFamily="34" charset="0"/>
              </a:endParaRPr>
            </a:p>
          </p:txBody>
        </p:sp>
        <p:pic>
          <p:nvPicPr>
            <p:cNvPr id="10" name="Picture 9">
              <a:extLst>
                <a:ext uri="{FF2B5EF4-FFF2-40B4-BE49-F238E27FC236}">
                  <a16:creationId xmlns:a16="http://schemas.microsoft.com/office/drawing/2014/main" id="{06D14364-C246-6DE8-FF3F-E90DB0E8A731}"/>
                </a:ext>
              </a:extLst>
            </p:cNvPr>
            <p:cNvPicPr>
              <a:picLocks noChangeAspect="1"/>
            </p:cNvPicPr>
            <p:nvPr/>
          </p:nvPicPr>
          <p:blipFill>
            <a:blip r:embed="rId2"/>
            <a:stretch>
              <a:fillRect/>
            </a:stretch>
          </p:blipFill>
          <p:spPr>
            <a:xfrm>
              <a:off x="100148" y="1378933"/>
              <a:ext cx="12022183" cy="1339878"/>
            </a:xfrm>
            <a:prstGeom prst="rect">
              <a:avLst/>
            </a:prstGeom>
          </p:spPr>
        </p:pic>
      </p:grpSp>
      <p:pic>
        <p:nvPicPr>
          <p:cNvPr id="11" name="Picture 10">
            <a:extLst>
              <a:ext uri="{FF2B5EF4-FFF2-40B4-BE49-F238E27FC236}">
                <a16:creationId xmlns:a16="http://schemas.microsoft.com/office/drawing/2014/main" id="{08BBA72E-436D-BED8-A7D2-25256291B035}"/>
              </a:ext>
            </a:extLst>
          </p:cNvPr>
          <p:cNvPicPr>
            <a:picLocks noChangeAspect="1"/>
          </p:cNvPicPr>
          <p:nvPr/>
        </p:nvPicPr>
        <p:blipFill>
          <a:blip r:embed="rId3"/>
          <a:stretch>
            <a:fillRect/>
          </a:stretch>
        </p:blipFill>
        <p:spPr>
          <a:xfrm>
            <a:off x="67147" y="2432167"/>
            <a:ext cx="5494168" cy="3872838"/>
          </a:xfrm>
          <a:prstGeom prst="rect">
            <a:avLst/>
          </a:prstGeom>
        </p:spPr>
      </p:pic>
      <p:sp>
        <p:nvSpPr>
          <p:cNvPr id="12" name="TextBox 11">
            <a:extLst>
              <a:ext uri="{FF2B5EF4-FFF2-40B4-BE49-F238E27FC236}">
                <a16:creationId xmlns:a16="http://schemas.microsoft.com/office/drawing/2014/main" id="{2CE086DC-2855-B35E-E0DA-A7BAB2D4E79E}"/>
              </a:ext>
            </a:extLst>
          </p:cNvPr>
          <p:cNvSpPr txBox="1"/>
          <p:nvPr/>
        </p:nvSpPr>
        <p:spPr>
          <a:xfrm>
            <a:off x="5561315" y="5407652"/>
            <a:ext cx="6193062" cy="784830"/>
          </a:xfrm>
          <a:prstGeom prst="rect">
            <a:avLst/>
          </a:prstGeom>
          <a:noFill/>
        </p:spPr>
        <p:txBody>
          <a:bodyPr wrap="square" rtlCol="0">
            <a:spAutoFit/>
          </a:bodyPr>
          <a:lstStyle/>
          <a:p>
            <a:pPr rtl="0"/>
            <a:r>
              <a:rPr lang="ro" sz="1400" i="1" dirty="0">
                <a:solidFill>
                  <a:srgbClr val="0070C0"/>
                </a:solidFill>
                <a:cs typeface="Arial" panose="020B0604020202020204" pitchFamily="34" charset="0"/>
              </a:rPr>
              <a:t>Figura 14. Harta de adecvare a mediului la transmiterea CHIKV în condițiile climatice actuale. </a:t>
            </a:r>
            <a:endParaRPr lang="en-GB" sz="700" dirty="0">
              <a:solidFill>
                <a:schemeClr val="tx1">
                  <a:lumMod val="50000"/>
                  <a:lumOff val="50000"/>
                </a:schemeClr>
              </a:solidFill>
              <a:cs typeface="Arial" panose="020B0604020202020204" pitchFamily="34" charset="0"/>
            </a:endParaRPr>
          </a:p>
          <a:p>
            <a:pPr rtl="0"/>
            <a:endParaRPr lang="en-GB" sz="700" dirty="0">
              <a:cs typeface="Arial" panose="020B0604020202020204" pitchFamily="34" charset="0"/>
            </a:endParaRPr>
          </a:p>
          <a:p>
            <a:pPr rtl="0"/>
            <a:r>
              <a:rPr lang="ro" sz="1000" dirty="0" smtClean="0">
                <a:cs typeface="Arial" panose="020B0604020202020204" pitchFamily="34" charset="0"/>
              </a:rPr>
              <a:t> </a:t>
            </a:r>
            <a:r>
              <a:rPr lang="ro" sz="1000" dirty="0">
                <a:cs typeface="Arial" panose="020B0604020202020204" pitchFamily="34" charset="0"/>
                <a:hlinkClick r:id="rId4">
                  <a:extLst>
                    <a:ext uri="{A12FA001-AC4F-418D-AE19-62706E023703}">
                      <ahyp:hlinkClr xmlns="" xmlns:ahyp="http://schemas.microsoft.com/office/drawing/2018/hyperlinkcolor" val="tx"/>
                    </a:ext>
                  </a:extLst>
                </a:hlinkClick>
              </a:rPr>
              <a:t>https://doi.org/10.3390/v13061024</a:t>
            </a:r>
            <a:r>
              <a:rPr lang="ro" sz="1000" dirty="0">
                <a:cs typeface="Arial" panose="020B0604020202020204" pitchFamily="34" charset="0"/>
              </a:rPr>
              <a:t>. </a:t>
            </a:r>
          </a:p>
        </p:txBody>
      </p:sp>
    </p:spTree>
    <p:extLst>
      <p:ext uri="{BB962C8B-B14F-4D97-AF65-F5344CB8AC3E}">
        <p14:creationId xmlns:p14="http://schemas.microsoft.com/office/powerpoint/2010/main" val="16868594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algn="ctr"/>
            <a:r>
              <a:rPr lang="en-US" sz="2800" b="1" dirty="0" err="1">
                <a:solidFill>
                  <a:schemeClr val="tx1"/>
                </a:solidFill>
              </a:rPr>
              <a:t>Obiective</a:t>
            </a:r>
            <a:r>
              <a:rPr lang="en-US" sz="2800" b="1" dirty="0">
                <a:solidFill>
                  <a:schemeClr val="tx1"/>
                </a:solidFill>
              </a:rPr>
              <a:t> </a:t>
            </a:r>
            <a:r>
              <a:rPr lang="en-US" sz="2800" b="1" dirty="0" err="1">
                <a:solidFill>
                  <a:schemeClr val="tx1"/>
                </a:solidFill>
              </a:rPr>
              <a:t>didactice</a:t>
            </a:r>
            <a:endParaRPr lang="hu-HU" sz="2800" b="1" dirty="0">
              <a:solidFill>
                <a:schemeClr val="tx1"/>
              </a:solidFill>
            </a:endParaRPr>
          </a:p>
        </p:txBody>
      </p:sp>
      <p:sp>
        <p:nvSpPr>
          <p:cNvPr id="3" name="Tartalom helye 2"/>
          <p:cNvSpPr>
            <a:spLocks noGrp="1"/>
          </p:cNvSpPr>
          <p:nvPr>
            <p:ph idx="1"/>
          </p:nvPr>
        </p:nvSpPr>
        <p:spPr>
          <a:xfrm>
            <a:off x="1" y="934775"/>
            <a:ext cx="12089330" cy="5370897"/>
          </a:xfrm>
        </p:spPr>
        <p:txBody>
          <a:bodyPr rtlCol="0">
            <a:noAutofit/>
          </a:bodyPr>
          <a:lstStyle/>
          <a:p>
            <a:pPr marL="457200" lvl="1" indent="0" rtl="0">
              <a:lnSpc>
                <a:spcPct val="107000"/>
              </a:lnSpc>
              <a:spcAft>
                <a:spcPts val="1500"/>
              </a:spcAft>
              <a:buNone/>
            </a:pPr>
            <a:r>
              <a:rPr lang="ro" sz="2000" dirty="0">
                <a:solidFill>
                  <a:srgbClr val="0070C0"/>
                </a:solidFill>
                <a:cs typeface="Arial" panose="020B0604020202020204" pitchFamily="34" charset="0"/>
              </a:rPr>
              <a:t>După finalizarea cu succes a lecției, elevii vor fi capabili să:</a:t>
            </a:r>
          </a:p>
          <a:p>
            <a:pPr lvl="1">
              <a:lnSpc>
                <a:spcPct val="110000"/>
              </a:lnSpc>
              <a:spcAft>
                <a:spcPts val="1000"/>
              </a:spcAft>
              <a:buClr>
                <a:srgbClr val="00B050"/>
              </a:buClr>
              <a:buFont typeface="Wingdings" panose="05000000000000000000" pitchFamily="2" charset="2"/>
              <a:buChar char="ü"/>
            </a:pPr>
            <a:r>
              <a:rPr lang="ro" sz="1900" dirty="0" smtClean="0">
                <a:solidFill>
                  <a:schemeClr val="tx1"/>
                </a:solidFill>
                <a:cs typeface="Arial" panose="020B0604020202020204" pitchFamily="34" charset="0"/>
              </a:rPr>
              <a:t>dezvoltarea </a:t>
            </a:r>
            <a:r>
              <a:rPr lang="ro" sz="1900" dirty="0">
                <a:solidFill>
                  <a:schemeClr val="tx1"/>
                </a:solidFill>
                <a:cs typeface="Arial" panose="020B0604020202020204" pitchFamily="34" charset="0"/>
              </a:rPr>
              <a:t>unei înțelegeri a principalelor boli transmise prin vectori în ceea ce privește agenții patogeni, vectorii, gazdele rezervor și caracteristicile clinice generale.</a:t>
            </a:r>
          </a:p>
          <a:p>
            <a:pPr lvl="1">
              <a:lnSpc>
                <a:spcPct val="110000"/>
              </a:lnSpc>
              <a:spcAft>
                <a:spcPts val="1000"/>
              </a:spcAft>
              <a:buClr>
                <a:srgbClr val="00B050"/>
              </a:buClr>
              <a:buFont typeface="Wingdings" panose="05000000000000000000" pitchFamily="2" charset="2"/>
              <a:buChar char="ü"/>
            </a:pPr>
            <a:r>
              <a:rPr lang="ro" sz="1900" dirty="0">
                <a:solidFill>
                  <a:schemeClr val="tx1"/>
                </a:solidFill>
                <a:cs typeface="Arial" panose="020B0604020202020204" pitchFamily="34" charset="0"/>
              </a:rPr>
              <a:t>discutați factorii de mediu și alți factori de stres care influențează patogeneza și propagarea bolilor infecțioase.</a:t>
            </a:r>
          </a:p>
          <a:p>
            <a:pPr lvl="1">
              <a:lnSpc>
                <a:spcPct val="110000"/>
              </a:lnSpc>
              <a:spcAft>
                <a:spcPts val="1000"/>
              </a:spcAft>
              <a:buClr>
                <a:srgbClr val="00B050"/>
              </a:buClr>
              <a:buFont typeface="Wingdings" panose="05000000000000000000" pitchFamily="2" charset="2"/>
              <a:buChar char="ü"/>
            </a:pPr>
            <a:r>
              <a:rPr lang="ro" sz="1900" dirty="0">
                <a:solidFill>
                  <a:schemeClr val="tx1"/>
                </a:solidFill>
                <a:cs typeface="Arial" panose="020B0604020202020204" pitchFamily="34" charset="0"/>
              </a:rPr>
              <a:t>evaluarea efectelor factorilor de schimbare globală recenți, care sunt relevanți pentru </a:t>
            </a:r>
            <a:r>
              <a:rPr lang="ro" sz="1900" b="0" i="0" dirty="0">
                <a:solidFill>
                  <a:schemeClr val="tx1"/>
                </a:solidFill>
                <a:effectLst/>
                <a:cs typeface="Arial" panose="020B0604020202020204" pitchFamily="34" charset="0"/>
              </a:rPr>
              <a:t>apariția bolilor, dinamica la scară locală și răspândirea globală a bolilor cu transmitere vectorială</a:t>
            </a:r>
            <a:r>
              <a:rPr lang="ro" sz="1900" dirty="0">
                <a:solidFill>
                  <a:schemeClr val="tx1"/>
                </a:solidFill>
                <a:cs typeface="Arial" panose="020B0604020202020204" pitchFamily="34" charset="0"/>
              </a:rPr>
              <a:t>.</a:t>
            </a:r>
            <a:endParaRPr lang="en-GB" sz="1900" dirty="0">
              <a:solidFill>
                <a:schemeClr val="tx1"/>
              </a:solidFill>
              <a:cs typeface="Arial" panose="020B0604020202020204" pitchFamily="34" charset="0"/>
            </a:endParaRPr>
          </a:p>
          <a:p>
            <a:pPr lvl="1">
              <a:lnSpc>
                <a:spcPct val="110000"/>
              </a:lnSpc>
              <a:spcAft>
                <a:spcPts val="1000"/>
              </a:spcAft>
              <a:buClr>
                <a:srgbClr val="00B050"/>
              </a:buClr>
              <a:buFont typeface="Wingdings" panose="05000000000000000000" pitchFamily="2" charset="2"/>
              <a:buChar char="ü"/>
            </a:pPr>
            <a:r>
              <a:rPr lang="ro" sz="1900" dirty="0">
                <a:solidFill>
                  <a:schemeClr val="tx1"/>
                </a:solidFill>
                <a:cs typeface="Arial" panose="020B0604020202020204" pitchFamily="34" charset="0"/>
              </a:rPr>
              <a:t>să studieze și să analizeze literatura de specialitate actuală, utilizând instrumente interactive online, pentru a menține la zi cunoștințele despre bolile transmise prin vectori care sunt agravate de schimbările climatice.</a:t>
            </a:r>
          </a:p>
          <a:p>
            <a:pPr lvl="1">
              <a:lnSpc>
                <a:spcPct val="110000"/>
              </a:lnSpc>
              <a:spcAft>
                <a:spcPts val="1000"/>
              </a:spcAft>
              <a:buClr>
                <a:srgbClr val="00B050"/>
              </a:buClr>
              <a:buFont typeface="Wingdings" panose="05000000000000000000" pitchFamily="2" charset="2"/>
              <a:buChar char="ü"/>
            </a:pPr>
            <a:r>
              <a:rPr lang="ro" sz="1900" dirty="0">
                <a:solidFill>
                  <a:schemeClr val="tx1"/>
                </a:solidFill>
                <a:cs typeface="Arial" panose="020B0604020202020204" pitchFamily="34" charset="0"/>
              </a:rPr>
              <a:t>să critice, pentru fiecare boală transmisă prin vectori în parte, efectele preconizate de cele mai recente date privind schimbările climatice și de rezultatele modelării.</a:t>
            </a:r>
          </a:p>
          <a:p>
            <a:pPr lvl="1">
              <a:lnSpc>
                <a:spcPct val="110000"/>
              </a:lnSpc>
              <a:spcAft>
                <a:spcPts val="1000"/>
              </a:spcAft>
              <a:buClr>
                <a:srgbClr val="00B050"/>
              </a:buClr>
              <a:buFont typeface="Wingdings" panose="05000000000000000000" pitchFamily="2" charset="2"/>
              <a:buChar char="ü"/>
            </a:pPr>
            <a:r>
              <a:rPr lang="ro" sz="1900" dirty="0">
                <a:solidFill>
                  <a:schemeClr val="tx1"/>
                </a:solidFill>
                <a:cs typeface="Arial" panose="020B0604020202020204" pitchFamily="34" charset="0"/>
              </a:rPr>
              <a:t>să înțeleagă și să evalueze metodele de control pentru prevenirea și atenuarea epidemiilor de boli transmise prin vectori cauzate de schimbările climatice.</a:t>
            </a:r>
          </a:p>
          <a:p>
            <a:pPr rtl="0"/>
            <a:endParaRPr lang="hu-HU" sz="2000" dirty="0"/>
          </a:p>
        </p:txBody>
      </p:sp>
    </p:spTree>
    <p:extLst>
      <p:ext uri="{BB962C8B-B14F-4D97-AF65-F5344CB8AC3E}">
        <p14:creationId xmlns:p14="http://schemas.microsoft.com/office/powerpoint/2010/main" val="3470445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ro" sz="2000" dirty="0">
                <a:solidFill>
                  <a:srgbClr val="FF0000"/>
                </a:solidFill>
              </a:rPr>
              <a:t>Febra Dengue</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pSp>
        <p:nvGrpSpPr>
          <p:cNvPr id="5" name="Group 4">
            <a:extLst>
              <a:ext uri="{FF2B5EF4-FFF2-40B4-BE49-F238E27FC236}">
                <a16:creationId xmlns:a16="http://schemas.microsoft.com/office/drawing/2014/main" id="{76791747-4554-1B1E-9E94-F785AEE31C77}"/>
              </a:ext>
            </a:extLst>
          </p:cNvPr>
          <p:cNvGrpSpPr/>
          <p:nvPr/>
        </p:nvGrpSpPr>
        <p:grpSpPr>
          <a:xfrm>
            <a:off x="139338" y="644436"/>
            <a:ext cx="12052662" cy="2501094"/>
            <a:chOff x="69669" y="818607"/>
            <a:chExt cx="12052662" cy="2501094"/>
          </a:xfrm>
        </p:grpSpPr>
        <p:sp>
          <p:nvSpPr>
            <p:cNvPr id="6" name="TextBox 5">
              <a:extLst>
                <a:ext uri="{FF2B5EF4-FFF2-40B4-BE49-F238E27FC236}">
                  <a16:creationId xmlns:a16="http://schemas.microsoft.com/office/drawing/2014/main" id="{78BADDF7-02E4-966C-0364-035608417B3A}"/>
                </a:ext>
              </a:extLst>
            </p:cNvPr>
            <p:cNvSpPr txBox="1"/>
            <p:nvPr/>
          </p:nvSpPr>
          <p:spPr>
            <a:xfrm>
              <a:off x="100148" y="818607"/>
              <a:ext cx="12022183" cy="307777"/>
            </a:xfrm>
            <a:prstGeom prst="rect">
              <a:avLst/>
            </a:prstGeom>
            <a:noFill/>
          </p:spPr>
          <p:txBody>
            <a:bodyPr wrap="square" rtlCol="0">
              <a:spAutoFit/>
            </a:bodyPr>
            <a:lstStyle/>
            <a:p>
              <a:pPr rtl="0"/>
              <a:r>
                <a:rPr lang="ro" sz="1400" b="1">
                  <a:cs typeface="Arial" panose="020B0604020202020204" pitchFamily="34" charset="0"/>
                </a:rPr>
                <a:t>Pericolul climatic				        Tip de transmisie				                   Boala</a:t>
              </a:r>
              <a:endParaRPr lang="en-IE" sz="1400" b="1" dirty="0">
                <a:cs typeface="Arial" panose="020B0604020202020204" pitchFamily="34" charset="0"/>
              </a:endParaRPr>
            </a:p>
          </p:txBody>
        </p:sp>
        <p:pic>
          <p:nvPicPr>
            <p:cNvPr id="7" name="Picture 6">
              <a:extLst>
                <a:ext uri="{FF2B5EF4-FFF2-40B4-BE49-F238E27FC236}">
                  <a16:creationId xmlns:a16="http://schemas.microsoft.com/office/drawing/2014/main" id="{39C210DC-55DC-7296-CAC4-1151FF312067}"/>
                </a:ext>
              </a:extLst>
            </p:cNvPr>
            <p:cNvPicPr>
              <a:picLocks noChangeAspect="1"/>
            </p:cNvPicPr>
            <p:nvPr/>
          </p:nvPicPr>
          <p:blipFill>
            <a:blip r:embed="rId2"/>
            <a:stretch>
              <a:fillRect/>
            </a:stretch>
          </p:blipFill>
          <p:spPr>
            <a:xfrm>
              <a:off x="69669" y="1126384"/>
              <a:ext cx="12052662" cy="2193317"/>
            </a:xfrm>
            <a:prstGeom prst="rect">
              <a:avLst/>
            </a:prstGeom>
          </p:spPr>
        </p:pic>
      </p:grpSp>
      <p:pic>
        <p:nvPicPr>
          <p:cNvPr id="15" name="Picture 14">
            <a:extLst>
              <a:ext uri="{FF2B5EF4-FFF2-40B4-BE49-F238E27FC236}">
                <a16:creationId xmlns:a16="http://schemas.microsoft.com/office/drawing/2014/main" id="{89E8CF2A-B201-7814-40E5-F4D846CC719A}"/>
              </a:ext>
            </a:extLst>
          </p:cNvPr>
          <p:cNvPicPr>
            <a:picLocks noChangeAspect="1"/>
          </p:cNvPicPr>
          <p:nvPr/>
        </p:nvPicPr>
        <p:blipFill>
          <a:blip r:embed="rId3"/>
          <a:stretch>
            <a:fillRect/>
          </a:stretch>
        </p:blipFill>
        <p:spPr>
          <a:xfrm>
            <a:off x="7885421" y="2383247"/>
            <a:ext cx="3453570" cy="3921758"/>
          </a:xfrm>
          <a:prstGeom prst="rect">
            <a:avLst/>
          </a:prstGeom>
        </p:spPr>
      </p:pic>
      <p:sp>
        <p:nvSpPr>
          <p:cNvPr id="16" name="TextBox 15">
            <a:extLst>
              <a:ext uri="{FF2B5EF4-FFF2-40B4-BE49-F238E27FC236}">
                <a16:creationId xmlns:a16="http://schemas.microsoft.com/office/drawing/2014/main" id="{9CE9BAA8-FAF7-3EFF-C6EB-7E8D9F0F52D8}"/>
              </a:ext>
            </a:extLst>
          </p:cNvPr>
          <p:cNvSpPr txBox="1"/>
          <p:nvPr/>
        </p:nvSpPr>
        <p:spPr>
          <a:xfrm>
            <a:off x="244423" y="4596845"/>
            <a:ext cx="7538328" cy="1800493"/>
          </a:xfrm>
          <a:prstGeom prst="rect">
            <a:avLst/>
          </a:prstGeom>
          <a:noFill/>
        </p:spPr>
        <p:txBody>
          <a:bodyPr wrap="square" rtlCol="0">
            <a:spAutoFit/>
          </a:bodyPr>
          <a:lstStyle/>
          <a:p>
            <a:pPr lvl="4" rtl="0"/>
            <a:r>
              <a:rPr lang="ro" sz="1400" i="1" dirty="0">
                <a:solidFill>
                  <a:srgbClr val="0070C0"/>
                </a:solidFill>
                <a:cs typeface="Arial" panose="020B0604020202020204" pitchFamily="34" charset="0"/>
              </a:rPr>
              <a:t>Figura 15. Rata de incidență a febrei dengue exprimată ca număr de cazuri la 100 000 de locuitori pe an pentru condițiile de bază și scenariile de schimbare climatică. </a:t>
            </a:r>
          </a:p>
          <a:p>
            <a:pPr algn="r" rtl="0"/>
            <a:endParaRPr lang="en-GB" dirty="0">
              <a:cs typeface="Arial" panose="020B0604020202020204" pitchFamily="34" charset="0"/>
            </a:endParaRPr>
          </a:p>
          <a:p>
            <a:pPr rtl="0"/>
            <a:endParaRPr lang="en-GB" sz="1100" dirty="0">
              <a:solidFill>
                <a:schemeClr val="tx1">
                  <a:lumMod val="50000"/>
                  <a:lumOff val="50000"/>
                </a:schemeClr>
              </a:solidFill>
              <a:cs typeface="Arial" panose="020B0604020202020204" pitchFamily="34" charset="0"/>
            </a:endParaRPr>
          </a:p>
          <a:p>
            <a:pPr rtl="0"/>
            <a:endParaRPr lang="ro" sz="1000" dirty="0" smtClean="0">
              <a:cs typeface="Arial" panose="020B0604020202020204" pitchFamily="34" charset="0"/>
              <a:hlinkClick r:id="rId4">
                <a:extLst>
                  <a:ext uri="{A12FA001-AC4F-418D-AE19-62706E023703}">
                    <ahyp:hlinkClr xmlns="" xmlns:ahyp="http://schemas.microsoft.com/office/drawing/2018/hyperlinkcolor" val="tx"/>
                  </a:ext>
                </a:extLst>
              </a:hlinkClick>
            </a:endParaRPr>
          </a:p>
          <a:p>
            <a:pPr rtl="0"/>
            <a:endParaRPr lang="ro" sz="1000" dirty="0">
              <a:cs typeface="Arial" panose="020B0604020202020204" pitchFamily="34" charset="0"/>
              <a:hlinkClick r:id="rId4">
                <a:extLst>
                  <a:ext uri="{A12FA001-AC4F-418D-AE19-62706E023703}">
                    <ahyp:hlinkClr xmlns="" xmlns:ahyp="http://schemas.microsoft.com/office/drawing/2018/hyperlinkcolor" val="tx"/>
                  </a:ext>
                </a:extLst>
              </a:hlinkClick>
            </a:endParaRPr>
          </a:p>
          <a:p>
            <a:pPr rtl="0"/>
            <a:endParaRPr lang="ro" sz="1000" dirty="0" smtClean="0">
              <a:cs typeface="Arial" panose="020B0604020202020204" pitchFamily="34" charset="0"/>
              <a:hlinkClick r:id="rId4">
                <a:extLst>
                  <a:ext uri="{A12FA001-AC4F-418D-AE19-62706E023703}">
                    <ahyp:hlinkClr xmlns="" xmlns:ahyp="http://schemas.microsoft.com/office/drawing/2018/hyperlinkcolor" val="tx"/>
                  </a:ext>
                </a:extLst>
              </a:hlinkClick>
            </a:endParaRPr>
          </a:p>
          <a:p>
            <a:pPr rtl="0"/>
            <a:r>
              <a:rPr lang="ro" sz="1000" dirty="0" smtClean="0">
                <a:cs typeface="Arial" panose="020B0604020202020204" pitchFamily="34" charset="0"/>
                <a:hlinkClick r:id="rId4">
                  <a:extLst>
                    <a:ext uri="{A12FA001-AC4F-418D-AE19-62706E023703}">
                      <ahyp:hlinkClr xmlns="" xmlns:ahyp="http://schemas.microsoft.com/office/drawing/2018/hyperlinkcolor" val="tx"/>
                    </a:ext>
                  </a:extLst>
                </a:hlinkClick>
              </a:rPr>
              <a:t>http</a:t>
            </a:r>
            <a:r>
              <a:rPr lang="ro" sz="1000" dirty="0">
                <a:cs typeface="Arial" panose="020B0604020202020204" pitchFamily="34" charset="0"/>
                <a:hlinkClick r:id="rId4">
                  <a:extLst>
                    <a:ext uri="{A12FA001-AC4F-418D-AE19-62706E023703}">
                      <ahyp:hlinkClr xmlns="" xmlns:ahyp="http://schemas.microsoft.com/office/drawing/2018/hyperlinkcolor" val="tx"/>
                    </a:ext>
                  </a:extLst>
                </a:hlinkClick>
              </a:rPr>
              <a:t>://www.biomedcentral.com/1471-2458/14/781</a:t>
            </a:r>
            <a:r>
              <a:rPr lang="ro" sz="1000" dirty="0">
                <a:cs typeface="Arial" panose="020B0604020202020204" pitchFamily="34" charset="0"/>
              </a:rPr>
              <a:t>. Accesat la</a:t>
            </a:r>
            <a:r>
              <a:rPr lang="ro" sz="1000" baseline="30000" dirty="0">
                <a:cs typeface="Arial" panose="020B0604020202020204" pitchFamily="34" charset="0"/>
              </a:rPr>
              <a:t>11</a:t>
            </a:r>
            <a:r>
              <a:rPr lang="ro" sz="1000" dirty="0">
                <a:cs typeface="Arial" panose="020B0604020202020204" pitchFamily="34" charset="0"/>
              </a:rPr>
              <a:t> iunie 2023. </a:t>
            </a:r>
            <a:endParaRPr lang="en-IE" sz="1000" dirty="0">
              <a:cs typeface="Arial" panose="020B0604020202020204" pitchFamily="34" charset="0"/>
            </a:endParaRPr>
          </a:p>
        </p:txBody>
      </p:sp>
    </p:spTree>
    <p:extLst>
      <p:ext uri="{BB962C8B-B14F-4D97-AF65-F5344CB8AC3E}">
        <p14:creationId xmlns:p14="http://schemas.microsoft.com/office/powerpoint/2010/main" val="851740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ro" sz="2000" dirty="0">
                <a:solidFill>
                  <a:srgbClr val="FF0000"/>
                </a:solidFill>
              </a:rPr>
              <a:t>Encefalita japoneză (JEV)</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pSp>
        <p:nvGrpSpPr>
          <p:cNvPr id="2" name="Group 1">
            <a:extLst>
              <a:ext uri="{FF2B5EF4-FFF2-40B4-BE49-F238E27FC236}">
                <a16:creationId xmlns:a16="http://schemas.microsoft.com/office/drawing/2014/main" id="{60E8DB0E-3FD2-C420-093B-FE134D2EA405}"/>
              </a:ext>
            </a:extLst>
          </p:cNvPr>
          <p:cNvGrpSpPr/>
          <p:nvPr/>
        </p:nvGrpSpPr>
        <p:grpSpPr>
          <a:xfrm>
            <a:off x="69668" y="654713"/>
            <a:ext cx="12052663" cy="1598351"/>
            <a:chOff x="69668" y="818607"/>
            <a:chExt cx="12052663" cy="1598351"/>
          </a:xfrm>
        </p:grpSpPr>
        <p:sp>
          <p:nvSpPr>
            <p:cNvPr id="4" name="TextBox 3">
              <a:extLst>
                <a:ext uri="{FF2B5EF4-FFF2-40B4-BE49-F238E27FC236}">
                  <a16:creationId xmlns:a16="http://schemas.microsoft.com/office/drawing/2014/main" id="{36EC9AEC-7E2D-B42B-6E53-B2030E27C07C}"/>
                </a:ext>
              </a:extLst>
            </p:cNvPr>
            <p:cNvSpPr txBox="1"/>
            <p:nvPr/>
          </p:nvSpPr>
          <p:spPr>
            <a:xfrm>
              <a:off x="100148" y="818607"/>
              <a:ext cx="12022183" cy="307777"/>
            </a:xfrm>
            <a:prstGeom prst="rect">
              <a:avLst/>
            </a:prstGeom>
            <a:noFill/>
          </p:spPr>
          <p:txBody>
            <a:bodyPr wrap="square" rtlCol="0">
              <a:spAutoFit/>
            </a:bodyPr>
            <a:lstStyle/>
            <a:p>
              <a:pPr rtl="0"/>
              <a:r>
                <a:rPr lang="ro" sz="1400" b="1">
                  <a:cs typeface="Arial" panose="020B0604020202020204" pitchFamily="34" charset="0"/>
                </a:rPr>
                <a:t>Pericolul climatic				        Tip de transmisie				                   Boala</a:t>
              </a:r>
              <a:endParaRPr lang="en-IE" sz="1400" b="1" dirty="0">
                <a:cs typeface="Arial" panose="020B0604020202020204" pitchFamily="34" charset="0"/>
              </a:endParaRPr>
            </a:p>
          </p:txBody>
        </p:sp>
        <p:pic>
          <p:nvPicPr>
            <p:cNvPr id="8" name="Picture 7">
              <a:extLst>
                <a:ext uri="{FF2B5EF4-FFF2-40B4-BE49-F238E27FC236}">
                  <a16:creationId xmlns:a16="http://schemas.microsoft.com/office/drawing/2014/main" id="{82F253F1-2451-C194-BF7A-78B811D4A0CB}"/>
                </a:ext>
              </a:extLst>
            </p:cNvPr>
            <p:cNvPicPr>
              <a:picLocks noChangeAspect="1"/>
            </p:cNvPicPr>
            <p:nvPr/>
          </p:nvPicPr>
          <p:blipFill>
            <a:blip r:embed="rId2"/>
            <a:stretch>
              <a:fillRect/>
            </a:stretch>
          </p:blipFill>
          <p:spPr>
            <a:xfrm>
              <a:off x="69668" y="1117665"/>
              <a:ext cx="12052663" cy="1299293"/>
            </a:xfrm>
            <a:prstGeom prst="rect">
              <a:avLst/>
            </a:prstGeom>
          </p:spPr>
        </p:pic>
      </p:grpSp>
      <p:sp>
        <p:nvSpPr>
          <p:cNvPr id="9" name="TextBox 8">
            <a:extLst>
              <a:ext uri="{FF2B5EF4-FFF2-40B4-BE49-F238E27FC236}">
                <a16:creationId xmlns:a16="http://schemas.microsoft.com/office/drawing/2014/main" id="{51E9A2A2-36B5-EE8D-8411-A11C2F3AD590}"/>
              </a:ext>
            </a:extLst>
          </p:cNvPr>
          <p:cNvSpPr txBox="1"/>
          <p:nvPr/>
        </p:nvSpPr>
        <p:spPr>
          <a:xfrm>
            <a:off x="69668" y="5813147"/>
            <a:ext cx="8057919" cy="246221"/>
          </a:xfrm>
          <a:prstGeom prst="rect">
            <a:avLst/>
          </a:prstGeom>
          <a:noFill/>
        </p:spPr>
        <p:txBody>
          <a:bodyPr wrap="square" rtlCol="0">
            <a:spAutoFit/>
          </a:bodyPr>
          <a:lstStyle/>
          <a:p>
            <a:pPr algn="r" rtl="0"/>
            <a:r>
              <a:rPr lang="ro" sz="1000" b="0" i="0" dirty="0" smtClean="0">
                <a:effectLst/>
                <a:cs typeface="Arial" panose="020B0604020202020204" pitchFamily="34" charset="0"/>
                <a:hlinkClick r:id="rId3">
                  <a:extLst>
                    <a:ext uri="{A12FA001-AC4F-418D-AE19-62706E023703}">
                      <ahyp:hlinkClr xmlns="" xmlns:ahyp="http://schemas.microsoft.com/office/drawing/2018/hyperlinkcolor" val="tx"/>
                    </a:ext>
                  </a:extLst>
                </a:hlinkClick>
              </a:rPr>
              <a:t>https</a:t>
            </a:r>
            <a:r>
              <a:rPr lang="ro" sz="1000" b="0" i="0" dirty="0">
                <a:effectLst/>
                <a:cs typeface="Arial" panose="020B0604020202020204" pitchFamily="34" charset="0"/>
                <a:hlinkClick r:id="rId3">
                  <a:extLst>
                    <a:ext uri="{A12FA001-AC4F-418D-AE19-62706E023703}">
                      <ahyp:hlinkClr xmlns="" xmlns:ahyp="http://schemas.microsoft.com/office/drawing/2018/hyperlinkcolor" val="tx"/>
                    </a:ext>
                  </a:extLst>
                </a:hlinkClick>
              </a:rPr>
              <a:t>://www.ecdc.europa.eu/en/japanese-encephalitis/facts</a:t>
            </a:r>
            <a:r>
              <a:rPr lang="ro" sz="1000" b="0" i="0" dirty="0">
                <a:effectLst/>
                <a:cs typeface="Arial" panose="020B0604020202020204" pitchFamily="34" charset="0"/>
              </a:rPr>
              <a:t>.</a:t>
            </a:r>
          </a:p>
        </p:txBody>
      </p:sp>
      <p:sp>
        <p:nvSpPr>
          <p:cNvPr id="10" name="TextBox 9">
            <a:extLst>
              <a:ext uri="{FF2B5EF4-FFF2-40B4-BE49-F238E27FC236}">
                <a16:creationId xmlns:a16="http://schemas.microsoft.com/office/drawing/2014/main" id="{132648BB-8D49-C5A5-9964-725E04751AAA}"/>
              </a:ext>
            </a:extLst>
          </p:cNvPr>
          <p:cNvSpPr txBox="1"/>
          <p:nvPr/>
        </p:nvSpPr>
        <p:spPr>
          <a:xfrm>
            <a:off x="69668" y="2429011"/>
            <a:ext cx="5179218" cy="246221"/>
          </a:xfrm>
          <a:prstGeom prst="rect">
            <a:avLst/>
          </a:prstGeom>
          <a:noFill/>
        </p:spPr>
        <p:txBody>
          <a:bodyPr wrap="square" rtlCol="0">
            <a:spAutoFit/>
          </a:bodyPr>
          <a:lstStyle/>
          <a:p>
            <a:pPr rtl="0"/>
            <a:r>
              <a:rPr lang="ro" sz="1000" dirty="0" smtClean="0">
                <a:cs typeface="Arial" panose="020B0604020202020204" pitchFamily="34" charset="0"/>
                <a:hlinkClick r:id="rId4">
                  <a:extLst>
                    <a:ext uri="{A12FA001-AC4F-418D-AE19-62706E023703}">
                      <ahyp:hlinkClr xmlns="" xmlns:ahyp="http://schemas.microsoft.com/office/drawing/2018/hyperlinkcolor" val="tx"/>
                    </a:ext>
                  </a:extLst>
                </a:hlinkClick>
              </a:rPr>
              <a:t>https</a:t>
            </a:r>
            <a:r>
              <a:rPr lang="ro" sz="1000" dirty="0">
                <a:cs typeface="Arial" panose="020B0604020202020204" pitchFamily="34" charset="0"/>
                <a:hlinkClick r:id="rId4">
                  <a:extLst>
                    <a:ext uri="{A12FA001-AC4F-418D-AE19-62706E023703}">
                      <ahyp:hlinkClr xmlns="" xmlns:ahyp="http://schemas.microsoft.com/office/drawing/2018/hyperlinkcolor" val="tx"/>
                    </a:ext>
                  </a:extLst>
                </a:hlinkClick>
              </a:rPr>
              <a:t>://doi.org/10.1038/s41598-021-85411-2. https://doi.org/10.1038/s41598-021-85411-2</a:t>
            </a:r>
            <a:r>
              <a:rPr lang="ro" sz="1000" dirty="0">
                <a:cs typeface="Arial" panose="020B0604020202020204" pitchFamily="34" charset="0"/>
              </a:rPr>
              <a:t>   </a:t>
            </a:r>
            <a:endParaRPr lang="en-IE" sz="1000" dirty="0">
              <a:cs typeface="Arial" panose="020B0604020202020204" pitchFamily="34" charset="0"/>
            </a:endParaRPr>
          </a:p>
        </p:txBody>
      </p:sp>
      <p:pic>
        <p:nvPicPr>
          <p:cNvPr id="11" name="Picture 2" descr="https://www.cdc.gov/japaneseencephalitis/maps/images/JE-Global.jpg?_=782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60588" y="2289933"/>
            <a:ext cx="3412811" cy="4015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16935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ro" sz="2000">
                <a:solidFill>
                  <a:srgbClr val="FF0000"/>
                </a:solidFill>
              </a:rPr>
              <a:t>Filarioza limfatică</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pSp>
        <p:nvGrpSpPr>
          <p:cNvPr id="5" name="Group 4">
            <a:extLst>
              <a:ext uri="{FF2B5EF4-FFF2-40B4-BE49-F238E27FC236}">
                <a16:creationId xmlns:a16="http://schemas.microsoft.com/office/drawing/2014/main" id="{7E150E9F-1DCC-63ED-EDB5-3BB6B2F48E1C}"/>
              </a:ext>
            </a:extLst>
          </p:cNvPr>
          <p:cNvGrpSpPr/>
          <p:nvPr/>
        </p:nvGrpSpPr>
        <p:grpSpPr>
          <a:xfrm>
            <a:off x="69669" y="663339"/>
            <a:ext cx="12052662" cy="1446883"/>
            <a:chOff x="69669" y="818607"/>
            <a:chExt cx="12052662" cy="1446883"/>
          </a:xfrm>
        </p:grpSpPr>
        <p:sp>
          <p:nvSpPr>
            <p:cNvPr id="6" name="TextBox 5">
              <a:extLst>
                <a:ext uri="{FF2B5EF4-FFF2-40B4-BE49-F238E27FC236}">
                  <a16:creationId xmlns:a16="http://schemas.microsoft.com/office/drawing/2014/main" id="{9EB476B8-E827-85ED-E756-48D741AD100B}"/>
                </a:ext>
              </a:extLst>
            </p:cNvPr>
            <p:cNvSpPr txBox="1"/>
            <p:nvPr/>
          </p:nvSpPr>
          <p:spPr>
            <a:xfrm>
              <a:off x="100148" y="818607"/>
              <a:ext cx="12022183" cy="307777"/>
            </a:xfrm>
            <a:prstGeom prst="rect">
              <a:avLst/>
            </a:prstGeom>
            <a:noFill/>
          </p:spPr>
          <p:txBody>
            <a:bodyPr wrap="square" rtlCol="0">
              <a:spAutoFit/>
            </a:bodyPr>
            <a:lstStyle/>
            <a:p>
              <a:pPr rtl="0"/>
              <a:r>
                <a:rPr lang="ro" sz="1400" b="1">
                  <a:cs typeface="Arial" panose="020B0604020202020204" pitchFamily="34" charset="0"/>
                </a:rPr>
                <a:t>Pericolul climatic				        Tip de transmisie				                   Boala</a:t>
              </a:r>
              <a:endParaRPr lang="en-IE" sz="1400" b="1" dirty="0">
                <a:cs typeface="Arial" panose="020B0604020202020204" pitchFamily="34" charset="0"/>
              </a:endParaRPr>
            </a:p>
          </p:txBody>
        </p:sp>
        <p:pic>
          <p:nvPicPr>
            <p:cNvPr id="7" name="Picture 6">
              <a:extLst>
                <a:ext uri="{FF2B5EF4-FFF2-40B4-BE49-F238E27FC236}">
                  <a16:creationId xmlns:a16="http://schemas.microsoft.com/office/drawing/2014/main" id="{175DBDC6-C1F9-C275-9A0A-8353D8FE9CDB}"/>
                </a:ext>
              </a:extLst>
            </p:cNvPr>
            <p:cNvPicPr>
              <a:picLocks noChangeAspect="1"/>
            </p:cNvPicPr>
            <p:nvPr/>
          </p:nvPicPr>
          <p:blipFill>
            <a:blip r:embed="rId2"/>
            <a:stretch>
              <a:fillRect/>
            </a:stretch>
          </p:blipFill>
          <p:spPr>
            <a:xfrm>
              <a:off x="69669" y="1126384"/>
              <a:ext cx="12052662" cy="1139106"/>
            </a:xfrm>
            <a:prstGeom prst="rect">
              <a:avLst/>
            </a:prstGeom>
          </p:spPr>
        </p:pic>
      </p:grpSp>
      <p:pic>
        <p:nvPicPr>
          <p:cNvPr id="11" name="Picture 10">
            <a:extLst>
              <a:ext uri="{FF2B5EF4-FFF2-40B4-BE49-F238E27FC236}">
                <a16:creationId xmlns:a16="http://schemas.microsoft.com/office/drawing/2014/main" id="{1996C5DC-BEA8-013F-CE30-2BD0F58DE365}"/>
              </a:ext>
            </a:extLst>
          </p:cNvPr>
          <p:cNvPicPr>
            <a:picLocks noChangeAspect="1"/>
          </p:cNvPicPr>
          <p:nvPr/>
        </p:nvPicPr>
        <p:blipFill>
          <a:blip r:embed="rId3"/>
          <a:stretch>
            <a:fillRect/>
          </a:stretch>
        </p:blipFill>
        <p:spPr>
          <a:xfrm>
            <a:off x="6253294" y="1993003"/>
            <a:ext cx="4271267" cy="4346506"/>
          </a:xfrm>
          <a:prstGeom prst="rect">
            <a:avLst/>
          </a:prstGeom>
        </p:spPr>
      </p:pic>
      <p:sp>
        <p:nvSpPr>
          <p:cNvPr id="12" name="TextBox 11">
            <a:extLst>
              <a:ext uri="{FF2B5EF4-FFF2-40B4-BE49-F238E27FC236}">
                <a16:creationId xmlns:a16="http://schemas.microsoft.com/office/drawing/2014/main" id="{6E3B7A30-54CC-9B39-F9DB-BA3B9055B691}"/>
              </a:ext>
            </a:extLst>
          </p:cNvPr>
          <p:cNvSpPr txBox="1"/>
          <p:nvPr/>
        </p:nvSpPr>
        <p:spPr>
          <a:xfrm>
            <a:off x="2249854" y="5329523"/>
            <a:ext cx="3861385" cy="861774"/>
          </a:xfrm>
          <a:prstGeom prst="rect">
            <a:avLst/>
          </a:prstGeom>
          <a:noFill/>
        </p:spPr>
        <p:txBody>
          <a:bodyPr wrap="square" rtlCol="0">
            <a:spAutoFit/>
          </a:bodyPr>
          <a:lstStyle/>
          <a:p>
            <a:pPr rtl="0"/>
            <a:r>
              <a:rPr lang="ro" sz="1400" i="1" dirty="0">
                <a:solidFill>
                  <a:srgbClr val="0070C0"/>
                </a:solidFill>
                <a:cs typeface="Arial" panose="020B0604020202020204" pitchFamily="34" charset="0"/>
              </a:rPr>
              <a:t>Figura 16. Prevalența antigenaemiei filariozei limfatice în Africa și Yemen la o rezoluție de 5 km².</a:t>
            </a:r>
          </a:p>
          <a:p>
            <a:pPr rtl="0"/>
            <a:endParaRPr lang="en-GB" sz="1200" dirty="0">
              <a:solidFill>
                <a:schemeClr val="tx1">
                  <a:lumMod val="50000"/>
                  <a:lumOff val="50000"/>
                </a:schemeClr>
              </a:solidFill>
              <a:cs typeface="Arial" panose="020B0604020202020204" pitchFamily="34" charset="0"/>
            </a:endParaRPr>
          </a:p>
          <a:p>
            <a:pPr rtl="0"/>
            <a:r>
              <a:rPr lang="ro" sz="1000" dirty="0" smtClean="0">
                <a:cs typeface="Arial" panose="020B0604020202020204" pitchFamily="34" charset="0"/>
                <a:hlinkClick r:id="rId4">
                  <a:extLst>
                    <a:ext uri="{A12FA001-AC4F-418D-AE19-62706E023703}">
                      <ahyp:hlinkClr xmlns="" xmlns:ahyp="http://schemas.microsoft.com/office/drawing/2018/hyperlinkcolor" val="tx"/>
                    </a:ext>
                  </a:extLst>
                </a:hlinkClick>
              </a:rPr>
              <a:t>https</a:t>
            </a:r>
            <a:r>
              <a:rPr lang="ro" sz="1000" dirty="0">
                <a:cs typeface="Arial" panose="020B0604020202020204" pitchFamily="34" charset="0"/>
                <a:hlinkClick r:id="rId4">
                  <a:extLst>
                    <a:ext uri="{A12FA001-AC4F-418D-AE19-62706E023703}">
                      <ahyp:hlinkClr xmlns="" xmlns:ahyp="http://schemas.microsoft.com/office/drawing/2018/hyperlinkcolor" val="tx"/>
                    </a:ext>
                  </a:extLst>
                </a:hlinkClick>
              </a:rPr>
              <a:t>://doi.org/10.1016/S2214-109X(20)30286-2</a:t>
            </a:r>
            <a:endParaRPr lang="en-GB" sz="1200" dirty="0">
              <a:cs typeface="Arial" panose="020B0604020202020204" pitchFamily="34" charset="0"/>
            </a:endParaRPr>
          </a:p>
        </p:txBody>
      </p:sp>
    </p:spTree>
    <p:extLst>
      <p:ext uri="{BB962C8B-B14F-4D97-AF65-F5344CB8AC3E}">
        <p14:creationId xmlns:p14="http://schemas.microsoft.com/office/powerpoint/2010/main" val="16760170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ro" sz="2000">
                <a:solidFill>
                  <a:srgbClr val="FF0000"/>
                </a:solidFill>
              </a:rPr>
              <a:t>Malaria</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pSp>
        <p:nvGrpSpPr>
          <p:cNvPr id="2" name="Group 1">
            <a:extLst>
              <a:ext uri="{FF2B5EF4-FFF2-40B4-BE49-F238E27FC236}">
                <a16:creationId xmlns:a16="http://schemas.microsoft.com/office/drawing/2014/main" id="{5FA6A9C2-0F78-3992-B313-3C431FC3EE65}"/>
              </a:ext>
            </a:extLst>
          </p:cNvPr>
          <p:cNvGrpSpPr/>
          <p:nvPr/>
        </p:nvGrpSpPr>
        <p:grpSpPr>
          <a:xfrm>
            <a:off x="69668" y="818607"/>
            <a:ext cx="12052663" cy="2703585"/>
            <a:chOff x="69668" y="818607"/>
            <a:chExt cx="12052663" cy="2703585"/>
          </a:xfrm>
        </p:grpSpPr>
        <p:sp>
          <p:nvSpPr>
            <p:cNvPr id="4" name="TextBox 3">
              <a:extLst>
                <a:ext uri="{FF2B5EF4-FFF2-40B4-BE49-F238E27FC236}">
                  <a16:creationId xmlns:a16="http://schemas.microsoft.com/office/drawing/2014/main" id="{1DC61C6E-13BA-DC01-F1FC-2B493FE185D0}"/>
                </a:ext>
              </a:extLst>
            </p:cNvPr>
            <p:cNvSpPr txBox="1"/>
            <p:nvPr/>
          </p:nvSpPr>
          <p:spPr>
            <a:xfrm>
              <a:off x="100148" y="818607"/>
              <a:ext cx="12022183" cy="307777"/>
            </a:xfrm>
            <a:prstGeom prst="rect">
              <a:avLst/>
            </a:prstGeom>
            <a:noFill/>
          </p:spPr>
          <p:txBody>
            <a:bodyPr wrap="square" rtlCol="0">
              <a:spAutoFit/>
            </a:bodyPr>
            <a:lstStyle/>
            <a:p>
              <a:pPr rtl="0"/>
              <a:r>
                <a:rPr lang="ro" sz="1400" b="1">
                  <a:latin typeface="Arial" panose="020B0604020202020204" pitchFamily="34" charset="0"/>
                  <a:cs typeface="Arial" panose="020B0604020202020204" pitchFamily="34" charset="0"/>
                </a:rPr>
                <a:t>Pericolul climatic				        Tip de transmisie				                   Boala</a:t>
              </a:r>
              <a:endParaRPr lang="en-IE" sz="1400" b="1"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51D246B6-B85E-8EDB-8C01-D9846DA4ACCA}"/>
                </a:ext>
              </a:extLst>
            </p:cNvPr>
            <p:cNvPicPr>
              <a:picLocks noChangeAspect="1"/>
            </p:cNvPicPr>
            <p:nvPr/>
          </p:nvPicPr>
          <p:blipFill>
            <a:blip r:embed="rId2"/>
            <a:stretch>
              <a:fillRect/>
            </a:stretch>
          </p:blipFill>
          <p:spPr>
            <a:xfrm>
              <a:off x="69668" y="1126384"/>
              <a:ext cx="12052663" cy="2395808"/>
            </a:xfrm>
            <a:prstGeom prst="rect">
              <a:avLst/>
            </a:prstGeom>
          </p:spPr>
        </p:pic>
      </p:grpSp>
      <p:pic>
        <p:nvPicPr>
          <p:cNvPr id="9" name="Picture 8">
            <a:extLst>
              <a:ext uri="{FF2B5EF4-FFF2-40B4-BE49-F238E27FC236}">
                <a16:creationId xmlns:a16="http://schemas.microsoft.com/office/drawing/2014/main" id="{193C5117-40B6-67FB-46C2-C0E1EEEB6CEB}"/>
              </a:ext>
            </a:extLst>
          </p:cNvPr>
          <p:cNvPicPr>
            <a:picLocks noChangeAspect="1"/>
          </p:cNvPicPr>
          <p:nvPr/>
        </p:nvPicPr>
        <p:blipFill>
          <a:blip r:embed="rId3"/>
          <a:stretch>
            <a:fillRect/>
          </a:stretch>
        </p:blipFill>
        <p:spPr>
          <a:xfrm>
            <a:off x="4849464" y="2926357"/>
            <a:ext cx="7332223" cy="3422469"/>
          </a:xfrm>
          <a:prstGeom prst="rect">
            <a:avLst/>
          </a:prstGeom>
        </p:spPr>
      </p:pic>
      <p:sp>
        <p:nvSpPr>
          <p:cNvPr id="10" name="TextBox 9">
            <a:extLst>
              <a:ext uri="{FF2B5EF4-FFF2-40B4-BE49-F238E27FC236}">
                <a16:creationId xmlns:a16="http://schemas.microsoft.com/office/drawing/2014/main" id="{80B0BE18-41FB-6B0B-F3EA-E0EBECA7C333}"/>
              </a:ext>
            </a:extLst>
          </p:cNvPr>
          <p:cNvSpPr txBox="1"/>
          <p:nvPr/>
        </p:nvSpPr>
        <p:spPr>
          <a:xfrm>
            <a:off x="159504" y="5197009"/>
            <a:ext cx="5249963" cy="1107996"/>
          </a:xfrm>
          <a:prstGeom prst="rect">
            <a:avLst/>
          </a:prstGeom>
          <a:noFill/>
        </p:spPr>
        <p:txBody>
          <a:bodyPr wrap="square" rtlCol="0">
            <a:spAutoFit/>
          </a:bodyPr>
          <a:lstStyle/>
          <a:p>
            <a:pPr lvl="2" rtl="0"/>
            <a:r>
              <a:rPr lang="ro" sz="1400" i="1" dirty="0">
                <a:solidFill>
                  <a:srgbClr val="0070C0"/>
                </a:solidFill>
                <a:cs typeface="Arial" panose="020B0604020202020204" pitchFamily="34" charset="0"/>
              </a:rPr>
              <a:t>Figura 17. Stabilitatea vectorilor malariei: istoric și previziuni ale modelelor climatice regionale (RCM). </a:t>
            </a:r>
          </a:p>
          <a:p>
            <a:pPr rtl="0"/>
            <a:endParaRPr lang="en-GB" sz="1400" dirty="0">
              <a:cs typeface="Arial" panose="020B0604020202020204" pitchFamily="34" charset="0"/>
            </a:endParaRPr>
          </a:p>
          <a:p>
            <a:pPr rtl="0"/>
            <a:endParaRPr lang="en-GB" sz="1400" dirty="0">
              <a:solidFill>
                <a:schemeClr val="tx1">
                  <a:lumMod val="50000"/>
                  <a:lumOff val="50000"/>
                </a:schemeClr>
              </a:solidFill>
              <a:cs typeface="Arial" panose="020B0604020202020204" pitchFamily="34" charset="0"/>
            </a:endParaRPr>
          </a:p>
          <a:p>
            <a:pPr rtl="0"/>
            <a:r>
              <a:rPr lang="ro" sz="1000" dirty="0" smtClean="0">
                <a:cs typeface="Arial" panose="020B0604020202020204" pitchFamily="34" charset="0"/>
                <a:hlinkClick r:id="rId4">
                  <a:extLst>
                    <a:ext uri="{A12FA001-AC4F-418D-AE19-62706E023703}">
                      <ahyp:hlinkClr xmlns="" xmlns:ahyp="http://schemas.microsoft.com/office/drawing/2018/hyperlinkcolor" val="tx"/>
                    </a:ext>
                  </a:extLst>
                </a:hlinkClick>
              </a:rPr>
              <a:t>https</a:t>
            </a:r>
            <a:r>
              <a:rPr lang="ro" sz="1000" dirty="0">
                <a:cs typeface="Arial" panose="020B0604020202020204" pitchFamily="34" charset="0"/>
                <a:hlinkClick r:id="rId4">
                  <a:extLst>
                    <a:ext uri="{A12FA001-AC4F-418D-AE19-62706E023703}">
                      <ahyp:hlinkClr xmlns="" xmlns:ahyp="http://schemas.microsoft.com/office/drawing/2018/hyperlinkcolor" val="tx"/>
                    </a:ext>
                  </a:extLst>
                </a:hlinkClick>
              </a:rPr>
              <a:t>://doi.org/10.1186/s13071-018-3278-6</a:t>
            </a:r>
            <a:r>
              <a:rPr lang="ro" sz="1000" dirty="0">
                <a:cs typeface="Arial" panose="020B0604020202020204" pitchFamily="34" charset="0"/>
              </a:rPr>
              <a:t> </a:t>
            </a:r>
          </a:p>
        </p:txBody>
      </p:sp>
    </p:spTree>
    <p:extLst>
      <p:ext uri="{BB962C8B-B14F-4D97-AF65-F5344CB8AC3E}">
        <p14:creationId xmlns:p14="http://schemas.microsoft.com/office/powerpoint/2010/main" val="22740037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ro" sz="2000" dirty="0">
                <a:solidFill>
                  <a:srgbClr val="FF0000"/>
                </a:solidFill>
              </a:rPr>
              <a:t>Febra Văii Riftului (RVF)</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pSp>
        <p:nvGrpSpPr>
          <p:cNvPr id="5" name="Group 4">
            <a:extLst>
              <a:ext uri="{FF2B5EF4-FFF2-40B4-BE49-F238E27FC236}">
                <a16:creationId xmlns:a16="http://schemas.microsoft.com/office/drawing/2014/main" id="{C18B685A-1B14-594D-95D3-741514D5A897}"/>
              </a:ext>
            </a:extLst>
          </p:cNvPr>
          <p:cNvGrpSpPr/>
          <p:nvPr/>
        </p:nvGrpSpPr>
        <p:grpSpPr>
          <a:xfrm>
            <a:off x="69669" y="820360"/>
            <a:ext cx="12052662" cy="2035497"/>
            <a:chOff x="69669" y="818607"/>
            <a:chExt cx="12052662" cy="2035497"/>
          </a:xfrm>
        </p:grpSpPr>
        <p:sp>
          <p:nvSpPr>
            <p:cNvPr id="6" name="TextBox 5">
              <a:extLst>
                <a:ext uri="{FF2B5EF4-FFF2-40B4-BE49-F238E27FC236}">
                  <a16:creationId xmlns:a16="http://schemas.microsoft.com/office/drawing/2014/main" id="{CB0D30F0-B210-7FFE-1BD6-3D837C736F81}"/>
                </a:ext>
              </a:extLst>
            </p:cNvPr>
            <p:cNvSpPr txBox="1"/>
            <p:nvPr/>
          </p:nvSpPr>
          <p:spPr>
            <a:xfrm>
              <a:off x="100148" y="818607"/>
              <a:ext cx="12022183" cy="307777"/>
            </a:xfrm>
            <a:prstGeom prst="rect">
              <a:avLst/>
            </a:prstGeom>
            <a:noFill/>
          </p:spPr>
          <p:txBody>
            <a:bodyPr wrap="square" rtlCol="0">
              <a:spAutoFit/>
            </a:bodyPr>
            <a:lstStyle/>
            <a:p>
              <a:pPr rtl="0"/>
              <a:r>
                <a:rPr lang="ro" sz="1400" b="1">
                  <a:latin typeface="Arial" panose="020B0604020202020204" pitchFamily="34" charset="0"/>
                  <a:cs typeface="Arial" panose="020B0604020202020204" pitchFamily="34" charset="0"/>
                </a:rPr>
                <a:t>Pericolul climatic				        Tip de transmisie				                   Boala</a:t>
              </a:r>
              <a:endParaRPr lang="en-IE" sz="1400" b="1"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EB938302-26D2-42B8-437A-043C1DE42237}"/>
                </a:ext>
              </a:extLst>
            </p:cNvPr>
            <p:cNvPicPr>
              <a:picLocks noChangeAspect="1"/>
            </p:cNvPicPr>
            <p:nvPr/>
          </p:nvPicPr>
          <p:blipFill>
            <a:blip r:embed="rId2"/>
            <a:stretch>
              <a:fillRect/>
            </a:stretch>
          </p:blipFill>
          <p:spPr>
            <a:xfrm>
              <a:off x="69669" y="1126384"/>
              <a:ext cx="12052662" cy="1727720"/>
            </a:xfrm>
            <a:prstGeom prst="rect">
              <a:avLst/>
            </a:prstGeom>
          </p:spPr>
        </p:pic>
      </p:grpSp>
      <p:pic>
        <p:nvPicPr>
          <p:cNvPr id="11" name="Picture 10">
            <a:extLst>
              <a:ext uri="{FF2B5EF4-FFF2-40B4-BE49-F238E27FC236}">
                <a16:creationId xmlns:a16="http://schemas.microsoft.com/office/drawing/2014/main" id="{A5FAD64F-3629-E8C8-2AEE-F72F06211540}"/>
              </a:ext>
            </a:extLst>
          </p:cNvPr>
          <p:cNvPicPr>
            <a:picLocks noChangeAspect="1"/>
          </p:cNvPicPr>
          <p:nvPr/>
        </p:nvPicPr>
        <p:blipFill>
          <a:blip r:embed="rId3"/>
          <a:stretch>
            <a:fillRect/>
          </a:stretch>
        </p:blipFill>
        <p:spPr>
          <a:xfrm>
            <a:off x="5959580" y="2702843"/>
            <a:ext cx="6179252" cy="3602162"/>
          </a:xfrm>
          <a:prstGeom prst="rect">
            <a:avLst/>
          </a:prstGeom>
        </p:spPr>
      </p:pic>
      <p:sp>
        <p:nvSpPr>
          <p:cNvPr id="12" name="TextBox 11">
            <a:extLst>
              <a:ext uri="{FF2B5EF4-FFF2-40B4-BE49-F238E27FC236}">
                <a16:creationId xmlns:a16="http://schemas.microsoft.com/office/drawing/2014/main" id="{EC1B7415-4AD6-BF9A-5B0C-D5FC602CADE4}"/>
              </a:ext>
            </a:extLst>
          </p:cNvPr>
          <p:cNvSpPr txBox="1"/>
          <p:nvPr/>
        </p:nvSpPr>
        <p:spPr>
          <a:xfrm>
            <a:off x="100148" y="4619474"/>
            <a:ext cx="5717573" cy="1538883"/>
          </a:xfrm>
          <a:prstGeom prst="rect">
            <a:avLst/>
          </a:prstGeom>
          <a:noFill/>
        </p:spPr>
        <p:txBody>
          <a:bodyPr wrap="square" lIns="91440" tIns="45720" rIns="91440" bIns="45720" rtlCol="0" anchor="t">
            <a:spAutoFit/>
          </a:bodyPr>
          <a:lstStyle/>
          <a:p>
            <a:pPr rtl="0"/>
            <a:r>
              <a:rPr lang="ro" sz="1400" i="1" dirty="0">
                <a:solidFill>
                  <a:srgbClr val="0070C0"/>
                </a:solidFill>
                <a:cs typeface="Arial" panose="020B0604020202020204" pitchFamily="34" charset="0"/>
              </a:rPr>
              <a:t>Tabelul 3. Țânțari vectori competenți ai virusului febrei Rift Valley cu distribuție cunoscută în Uniunea Europeană. </a:t>
            </a:r>
          </a:p>
          <a:p>
            <a:pPr rtl="0"/>
            <a:r>
              <a:rPr lang="ro" sz="1400" i="1" dirty="0">
                <a:solidFill>
                  <a:srgbClr val="0070C0"/>
                </a:solidFill>
                <a:cs typeface="Arial" panose="020B0604020202020204" pitchFamily="34" charset="0"/>
              </a:rPr>
              <a:t>(X = vector prezent; ? = necunoscut autorilor sau nedescoperit încă).</a:t>
            </a:r>
          </a:p>
          <a:p>
            <a:pPr rtl="0"/>
            <a:endParaRPr lang="en-GB" sz="1400" dirty="0">
              <a:cs typeface="Arial" panose="020B0604020202020204" pitchFamily="34" charset="0"/>
            </a:endParaRPr>
          </a:p>
          <a:p>
            <a:pPr rtl="0"/>
            <a:endParaRPr lang="en-GB" sz="800" dirty="0">
              <a:solidFill>
                <a:schemeClr val="tx1">
                  <a:lumMod val="50000"/>
                  <a:lumOff val="50000"/>
                </a:schemeClr>
              </a:solidFill>
              <a:cs typeface="Arial" panose="020B0604020202020204" pitchFamily="34" charset="0"/>
            </a:endParaRPr>
          </a:p>
          <a:p>
            <a:pPr rtl="0"/>
            <a:r>
              <a:rPr lang="ro" sz="1000" dirty="0">
                <a:cs typeface="Arial" panose="020B0604020202020204" pitchFamily="34" charset="0"/>
              </a:rPr>
              <a:t>De la: : V. Chevalier, M. Pépin, L. Plée și R. Lancelot. "Febra Rift Valley - o amenințare pentru Europa?". Euro Surveill. 2010, </a:t>
            </a:r>
            <a:r>
              <a:rPr lang="ro" sz="1000" u="sng" dirty="0">
                <a:cs typeface="Arial" panose="020B0604020202020204" pitchFamily="34" charset="0"/>
              </a:rPr>
              <a:t>15 </a:t>
            </a:r>
            <a:r>
              <a:rPr lang="ro" sz="1000" dirty="0">
                <a:cs typeface="Arial" panose="020B0604020202020204" pitchFamily="34" charset="0"/>
              </a:rPr>
              <a:t>, (10), pii=19506. https://www.eurosurveillance.org/content/10.2807/ese.15.10.19506-en </a:t>
            </a:r>
            <a:r>
              <a:rPr lang="ro" sz="1000" dirty="0">
                <a:cs typeface="Arial" panose="020B0604020202020204" pitchFamily="34" charset="0"/>
                <a:hlinkClick r:id="rId4"/>
              </a:rPr>
              <a:t>Accesat la</a:t>
            </a:r>
            <a:r>
              <a:rPr lang="ro" sz="1000" baseline="30000" dirty="0">
                <a:cs typeface="Arial" panose="020B0604020202020204" pitchFamily="34" charset="0"/>
              </a:rPr>
              <a:t>11</a:t>
            </a:r>
            <a:r>
              <a:rPr lang="ro" sz="1000" dirty="0">
                <a:cs typeface="Arial" panose="020B0604020202020204" pitchFamily="34" charset="0"/>
              </a:rPr>
              <a:t> iunie 2023.</a:t>
            </a:r>
          </a:p>
        </p:txBody>
      </p:sp>
    </p:spTree>
    <p:extLst>
      <p:ext uri="{BB962C8B-B14F-4D97-AF65-F5344CB8AC3E}">
        <p14:creationId xmlns:p14="http://schemas.microsoft.com/office/powerpoint/2010/main" val="17606927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5027" y="47071"/>
            <a:ext cx="11896825" cy="6026331"/>
          </a:xfrm>
        </p:spPr>
        <p:txBody>
          <a:bodyPr rtlCol="0">
            <a:noAutofit/>
          </a:bodyPr>
          <a:lstStyle/>
          <a:p>
            <a:pPr marL="0" indent="0" rtl="0">
              <a:buClr>
                <a:srgbClr val="00B050"/>
              </a:buClr>
              <a:buNone/>
            </a:pPr>
            <a:r>
              <a:rPr lang="ro" sz="2000" dirty="0">
                <a:solidFill>
                  <a:srgbClr val="FF0000"/>
                </a:solidFill>
              </a:rPr>
              <a:t>Febra West Nile</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pSp>
        <p:nvGrpSpPr>
          <p:cNvPr id="2" name="Group 1">
            <a:extLst>
              <a:ext uri="{FF2B5EF4-FFF2-40B4-BE49-F238E27FC236}">
                <a16:creationId xmlns:a16="http://schemas.microsoft.com/office/drawing/2014/main" id="{3FA5CE19-102A-4B52-BBAF-ED3B0A05BA78}"/>
              </a:ext>
            </a:extLst>
          </p:cNvPr>
          <p:cNvGrpSpPr/>
          <p:nvPr/>
        </p:nvGrpSpPr>
        <p:grpSpPr>
          <a:xfrm>
            <a:off x="69669" y="396982"/>
            <a:ext cx="12052662" cy="2433219"/>
            <a:chOff x="69669" y="818607"/>
            <a:chExt cx="12052662" cy="2433219"/>
          </a:xfrm>
        </p:grpSpPr>
        <p:sp>
          <p:nvSpPr>
            <p:cNvPr id="4" name="TextBox 3">
              <a:extLst>
                <a:ext uri="{FF2B5EF4-FFF2-40B4-BE49-F238E27FC236}">
                  <a16:creationId xmlns:a16="http://schemas.microsoft.com/office/drawing/2014/main" id="{19AE5E47-474B-16AF-A500-1955F1F980B8}"/>
                </a:ext>
              </a:extLst>
            </p:cNvPr>
            <p:cNvSpPr txBox="1"/>
            <p:nvPr/>
          </p:nvSpPr>
          <p:spPr>
            <a:xfrm>
              <a:off x="100148" y="818607"/>
              <a:ext cx="12022183" cy="307777"/>
            </a:xfrm>
            <a:prstGeom prst="rect">
              <a:avLst/>
            </a:prstGeom>
            <a:noFill/>
          </p:spPr>
          <p:txBody>
            <a:bodyPr wrap="square" rtlCol="0">
              <a:spAutoFit/>
            </a:bodyPr>
            <a:lstStyle/>
            <a:p>
              <a:pPr rtl="0"/>
              <a:r>
                <a:rPr lang="ro" sz="1400" b="1">
                  <a:cs typeface="Arial" panose="020B0604020202020204" pitchFamily="34" charset="0"/>
                </a:rPr>
                <a:t>Pericolul climatic				        Tip de transmisie				                   Boala</a:t>
              </a:r>
              <a:endParaRPr lang="en-IE" sz="1400" b="1" dirty="0">
                <a:cs typeface="Arial" panose="020B0604020202020204" pitchFamily="34" charset="0"/>
              </a:endParaRPr>
            </a:p>
          </p:txBody>
        </p:sp>
        <p:pic>
          <p:nvPicPr>
            <p:cNvPr id="8" name="Picture 7">
              <a:extLst>
                <a:ext uri="{FF2B5EF4-FFF2-40B4-BE49-F238E27FC236}">
                  <a16:creationId xmlns:a16="http://schemas.microsoft.com/office/drawing/2014/main" id="{4253A552-921F-B5ED-ED8F-BBD1D85C01DE}"/>
                </a:ext>
              </a:extLst>
            </p:cNvPr>
            <p:cNvPicPr>
              <a:picLocks noChangeAspect="1"/>
            </p:cNvPicPr>
            <p:nvPr/>
          </p:nvPicPr>
          <p:blipFill>
            <a:blip r:embed="rId2"/>
            <a:stretch>
              <a:fillRect/>
            </a:stretch>
          </p:blipFill>
          <p:spPr>
            <a:xfrm>
              <a:off x="69669" y="1126384"/>
              <a:ext cx="12052662" cy="2125442"/>
            </a:xfrm>
            <a:prstGeom prst="rect">
              <a:avLst/>
            </a:prstGeom>
          </p:spPr>
        </p:pic>
      </p:grpSp>
      <p:pic>
        <p:nvPicPr>
          <p:cNvPr id="9" name="Picture 8">
            <a:extLst>
              <a:ext uri="{FF2B5EF4-FFF2-40B4-BE49-F238E27FC236}">
                <a16:creationId xmlns:a16="http://schemas.microsoft.com/office/drawing/2014/main" id="{44B1786C-0780-1CB0-77B1-7443F4B2A731}"/>
              </a:ext>
            </a:extLst>
          </p:cNvPr>
          <p:cNvPicPr>
            <a:picLocks noChangeAspect="1"/>
          </p:cNvPicPr>
          <p:nvPr/>
        </p:nvPicPr>
        <p:blipFill>
          <a:blip r:embed="rId3"/>
          <a:stretch>
            <a:fillRect/>
          </a:stretch>
        </p:blipFill>
        <p:spPr>
          <a:xfrm>
            <a:off x="6548227" y="2431842"/>
            <a:ext cx="5655921" cy="3923211"/>
          </a:xfrm>
          <a:prstGeom prst="rect">
            <a:avLst/>
          </a:prstGeom>
        </p:spPr>
      </p:pic>
      <p:grpSp>
        <p:nvGrpSpPr>
          <p:cNvPr id="10" name="Group 9">
            <a:extLst>
              <a:ext uri="{FF2B5EF4-FFF2-40B4-BE49-F238E27FC236}">
                <a16:creationId xmlns:a16="http://schemas.microsoft.com/office/drawing/2014/main" id="{2C7FBE37-4DB0-D943-2C19-96FB930C8ED1}"/>
              </a:ext>
            </a:extLst>
          </p:cNvPr>
          <p:cNvGrpSpPr/>
          <p:nvPr/>
        </p:nvGrpSpPr>
        <p:grpSpPr>
          <a:xfrm>
            <a:off x="65644" y="4633121"/>
            <a:ext cx="6698234" cy="1631216"/>
            <a:chOff x="30420" y="5254369"/>
            <a:chExt cx="6717009" cy="1631216"/>
          </a:xfrm>
        </p:grpSpPr>
        <p:sp>
          <p:nvSpPr>
            <p:cNvPr id="13" name="TextBox 12">
              <a:extLst>
                <a:ext uri="{FF2B5EF4-FFF2-40B4-BE49-F238E27FC236}">
                  <a16:creationId xmlns:a16="http://schemas.microsoft.com/office/drawing/2014/main" id="{FDDD37F7-8B92-19CE-7913-75AC3042BF7F}"/>
                </a:ext>
              </a:extLst>
            </p:cNvPr>
            <p:cNvSpPr txBox="1"/>
            <p:nvPr/>
          </p:nvSpPr>
          <p:spPr>
            <a:xfrm>
              <a:off x="186131" y="5254369"/>
              <a:ext cx="6561298" cy="1631216"/>
            </a:xfrm>
            <a:prstGeom prst="rect">
              <a:avLst/>
            </a:prstGeom>
            <a:noFill/>
          </p:spPr>
          <p:txBody>
            <a:bodyPr wrap="square" rtlCol="0">
              <a:spAutoFit/>
            </a:bodyPr>
            <a:lstStyle/>
            <a:p>
              <a:pPr lvl="1" rtl="0"/>
              <a:r>
                <a:rPr lang="ro" sz="1400" i="1" dirty="0">
                  <a:solidFill>
                    <a:srgbClr val="0070C0"/>
                  </a:solidFill>
                  <a:effectLst/>
                  <a:cs typeface="Arial" panose="020B0604020202020204" pitchFamily="34" charset="0"/>
                </a:rPr>
                <a:t>Figura 18. Tendințele riscului de apariție a virusului West Nile în diferite scenarii de schimbări climatice. </a:t>
              </a:r>
            </a:p>
            <a:p>
              <a:pPr rtl="0"/>
              <a:endParaRPr lang="en-GB" sz="1400" dirty="0">
                <a:solidFill>
                  <a:srgbClr val="2E2E2E"/>
                </a:solidFill>
                <a:cs typeface="Arial" panose="020B0604020202020204" pitchFamily="34" charset="0"/>
              </a:endParaRPr>
            </a:p>
            <a:p>
              <a:pPr rtl="0"/>
              <a:endParaRPr lang="en-GB" sz="1200" dirty="0">
                <a:solidFill>
                  <a:srgbClr val="0070C0"/>
                </a:solidFill>
                <a:cs typeface="Arial" panose="020B0604020202020204" pitchFamily="34" charset="0"/>
              </a:endParaRPr>
            </a:p>
            <a:p>
              <a:pPr rtl="0"/>
              <a:endParaRPr lang="en-GB" sz="1200" dirty="0">
                <a:solidFill>
                  <a:srgbClr val="0070C0"/>
                </a:solidFill>
                <a:cs typeface="Arial" panose="020B0604020202020204" pitchFamily="34" charset="0"/>
              </a:endParaRPr>
            </a:p>
            <a:p>
              <a:pPr rtl="0"/>
              <a:endParaRPr lang="en-GB" sz="1200" dirty="0">
                <a:solidFill>
                  <a:srgbClr val="0070C0"/>
                </a:solidFill>
                <a:cs typeface="Arial" panose="020B0604020202020204" pitchFamily="34" charset="0"/>
              </a:endParaRPr>
            </a:p>
            <a:p>
              <a:pPr rtl="0"/>
              <a:endParaRPr lang="en-GB" sz="1200" dirty="0">
                <a:solidFill>
                  <a:srgbClr val="0070C0"/>
                </a:solidFill>
                <a:cs typeface="Arial" panose="020B0604020202020204" pitchFamily="34" charset="0"/>
              </a:endParaRPr>
            </a:p>
            <a:p>
              <a:pPr rtl="0"/>
              <a:r>
                <a:rPr lang="ro" sz="1000" dirty="0" smtClean="0">
                  <a:cs typeface="Arial" panose="020B0604020202020204" pitchFamily="34" charset="0"/>
                  <a:hlinkClick r:id="rId4">
                    <a:extLst>
                      <a:ext uri="{A12FA001-AC4F-418D-AE19-62706E023703}">
                        <ahyp:hlinkClr xmlns="" xmlns:ahyp="http://schemas.microsoft.com/office/drawing/2018/hyperlinkcolor" val="tx"/>
                      </a:ext>
                    </a:extLst>
                  </a:hlinkClick>
                </a:rPr>
                <a:t>https</a:t>
              </a:r>
              <a:r>
                <a:rPr lang="ro" sz="1000" dirty="0">
                  <a:cs typeface="Arial" panose="020B0604020202020204" pitchFamily="34" charset="0"/>
                  <a:hlinkClick r:id="rId4">
                    <a:extLst>
                      <a:ext uri="{A12FA001-AC4F-418D-AE19-62706E023703}">
                        <ahyp:hlinkClr xmlns="" xmlns:ahyp="http://schemas.microsoft.com/office/drawing/2018/hyperlinkcolor" val="tx"/>
                      </a:ext>
                    </a:extLst>
                  </a:hlinkClick>
                </a:rPr>
                <a:t>://doi.org/10.1016/j.onehlt.2023.100509.</a:t>
              </a:r>
              <a:r>
                <a:rPr lang="ro" sz="1000" dirty="0">
                  <a:cs typeface="Arial" panose="020B0604020202020204" pitchFamily="34" charset="0"/>
                </a:rPr>
                <a:t>   </a:t>
              </a:r>
            </a:p>
          </p:txBody>
        </p:sp>
        <p:pic>
          <p:nvPicPr>
            <p:cNvPr id="14" name="Picture 13">
              <a:extLst>
                <a:ext uri="{FF2B5EF4-FFF2-40B4-BE49-F238E27FC236}">
                  <a16:creationId xmlns:a16="http://schemas.microsoft.com/office/drawing/2014/main" id="{31047F4A-3051-94C9-284D-6DB8BF320A4D}"/>
                </a:ext>
              </a:extLst>
            </p:cNvPr>
            <p:cNvPicPr>
              <a:picLocks noChangeAspect="1"/>
            </p:cNvPicPr>
            <p:nvPr/>
          </p:nvPicPr>
          <p:blipFill>
            <a:blip r:embed="rId5"/>
            <a:stretch>
              <a:fillRect/>
            </a:stretch>
          </p:blipFill>
          <p:spPr>
            <a:xfrm>
              <a:off x="30420" y="5691875"/>
              <a:ext cx="6466410" cy="883693"/>
            </a:xfrm>
            <a:prstGeom prst="rect">
              <a:avLst/>
            </a:prstGeom>
          </p:spPr>
        </p:pic>
      </p:grpSp>
    </p:spTree>
    <p:extLst>
      <p:ext uri="{BB962C8B-B14F-4D97-AF65-F5344CB8AC3E}">
        <p14:creationId xmlns:p14="http://schemas.microsoft.com/office/powerpoint/2010/main" val="41848856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rtl="0">
              <a:buClr>
                <a:srgbClr val="00B050"/>
              </a:buClr>
              <a:buNone/>
            </a:pPr>
            <a:r>
              <a:rPr lang="ro" sz="2000">
                <a:solidFill>
                  <a:srgbClr val="FF0000"/>
                </a:solidFill>
              </a:rPr>
              <a:t>Febra galbenă</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pSp>
        <p:nvGrpSpPr>
          <p:cNvPr id="5" name="Group 4">
            <a:extLst>
              <a:ext uri="{FF2B5EF4-FFF2-40B4-BE49-F238E27FC236}">
                <a16:creationId xmlns:a16="http://schemas.microsoft.com/office/drawing/2014/main" id="{7936C370-8162-7114-A311-2C2FF1A10755}"/>
              </a:ext>
            </a:extLst>
          </p:cNvPr>
          <p:cNvGrpSpPr/>
          <p:nvPr/>
        </p:nvGrpSpPr>
        <p:grpSpPr>
          <a:xfrm>
            <a:off x="69669" y="818607"/>
            <a:ext cx="12052662" cy="1658494"/>
            <a:chOff x="69669" y="818607"/>
            <a:chExt cx="12052662" cy="1658494"/>
          </a:xfrm>
        </p:grpSpPr>
        <p:sp>
          <p:nvSpPr>
            <p:cNvPr id="6" name="TextBox 5">
              <a:extLst>
                <a:ext uri="{FF2B5EF4-FFF2-40B4-BE49-F238E27FC236}">
                  <a16:creationId xmlns:a16="http://schemas.microsoft.com/office/drawing/2014/main" id="{A2CC7AB2-A9E3-7582-BF6B-3E2629B0E954}"/>
                </a:ext>
              </a:extLst>
            </p:cNvPr>
            <p:cNvSpPr txBox="1"/>
            <p:nvPr/>
          </p:nvSpPr>
          <p:spPr>
            <a:xfrm>
              <a:off x="100148" y="818607"/>
              <a:ext cx="12022183" cy="307777"/>
            </a:xfrm>
            <a:prstGeom prst="rect">
              <a:avLst/>
            </a:prstGeom>
            <a:noFill/>
          </p:spPr>
          <p:txBody>
            <a:bodyPr wrap="square" rtlCol="0">
              <a:spAutoFit/>
            </a:bodyPr>
            <a:lstStyle/>
            <a:p>
              <a:pPr rtl="0"/>
              <a:r>
                <a:rPr lang="ro" sz="1400" b="1">
                  <a:latin typeface="Arial" panose="020B0604020202020204" pitchFamily="34" charset="0"/>
                  <a:cs typeface="Arial" panose="020B0604020202020204" pitchFamily="34" charset="0"/>
                </a:rPr>
                <a:t>Pericolul climatic				        Tip de transmisie				                   Boala</a:t>
              </a:r>
              <a:endParaRPr lang="en-IE" sz="1400" b="1"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CE668A98-7444-3729-1E82-189D48F830CB}"/>
                </a:ext>
              </a:extLst>
            </p:cNvPr>
            <p:cNvPicPr>
              <a:picLocks noChangeAspect="1"/>
            </p:cNvPicPr>
            <p:nvPr/>
          </p:nvPicPr>
          <p:blipFill>
            <a:blip r:embed="rId2"/>
            <a:stretch>
              <a:fillRect/>
            </a:stretch>
          </p:blipFill>
          <p:spPr>
            <a:xfrm>
              <a:off x="69669" y="1126384"/>
              <a:ext cx="12052662" cy="1350717"/>
            </a:xfrm>
            <a:prstGeom prst="rect">
              <a:avLst/>
            </a:prstGeom>
          </p:spPr>
        </p:pic>
      </p:grpSp>
      <p:grpSp>
        <p:nvGrpSpPr>
          <p:cNvPr id="11" name="Group 10">
            <a:extLst>
              <a:ext uri="{FF2B5EF4-FFF2-40B4-BE49-F238E27FC236}">
                <a16:creationId xmlns:a16="http://schemas.microsoft.com/office/drawing/2014/main" id="{D492AEB7-8C11-AE41-FBE0-DF507A36EA23}"/>
              </a:ext>
            </a:extLst>
          </p:cNvPr>
          <p:cNvGrpSpPr/>
          <p:nvPr/>
        </p:nvGrpSpPr>
        <p:grpSpPr>
          <a:xfrm>
            <a:off x="5095525" y="2477102"/>
            <a:ext cx="7026806" cy="3714692"/>
            <a:chOff x="5095525" y="2848072"/>
            <a:chExt cx="7026806" cy="3343721"/>
          </a:xfrm>
        </p:grpSpPr>
        <p:pic>
          <p:nvPicPr>
            <p:cNvPr id="12" name="Picture 11">
              <a:extLst>
                <a:ext uri="{FF2B5EF4-FFF2-40B4-BE49-F238E27FC236}">
                  <a16:creationId xmlns:a16="http://schemas.microsoft.com/office/drawing/2014/main" id="{94B8553E-DF1F-A8F1-04E2-B1FCEA68AB3E}"/>
                </a:ext>
              </a:extLst>
            </p:cNvPr>
            <p:cNvPicPr>
              <a:picLocks noChangeAspect="1"/>
            </p:cNvPicPr>
            <p:nvPr/>
          </p:nvPicPr>
          <p:blipFill>
            <a:blip r:embed="rId3"/>
            <a:stretch>
              <a:fillRect/>
            </a:stretch>
          </p:blipFill>
          <p:spPr>
            <a:xfrm>
              <a:off x="5095525" y="2848072"/>
              <a:ext cx="7026806" cy="3343721"/>
            </a:xfrm>
            <a:prstGeom prst="rect">
              <a:avLst/>
            </a:prstGeom>
          </p:spPr>
        </p:pic>
        <p:sp>
          <p:nvSpPr>
            <p:cNvPr id="15" name="Rectangle 14">
              <a:extLst>
                <a:ext uri="{FF2B5EF4-FFF2-40B4-BE49-F238E27FC236}">
                  <a16:creationId xmlns:a16="http://schemas.microsoft.com/office/drawing/2014/main" id="{675BA1F3-DB3E-8632-6D89-18B53B03BBCD}"/>
                </a:ext>
              </a:extLst>
            </p:cNvPr>
            <p:cNvSpPr/>
            <p:nvPr/>
          </p:nvSpPr>
          <p:spPr>
            <a:xfrm>
              <a:off x="5207726" y="5651863"/>
              <a:ext cx="209005" cy="3875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
        <p:nvSpPr>
          <p:cNvPr id="16" name="TextBox 15">
            <a:extLst>
              <a:ext uri="{FF2B5EF4-FFF2-40B4-BE49-F238E27FC236}">
                <a16:creationId xmlns:a16="http://schemas.microsoft.com/office/drawing/2014/main" id="{15511F92-0604-DFC6-ED16-D9E90298F511}"/>
              </a:ext>
            </a:extLst>
          </p:cNvPr>
          <p:cNvSpPr txBox="1"/>
          <p:nvPr/>
        </p:nvSpPr>
        <p:spPr>
          <a:xfrm>
            <a:off x="275330" y="2762423"/>
            <a:ext cx="4820195" cy="3554819"/>
          </a:xfrm>
          <a:prstGeom prst="rect">
            <a:avLst/>
          </a:prstGeom>
          <a:noFill/>
        </p:spPr>
        <p:txBody>
          <a:bodyPr wrap="square" rtlCol="0">
            <a:spAutoFit/>
          </a:bodyPr>
          <a:lstStyle/>
          <a:p>
            <a:pPr lvl="2" rtl="0"/>
            <a:r>
              <a:rPr lang="ro" sz="1400" i="1" dirty="0">
                <a:solidFill>
                  <a:srgbClr val="0070C0"/>
                </a:solidFill>
                <a:cs typeface="Arial" panose="020B0604020202020204" pitchFamily="34" charset="0"/>
              </a:rPr>
              <a:t>Figura 19. Extinderea frontierelor de invazie a Aedes aegypti în Europa în perioada 1950-2050, în conformitate cu modelul RCP 8.5 (emisii ridicate de</a:t>
            </a:r>
            <a:r>
              <a:rPr lang="ro" sz="1400" i="1" baseline="-25000" dirty="0">
                <a:solidFill>
                  <a:srgbClr val="0070C0"/>
                </a:solidFill>
                <a:cs typeface="Arial" panose="020B0604020202020204" pitchFamily="34" charset="0"/>
              </a:rPr>
              <a:t>CO2</a:t>
            </a:r>
            <a:r>
              <a:rPr lang="ro" sz="1400" i="1" dirty="0">
                <a:solidFill>
                  <a:srgbClr val="0070C0"/>
                </a:solidFill>
                <a:cs typeface="Arial" panose="020B0604020202020204" pitchFamily="34" charset="0"/>
              </a:rPr>
              <a:t> ) privind schimbările climatice.</a:t>
            </a:r>
          </a:p>
          <a:p>
            <a:pPr rtl="0"/>
            <a:endParaRPr lang="en-GB" sz="1400" b="1" dirty="0">
              <a:solidFill>
                <a:schemeClr val="tx1">
                  <a:lumMod val="50000"/>
                  <a:lumOff val="50000"/>
                </a:schemeClr>
              </a:solidFill>
              <a:cs typeface="Arial" panose="020B0604020202020204" pitchFamily="34" charset="0"/>
            </a:endParaRPr>
          </a:p>
          <a:p>
            <a:pPr rtl="0"/>
            <a:r>
              <a:rPr lang="ro" sz="1600" dirty="0" smtClean="0">
                <a:cs typeface="Arial" panose="020B0604020202020204" pitchFamily="34" charset="0"/>
              </a:rPr>
              <a:t>"Se preconizează că Europa va avea zone izolate de adecvare susținută pentru </a:t>
            </a:r>
            <a:r>
              <a:rPr lang="ro" sz="1600" i="1" dirty="0" smtClean="0">
                <a:cs typeface="Arial" panose="020B0604020202020204" pitchFamily="34" charset="0"/>
              </a:rPr>
              <a:t>Ae. aegypti</a:t>
            </a:r>
            <a:r>
              <a:rPr lang="ro" sz="1600" dirty="0" smtClean="0">
                <a:cs typeface="Arial" panose="020B0604020202020204" pitchFamily="34" charset="0"/>
              </a:rPr>
              <a:t> în Spania, Portugalia, Grecia și Turcia până în 2030."</a:t>
            </a:r>
          </a:p>
          <a:p>
            <a:pPr rtl="0"/>
            <a:endParaRPr lang="en-GB" sz="900" b="1" dirty="0">
              <a:solidFill>
                <a:schemeClr val="tx1">
                  <a:lumMod val="50000"/>
                  <a:lumOff val="50000"/>
                </a:schemeClr>
              </a:solidFill>
              <a:cs typeface="Arial" panose="020B0604020202020204" pitchFamily="34" charset="0"/>
            </a:endParaRPr>
          </a:p>
          <a:p>
            <a:pPr rtl="0"/>
            <a:r>
              <a:rPr lang="ro" sz="1000" dirty="0" smtClean="0">
                <a:cs typeface="Arial" panose="020B0604020202020204" pitchFamily="34" charset="0"/>
              </a:rPr>
              <a:t>De la: T. Iwamura, A. Guzman-Holst și K. A. A. Murray, Nature Communications (2020) </a:t>
            </a:r>
            <a:r>
              <a:rPr lang="ro" sz="1000" u="sng" dirty="0" smtClean="0">
                <a:cs typeface="Arial" panose="020B0604020202020204" pitchFamily="34" charset="0"/>
              </a:rPr>
              <a:t>11</a:t>
            </a:r>
            <a:r>
              <a:rPr lang="ro" sz="1000" dirty="0" smtClean="0">
                <a:cs typeface="Arial" panose="020B0604020202020204" pitchFamily="34" charset="0"/>
              </a:rPr>
              <a:t>, 2130. </a:t>
            </a:r>
            <a:r>
              <a:rPr lang="ro" sz="1000" dirty="0" smtClean="0">
                <a:cs typeface="Arial" panose="020B0604020202020204" pitchFamily="34" charset="0"/>
                <a:hlinkClick r:id="rId4">
                  <a:extLst>
                    <a:ext uri="{A12FA001-AC4F-418D-AE19-62706E023703}">
                      <ahyp:hlinkClr xmlns="" xmlns:ahyp="http://schemas.microsoft.com/office/drawing/2018/hyperlinkcolor" val="tx"/>
                    </a:ext>
                  </a:extLst>
                </a:hlinkClick>
              </a:rPr>
              <a:t>https</a:t>
            </a:r>
            <a:r>
              <a:rPr lang="ro" sz="1000" dirty="0">
                <a:cs typeface="Arial" panose="020B0604020202020204" pitchFamily="34" charset="0"/>
                <a:hlinkClick r:id="rId4">
                  <a:extLst>
                    <a:ext uri="{A12FA001-AC4F-418D-AE19-62706E023703}">
                      <ahyp:hlinkClr xmlns="" xmlns:ahyp="http://schemas.microsoft.com/office/drawing/2018/hyperlinkcolor" val="tx"/>
                    </a:ext>
                  </a:extLst>
                </a:hlinkClick>
              </a:rPr>
              <a:t>://doi.org/10.1038/s41467-020-16010-4</a:t>
            </a:r>
            <a:endParaRPr lang="fr-FR" sz="1000" dirty="0">
              <a:cs typeface="Arial" panose="020B0604020202020204" pitchFamily="34" charset="0"/>
            </a:endParaRPr>
          </a:p>
          <a:p>
            <a:pPr rtl="0"/>
            <a:endParaRPr lang="en-GB" sz="1400" dirty="0">
              <a:solidFill>
                <a:schemeClr val="tx1">
                  <a:lumMod val="50000"/>
                  <a:lumOff val="50000"/>
                </a:schemeClr>
              </a:solidFill>
              <a:cs typeface="Arial" panose="020B0604020202020204" pitchFamily="34" charset="0"/>
            </a:endParaRPr>
          </a:p>
          <a:p>
            <a:pPr rtl="0"/>
            <a:r>
              <a:rPr lang="ro" sz="1600" dirty="0" smtClean="0">
                <a:cs typeface="Arial" panose="020B0604020202020204" pitchFamily="34" charset="0"/>
              </a:rPr>
              <a:t>"În 2030, condițiile climatice din sudul Spaniei vor fi favorabile stabilirii țânțarului febrei galbene." </a:t>
            </a:r>
          </a:p>
          <a:p>
            <a:pPr rtl="0"/>
            <a:endParaRPr lang="en-GB" sz="800" dirty="0" smtClean="0">
              <a:solidFill>
                <a:schemeClr val="tx1">
                  <a:lumMod val="50000"/>
                  <a:lumOff val="50000"/>
                </a:schemeClr>
              </a:solidFill>
              <a:cs typeface="Arial" panose="020B0604020202020204" pitchFamily="34" charset="0"/>
            </a:endParaRPr>
          </a:p>
          <a:p>
            <a:pPr rtl="0"/>
            <a:r>
              <a:rPr lang="ro" sz="1000" dirty="0" smtClean="0">
                <a:cs typeface="Arial" panose="020B0604020202020204" pitchFamily="34" charset="0"/>
              </a:rPr>
              <a:t>De </a:t>
            </a:r>
            <a:r>
              <a:rPr lang="ro" sz="1000" dirty="0">
                <a:cs typeface="Arial" panose="020B0604020202020204" pitchFamily="34" charset="0"/>
              </a:rPr>
              <a:t>la: </a:t>
            </a:r>
            <a:r>
              <a:rPr lang="ro" sz="1000" dirty="0">
                <a:cs typeface="Arial" panose="020B0604020202020204" pitchFamily="34" charset="0"/>
                <a:hlinkClick r:id="rId5">
                  <a:extLst>
                    <a:ext uri="{A12FA001-AC4F-418D-AE19-62706E023703}">
                      <ahyp:hlinkClr xmlns="" xmlns:ahyp="http://schemas.microsoft.com/office/drawing/2018/hyperlinkcolor" val="tx"/>
                    </a:ext>
                  </a:extLst>
                </a:hlinkClick>
              </a:rPr>
              <a:t>http://www.mosquitoalert.com/en/el-cambio-climatico-acelera-la-expansion-del-mosquito-de-la-fiebre-amarilla/</a:t>
            </a:r>
            <a:r>
              <a:rPr lang="ro" sz="1000" dirty="0">
                <a:cs typeface="Arial" panose="020B0604020202020204" pitchFamily="34" charset="0"/>
              </a:rPr>
              <a:t>. Accesat la</a:t>
            </a:r>
            <a:r>
              <a:rPr lang="ro" sz="1000" baseline="30000" dirty="0">
                <a:cs typeface="Arial" panose="020B0604020202020204" pitchFamily="34" charset="0"/>
              </a:rPr>
              <a:t>11</a:t>
            </a:r>
            <a:r>
              <a:rPr lang="ro" sz="1000" dirty="0">
                <a:cs typeface="Arial" panose="020B0604020202020204" pitchFamily="34" charset="0"/>
              </a:rPr>
              <a:t> iunie 2023.</a:t>
            </a:r>
            <a:endParaRPr lang="en-IE" sz="1000" dirty="0">
              <a:cs typeface="Arial" panose="020B0604020202020204" pitchFamily="34" charset="0"/>
            </a:endParaRPr>
          </a:p>
        </p:txBody>
      </p:sp>
    </p:spTree>
    <p:extLst>
      <p:ext uri="{BB962C8B-B14F-4D97-AF65-F5344CB8AC3E}">
        <p14:creationId xmlns:p14="http://schemas.microsoft.com/office/powerpoint/2010/main" val="26513896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rtl="0">
              <a:buClr>
                <a:srgbClr val="00B050"/>
              </a:buClr>
              <a:buNone/>
            </a:pPr>
            <a:r>
              <a:rPr lang="ro" sz="2000" dirty="0">
                <a:solidFill>
                  <a:srgbClr val="FF0000"/>
                </a:solidFill>
              </a:rPr>
              <a:t>Zika</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pSp>
        <p:nvGrpSpPr>
          <p:cNvPr id="2" name="Group 1">
            <a:extLst>
              <a:ext uri="{FF2B5EF4-FFF2-40B4-BE49-F238E27FC236}">
                <a16:creationId xmlns:a16="http://schemas.microsoft.com/office/drawing/2014/main" id="{ED755713-0F8E-73CB-882E-1E7314BDF243}"/>
              </a:ext>
            </a:extLst>
          </p:cNvPr>
          <p:cNvGrpSpPr/>
          <p:nvPr/>
        </p:nvGrpSpPr>
        <p:grpSpPr>
          <a:xfrm>
            <a:off x="69667" y="639766"/>
            <a:ext cx="12052663" cy="1650587"/>
            <a:chOff x="69668" y="818607"/>
            <a:chExt cx="12052663" cy="1650587"/>
          </a:xfrm>
        </p:grpSpPr>
        <p:sp>
          <p:nvSpPr>
            <p:cNvPr id="4" name="TextBox 3">
              <a:extLst>
                <a:ext uri="{FF2B5EF4-FFF2-40B4-BE49-F238E27FC236}">
                  <a16:creationId xmlns:a16="http://schemas.microsoft.com/office/drawing/2014/main" id="{3843C818-F540-8DFB-FA4D-022777D8BFE5}"/>
                </a:ext>
              </a:extLst>
            </p:cNvPr>
            <p:cNvSpPr txBox="1"/>
            <p:nvPr/>
          </p:nvSpPr>
          <p:spPr>
            <a:xfrm>
              <a:off x="100148" y="818607"/>
              <a:ext cx="12022183" cy="307777"/>
            </a:xfrm>
            <a:prstGeom prst="rect">
              <a:avLst/>
            </a:prstGeom>
            <a:noFill/>
          </p:spPr>
          <p:txBody>
            <a:bodyPr wrap="square" rtlCol="0">
              <a:spAutoFit/>
            </a:bodyPr>
            <a:lstStyle/>
            <a:p>
              <a:pPr rtl="0"/>
              <a:r>
                <a:rPr lang="ro" sz="1400" b="1">
                  <a:latin typeface="Arial" panose="020B0604020202020204" pitchFamily="34" charset="0"/>
                  <a:cs typeface="Arial" panose="020B0604020202020204" pitchFamily="34" charset="0"/>
                </a:rPr>
                <a:t>Pericolul climatic				        Tip de transmisie				                   Boala</a:t>
              </a:r>
              <a:endParaRPr lang="en-IE" sz="1400" b="1"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4F6ABCDE-AD46-6053-F0A8-6905CAD03FD4}"/>
                </a:ext>
              </a:extLst>
            </p:cNvPr>
            <p:cNvPicPr>
              <a:picLocks noChangeAspect="1"/>
            </p:cNvPicPr>
            <p:nvPr/>
          </p:nvPicPr>
          <p:blipFill>
            <a:blip r:embed="rId2"/>
            <a:stretch>
              <a:fillRect/>
            </a:stretch>
          </p:blipFill>
          <p:spPr>
            <a:xfrm>
              <a:off x="69668" y="1126384"/>
              <a:ext cx="12052663" cy="1342810"/>
            </a:xfrm>
            <a:prstGeom prst="rect">
              <a:avLst/>
            </a:prstGeom>
          </p:spPr>
        </p:pic>
      </p:grpSp>
      <p:pic>
        <p:nvPicPr>
          <p:cNvPr id="9" name="Picture 8">
            <a:extLst>
              <a:ext uri="{FF2B5EF4-FFF2-40B4-BE49-F238E27FC236}">
                <a16:creationId xmlns:a16="http://schemas.microsoft.com/office/drawing/2014/main" id="{A75DDB13-4CFE-88B3-92E4-6F947CD96DA8}"/>
              </a:ext>
            </a:extLst>
          </p:cNvPr>
          <p:cNvPicPr>
            <a:picLocks noChangeAspect="1"/>
          </p:cNvPicPr>
          <p:nvPr/>
        </p:nvPicPr>
        <p:blipFill>
          <a:blip r:embed="rId3"/>
          <a:stretch>
            <a:fillRect/>
          </a:stretch>
        </p:blipFill>
        <p:spPr>
          <a:xfrm>
            <a:off x="5768330" y="1950720"/>
            <a:ext cx="6368269" cy="4411898"/>
          </a:xfrm>
          <a:prstGeom prst="rect">
            <a:avLst/>
          </a:prstGeom>
        </p:spPr>
      </p:pic>
      <p:sp>
        <p:nvSpPr>
          <p:cNvPr id="10" name="TextBox 9">
            <a:extLst>
              <a:ext uri="{FF2B5EF4-FFF2-40B4-BE49-F238E27FC236}">
                <a16:creationId xmlns:a16="http://schemas.microsoft.com/office/drawing/2014/main" id="{978CDEB0-E45F-FA7F-2B1C-ECFF1281B442}"/>
              </a:ext>
            </a:extLst>
          </p:cNvPr>
          <p:cNvSpPr txBox="1"/>
          <p:nvPr/>
        </p:nvSpPr>
        <p:spPr>
          <a:xfrm>
            <a:off x="621101" y="5255024"/>
            <a:ext cx="4798179" cy="892552"/>
          </a:xfrm>
          <a:prstGeom prst="rect">
            <a:avLst/>
          </a:prstGeom>
          <a:noFill/>
        </p:spPr>
        <p:txBody>
          <a:bodyPr wrap="square" rtlCol="0">
            <a:spAutoFit/>
          </a:bodyPr>
          <a:lstStyle/>
          <a:p>
            <a:r>
              <a:rPr lang="ro" sz="1400" i="1" dirty="0">
                <a:solidFill>
                  <a:srgbClr val="0070C0"/>
                </a:solidFill>
                <a:cs typeface="Arial" panose="020B0604020202020204" pitchFamily="34" charset="0"/>
              </a:rPr>
              <a:t>Figura 20. Creșteri regionale ale populațiilor cu risc de transmitere a virusului Zika (una sau mai multe </a:t>
            </a:r>
            <a:r>
              <a:rPr lang="ro" sz="1400" i="1" dirty="0" smtClean="0">
                <a:solidFill>
                  <a:srgbClr val="0070C0"/>
                </a:solidFill>
                <a:cs typeface="Arial" panose="020B0604020202020204" pitchFamily="34" charset="0"/>
              </a:rPr>
              <a:t>luni).</a:t>
            </a:r>
            <a:r>
              <a:rPr lang="ro" sz="1400" i="1" dirty="0" smtClean="0">
                <a:cs typeface="Arial" panose="020B0604020202020204" pitchFamily="34" charset="0"/>
              </a:rPr>
              <a:t> </a:t>
            </a:r>
            <a:endParaRPr lang="en-GB" sz="1400" dirty="0" smtClean="0">
              <a:cs typeface="Arial" panose="020B0604020202020204" pitchFamily="34" charset="0"/>
            </a:endParaRPr>
          </a:p>
          <a:p>
            <a:pPr rtl="0"/>
            <a:endParaRPr lang="en-GB" sz="1400" dirty="0">
              <a:solidFill>
                <a:schemeClr val="tx1">
                  <a:lumMod val="50000"/>
                  <a:lumOff val="50000"/>
                </a:schemeClr>
              </a:solidFill>
              <a:cs typeface="Arial" panose="020B0604020202020204" pitchFamily="34" charset="0"/>
            </a:endParaRPr>
          </a:p>
          <a:p>
            <a:pPr rtl="0"/>
            <a:r>
              <a:rPr lang="ro" sz="1000" dirty="0" smtClean="0">
                <a:cs typeface="Arial" panose="020B0604020202020204" pitchFamily="34" charset="0"/>
                <a:hlinkClick r:id="rId4">
                  <a:extLst>
                    <a:ext uri="{A12FA001-AC4F-418D-AE19-62706E023703}">
                      <ahyp:hlinkClr xmlns="" xmlns:ahyp="http://schemas.microsoft.com/office/drawing/2018/hyperlinkcolor" val="tx"/>
                    </a:ext>
                  </a:extLst>
                </a:hlinkClick>
              </a:rPr>
              <a:t>https</a:t>
            </a:r>
            <a:r>
              <a:rPr lang="ro" sz="1000" dirty="0">
                <a:cs typeface="Arial" panose="020B0604020202020204" pitchFamily="34" charset="0"/>
                <a:hlinkClick r:id="rId4">
                  <a:extLst>
                    <a:ext uri="{A12FA001-AC4F-418D-AE19-62706E023703}">
                      <ahyp:hlinkClr xmlns="" xmlns:ahyp="http://schemas.microsoft.com/office/drawing/2018/hyperlinkcolor" val="tx"/>
                    </a:ext>
                  </a:extLst>
                </a:hlinkClick>
              </a:rPr>
              <a:t>://doi.org/10.1111/gcb.15384</a:t>
            </a:r>
            <a:r>
              <a:rPr lang="ro" sz="1000" dirty="0">
                <a:cs typeface="Arial" panose="020B0604020202020204" pitchFamily="34" charset="0"/>
              </a:rPr>
              <a:t> </a:t>
            </a:r>
          </a:p>
        </p:txBody>
      </p:sp>
    </p:spTree>
    <p:extLst>
      <p:ext uri="{BB962C8B-B14F-4D97-AF65-F5344CB8AC3E}">
        <p14:creationId xmlns:p14="http://schemas.microsoft.com/office/powerpoint/2010/main" val="22082974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87383"/>
            <a:ext cx="11896825" cy="6026331"/>
          </a:xfrm>
        </p:spPr>
        <p:txBody>
          <a:bodyPr rtlCol="0">
            <a:noAutofit/>
          </a:bodyPr>
          <a:lstStyle/>
          <a:p>
            <a:pPr marL="0" indent="0" rtl="0">
              <a:buClr>
                <a:srgbClr val="00B050"/>
              </a:buClr>
              <a:buNone/>
            </a:pPr>
            <a:r>
              <a:rPr lang="ro" sz="2000" u="sng" dirty="0" smtClean="0">
                <a:solidFill>
                  <a:srgbClr val="0070C0"/>
                </a:solidFill>
              </a:rPr>
              <a:t>Efectele </a:t>
            </a:r>
            <a:r>
              <a:rPr lang="ro" sz="2000" u="sng" dirty="0">
                <a:solidFill>
                  <a:srgbClr val="0070C0"/>
                </a:solidFill>
              </a:rPr>
              <a:t>schimbărilor climatice în funcție de vector:</a:t>
            </a:r>
            <a:r>
              <a:rPr lang="ro" sz="2000" dirty="0">
                <a:solidFill>
                  <a:srgbClr val="0070C0"/>
                </a:solidFill>
              </a:rPr>
              <a:t> </a:t>
            </a:r>
            <a:r>
              <a:rPr lang="ro" sz="2000" dirty="0">
                <a:solidFill>
                  <a:srgbClr val="FF0000"/>
                </a:solidFill>
              </a:rPr>
              <a:t>Purici</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sp>
        <p:nvSpPr>
          <p:cNvPr id="5" name="TextBox 4">
            <a:extLst>
              <a:ext uri="{FF2B5EF4-FFF2-40B4-BE49-F238E27FC236}">
                <a16:creationId xmlns:a16="http://schemas.microsoft.com/office/drawing/2014/main" id="{40F31326-12B4-7699-5C64-7A9466A95281}"/>
              </a:ext>
            </a:extLst>
          </p:cNvPr>
          <p:cNvSpPr txBox="1"/>
          <p:nvPr/>
        </p:nvSpPr>
        <p:spPr>
          <a:xfrm>
            <a:off x="402769" y="3649677"/>
            <a:ext cx="11416940" cy="1091068"/>
          </a:xfrm>
          <a:prstGeom prst="rect">
            <a:avLst/>
          </a:prstGeom>
          <a:noFill/>
        </p:spPr>
        <p:txBody>
          <a:bodyPr wrap="square" rtlCol="0">
            <a:spAutoFit/>
          </a:bodyPr>
          <a:lstStyle/>
          <a:p>
            <a:pPr rtl="0">
              <a:lnSpc>
                <a:spcPct val="110000"/>
              </a:lnSpc>
              <a:buClr>
                <a:srgbClr val="FF0000"/>
              </a:buClr>
            </a:pPr>
            <a:r>
              <a:rPr lang="ro" sz="2000" dirty="0" smtClean="0">
                <a:cs typeface="Arial" panose="020B0604020202020204" pitchFamily="34" charset="0"/>
              </a:rPr>
              <a:t>Aici putem vedea că puricii sunt responsabili de 5 boli ale animalelor de pradă și că aceste boli sunt agravate de 4 dintre efectele schimbărilor climatice discutate mai sus, precipitațiile, încălzirea globală, inundațiile și seceta contribuind la toate aceste boli.</a:t>
            </a:r>
            <a:endParaRPr lang="ro" sz="2000" dirty="0">
              <a:cs typeface="Arial" panose="020B0604020202020204" pitchFamily="34" charset="0"/>
            </a:endParaRPr>
          </a:p>
        </p:txBody>
      </p:sp>
      <p:grpSp>
        <p:nvGrpSpPr>
          <p:cNvPr id="6" name="Group 5">
            <a:extLst>
              <a:ext uri="{FF2B5EF4-FFF2-40B4-BE49-F238E27FC236}">
                <a16:creationId xmlns:a16="http://schemas.microsoft.com/office/drawing/2014/main" id="{B9D3F9B4-E93A-37F8-44E4-3F2488876B5F}"/>
              </a:ext>
            </a:extLst>
          </p:cNvPr>
          <p:cNvGrpSpPr/>
          <p:nvPr/>
        </p:nvGrpSpPr>
        <p:grpSpPr>
          <a:xfrm>
            <a:off x="69669" y="1071156"/>
            <a:ext cx="12052662" cy="1875558"/>
            <a:chOff x="69669" y="1071156"/>
            <a:chExt cx="12052662" cy="1875558"/>
          </a:xfrm>
        </p:grpSpPr>
        <p:pic>
          <p:nvPicPr>
            <p:cNvPr id="7" name="Picture 6">
              <a:extLst>
                <a:ext uri="{FF2B5EF4-FFF2-40B4-BE49-F238E27FC236}">
                  <a16:creationId xmlns:a16="http://schemas.microsoft.com/office/drawing/2014/main" id="{247BDD67-42DF-B06C-64DD-49D4A1CD4AE4}"/>
                </a:ext>
              </a:extLst>
            </p:cNvPr>
            <p:cNvPicPr>
              <a:picLocks noChangeAspect="1"/>
            </p:cNvPicPr>
            <p:nvPr/>
          </p:nvPicPr>
          <p:blipFill>
            <a:blip r:embed="rId2"/>
            <a:stretch>
              <a:fillRect/>
            </a:stretch>
          </p:blipFill>
          <p:spPr>
            <a:xfrm>
              <a:off x="69669" y="1378933"/>
              <a:ext cx="12052662" cy="1567781"/>
            </a:xfrm>
            <a:prstGeom prst="rect">
              <a:avLst/>
            </a:prstGeom>
          </p:spPr>
        </p:pic>
        <p:sp>
          <p:nvSpPr>
            <p:cNvPr id="8" name="TextBox 7">
              <a:extLst>
                <a:ext uri="{FF2B5EF4-FFF2-40B4-BE49-F238E27FC236}">
                  <a16:creationId xmlns:a16="http://schemas.microsoft.com/office/drawing/2014/main" id="{51CA3BEE-FCF4-0CCC-5F11-EC1B62490CF5}"/>
                </a:ext>
              </a:extLst>
            </p:cNvPr>
            <p:cNvSpPr txBox="1"/>
            <p:nvPr/>
          </p:nvSpPr>
          <p:spPr>
            <a:xfrm>
              <a:off x="100148" y="1071156"/>
              <a:ext cx="12022183" cy="307777"/>
            </a:xfrm>
            <a:prstGeom prst="rect">
              <a:avLst/>
            </a:prstGeom>
            <a:noFill/>
          </p:spPr>
          <p:txBody>
            <a:bodyPr wrap="square" rtlCol="0">
              <a:spAutoFit/>
            </a:bodyPr>
            <a:lstStyle/>
            <a:p>
              <a:pPr rtl="0"/>
              <a:r>
                <a:rPr lang="ro" sz="1400" b="1">
                  <a:latin typeface="Arial" panose="020B0604020202020204" pitchFamily="34" charset="0"/>
                  <a:cs typeface="Arial" panose="020B0604020202020204" pitchFamily="34" charset="0"/>
                </a:rPr>
                <a:t>Pericolul climatic				        Tip de transmisie				                   Boala</a:t>
              </a:r>
              <a:endParaRPr lang="en-IE" sz="1400" b="1"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1598306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ro" sz="2000">
                <a:solidFill>
                  <a:schemeClr val="tx1"/>
                </a:solidFill>
              </a:rPr>
              <a:t>Privind unele dintre bolile specifice transmise de purici: </a:t>
            </a:r>
            <a:r>
              <a:rPr lang="ro" sz="2000">
                <a:solidFill>
                  <a:srgbClr val="FF0000"/>
                </a:solidFill>
              </a:rPr>
              <a:t>Plague</a:t>
            </a:r>
          </a:p>
        </p:txBody>
      </p:sp>
      <p:grpSp>
        <p:nvGrpSpPr>
          <p:cNvPr id="2" name="Group 1">
            <a:extLst>
              <a:ext uri="{FF2B5EF4-FFF2-40B4-BE49-F238E27FC236}">
                <a16:creationId xmlns:a16="http://schemas.microsoft.com/office/drawing/2014/main" id="{6D6F94C4-45FC-49DB-9047-1652DB67612A}"/>
              </a:ext>
            </a:extLst>
          </p:cNvPr>
          <p:cNvGrpSpPr/>
          <p:nvPr/>
        </p:nvGrpSpPr>
        <p:grpSpPr>
          <a:xfrm>
            <a:off x="69668" y="764647"/>
            <a:ext cx="12052663" cy="927425"/>
            <a:chOff x="69668" y="1071156"/>
            <a:chExt cx="12052663" cy="927425"/>
          </a:xfrm>
        </p:grpSpPr>
        <p:sp>
          <p:nvSpPr>
            <p:cNvPr id="4" name="TextBox 3">
              <a:extLst>
                <a:ext uri="{FF2B5EF4-FFF2-40B4-BE49-F238E27FC236}">
                  <a16:creationId xmlns:a16="http://schemas.microsoft.com/office/drawing/2014/main" id="{A17288A1-0295-D8B4-3EB8-B4BA0865B743}"/>
                </a:ext>
              </a:extLst>
            </p:cNvPr>
            <p:cNvSpPr txBox="1"/>
            <p:nvPr/>
          </p:nvSpPr>
          <p:spPr>
            <a:xfrm>
              <a:off x="100148" y="1071156"/>
              <a:ext cx="12022183" cy="307777"/>
            </a:xfrm>
            <a:prstGeom prst="rect">
              <a:avLst/>
            </a:prstGeom>
            <a:noFill/>
          </p:spPr>
          <p:txBody>
            <a:bodyPr wrap="square" rtlCol="0">
              <a:spAutoFit/>
            </a:bodyPr>
            <a:lstStyle/>
            <a:p>
              <a:pPr rtl="0"/>
              <a:r>
                <a:rPr lang="ro" sz="1400" b="1">
                  <a:latin typeface="Arial" panose="020B0604020202020204" pitchFamily="34" charset="0"/>
                  <a:cs typeface="Arial" panose="020B0604020202020204" pitchFamily="34" charset="0"/>
                </a:rPr>
                <a:t>Pericolul climatic				        Tip de transmisie				                   Boala</a:t>
              </a:r>
              <a:endParaRPr lang="en-IE" sz="1400" b="1"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BB8B1E09-1307-6900-9D61-E8AEC6C8DA7A}"/>
                </a:ext>
              </a:extLst>
            </p:cNvPr>
            <p:cNvPicPr>
              <a:picLocks noChangeAspect="1"/>
            </p:cNvPicPr>
            <p:nvPr/>
          </p:nvPicPr>
          <p:blipFill>
            <a:blip r:embed="rId2"/>
            <a:stretch>
              <a:fillRect/>
            </a:stretch>
          </p:blipFill>
          <p:spPr>
            <a:xfrm>
              <a:off x="69668" y="1378933"/>
              <a:ext cx="12022183" cy="619648"/>
            </a:xfrm>
            <a:prstGeom prst="rect">
              <a:avLst/>
            </a:prstGeom>
          </p:spPr>
        </p:pic>
      </p:grpSp>
      <p:pic>
        <p:nvPicPr>
          <p:cNvPr id="6" name="Picture 5">
            <a:extLst>
              <a:ext uri="{FF2B5EF4-FFF2-40B4-BE49-F238E27FC236}">
                <a16:creationId xmlns:a16="http://schemas.microsoft.com/office/drawing/2014/main" id="{68D07FA2-F453-E80B-339B-77C7B2AE1659}"/>
              </a:ext>
            </a:extLst>
          </p:cNvPr>
          <p:cNvPicPr>
            <a:picLocks noChangeAspect="1"/>
          </p:cNvPicPr>
          <p:nvPr/>
        </p:nvPicPr>
        <p:blipFill>
          <a:blip r:embed="rId3"/>
          <a:stretch>
            <a:fillRect/>
          </a:stretch>
        </p:blipFill>
        <p:spPr>
          <a:xfrm>
            <a:off x="7463245" y="1646476"/>
            <a:ext cx="4728755" cy="4704126"/>
          </a:xfrm>
          <a:prstGeom prst="rect">
            <a:avLst/>
          </a:prstGeom>
        </p:spPr>
      </p:pic>
      <p:sp>
        <p:nvSpPr>
          <p:cNvPr id="7" name="TextBox 6">
            <a:extLst>
              <a:ext uri="{FF2B5EF4-FFF2-40B4-BE49-F238E27FC236}">
                <a16:creationId xmlns:a16="http://schemas.microsoft.com/office/drawing/2014/main" id="{A3407D38-D67E-2B9B-09A3-67388FAAA883}"/>
              </a:ext>
            </a:extLst>
          </p:cNvPr>
          <p:cNvSpPr txBox="1"/>
          <p:nvPr/>
        </p:nvSpPr>
        <p:spPr>
          <a:xfrm>
            <a:off x="1716656" y="5253203"/>
            <a:ext cx="5926709" cy="892552"/>
          </a:xfrm>
          <a:prstGeom prst="rect">
            <a:avLst/>
          </a:prstGeom>
          <a:noFill/>
        </p:spPr>
        <p:txBody>
          <a:bodyPr wrap="square" rtlCol="0">
            <a:spAutoFit/>
          </a:bodyPr>
          <a:lstStyle/>
          <a:p>
            <a:r>
              <a:rPr lang="ro" sz="1400" i="1" dirty="0">
                <a:solidFill>
                  <a:srgbClr val="0070C0"/>
                </a:solidFill>
                <a:cs typeface="Arial" panose="020B0604020202020204" pitchFamily="34" charset="0"/>
              </a:rPr>
              <a:t>Figura 21. Efecte parțiale asupra intensității cazurilor de ciumă umană ale indicelui de uscăciune/umiditate (D/W)</a:t>
            </a:r>
            <a:r>
              <a:rPr lang="ro" sz="1400" i="1" dirty="0">
                <a:cs typeface="Arial" panose="020B0604020202020204" pitchFamily="34" charset="0"/>
              </a:rPr>
              <a:t>. </a:t>
            </a:r>
            <a:endParaRPr lang="en-GB" sz="1400" dirty="0">
              <a:solidFill>
                <a:schemeClr val="tx1">
                  <a:lumMod val="50000"/>
                  <a:lumOff val="50000"/>
                </a:schemeClr>
              </a:solidFill>
              <a:cs typeface="Arial" panose="020B0604020202020204" pitchFamily="34" charset="0"/>
            </a:endParaRPr>
          </a:p>
          <a:p>
            <a:pPr rtl="0"/>
            <a:endParaRPr lang="en-GB" sz="1400" dirty="0">
              <a:cs typeface="Arial" panose="020B0604020202020204" pitchFamily="34" charset="0"/>
            </a:endParaRPr>
          </a:p>
          <a:p>
            <a:pPr rtl="0"/>
            <a:r>
              <a:rPr lang="ro" sz="1000" dirty="0" smtClean="0">
                <a:cs typeface="Arial" panose="020B0604020202020204" pitchFamily="34" charset="0"/>
                <a:hlinkClick r:id="rId4">
                  <a:extLst>
                    <a:ext uri="{A12FA001-AC4F-418D-AE19-62706E023703}">
                      <ahyp:hlinkClr xmlns="" xmlns:ahyp="http://schemas.microsoft.com/office/drawing/2018/hyperlinkcolor" val="tx"/>
                    </a:ext>
                  </a:extLst>
                </a:hlinkClick>
              </a:rPr>
              <a:t>https</a:t>
            </a:r>
            <a:r>
              <a:rPr lang="ro" sz="1000" dirty="0">
                <a:cs typeface="Arial" panose="020B0604020202020204" pitchFamily="34" charset="0"/>
                <a:hlinkClick r:id="rId4">
                  <a:extLst>
                    <a:ext uri="{A12FA001-AC4F-418D-AE19-62706E023703}">
                      <ahyp:hlinkClr xmlns="" xmlns:ahyp="http://schemas.microsoft.com/office/drawing/2018/hyperlinkcolor" val="tx"/>
                    </a:ext>
                  </a:extLst>
                </a:hlinkClick>
              </a:rPr>
              <a:t>://www.pnas.org/doi/full/10.1073/pnas.1019486108</a:t>
            </a:r>
            <a:r>
              <a:rPr lang="ro" sz="1000" dirty="0">
                <a:cs typeface="Arial" panose="020B0604020202020204" pitchFamily="34" charset="0"/>
              </a:rPr>
              <a:t>.</a:t>
            </a:r>
            <a:endParaRPr lang="en-IE" sz="1000" dirty="0">
              <a:cs typeface="Arial" panose="020B0604020202020204" pitchFamily="34" charset="0"/>
            </a:endParaRPr>
          </a:p>
        </p:txBody>
      </p:sp>
    </p:spTree>
    <p:extLst>
      <p:ext uri="{BB962C8B-B14F-4D97-AF65-F5344CB8AC3E}">
        <p14:creationId xmlns:p14="http://schemas.microsoft.com/office/powerpoint/2010/main" val="3347561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algn="ctr" rtl="0"/>
            <a:r>
              <a:rPr lang="ro" sz="2800" dirty="0" smtClean="0">
                <a:solidFill>
                  <a:schemeClr val="tx1"/>
                </a:solidFill>
                <a:cs typeface="Arial" panose="020B0604020202020204" pitchFamily="34" charset="0"/>
              </a:rPr>
              <a:t>Introducere</a:t>
            </a:r>
            <a:endParaRPr lang="hu-HU" sz="2800" dirty="0">
              <a:solidFill>
                <a:schemeClr val="tx1"/>
              </a:solidFill>
            </a:endParaRPr>
          </a:p>
        </p:txBody>
      </p:sp>
      <p:sp>
        <p:nvSpPr>
          <p:cNvPr id="3" name="Tartalom helye 2"/>
          <p:cNvSpPr>
            <a:spLocks noGrp="1"/>
          </p:cNvSpPr>
          <p:nvPr>
            <p:ph idx="1"/>
          </p:nvPr>
        </p:nvSpPr>
        <p:spPr>
          <a:xfrm>
            <a:off x="192506" y="914400"/>
            <a:ext cx="11896825" cy="5147101"/>
          </a:xfrm>
        </p:spPr>
        <p:txBody>
          <a:bodyPr rtlCol="0">
            <a:normAutofit/>
          </a:bodyPr>
          <a:lstStyle/>
          <a:p>
            <a:pPr rtl="0">
              <a:lnSpc>
                <a:spcPct val="110000"/>
              </a:lnSpc>
              <a:spcAft>
                <a:spcPts val="500"/>
              </a:spcAft>
              <a:buClr>
                <a:srgbClr val="00B050"/>
              </a:buClr>
            </a:pPr>
            <a:r>
              <a:rPr lang="ro" sz="2000" dirty="0" smtClean="0">
                <a:solidFill>
                  <a:schemeClr val="tx1"/>
                </a:solidFill>
                <a:cs typeface="Arial" panose="020B0604020202020204" pitchFamily="34" charset="0"/>
              </a:rPr>
              <a:t>Organizația </a:t>
            </a:r>
            <a:r>
              <a:rPr lang="ro" sz="2000" dirty="0">
                <a:solidFill>
                  <a:schemeClr val="tx1"/>
                </a:solidFill>
                <a:cs typeface="Arial" panose="020B0604020202020204" pitchFamily="34" charset="0"/>
              </a:rPr>
              <a:t>Mondială a Sănătății (OMS): aproximativ o șesime din dizabilitățile și bolile la nivel mondial sunt cauzate de bolile transmise prin vectori (VBD). </a:t>
            </a:r>
          </a:p>
          <a:p>
            <a:pPr rtl="0">
              <a:lnSpc>
                <a:spcPct val="110000"/>
              </a:lnSpc>
              <a:spcAft>
                <a:spcPts val="500"/>
              </a:spcAft>
              <a:buClr>
                <a:srgbClr val="00B050"/>
              </a:buClr>
            </a:pPr>
            <a:r>
              <a:rPr lang="ro" sz="2000" dirty="0">
                <a:solidFill>
                  <a:schemeClr val="tx1"/>
                </a:solidFill>
                <a:cs typeface="Arial" panose="020B0604020202020204" pitchFamily="34" charset="0"/>
              </a:rPr>
              <a:t>Anual, bolile venerice infectează peste un miliard de oameni și ucid peste un milion de persoane, pe lângă faptul că reduc dezvoltarea socio-economică și pun o presiune considerabilă asupra serviciilor de sănătate. </a:t>
            </a:r>
          </a:p>
          <a:p>
            <a:pPr rtl="0">
              <a:lnSpc>
                <a:spcPct val="110000"/>
              </a:lnSpc>
              <a:spcAft>
                <a:spcPts val="500"/>
              </a:spcAft>
              <a:buClr>
                <a:srgbClr val="00B050"/>
              </a:buClr>
            </a:pPr>
            <a:r>
              <a:rPr lang="ro" sz="2000" dirty="0">
                <a:solidFill>
                  <a:schemeClr val="tx1"/>
                </a:solidFill>
                <a:cs typeface="Arial" panose="020B0604020202020204" pitchFamily="34" charset="0"/>
              </a:rPr>
              <a:t>Sensibilitatea ridicată a bolilor de VBD la condițiile climatice și meteorologice, în special la temperatură, umiditate și precipitații, determină o interacțiune complexă între acești factori și patogeneza, propagarea și impactul social al acestor boli. </a:t>
            </a:r>
          </a:p>
          <a:p>
            <a:pPr rtl="0">
              <a:lnSpc>
                <a:spcPct val="110000"/>
              </a:lnSpc>
              <a:spcAft>
                <a:spcPts val="500"/>
              </a:spcAft>
              <a:buClr>
                <a:srgbClr val="00B050"/>
              </a:buClr>
            </a:pPr>
            <a:r>
              <a:rPr lang="ro" sz="2000" dirty="0">
                <a:solidFill>
                  <a:schemeClr val="tx1"/>
                </a:solidFill>
                <a:cs typeface="Arial" panose="020B0604020202020204" pitchFamily="34" charset="0"/>
              </a:rPr>
              <a:t>În contextul acestei lecții, vom examina stadiul actual al cunoștințelor pe această temă și vom analiza abordările practice pentru a contracara și a atenua efectele schimbărilor climatice asupra VBD și a bolilor asociate.  </a:t>
            </a:r>
          </a:p>
          <a:p>
            <a:pPr marL="0" indent="0" rtl="0">
              <a:buNone/>
            </a:pPr>
            <a:endParaRPr lang="hu-HU" sz="2000" dirty="0">
              <a:solidFill>
                <a:schemeClr val="tx1"/>
              </a:solidFill>
            </a:endParaRPr>
          </a:p>
        </p:txBody>
      </p:sp>
      <p:pic>
        <p:nvPicPr>
          <p:cNvPr id="4" name="Picture 4" descr="all life stages of Ixodes scapularis--larva, nymph, adult male, and adult female. Dime in background for scale.">
            <a:extLst>
              <a:ext uri="{FF2B5EF4-FFF2-40B4-BE49-F238E27FC236}">
                <a16:creationId xmlns:a16="http://schemas.microsoft.com/office/drawing/2014/main" id="{690CE860-0002-34CF-89FF-302DEFC31B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23886" y="4756095"/>
            <a:ext cx="3126381" cy="147792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A close up of a mosquito">
            <a:extLst>
              <a:ext uri="{FF2B5EF4-FFF2-40B4-BE49-F238E27FC236}">
                <a16:creationId xmlns:a16="http://schemas.microsoft.com/office/drawing/2014/main" id="{07879BA4-FD2E-6050-36F7-B7352FF1F01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14527" y="4756095"/>
            <a:ext cx="3351830" cy="14779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03350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rtl="0">
              <a:buClr>
                <a:srgbClr val="00B050"/>
              </a:buClr>
              <a:buNone/>
            </a:pPr>
            <a:r>
              <a:rPr lang="ro" sz="2000" dirty="0">
                <a:solidFill>
                  <a:srgbClr val="FF0000"/>
                </a:solidFill>
              </a:rPr>
              <a:t>Tungiasis</a:t>
            </a: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pSp>
        <p:nvGrpSpPr>
          <p:cNvPr id="5" name="Group 4">
            <a:extLst>
              <a:ext uri="{FF2B5EF4-FFF2-40B4-BE49-F238E27FC236}">
                <a16:creationId xmlns:a16="http://schemas.microsoft.com/office/drawing/2014/main" id="{0F77EEB6-CD1F-02F6-B5F2-87B35DAE53EE}"/>
              </a:ext>
            </a:extLst>
          </p:cNvPr>
          <p:cNvGrpSpPr/>
          <p:nvPr/>
        </p:nvGrpSpPr>
        <p:grpSpPr>
          <a:xfrm>
            <a:off x="69668" y="645108"/>
            <a:ext cx="12052662" cy="1127041"/>
            <a:chOff x="69669" y="818607"/>
            <a:chExt cx="12052662" cy="1127041"/>
          </a:xfrm>
        </p:grpSpPr>
        <p:sp>
          <p:nvSpPr>
            <p:cNvPr id="6" name="TextBox 5">
              <a:extLst>
                <a:ext uri="{FF2B5EF4-FFF2-40B4-BE49-F238E27FC236}">
                  <a16:creationId xmlns:a16="http://schemas.microsoft.com/office/drawing/2014/main" id="{64E4A678-F667-114B-ABB7-404845856077}"/>
                </a:ext>
              </a:extLst>
            </p:cNvPr>
            <p:cNvSpPr txBox="1"/>
            <p:nvPr/>
          </p:nvSpPr>
          <p:spPr>
            <a:xfrm>
              <a:off x="100148" y="818607"/>
              <a:ext cx="12022183" cy="307777"/>
            </a:xfrm>
            <a:prstGeom prst="rect">
              <a:avLst/>
            </a:prstGeom>
            <a:noFill/>
          </p:spPr>
          <p:txBody>
            <a:bodyPr wrap="square" rtlCol="0">
              <a:spAutoFit/>
            </a:bodyPr>
            <a:lstStyle/>
            <a:p>
              <a:pPr rtl="0"/>
              <a:r>
                <a:rPr lang="ro" sz="1400" b="1">
                  <a:solidFill>
                    <a:schemeClr val="tx1">
                      <a:lumMod val="50000"/>
                      <a:lumOff val="50000"/>
                    </a:schemeClr>
                  </a:solidFill>
                  <a:cs typeface="Arial" panose="020B0604020202020204" pitchFamily="34" charset="0"/>
                </a:rPr>
                <a:t>Pericolul climatic				        Tip de transmisie				                   Boala</a:t>
              </a:r>
              <a:endParaRPr lang="en-IE" sz="1400" b="1" dirty="0">
                <a:solidFill>
                  <a:schemeClr val="tx1">
                    <a:lumMod val="50000"/>
                    <a:lumOff val="50000"/>
                  </a:schemeClr>
                </a:solidFill>
                <a:cs typeface="Arial" panose="020B0604020202020204" pitchFamily="34" charset="0"/>
              </a:endParaRPr>
            </a:p>
          </p:txBody>
        </p:sp>
        <p:pic>
          <p:nvPicPr>
            <p:cNvPr id="7" name="Picture 6">
              <a:extLst>
                <a:ext uri="{FF2B5EF4-FFF2-40B4-BE49-F238E27FC236}">
                  <a16:creationId xmlns:a16="http://schemas.microsoft.com/office/drawing/2014/main" id="{05E9FA90-94E3-D7FA-E07C-106F42F7AC7E}"/>
                </a:ext>
              </a:extLst>
            </p:cNvPr>
            <p:cNvPicPr>
              <a:picLocks noChangeAspect="1"/>
            </p:cNvPicPr>
            <p:nvPr/>
          </p:nvPicPr>
          <p:blipFill>
            <a:blip r:embed="rId2"/>
            <a:stretch>
              <a:fillRect/>
            </a:stretch>
          </p:blipFill>
          <p:spPr>
            <a:xfrm>
              <a:off x="69669" y="1126384"/>
              <a:ext cx="12022183" cy="819264"/>
            </a:xfrm>
            <a:prstGeom prst="rect">
              <a:avLst/>
            </a:prstGeom>
          </p:spPr>
        </p:pic>
      </p:grpSp>
      <p:pic>
        <p:nvPicPr>
          <p:cNvPr id="11" name="Picture 10">
            <a:extLst>
              <a:ext uri="{FF2B5EF4-FFF2-40B4-BE49-F238E27FC236}">
                <a16:creationId xmlns:a16="http://schemas.microsoft.com/office/drawing/2014/main" id="{59AAAF1B-3D48-BB66-8848-BE959EA27031}"/>
              </a:ext>
            </a:extLst>
          </p:cNvPr>
          <p:cNvPicPr>
            <a:picLocks noChangeAspect="1"/>
          </p:cNvPicPr>
          <p:nvPr/>
        </p:nvPicPr>
        <p:blipFill>
          <a:blip r:embed="rId3"/>
          <a:stretch>
            <a:fillRect/>
          </a:stretch>
        </p:blipFill>
        <p:spPr>
          <a:xfrm>
            <a:off x="4715275" y="1979831"/>
            <a:ext cx="7329138" cy="3454812"/>
          </a:xfrm>
          <a:prstGeom prst="rect">
            <a:avLst/>
          </a:prstGeom>
        </p:spPr>
      </p:pic>
      <p:sp>
        <p:nvSpPr>
          <p:cNvPr id="12" name="TextBox 11">
            <a:extLst>
              <a:ext uri="{FF2B5EF4-FFF2-40B4-BE49-F238E27FC236}">
                <a16:creationId xmlns:a16="http://schemas.microsoft.com/office/drawing/2014/main" id="{56B10A5D-76BD-9FE5-938D-9BAF99398C6D}"/>
              </a:ext>
            </a:extLst>
          </p:cNvPr>
          <p:cNvSpPr txBox="1"/>
          <p:nvPr/>
        </p:nvSpPr>
        <p:spPr>
          <a:xfrm>
            <a:off x="170233" y="4666757"/>
            <a:ext cx="5692851" cy="1631216"/>
          </a:xfrm>
          <a:prstGeom prst="rect">
            <a:avLst/>
          </a:prstGeom>
          <a:noFill/>
        </p:spPr>
        <p:txBody>
          <a:bodyPr wrap="square" rtlCol="0">
            <a:spAutoFit/>
          </a:bodyPr>
          <a:lstStyle/>
          <a:p>
            <a:r>
              <a:rPr lang="ro" sz="1400" i="1" dirty="0">
                <a:solidFill>
                  <a:srgbClr val="0070C0"/>
                </a:solidFill>
                <a:cs typeface="Arial" panose="020B0604020202020204" pitchFamily="34" charset="0"/>
              </a:rPr>
              <a:t>Figura 22. Variația sezonieră a </a:t>
            </a:r>
            <a:r>
              <a:rPr lang="ro" sz="1400" i="1" dirty="0" smtClean="0">
                <a:solidFill>
                  <a:srgbClr val="0070C0"/>
                </a:solidFill>
                <a:cs typeface="Arial" panose="020B0604020202020204" pitchFamily="34" charset="0"/>
              </a:rPr>
              <a:t>prevalenței</a:t>
            </a:r>
            <a:br>
              <a:rPr lang="ro" sz="1400" i="1" dirty="0" smtClean="0">
                <a:solidFill>
                  <a:srgbClr val="0070C0"/>
                </a:solidFill>
                <a:cs typeface="Arial" panose="020B0604020202020204" pitchFamily="34" charset="0"/>
              </a:rPr>
            </a:br>
            <a:r>
              <a:rPr lang="ro" sz="1400" i="1" dirty="0" smtClean="0">
                <a:solidFill>
                  <a:srgbClr val="0070C0"/>
                </a:solidFill>
                <a:cs typeface="Arial" panose="020B0604020202020204" pitchFamily="34" charset="0"/>
              </a:rPr>
              <a:t>tungiei </a:t>
            </a:r>
            <a:r>
              <a:rPr lang="ro" sz="1400" i="1" dirty="0">
                <a:solidFill>
                  <a:srgbClr val="0070C0"/>
                </a:solidFill>
                <a:cs typeface="Arial" panose="020B0604020202020204" pitchFamily="34" charset="0"/>
              </a:rPr>
              <a:t>și a precipitațiilor lunare din ianuarie 2001 </a:t>
            </a:r>
            <a:r>
              <a:rPr lang="ro" sz="1400" i="1" dirty="0" smtClean="0">
                <a:solidFill>
                  <a:srgbClr val="0070C0"/>
                </a:solidFill>
                <a:cs typeface="Arial" panose="020B0604020202020204" pitchFamily="34" charset="0"/>
              </a:rPr>
              <a:t>până</a:t>
            </a:r>
            <a:br>
              <a:rPr lang="ro" sz="1400" i="1" dirty="0" smtClean="0">
                <a:solidFill>
                  <a:srgbClr val="0070C0"/>
                </a:solidFill>
                <a:cs typeface="Arial" panose="020B0604020202020204" pitchFamily="34" charset="0"/>
              </a:rPr>
            </a:br>
            <a:r>
              <a:rPr lang="ro" sz="1400" i="1" dirty="0" smtClean="0">
                <a:solidFill>
                  <a:srgbClr val="0070C0"/>
                </a:solidFill>
                <a:cs typeface="Arial" panose="020B0604020202020204" pitchFamily="34" charset="0"/>
              </a:rPr>
              <a:t>în </a:t>
            </a:r>
            <a:r>
              <a:rPr lang="ro" sz="1400" i="1" dirty="0">
                <a:solidFill>
                  <a:srgbClr val="0070C0"/>
                </a:solidFill>
                <a:cs typeface="Arial" panose="020B0604020202020204" pitchFamily="34" charset="0"/>
              </a:rPr>
              <a:t>ianuarie 2002 în nord-estul Braziliei. </a:t>
            </a:r>
            <a:endParaRPr lang="ro" sz="1400" i="1" dirty="0" smtClean="0">
              <a:solidFill>
                <a:srgbClr val="0070C0"/>
              </a:solidFill>
              <a:cs typeface="Arial" panose="020B0604020202020204" pitchFamily="34" charset="0"/>
            </a:endParaRPr>
          </a:p>
          <a:p>
            <a:endParaRPr lang="ro" sz="1400" i="1" dirty="0">
              <a:solidFill>
                <a:srgbClr val="0070C0"/>
              </a:solidFill>
              <a:cs typeface="Arial" panose="020B0604020202020204" pitchFamily="34" charset="0"/>
            </a:endParaRPr>
          </a:p>
          <a:p>
            <a:endParaRPr lang="en-IE" sz="1400" i="1" dirty="0">
              <a:solidFill>
                <a:srgbClr val="0070C0"/>
              </a:solidFill>
              <a:cs typeface="Arial" panose="020B0604020202020204" pitchFamily="34" charset="0"/>
            </a:endParaRPr>
          </a:p>
          <a:p>
            <a:pPr rtl="0"/>
            <a:endParaRPr lang="en-IE" sz="800" dirty="0">
              <a:solidFill>
                <a:schemeClr val="tx1">
                  <a:lumMod val="50000"/>
                  <a:lumOff val="50000"/>
                </a:schemeClr>
              </a:solidFill>
              <a:cs typeface="Arial" panose="020B0604020202020204" pitchFamily="34" charset="0"/>
            </a:endParaRPr>
          </a:p>
          <a:p>
            <a:pPr rtl="0"/>
            <a:r>
              <a:rPr lang="ro" sz="1000" dirty="0" smtClean="0">
                <a:cs typeface="Arial" panose="020B0604020202020204" pitchFamily="34" charset="0"/>
                <a:hlinkClick r:id="rId4">
                  <a:extLst>
                    <a:ext uri="{A12FA001-AC4F-418D-AE19-62706E023703}">
                      <ahyp:hlinkClr xmlns="" xmlns:ahyp="http://schemas.microsoft.com/office/drawing/2018/hyperlinkcolor" val="tx"/>
                    </a:ext>
                  </a:extLst>
                </a:hlinkClick>
              </a:rPr>
              <a:t>https</a:t>
            </a:r>
            <a:r>
              <a:rPr lang="ro" sz="1000" dirty="0">
                <a:cs typeface="Arial" panose="020B0604020202020204" pitchFamily="34" charset="0"/>
                <a:hlinkClick r:id="rId4">
                  <a:extLst>
                    <a:ext uri="{A12FA001-AC4F-418D-AE19-62706E023703}">
                      <ahyp:hlinkClr xmlns="" xmlns:ahyp="http://schemas.microsoft.com/office/drawing/2018/hyperlinkcolor" val="tx"/>
                    </a:ext>
                  </a:extLst>
                </a:hlinkClick>
              </a:rPr>
              <a:t>://camilo-mora.github.io/Diseases/PDFs/Seasonal_variation_of_Tungiasis_in_an_endemic_comm.pdf</a:t>
            </a:r>
            <a:r>
              <a:rPr lang="ro" sz="1000" dirty="0">
                <a:cs typeface="Arial" panose="020B0604020202020204" pitchFamily="34" charset="0"/>
              </a:rPr>
              <a:t> </a:t>
            </a:r>
          </a:p>
          <a:p>
            <a:pPr rtl="0"/>
            <a:endParaRPr lang="en-IE" sz="1200" dirty="0">
              <a:solidFill>
                <a:schemeClr val="tx1">
                  <a:lumMod val="50000"/>
                  <a:lumOff val="50000"/>
                </a:schemeClr>
              </a:solidFill>
              <a:cs typeface="Arial" panose="020B0604020202020204" pitchFamily="34" charset="0"/>
            </a:endParaRPr>
          </a:p>
        </p:txBody>
      </p:sp>
      <p:sp>
        <p:nvSpPr>
          <p:cNvPr id="13" name="TextBox 12">
            <a:extLst>
              <a:ext uri="{FF2B5EF4-FFF2-40B4-BE49-F238E27FC236}">
                <a16:creationId xmlns:a16="http://schemas.microsoft.com/office/drawing/2014/main" id="{0CF0706C-5C85-842F-531A-7965A7C06C7C}"/>
              </a:ext>
            </a:extLst>
          </p:cNvPr>
          <p:cNvSpPr txBox="1"/>
          <p:nvPr/>
        </p:nvSpPr>
        <p:spPr>
          <a:xfrm>
            <a:off x="5863085" y="6051752"/>
            <a:ext cx="6080761" cy="246221"/>
          </a:xfrm>
          <a:prstGeom prst="rect">
            <a:avLst/>
          </a:prstGeom>
          <a:noFill/>
        </p:spPr>
        <p:txBody>
          <a:bodyPr wrap="square" rtlCol="0">
            <a:spAutoFit/>
          </a:bodyPr>
          <a:lstStyle/>
          <a:p>
            <a:pPr algn="r" rtl="0"/>
            <a:r>
              <a:rPr lang="ro" sz="1000" dirty="0" smtClean="0">
                <a:cs typeface="Arial" panose="020B0604020202020204" pitchFamily="34" charset="0"/>
                <a:hlinkClick r:id="rId5">
                  <a:extLst>
                    <a:ext uri="{A12FA001-AC4F-418D-AE19-62706E023703}">
                      <ahyp:hlinkClr xmlns="" xmlns:ahyp="http://schemas.microsoft.com/office/drawing/2018/hyperlinkcolor" val="tx"/>
                    </a:ext>
                  </a:extLst>
                </a:hlinkClick>
              </a:rPr>
              <a:t>http</a:t>
            </a:r>
            <a:r>
              <a:rPr lang="ro" sz="1000" dirty="0">
                <a:cs typeface="Arial" panose="020B0604020202020204" pitchFamily="34" charset="0"/>
                <a:hlinkClick r:id="rId5">
                  <a:extLst>
                    <a:ext uri="{A12FA001-AC4F-418D-AE19-62706E023703}">
                      <ahyp:hlinkClr xmlns="" xmlns:ahyp="http://schemas.microsoft.com/office/drawing/2018/hyperlinkcolor" val="tx"/>
                    </a:ext>
                  </a:extLst>
                </a:hlinkClick>
              </a:rPr>
              <a:t>://dx.doi.org/10.1016/j.prp.2016.02.003</a:t>
            </a:r>
            <a:r>
              <a:rPr lang="ro" sz="1000" dirty="0">
                <a:cs typeface="Arial" panose="020B0604020202020204" pitchFamily="34" charset="0"/>
              </a:rPr>
              <a:t> </a:t>
            </a:r>
            <a:endParaRPr lang="en-IE" sz="1000" dirty="0">
              <a:cs typeface="Arial" panose="020B0604020202020204" pitchFamily="34" charset="0"/>
            </a:endParaRPr>
          </a:p>
        </p:txBody>
      </p:sp>
    </p:spTree>
    <p:extLst>
      <p:ext uri="{BB962C8B-B14F-4D97-AF65-F5344CB8AC3E}">
        <p14:creationId xmlns:p14="http://schemas.microsoft.com/office/powerpoint/2010/main" val="16587875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rtl="0">
              <a:buClr>
                <a:srgbClr val="00B050"/>
              </a:buClr>
              <a:buNone/>
            </a:pPr>
            <a:r>
              <a:rPr lang="ro" sz="2000" dirty="0">
                <a:solidFill>
                  <a:srgbClr val="FF0000"/>
                </a:solidFill>
              </a:rPr>
              <a:t>Tifos</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pSp>
        <p:nvGrpSpPr>
          <p:cNvPr id="2" name="Group 1">
            <a:extLst>
              <a:ext uri="{FF2B5EF4-FFF2-40B4-BE49-F238E27FC236}">
                <a16:creationId xmlns:a16="http://schemas.microsoft.com/office/drawing/2014/main" id="{4107C349-1704-E06A-F7CC-DC6BFB62CC29}"/>
              </a:ext>
            </a:extLst>
          </p:cNvPr>
          <p:cNvGrpSpPr/>
          <p:nvPr/>
        </p:nvGrpSpPr>
        <p:grpSpPr>
          <a:xfrm>
            <a:off x="100148" y="818607"/>
            <a:ext cx="12022183" cy="915374"/>
            <a:chOff x="100148" y="818607"/>
            <a:chExt cx="12022183" cy="915374"/>
          </a:xfrm>
        </p:grpSpPr>
        <p:sp>
          <p:nvSpPr>
            <p:cNvPr id="4" name="TextBox 3">
              <a:extLst>
                <a:ext uri="{FF2B5EF4-FFF2-40B4-BE49-F238E27FC236}">
                  <a16:creationId xmlns:a16="http://schemas.microsoft.com/office/drawing/2014/main" id="{21F9D6FE-6C88-B618-55D2-5AB458EA1873}"/>
                </a:ext>
              </a:extLst>
            </p:cNvPr>
            <p:cNvSpPr txBox="1"/>
            <p:nvPr/>
          </p:nvSpPr>
          <p:spPr>
            <a:xfrm>
              <a:off x="100148" y="818607"/>
              <a:ext cx="12022183" cy="307777"/>
            </a:xfrm>
            <a:prstGeom prst="rect">
              <a:avLst/>
            </a:prstGeom>
            <a:noFill/>
          </p:spPr>
          <p:txBody>
            <a:bodyPr wrap="square" rtlCol="0">
              <a:spAutoFit/>
            </a:bodyPr>
            <a:lstStyle/>
            <a:p>
              <a:pPr rtl="0"/>
              <a:r>
                <a:rPr lang="ro" sz="1400" b="1">
                  <a:solidFill>
                    <a:schemeClr val="tx1">
                      <a:lumMod val="50000"/>
                      <a:lumOff val="50000"/>
                    </a:schemeClr>
                  </a:solidFill>
                  <a:cs typeface="Arial" panose="020B0604020202020204" pitchFamily="34" charset="0"/>
                </a:rPr>
                <a:t>Pericolul climatic				        Tip de transmisie				                   Boala</a:t>
              </a:r>
              <a:endParaRPr lang="en-IE" sz="1400" b="1" dirty="0">
                <a:solidFill>
                  <a:schemeClr val="tx1">
                    <a:lumMod val="50000"/>
                    <a:lumOff val="50000"/>
                  </a:schemeClr>
                </a:solidFill>
                <a:cs typeface="Arial" panose="020B0604020202020204" pitchFamily="34" charset="0"/>
              </a:endParaRPr>
            </a:p>
          </p:txBody>
        </p:sp>
        <p:pic>
          <p:nvPicPr>
            <p:cNvPr id="8" name="Picture 7">
              <a:extLst>
                <a:ext uri="{FF2B5EF4-FFF2-40B4-BE49-F238E27FC236}">
                  <a16:creationId xmlns:a16="http://schemas.microsoft.com/office/drawing/2014/main" id="{DF7F93F6-B0F0-FB99-14D6-0ECE731A643B}"/>
                </a:ext>
              </a:extLst>
            </p:cNvPr>
            <p:cNvPicPr>
              <a:picLocks noChangeAspect="1"/>
            </p:cNvPicPr>
            <p:nvPr/>
          </p:nvPicPr>
          <p:blipFill>
            <a:blip r:embed="rId2"/>
            <a:stretch>
              <a:fillRect/>
            </a:stretch>
          </p:blipFill>
          <p:spPr>
            <a:xfrm>
              <a:off x="100148" y="1126384"/>
              <a:ext cx="12022183" cy="607597"/>
            </a:xfrm>
            <a:prstGeom prst="rect">
              <a:avLst/>
            </a:prstGeom>
          </p:spPr>
        </p:pic>
      </p:grpSp>
      <p:pic>
        <p:nvPicPr>
          <p:cNvPr id="9" name="Picture 8">
            <a:extLst>
              <a:ext uri="{FF2B5EF4-FFF2-40B4-BE49-F238E27FC236}">
                <a16:creationId xmlns:a16="http://schemas.microsoft.com/office/drawing/2014/main" id="{311DFE14-4BCB-4350-3940-335BD4FD4752}"/>
              </a:ext>
            </a:extLst>
          </p:cNvPr>
          <p:cNvPicPr>
            <a:picLocks noChangeAspect="1"/>
          </p:cNvPicPr>
          <p:nvPr/>
        </p:nvPicPr>
        <p:blipFill>
          <a:blip r:embed="rId3"/>
          <a:stretch>
            <a:fillRect/>
          </a:stretch>
        </p:blipFill>
        <p:spPr>
          <a:xfrm>
            <a:off x="6081623" y="1833244"/>
            <a:ext cx="6110377" cy="4442235"/>
          </a:xfrm>
          <a:prstGeom prst="rect">
            <a:avLst/>
          </a:prstGeom>
        </p:spPr>
      </p:pic>
      <p:sp>
        <p:nvSpPr>
          <p:cNvPr id="10" name="TextBox 9">
            <a:extLst>
              <a:ext uri="{FF2B5EF4-FFF2-40B4-BE49-F238E27FC236}">
                <a16:creationId xmlns:a16="http://schemas.microsoft.com/office/drawing/2014/main" id="{6B82BDBF-1080-CF5D-16C7-183755B83752}"/>
              </a:ext>
            </a:extLst>
          </p:cNvPr>
          <p:cNvSpPr txBox="1"/>
          <p:nvPr/>
        </p:nvSpPr>
        <p:spPr>
          <a:xfrm>
            <a:off x="147587" y="5217069"/>
            <a:ext cx="5451040" cy="523220"/>
          </a:xfrm>
          <a:prstGeom prst="rect">
            <a:avLst/>
          </a:prstGeom>
          <a:noFill/>
        </p:spPr>
        <p:txBody>
          <a:bodyPr wrap="square" rtlCol="0">
            <a:spAutoFit/>
          </a:bodyPr>
          <a:lstStyle/>
          <a:p>
            <a:pPr rtl="0"/>
            <a:r>
              <a:rPr lang="ro" sz="1400" i="1" dirty="0">
                <a:solidFill>
                  <a:srgbClr val="0070C0"/>
                </a:solidFill>
                <a:cs typeface="Arial" panose="020B0604020202020204" pitchFamily="34" charset="0"/>
              </a:rPr>
              <a:t>Figura 23. Cazuri de tifos cu tufișuri în Laiwu, China</a:t>
            </a:r>
            <a:r>
              <a:rPr lang="ro" sz="1400" i="1" dirty="0" smtClean="0">
                <a:solidFill>
                  <a:srgbClr val="0070C0"/>
                </a:solidFill>
                <a:cs typeface="Arial" panose="020B0604020202020204" pitchFamily="34" charset="0"/>
              </a:rPr>
              <a:t>,</a:t>
            </a:r>
            <a:br>
              <a:rPr lang="ro" sz="1400" i="1" dirty="0" smtClean="0">
                <a:solidFill>
                  <a:srgbClr val="0070C0"/>
                </a:solidFill>
                <a:cs typeface="Arial" panose="020B0604020202020204" pitchFamily="34" charset="0"/>
              </a:rPr>
            </a:br>
            <a:r>
              <a:rPr lang="ro" sz="1400" i="1" dirty="0" smtClean="0">
                <a:solidFill>
                  <a:srgbClr val="0070C0"/>
                </a:solidFill>
                <a:cs typeface="Arial" panose="020B0604020202020204" pitchFamily="34" charset="0"/>
              </a:rPr>
              <a:t>din </a:t>
            </a:r>
            <a:r>
              <a:rPr lang="ro" sz="1400" i="1" dirty="0">
                <a:solidFill>
                  <a:srgbClr val="0070C0"/>
                </a:solidFill>
                <a:cs typeface="Arial" panose="020B0604020202020204" pitchFamily="34" charset="0"/>
              </a:rPr>
              <a:t>2006 până în 2012</a:t>
            </a:r>
            <a:endParaRPr lang="en-IE" sz="1400" i="1" dirty="0">
              <a:solidFill>
                <a:srgbClr val="0070C0"/>
              </a:solidFill>
              <a:cs typeface="Arial" panose="020B0604020202020204" pitchFamily="34" charset="0"/>
            </a:endParaRPr>
          </a:p>
        </p:txBody>
      </p:sp>
      <p:sp>
        <p:nvSpPr>
          <p:cNvPr id="14" name="TextBox 13">
            <a:extLst>
              <a:ext uri="{FF2B5EF4-FFF2-40B4-BE49-F238E27FC236}">
                <a16:creationId xmlns:a16="http://schemas.microsoft.com/office/drawing/2014/main" id="{73755880-377F-3ECE-472A-4F829B094BCB}"/>
              </a:ext>
            </a:extLst>
          </p:cNvPr>
          <p:cNvSpPr txBox="1"/>
          <p:nvPr/>
        </p:nvSpPr>
        <p:spPr>
          <a:xfrm>
            <a:off x="147587" y="5978555"/>
            <a:ext cx="5364480" cy="246221"/>
          </a:xfrm>
          <a:prstGeom prst="rect">
            <a:avLst/>
          </a:prstGeom>
          <a:noFill/>
        </p:spPr>
        <p:txBody>
          <a:bodyPr wrap="square" rtlCol="0">
            <a:spAutoFit/>
          </a:bodyPr>
          <a:lstStyle/>
          <a:p>
            <a:pPr rtl="0"/>
            <a:r>
              <a:rPr lang="ro" sz="1000" dirty="0" smtClean="0">
                <a:cs typeface="Arial" panose="020B0604020202020204" pitchFamily="34" charset="0"/>
                <a:hlinkClick r:id="rId4">
                  <a:extLst>
                    <a:ext uri="{A12FA001-AC4F-418D-AE19-62706E023703}">
                      <ahyp:hlinkClr xmlns="" xmlns:ahyp="http://schemas.microsoft.com/office/drawing/2018/hyperlinkcolor" val="tx"/>
                    </a:ext>
                  </a:extLst>
                </a:hlinkClick>
              </a:rPr>
              <a:t>https</a:t>
            </a:r>
            <a:r>
              <a:rPr lang="ro" sz="1000" dirty="0">
                <a:cs typeface="Arial" panose="020B0604020202020204" pitchFamily="34" charset="0"/>
                <a:hlinkClick r:id="rId4">
                  <a:extLst>
                    <a:ext uri="{A12FA001-AC4F-418D-AE19-62706E023703}">
                      <ahyp:hlinkClr xmlns="" xmlns:ahyp="http://schemas.microsoft.com/office/drawing/2018/hyperlinkcolor" val="tx"/>
                    </a:ext>
                  </a:extLst>
                </a:hlinkClick>
              </a:rPr>
              <a:t>://doi.org/10.1017/S0950268813003208</a:t>
            </a:r>
            <a:r>
              <a:rPr lang="ro" sz="1000" dirty="0">
                <a:cs typeface="Arial" panose="020B0604020202020204" pitchFamily="34" charset="0"/>
              </a:rPr>
              <a:t> </a:t>
            </a:r>
            <a:endParaRPr lang="en-IE" sz="1000" dirty="0">
              <a:cs typeface="Arial" panose="020B0604020202020204" pitchFamily="34" charset="0"/>
            </a:endParaRPr>
          </a:p>
        </p:txBody>
      </p:sp>
    </p:spTree>
    <p:extLst>
      <p:ext uri="{BB962C8B-B14F-4D97-AF65-F5344CB8AC3E}">
        <p14:creationId xmlns:p14="http://schemas.microsoft.com/office/powerpoint/2010/main" val="40867224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87383"/>
            <a:ext cx="11896825" cy="6026331"/>
          </a:xfrm>
        </p:spPr>
        <p:txBody>
          <a:bodyPr rtlCol="0">
            <a:noAutofit/>
          </a:bodyPr>
          <a:lstStyle/>
          <a:p>
            <a:pPr marL="0" indent="0" rtl="0">
              <a:buClr>
                <a:srgbClr val="00B050"/>
              </a:buClr>
              <a:buNone/>
            </a:pPr>
            <a:r>
              <a:rPr lang="ro" sz="2000" u="sng" dirty="0" smtClean="0">
                <a:solidFill>
                  <a:srgbClr val="0070C0"/>
                </a:solidFill>
              </a:rPr>
              <a:t>Efectele </a:t>
            </a:r>
            <a:r>
              <a:rPr lang="ro" sz="2000" u="sng" dirty="0">
                <a:solidFill>
                  <a:srgbClr val="0070C0"/>
                </a:solidFill>
              </a:rPr>
              <a:t>schimbărilor climatice în funcție de vector:</a:t>
            </a:r>
            <a:r>
              <a:rPr lang="ro" sz="2000" dirty="0">
                <a:solidFill>
                  <a:srgbClr val="0070C0"/>
                </a:solidFill>
              </a:rPr>
              <a:t> </a:t>
            </a:r>
            <a:r>
              <a:rPr lang="ro" sz="2000" dirty="0">
                <a:solidFill>
                  <a:srgbClr val="FF0000"/>
                </a:solidFill>
              </a:rPr>
              <a:t>Melci</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sp>
        <p:nvSpPr>
          <p:cNvPr id="2" name="TextBox 1">
            <a:extLst>
              <a:ext uri="{FF2B5EF4-FFF2-40B4-BE49-F238E27FC236}">
                <a16:creationId xmlns:a16="http://schemas.microsoft.com/office/drawing/2014/main" id="{1CBF3AB3-80F0-1A1C-5516-D16C44352000}"/>
              </a:ext>
            </a:extLst>
          </p:cNvPr>
          <p:cNvSpPr txBox="1"/>
          <p:nvPr/>
        </p:nvSpPr>
        <p:spPr>
          <a:xfrm>
            <a:off x="487677" y="4794153"/>
            <a:ext cx="11329853" cy="1015663"/>
          </a:xfrm>
          <a:prstGeom prst="rect">
            <a:avLst/>
          </a:prstGeom>
          <a:noFill/>
        </p:spPr>
        <p:txBody>
          <a:bodyPr wrap="square" rtlCol="0">
            <a:spAutoFit/>
          </a:bodyPr>
          <a:lstStyle/>
          <a:p>
            <a:pPr rtl="0">
              <a:buClr>
                <a:srgbClr val="FF0000"/>
              </a:buClr>
            </a:pPr>
            <a:r>
              <a:rPr lang="ro" sz="2000">
                <a:cs typeface="Arial" panose="020B0604020202020204" pitchFamily="34" charset="0"/>
              </a:rPr>
              <a:t>Aici putem vedea că diferite specii de melci sunt responsabile pentru 5 boli ale organismelor de tip VBD și că aceste boli sunt agravate de 5 dintre efectele schimbărilor climatice discutate mai sus, încălzirea globală și precipitațiile fiind responsabile pentru 4 dintre boli.</a:t>
            </a:r>
          </a:p>
        </p:txBody>
      </p:sp>
      <p:grpSp>
        <p:nvGrpSpPr>
          <p:cNvPr id="4" name="Group 3">
            <a:extLst>
              <a:ext uri="{FF2B5EF4-FFF2-40B4-BE49-F238E27FC236}">
                <a16:creationId xmlns:a16="http://schemas.microsoft.com/office/drawing/2014/main" id="{C083109D-8D12-449B-22C8-C74AC6E866AF}"/>
              </a:ext>
            </a:extLst>
          </p:cNvPr>
          <p:cNvGrpSpPr/>
          <p:nvPr/>
        </p:nvGrpSpPr>
        <p:grpSpPr>
          <a:xfrm>
            <a:off x="60960" y="988697"/>
            <a:ext cx="12061372" cy="3009211"/>
            <a:chOff x="60960" y="988697"/>
            <a:chExt cx="12061372" cy="3009211"/>
          </a:xfrm>
        </p:grpSpPr>
        <p:sp>
          <p:nvSpPr>
            <p:cNvPr id="9" name="TextBox 8">
              <a:extLst>
                <a:ext uri="{FF2B5EF4-FFF2-40B4-BE49-F238E27FC236}">
                  <a16:creationId xmlns:a16="http://schemas.microsoft.com/office/drawing/2014/main" id="{CDC8C829-5520-B3C7-94BD-0C3B02171504}"/>
                </a:ext>
              </a:extLst>
            </p:cNvPr>
            <p:cNvSpPr txBox="1"/>
            <p:nvPr/>
          </p:nvSpPr>
          <p:spPr>
            <a:xfrm>
              <a:off x="130629" y="988697"/>
              <a:ext cx="11991703" cy="307777"/>
            </a:xfrm>
            <a:prstGeom prst="rect">
              <a:avLst/>
            </a:prstGeom>
            <a:noFill/>
          </p:spPr>
          <p:txBody>
            <a:bodyPr wrap="square" rtlCol="0">
              <a:spAutoFit/>
            </a:bodyPr>
            <a:lstStyle/>
            <a:p>
              <a:pPr rtl="0"/>
              <a:r>
                <a:rPr lang="ro" sz="1400" b="1">
                  <a:solidFill>
                    <a:schemeClr val="tx1">
                      <a:lumMod val="50000"/>
                      <a:lumOff val="50000"/>
                    </a:schemeClr>
                  </a:solidFill>
                  <a:cs typeface="Arial" panose="020B0604020202020204" pitchFamily="34" charset="0"/>
                </a:rPr>
                <a:t>Pericolul climatic				        Tip de transmisie				                   Boala</a:t>
              </a:r>
              <a:endParaRPr lang="en-IE" sz="1400" b="1" dirty="0">
                <a:solidFill>
                  <a:schemeClr val="tx1">
                    <a:lumMod val="50000"/>
                    <a:lumOff val="50000"/>
                  </a:schemeClr>
                </a:solidFill>
                <a:cs typeface="Arial" panose="020B0604020202020204" pitchFamily="34" charset="0"/>
              </a:endParaRPr>
            </a:p>
          </p:txBody>
        </p:sp>
        <p:pic>
          <p:nvPicPr>
            <p:cNvPr id="10" name="Picture 9">
              <a:extLst>
                <a:ext uri="{FF2B5EF4-FFF2-40B4-BE49-F238E27FC236}">
                  <a16:creationId xmlns:a16="http://schemas.microsoft.com/office/drawing/2014/main" id="{EC508283-4027-EDD1-D686-94AD4BB3E50F}"/>
                </a:ext>
              </a:extLst>
            </p:cNvPr>
            <p:cNvPicPr>
              <a:picLocks noChangeAspect="1"/>
            </p:cNvPicPr>
            <p:nvPr/>
          </p:nvPicPr>
          <p:blipFill>
            <a:blip r:embed="rId2"/>
            <a:stretch>
              <a:fillRect/>
            </a:stretch>
          </p:blipFill>
          <p:spPr>
            <a:xfrm>
              <a:off x="60960" y="1296474"/>
              <a:ext cx="12061372" cy="2701434"/>
            </a:xfrm>
            <a:prstGeom prst="rect">
              <a:avLst/>
            </a:prstGeom>
          </p:spPr>
        </p:pic>
      </p:grpSp>
    </p:spTree>
    <p:extLst>
      <p:ext uri="{BB962C8B-B14F-4D97-AF65-F5344CB8AC3E}">
        <p14:creationId xmlns:p14="http://schemas.microsoft.com/office/powerpoint/2010/main" val="11515813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4"/>
            <a:ext cx="11896825" cy="6026331"/>
          </a:xfrm>
        </p:spPr>
        <p:txBody>
          <a:bodyPr rtlCol="0">
            <a:noAutofit/>
          </a:bodyPr>
          <a:lstStyle/>
          <a:p>
            <a:pPr marL="0" indent="0" rtl="0">
              <a:buClr>
                <a:srgbClr val="00B050"/>
              </a:buClr>
              <a:buNone/>
            </a:pPr>
            <a:r>
              <a:rPr lang="ro" sz="2000">
                <a:solidFill>
                  <a:schemeClr val="tx1"/>
                </a:solidFill>
              </a:rPr>
              <a:t>Examinarea unora dintre bolile specifice transmise de melci: </a:t>
            </a:r>
            <a:r>
              <a:rPr lang="ro" sz="2000">
                <a:solidFill>
                  <a:srgbClr val="FF0000"/>
                </a:solidFill>
              </a:rPr>
              <a:t>Schistosomiasis</a:t>
            </a:r>
          </a:p>
          <a:p>
            <a:pPr marL="0" indent="0" rtl="0">
              <a:buClr>
                <a:srgbClr val="00B050"/>
              </a:buClr>
              <a:buNone/>
            </a:pPr>
            <a:endParaRPr lang="en-GB" sz="2000" dirty="0">
              <a:solidFill>
                <a:srgbClr val="FF0000"/>
              </a:solidFill>
            </a:endParaRPr>
          </a:p>
        </p:txBody>
      </p:sp>
      <p:grpSp>
        <p:nvGrpSpPr>
          <p:cNvPr id="8" name="Group 7">
            <a:extLst>
              <a:ext uri="{FF2B5EF4-FFF2-40B4-BE49-F238E27FC236}">
                <a16:creationId xmlns:a16="http://schemas.microsoft.com/office/drawing/2014/main" id="{E4A2E8C6-68E1-AC49-2AFE-A40B819C965B}"/>
              </a:ext>
            </a:extLst>
          </p:cNvPr>
          <p:cNvGrpSpPr/>
          <p:nvPr/>
        </p:nvGrpSpPr>
        <p:grpSpPr>
          <a:xfrm>
            <a:off x="192505" y="801191"/>
            <a:ext cx="12022183" cy="1612489"/>
            <a:chOff x="100148" y="1071156"/>
            <a:chExt cx="12022183" cy="1612489"/>
          </a:xfrm>
        </p:grpSpPr>
        <p:sp>
          <p:nvSpPr>
            <p:cNvPr id="9" name="TextBox 8">
              <a:extLst>
                <a:ext uri="{FF2B5EF4-FFF2-40B4-BE49-F238E27FC236}">
                  <a16:creationId xmlns:a16="http://schemas.microsoft.com/office/drawing/2014/main" id="{FF42A126-7F28-2F36-C353-51A4D1F64C26}"/>
                </a:ext>
              </a:extLst>
            </p:cNvPr>
            <p:cNvSpPr txBox="1"/>
            <p:nvPr/>
          </p:nvSpPr>
          <p:spPr>
            <a:xfrm>
              <a:off x="100148" y="1071156"/>
              <a:ext cx="12022183" cy="307777"/>
            </a:xfrm>
            <a:prstGeom prst="rect">
              <a:avLst/>
            </a:prstGeom>
            <a:noFill/>
          </p:spPr>
          <p:txBody>
            <a:bodyPr wrap="square" rtlCol="0">
              <a:spAutoFit/>
            </a:bodyPr>
            <a:lstStyle/>
            <a:p>
              <a:pPr rtl="0"/>
              <a:r>
                <a:rPr lang="ro" sz="1400" b="1">
                  <a:solidFill>
                    <a:schemeClr val="tx1">
                      <a:lumMod val="50000"/>
                      <a:lumOff val="50000"/>
                    </a:schemeClr>
                  </a:solidFill>
                  <a:cs typeface="Arial" panose="020B0604020202020204" pitchFamily="34" charset="0"/>
                </a:rPr>
                <a:t>Pericolul climatic				        Tip de transmisie				                   Boala</a:t>
              </a:r>
              <a:endParaRPr lang="en-IE" sz="1400" b="1" dirty="0">
                <a:solidFill>
                  <a:schemeClr val="tx1">
                    <a:lumMod val="50000"/>
                    <a:lumOff val="50000"/>
                  </a:schemeClr>
                </a:solidFill>
                <a:cs typeface="Arial" panose="020B0604020202020204" pitchFamily="34" charset="0"/>
              </a:endParaRPr>
            </a:p>
          </p:txBody>
        </p:sp>
        <p:pic>
          <p:nvPicPr>
            <p:cNvPr id="10" name="Picture 9">
              <a:extLst>
                <a:ext uri="{FF2B5EF4-FFF2-40B4-BE49-F238E27FC236}">
                  <a16:creationId xmlns:a16="http://schemas.microsoft.com/office/drawing/2014/main" id="{9B946069-5C9C-085D-321F-7F0E9241C5BC}"/>
                </a:ext>
              </a:extLst>
            </p:cNvPr>
            <p:cNvPicPr>
              <a:picLocks noChangeAspect="1"/>
            </p:cNvPicPr>
            <p:nvPr/>
          </p:nvPicPr>
          <p:blipFill>
            <a:blip r:embed="rId2"/>
            <a:stretch>
              <a:fillRect/>
            </a:stretch>
          </p:blipFill>
          <p:spPr>
            <a:xfrm>
              <a:off x="100148" y="1378933"/>
              <a:ext cx="12022183" cy="1304712"/>
            </a:xfrm>
            <a:prstGeom prst="rect">
              <a:avLst/>
            </a:prstGeom>
          </p:spPr>
        </p:pic>
      </p:grpSp>
      <p:sp>
        <p:nvSpPr>
          <p:cNvPr id="11" name="TextBox 10">
            <a:extLst>
              <a:ext uri="{FF2B5EF4-FFF2-40B4-BE49-F238E27FC236}">
                <a16:creationId xmlns:a16="http://schemas.microsoft.com/office/drawing/2014/main" id="{893ABDA0-7B7C-EA37-7C60-338AA42B0862}"/>
              </a:ext>
            </a:extLst>
          </p:cNvPr>
          <p:cNvSpPr txBox="1"/>
          <p:nvPr/>
        </p:nvSpPr>
        <p:spPr>
          <a:xfrm>
            <a:off x="452847" y="4955408"/>
            <a:ext cx="6659659" cy="1323439"/>
          </a:xfrm>
          <a:prstGeom prst="rect">
            <a:avLst/>
          </a:prstGeom>
          <a:noFill/>
        </p:spPr>
        <p:txBody>
          <a:bodyPr wrap="square" rtlCol="0">
            <a:spAutoFit/>
          </a:bodyPr>
          <a:lstStyle/>
          <a:p>
            <a:r>
              <a:rPr lang="ro" sz="1400" i="1" dirty="0">
                <a:solidFill>
                  <a:srgbClr val="0070C0"/>
                </a:solidFill>
                <a:cs typeface="Arial" panose="020B0604020202020204" pitchFamily="34" charset="0"/>
              </a:rPr>
              <a:t>Figura 24. Modificări preconizate în zona de risc pentru schistosomia urogenitală în 2021-2050, comparativ cu situația de referință actuală în Africa și Orientul Mijlociu. </a:t>
            </a:r>
            <a:endParaRPr lang="en-GB" sz="1400" dirty="0">
              <a:solidFill>
                <a:schemeClr val="tx1">
                  <a:lumMod val="50000"/>
                  <a:lumOff val="50000"/>
                </a:schemeClr>
              </a:solidFill>
              <a:cs typeface="Arial" panose="020B0604020202020204" pitchFamily="34" charset="0"/>
            </a:endParaRPr>
          </a:p>
          <a:p>
            <a:pPr rtl="0"/>
            <a:endParaRPr lang="en-GB" sz="1400" dirty="0">
              <a:solidFill>
                <a:schemeClr val="tx1">
                  <a:lumMod val="50000"/>
                  <a:lumOff val="50000"/>
                </a:schemeClr>
              </a:solidFill>
              <a:cs typeface="Arial" panose="020B0604020202020204" pitchFamily="34" charset="0"/>
            </a:endParaRPr>
          </a:p>
          <a:p>
            <a:pPr rtl="0"/>
            <a:endParaRPr lang="en-GB" sz="1400" dirty="0">
              <a:solidFill>
                <a:schemeClr val="tx1">
                  <a:lumMod val="50000"/>
                  <a:lumOff val="50000"/>
                </a:schemeClr>
              </a:solidFill>
              <a:cs typeface="Arial" panose="020B0604020202020204" pitchFamily="34" charset="0"/>
            </a:endParaRPr>
          </a:p>
          <a:p>
            <a:pPr rtl="0"/>
            <a:endParaRPr lang="en-GB" sz="1400" dirty="0">
              <a:solidFill>
                <a:schemeClr val="tx1">
                  <a:lumMod val="50000"/>
                  <a:lumOff val="50000"/>
                </a:schemeClr>
              </a:solidFill>
              <a:cs typeface="Arial" panose="020B0604020202020204" pitchFamily="34" charset="0"/>
            </a:endParaRPr>
          </a:p>
          <a:p>
            <a:pPr rtl="0"/>
            <a:r>
              <a:rPr lang="ro" sz="1000" dirty="0" smtClean="0">
                <a:cs typeface="Arial" panose="020B0604020202020204" pitchFamily="34" charset="0"/>
                <a:hlinkClick r:id="rId3">
                  <a:extLst>
                    <a:ext uri="{A12FA001-AC4F-418D-AE19-62706E023703}">
                      <ahyp:hlinkClr xmlns="" xmlns:ahyp="http://schemas.microsoft.com/office/drawing/2018/hyperlinkcolor" val="tx"/>
                    </a:ext>
                  </a:extLst>
                </a:hlinkClick>
              </a:rPr>
              <a:t>http</a:t>
            </a:r>
            <a:r>
              <a:rPr lang="ro" sz="1000" dirty="0">
                <a:cs typeface="Arial" panose="020B0604020202020204" pitchFamily="34" charset="0"/>
                <a:hlinkClick r:id="rId3">
                  <a:extLst>
                    <a:ext uri="{A12FA001-AC4F-418D-AE19-62706E023703}">
                      <ahyp:hlinkClr xmlns="" xmlns:ahyp="http://schemas.microsoft.com/office/drawing/2018/hyperlinkcolor" val="tx"/>
                    </a:ext>
                  </a:extLst>
                </a:hlinkClick>
              </a:rPr>
              <a:t>://dx.doi.org/10.1136/bmj.m4324</a:t>
            </a:r>
            <a:r>
              <a:rPr lang="ro" sz="1000" dirty="0">
                <a:cs typeface="Arial" panose="020B0604020202020204" pitchFamily="34" charset="0"/>
              </a:rPr>
              <a:t> </a:t>
            </a:r>
          </a:p>
        </p:txBody>
      </p:sp>
      <p:grpSp>
        <p:nvGrpSpPr>
          <p:cNvPr id="12" name="Group 11">
            <a:extLst>
              <a:ext uri="{FF2B5EF4-FFF2-40B4-BE49-F238E27FC236}">
                <a16:creationId xmlns:a16="http://schemas.microsoft.com/office/drawing/2014/main" id="{02C4A271-E7B5-8C69-D8F4-58B6491FA030}"/>
              </a:ext>
            </a:extLst>
          </p:cNvPr>
          <p:cNvGrpSpPr/>
          <p:nvPr/>
        </p:nvGrpSpPr>
        <p:grpSpPr>
          <a:xfrm>
            <a:off x="7444347" y="2219484"/>
            <a:ext cx="4313142" cy="4085521"/>
            <a:chOff x="7291030" y="2683645"/>
            <a:chExt cx="4313142" cy="4085521"/>
          </a:xfrm>
        </p:grpSpPr>
        <p:pic>
          <p:nvPicPr>
            <p:cNvPr id="13" name="Picture 12">
              <a:extLst>
                <a:ext uri="{FF2B5EF4-FFF2-40B4-BE49-F238E27FC236}">
                  <a16:creationId xmlns:a16="http://schemas.microsoft.com/office/drawing/2014/main" id="{0F5602F7-033D-BDE9-E344-2B1BD4A2DA93}"/>
                </a:ext>
              </a:extLst>
            </p:cNvPr>
            <p:cNvPicPr>
              <a:picLocks noChangeAspect="1"/>
            </p:cNvPicPr>
            <p:nvPr/>
          </p:nvPicPr>
          <p:blipFill>
            <a:blip r:embed="rId4"/>
            <a:stretch>
              <a:fillRect/>
            </a:stretch>
          </p:blipFill>
          <p:spPr>
            <a:xfrm>
              <a:off x="7291030" y="2683645"/>
              <a:ext cx="4313142" cy="4085521"/>
            </a:xfrm>
            <a:prstGeom prst="rect">
              <a:avLst/>
            </a:prstGeom>
          </p:spPr>
        </p:pic>
        <p:sp>
          <p:nvSpPr>
            <p:cNvPr id="14" name="Rectangle 13">
              <a:extLst>
                <a:ext uri="{FF2B5EF4-FFF2-40B4-BE49-F238E27FC236}">
                  <a16:creationId xmlns:a16="http://schemas.microsoft.com/office/drawing/2014/main" id="{8D99DF9B-7C14-15DB-A3C0-2B39A97570C1}"/>
                </a:ext>
              </a:extLst>
            </p:cNvPr>
            <p:cNvSpPr/>
            <p:nvPr/>
          </p:nvSpPr>
          <p:spPr>
            <a:xfrm>
              <a:off x="7445829" y="2804160"/>
              <a:ext cx="113211" cy="1872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solidFill>
                  <a:schemeClr val="tx1">
                    <a:lumMod val="50000"/>
                    <a:lumOff val="50000"/>
                  </a:schemeClr>
                </a:solidFill>
              </a:endParaRPr>
            </a:p>
          </p:txBody>
        </p:sp>
      </p:grpSp>
    </p:spTree>
    <p:extLst>
      <p:ext uri="{BB962C8B-B14F-4D97-AF65-F5344CB8AC3E}">
        <p14:creationId xmlns:p14="http://schemas.microsoft.com/office/powerpoint/2010/main" val="12085985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rtl="0">
              <a:buClr>
                <a:srgbClr val="00B050"/>
              </a:buClr>
              <a:buNone/>
            </a:pPr>
            <a:r>
              <a:rPr lang="ro" sz="2000">
                <a:solidFill>
                  <a:srgbClr val="FF0000"/>
                </a:solidFill>
              </a:rPr>
              <a:t>Infecția cu ancillofilarioză</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pSp>
        <p:nvGrpSpPr>
          <p:cNvPr id="5" name="Group 4">
            <a:extLst>
              <a:ext uri="{FF2B5EF4-FFF2-40B4-BE49-F238E27FC236}">
                <a16:creationId xmlns:a16="http://schemas.microsoft.com/office/drawing/2014/main" id="{6D579BE5-101B-77B8-6763-59CF4ED6C2A4}"/>
              </a:ext>
            </a:extLst>
          </p:cNvPr>
          <p:cNvGrpSpPr/>
          <p:nvPr/>
        </p:nvGrpSpPr>
        <p:grpSpPr>
          <a:xfrm>
            <a:off x="69668" y="653144"/>
            <a:ext cx="12052663" cy="858904"/>
            <a:chOff x="69668" y="818607"/>
            <a:chExt cx="12052663" cy="858904"/>
          </a:xfrm>
        </p:grpSpPr>
        <p:sp>
          <p:nvSpPr>
            <p:cNvPr id="6" name="TextBox 5">
              <a:extLst>
                <a:ext uri="{FF2B5EF4-FFF2-40B4-BE49-F238E27FC236}">
                  <a16:creationId xmlns:a16="http://schemas.microsoft.com/office/drawing/2014/main" id="{925A5172-1770-8ED5-FF09-21EE4A4B0355}"/>
                </a:ext>
              </a:extLst>
            </p:cNvPr>
            <p:cNvSpPr txBox="1"/>
            <p:nvPr/>
          </p:nvSpPr>
          <p:spPr>
            <a:xfrm>
              <a:off x="100148" y="818607"/>
              <a:ext cx="12022183" cy="307777"/>
            </a:xfrm>
            <a:prstGeom prst="rect">
              <a:avLst/>
            </a:prstGeom>
            <a:noFill/>
          </p:spPr>
          <p:txBody>
            <a:bodyPr wrap="square" rtlCol="0">
              <a:spAutoFit/>
            </a:bodyPr>
            <a:lstStyle/>
            <a:p>
              <a:pPr rtl="0"/>
              <a:r>
                <a:rPr lang="ro" sz="1400" b="1">
                  <a:solidFill>
                    <a:schemeClr val="tx1">
                      <a:lumMod val="50000"/>
                      <a:lumOff val="50000"/>
                    </a:schemeClr>
                  </a:solidFill>
                  <a:cs typeface="Arial" panose="020B0604020202020204" pitchFamily="34" charset="0"/>
                </a:rPr>
                <a:t>Pericolul climatic				        Tip de transmisie				                   Boala</a:t>
              </a:r>
              <a:endParaRPr lang="en-IE" sz="1400" b="1" dirty="0">
                <a:solidFill>
                  <a:schemeClr val="tx1">
                    <a:lumMod val="50000"/>
                    <a:lumOff val="50000"/>
                  </a:schemeClr>
                </a:solidFill>
                <a:cs typeface="Arial" panose="020B0604020202020204" pitchFamily="34" charset="0"/>
              </a:endParaRPr>
            </a:p>
          </p:txBody>
        </p:sp>
        <p:pic>
          <p:nvPicPr>
            <p:cNvPr id="7" name="Picture 6">
              <a:extLst>
                <a:ext uri="{FF2B5EF4-FFF2-40B4-BE49-F238E27FC236}">
                  <a16:creationId xmlns:a16="http://schemas.microsoft.com/office/drawing/2014/main" id="{E53F56C2-5021-0F77-BF07-568FB3D73CE4}"/>
                </a:ext>
              </a:extLst>
            </p:cNvPr>
            <p:cNvPicPr>
              <a:picLocks noChangeAspect="1"/>
            </p:cNvPicPr>
            <p:nvPr/>
          </p:nvPicPr>
          <p:blipFill>
            <a:blip r:embed="rId2"/>
            <a:stretch>
              <a:fillRect/>
            </a:stretch>
          </p:blipFill>
          <p:spPr>
            <a:xfrm>
              <a:off x="69668" y="1126384"/>
              <a:ext cx="12022184" cy="551127"/>
            </a:xfrm>
            <a:prstGeom prst="rect">
              <a:avLst/>
            </a:prstGeom>
          </p:spPr>
        </p:pic>
      </p:grpSp>
      <p:pic>
        <p:nvPicPr>
          <p:cNvPr id="11" name="Picture 10">
            <a:extLst>
              <a:ext uri="{FF2B5EF4-FFF2-40B4-BE49-F238E27FC236}">
                <a16:creationId xmlns:a16="http://schemas.microsoft.com/office/drawing/2014/main" id="{37E86349-BE2C-3658-D980-296ECFC1B6DF}"/>
              </a:ext>
            </a:extLst>
          </p:cNvPr>
          <p:cNvPicPr>
            <a:picLocks noChangeAspect="1"/>
          </p:cNvPicPr>
          <p:nvPr/>
        </p:nvPicPr>
        <p:blipFill>
          <a:blip r:embed="rId3"/>
          <a:stretch>
            <a:fillRect/>
          </a:stretch>
        </p:blipFill>
        <p:spPr>
          <a:xfrm>
            <a:off x="1371126" y="1575409"/>
            <a:ext cx="9109967" cy="3909031"/>
          </a:xfrm>
          <a:prstGeom prst="rect">
            <a:avLst/>
          </a:prstGeom>
        </p:spPr>
      </p:pic>
      <p:sp>
        <p:nvSpPr>
          <p:cNvPr id="12" name="TextBox 11">
            <a:extLst>
              <a:ext uri="{FF2B5EF4-FFF2-40B4-BE49-F238E27FC236}">
                <a16:creationId xmlns:a16="http://schemas.microsoft.com/office/drawing/2014/main" id="{D5E8779E-0BB2-046C-E5F7-539BD037D953}"/>
              </a:ext>
            </a:extLst>
          </p:cNvPr>
          <p:cNvSpPr txBox="1"/>
          <p:nvPr/>
        </p:nvSpPr>
        <p:spPr>
          <a:xfrm>
            <a:off x="1371127" y="5547801"/>
            <a:ext cx="9109966" cy="523220"/>
          </a:xfrm>
          <a:prstGeom prst="rect">
            <a:avLst/>
          </a:prstGeom>
          <a:noFill/>
        </p:spPr>
        <p:txBody>
          <a:bodyPr wrap="square" rtlCol="0">
            <a:spAutoFit/>
          </a:bodyPr>
          <a:lstStyle/>
          <a:p>
            <a:pPr rtl="0"/>
            <a:r>
              <a:rPr lang="ro" sz="1400" i="1" dirty="0">
                <a:solidFill>
                  <a:srgbClr val="0070C0"/>
                </a:solidFill>
                <a:cs typeface="Arial" panose="020B0604020202020204" pitchFamily="34" charset="0"/>
              </a:rPr>
              <a:t>Tabelul 4. Influența modificării parametrilor climatici asupra dezvoltării biologice a STHs asociate cu schimbările climatice</a:t>
            </a:r>
            <a:r>
              <a:rPr lang="ro" sz="1400" i="1" dirty="0" smtClean="0">
                <a:solidFill>
                  <a:srgbClr val="0070C0"/>
                </a:solidFill>
                <a:cs typeface="Arial" panose="020B0604020202020204" pitchFamily="34" charset="0"/>
              </a:rPr>
              <a:t>.</a:t>
            </a:r>
            <a:br>
              <a:rPr lang="ro" sz="1400" i="1" dirty="0" smtClean="0">
                <a:solidFill>
                  <a:srgbClr val="0070C0"/>
                </a:solidFill>
                <a:cs typeface="Arial" panose="020B0604020202020204" pitchFamily="34" charset="0"/>
              </a:rPr>
            </a:br>
            <a:r>
              <a:rPr lang="ro" sz="1400" dirty="0" smtClean="0">
                <a:cs typeface="Arial" panose="020B0604020202020204" pitchFamily="34" charset="0"/>
              </a:rPr>
              <a:t>STHs </a:t>
            </a:r>
            <a:r>
              <a:rPr lang="ro" sz="1400" dirty="0">
                <a:cs typeface="Arial" panose="020B0604020202020204" pitchFamily="34" charset="0"/>
              </a:rPr>
              <a:t>= helmintiazele transmise prin sol, </a:t>
            </a:r>
            <a:r>
              <a:rPr lang="ro" sz="1400" baseline="-25000" dirty="0">
                <a:cs typeface="Arial" panose="020B0604020202020204" pitchFamily="34" charset="0"/>
              </a:rPr>
              <a:t>L1-L3</a:t>
            </a:r>
            <a:r>
              <a:rPr lang="ro" sz="1400" dirty="0">
                <a:cs typeface="Arial" panose="020B0604020202020204" pitchFamily="34" charset="0"/>
              </a:rPr>
              <a:t> = stadii de dezvoltare a larvelor.</a:t>
            </a:r>
          </a:p>
        </p:txBody>
      </p:sp>
      <p:sp>
        <p:nvSpPr>
          <p:cNvPr id="16" name="TextBox 15">
            <a:extLst>
              <a:ext uri="{FF2B5EF4-FFF2-40B4-BE49-F238E27FC236}">
                <a16:creationId xmlns:a16="http://schemas.microsoft.com/office/drawing/2014/main" id="{69DAA862-06FF-9214-9D8B-BACB79096E13}"/>
              </a:ext>
            </a:extLst>
          </p:cNvPr>
          <p:cNvSpPr txBox="1"/>
          <p:nvPr/>
        </p:nvSpPr>
        <p:spPr>
          <a:xfrm>
            <a:off x="263969" y="6110458"/>
            <a:ext cx="7242847" cy="246221"/>
          </a:xfrm>
          <a:prstGeom prst="rect">
            <a:avLst/>
          </a:prstGeom>
          <a:noFill/>
        </p:spPr>
        <p:txBody>
          <a:bodyPr wrap="square" rtlCol="0">
            <a:spAutoFit/>
          </a:bodyPr>
          <a:lstStyle/>
          <a:p>
            <a:pPr rtl="0"/>
            <a:r>
              <a:rPr lang="ro" sz="1000" dirty="0" smtClean="0">
                <a:cs typeface="Arial" panose="020B0604020202020204" pitchFamily="34" charset="0"/>
                <a:hlinkClick r:id="rId4">
                  <a:extLst>
                    <a:ext uri="{A12FA001-AC4F-418D-AE19-62706E023703}">
                      <ahyp:hlinkClr xmlns="" xmlns:ahyp="http://schemas.microsoft.com/office/drawing/2018/hyperlinkcolor" val="tx"/>
                    </a:ext>
                  </a:extLst>
                </a:hlinkClick>
              </a:rPr>
              <a:t>http</a:t>
            </a:r>
            <a:r>
              <a:rPr lang="ro" sz="1000" dirty="0">
                <a:cs typeface="Arial" panose="020B0604020202020204" pitchFamily="34" charset="0"/>
                <a:hlinkClick r:id="rId4">
                  <a:extLst>
                    <a:ext uri="{A12FA001-AC4F-418D-AE19-62706E023703}">
                      <ahyp:hlinkClr xmlns="" xmlns:ahyp="http://schemas.microsoft.com/office/drawing/2018/hyperlinkcolor" val="tx"/>
                    </a:ext>
                  </a:extLst>
                </a:hlinkClick>
              </a:rPr>
              <a:t>://</a:t>
            </a:r>
            <a:r>
              <a:rPr lang="ro" sz="1000" dirty="0" smtClean="0">
                <a:cs typeface="Arial" panose="020B0604020202020204" pitchFamily="34" charset="0"/>
                <a:hlinkClick r:id="rId4">
                  <a:extLst>
                    <a:ext uri="{A12FA001-AC4F-418D-AE19-62706E023703}">
                      <ahyp:hlinkClr xmlns="" xmlns:ahyp="http://schemas.microsoft.com/office/drawing/2018/hyperlinkcolor" val="tx"/>
                    </a:ext>
                  </a:extLst>
                </a:hlinkClick>
              </a:rPr>
              <a:t>dx.doi.org/10.1016/j.pt.2010.06.009</a:t>
            </a:r>
            <a:endParaRPr lang="en-IE" sz="1000" dirty="0">
              <a:solidFill>
                <a:schemeClr val="tx1">
                  <a:lumMod val="50000"/>
                  <a:lumOff val="50000"/>
                </a:schemeClr>
              </a:solidFill>
              <a:cs typeface="Arial" panose="020B0604020202020204" pitchFamily="34" charset="0"/>
            </a:endParaRPr>
          </a:p>
        </p:txBody>
      </p:sp>
    </p:spTree>
    <p:extLst>
      <p:ext uri="{BB962C8B-B14F-4D97-AF65-F5344CB8AC3E}">
        <p14:creationId xmlns:p14="http://schemas.microsoft.com/office/powerpoint/2010/main" val="4545344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87383"/>
            <a:ext cx="11896825" cy="6026331"/>
          </a:xfrm>
        </p:spPr>
        <p:txBody>
          <a:bodyPr rtlCol="0">
            <a:noAutofit/>
          </a:bodyPr>
          <a:lstStyle/>
          <a:p>
            <a:pPr marL="0" indent="0" rtl="0">
              <a:buClr>
                <a:srgbClr val="00B050"/>
              </a:buClr>
              <a:buNone/>
            </a:pPr>
            <a:r>
              <a:rPr lang="ro" sz="2000" u="sng" dirty="0" smtClean="0">
                <a:solidFill>
                  <a:srgbClr val="0070C0"/>
                </a:solidFill>
              </a:rPr>
              <a:t>Efectele </a:t>
            </a:r>
            <a:r>
              <a:rPr lang="ro" sz="2000" u="sng" dirty="0">
                <a:solidFill>
                  <a:srgbClr val="0070C0"/>
                </a:solidFill>
              </a:rPr>
              <a:t>schimbărilor climatice în funcție de vector:</a:t>
            </a:r>
            <a:r>
              <a:rPr lang="ro" sz="2000" dirty="0">
                <a:solidFill>
                  <a:srgbClr val="0070C0"/>
                </a:solidFill>
              </a:rPr>
              <a:t> </a:t>
            </a:r>
            <a:r>
              <a:rPr lang="ro" sz="2000" dirty="0">
                <a:solidFill>
                  <a:srgbClr val="FF0000"/>
                </a:solidFill>
              </a:rPr>
              <a:t>Muște care mușcă/insecte</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pSp>
        <p:nvGrpSpPr>
          <p:cNvPr id="5" name="Group 4">
            <a:extLst>
              <a:ext uri="{FF2B5EF4-FFF2-40B4-BE49-F238E27FC236}">
                <a16:creationId xmlns:a16="http://schemas.microsoft.com/office/drawing/2014/main" id="{06CA1EF0-DADE-9194-9E3B-38A02CB9EA26}"/>
              </a:ext>
            </a:extLst>
          </p:cNvPr>
          <p:cNvGrpSpPr/>
          <p:nvPr/>
        </p:nvGrpSpPr>
        <p:grpSpPr>
          <a:xfrm>
            <a:off x="87086" y="894869"/>
            <a:ext cx="12017828" cy="5114429"/>
            <a:chOff x="130627" y="881901"/>
            <a:chExt cx="12017828" cy="5114429"/>
          </a:xfrm>
        </p:grpSpPr>
        <p:sp>
          <p:nvSpPr>
            <p:cNvPr id="6" name="TextBox 5">
              <a:extLst>
                <a:ext uri="{FF2B5EF4-FFF2-40B4-BE49-F238E27FC236}">
                  <a16:creationId xmlns:a16="http://schemas.microsoft.com/office/drawing/2014/main" id="{4EC4BD1C-C50F-17BA-650E-F05B8C8A3F18}"/>
                </a:ext>
              </a:extLst>
            </p:cNvPr>
            <p:cNvSpPr txBox="1"/>
            <p:nvPr/>
          </p:nvSpPr>
          <p:spPr>
            <a:xfrm>
              <a:off x="156752" y="881901"/>
              <a:ext cx="11991703" cy="307777"/>
            </a:xfrm>
            <a:prstGeom prst="rect">
              <a:avLst/>
            </a:prstGeom>
            <a:noFill/>
          </p:spPr>
          <p:txBody>
            <a:bodyPr wrap="square" rtlCol="0">
              <a:spAutoFit/>
            </a:bodyPr>
            <a:lstStyle/>
            <a:p>
              <a:pPr rtl="0"/>
              <a:r>
                <a:rPr lang="ro" sz="1400" b="1">
                  <a:latin typeface="Arial" panose="020B0604020202020204" pitchFamily="34" charset="0"/>
                  <a:cs typeface="Arial" panose="020B0604020202020204" pitchFamily="34" charset="0"/>
                </a:rPr>
                <a:t>Pericolul climatic				        Tip de transmisie				                   Boala</a:t>
              </a:r>
              <a:endParaRPr lang="en-IE" sz="1400" b="1"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7BEF7CD5-561D-5081-978E-97A99B38F203}"/>
                </a:ext>
              </a:extLst>
            </p:cNvPr>
            <p:cNvPicPr>
              <a:picLocks noChangeAspect="1"/>
            </p:cNvPicPr>
            <p:nvPr/>
          </p:nvPicPr>
          <p:blipFill>
            <a:blip r:embed="rId2"/>
            <a:stretch>
              <a:fillRect/>
            </a:stretch>
          </p:blipFill>
          <p:spPr>
            <a:xfrm>
              <a:off x="130628" y="1182115"/>
              <a:ext cx="11991703" cy="703556"/>
            </a:xfrm>
            <a:prstGeom prst="rect">
              <a:avLst/>
            </a:prstGeom>
          </p:spPr>
        </p:pic>
        <p:pic>
          <p:nvPicPr>
            <p:cNvPr id="8" name="Picture 7">
              <a:extLst>
                <a:ext uri="{FF2B5EF4-FFF2-40B4-BE49-F238E27FC236}">
                  <a16:creationId xmlns:a16="http://schemas.microsoft.com/office/drawing/2014/main" id="{40AC7424-2851-45AC-2CC0-C91694959AAA}"/>
                </a:ext>
              </a:extLst>
            </p:cNvPr>
            <p:cNvPicPr>
              <a:picLocks noChangeAspect="1"/>
            </p:cNvPicPr>
            <p:nvPr/>
          </p:nvPicPr>
          <p:blipFill>
            <a:blip r:embed="rId3"/>
            <a:stretch>
              <a:fillRect/>
            </a:stretch>
          </p:blipFill>
          <p:spPr>
            <a:xfrm>
              <a:off x="130628" y="2129113"/>
              <a:ext cx="11991703" cy="711941"/>
            </a:xfrm>
            <a:prstGeom prst="rect">
              <a:avLst/>
            </a:prstGeom>
          </p:spPr>
        </p:pic>
        <p:pic>
          <p:nvPicPr>
            <p:cNvPr id="11" name="Picture 10">
              <a:extLst>
                <a:ext uri="{FF2B5EF4-FFF2-40B4-BE49-F238E27FC236}">
                  <a16:creationId xmlns:a16="http://schemas.microsoft.com/office/drawing/2014/main" id="{BBF1AA6E-A556-359C-E2BC-4DD22047BF09}"/>
                </a:ext>
              </a:extLst>
            </p:cNvPr>
            <p:cNvPicPr>
              <a:picLocks noChangeAspect="1"/>
            </p:cNvPicPr>
            <p:nvPr/>
          </p:nvPicPr>
          <p:blipFill>
            <a:blip r:embed="rId4"/>
            <a:stretch>
              <a:fillRect/>
            </a:stretch>
          </p:blipFill>
          <p:spPr>
            <a:xfrm>
              <a:off x="130628" y="3099004"/>
              <a:ext cx="11991703" cy="659991"/>
            </a:xfrm>
            <a:prstGeom prst="rect">
              <a:avLst/>
            </a:prstGeom>
          </p:spPr>
        </p:pic>
        <p:pic>
          <p:nvPicPr>
            <p:cNvPr id="12" name="Picture 11">
              <a:extLst>
                <a:ext uri="{FF2B5EF4-FFF2-40B4-BE49-F238E27FC236}">
                  <a16:creationId xmlns:a16="http://schemas.microsoft.com/office/drawing/2014/main" id="{B310A5FE-016E-357B-42EF-9CEB65C721A4}"/>
                </a:ext>
              </a:extLst>
            </p:cNvPr>
            <p:cNvPicPr>
              <a:picLocks noChangeAspect="1"/>
            </p:cNvPicPr>
            <p:nvPr/>
          </p:nvPicPr>
          <p:blipFill>
            <a:blip r:embed="rId5"/>
            <a:stretch>
              <a:fillRect/>
            </a:stretch>
          </p:blipFill>
          <p:spPr>
            <a:xfrm>
              <a:off x="130628" y="4004311"/>
              <a:ext cx="11991703" cy="583446"/>
            </a:xfrm>
            <a:prstGeom prst="rect">
              <a:avLst/>
            </a:prstGeom>
          </p:spPr>
        </p:pic>
        <p:pic>
          <p:nvPicPr>
            <p:cNvPr id="13" name="Picture 12">
              <a:extLst>
                <a:ext uri="{FF2B5EF4-FFF2-40B4-BE49-F238E27FC236}">
                  <a16:creationId xmlns:a16="http://schemas.microsoft.com/office/drawing/2014/main" id="{CBE1CB57-5E71-C3DE-086C-FF891B2D038C}"/>
                </a:ext>
              </a:extLst>
            </p:cNvPr>
            <p:cNvPicPr>
              <a:picLocks noChangeAspect="1"/>
            </p:cNvPicPr>
            <p:nvPr/>
          </p:nvPicPr>
          <p:blipFill>
            <a:blip r:embed="rId6"/>
            <a:stretch>
              <a:fillRect/>
            </a:stretch>
          </p:blipFill>
          <p:spPr>
            <a:xfrm>
              <a:off x="130627" y="4833073"/>
              <a:ext cx="11991703" cy="1163257"/>
            </a:xfrm>
            <a:prstGeom prst="rect">
              <a:avLst/>
            </a:prstGeom>
          </p:spPr>
        </p:pic>
      </p:grpSp>
    </p:spTree>
    <p:extLst>
      <p:ext uri="{BB962C8B-B14F-4D97-AF65-F5344CB8AC3E}">
        <p14:creationId xmlns:p14="http://schemas.microsoft.com/office/powerpoint/2010/main" val="16326776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rtl="0">
              <a:buClr>
                <a:srgbClr val="00B050"/>
              </a:buClr>
              <a:buNone/>
            </a:pPr>
            <a:r>
              <a:rPr lang="ro" sz="2000">
                <a:solidFill>
                  <a:srgbClr val="FF0000"/>
                </a:solidFill>
              </a:rPr>
              <a:t>Leishmanioza și </a:t>
            </a:r>
          </a:p>
          <a:p>
            <a:pPr marL="0" indent="0" rtl="0">
              <a:buClr>
                <a:srgbClr val="00B050"/>
              </a:buClr>
              <a:buNone/>
            </a:pPr>
            <a:r>
              <a:rPr lang="ro" sz="2000">
                <a:solidFill>
                  <a:srgbClr val="FF0000"/>
                </a:solidFill>
              </a:rPr>
              <a:t>Febra muștelor de nisip/</a:t>
            </a:r>
          </a:p>
          <a:p>
            <a:pPr marL="0" indent="0" rtl="0">
              <a:buClr>
                <a:srgbClr val="00B050"/>
              </a:buClr>
              <a:buNone/>
            </a:pPr>
            <a:r>
              <a:rPr lang="ro" sz="2000">
                <a:solidFill>
                  <a:srgbClr val="FF0000"/>
                </a:solidFill>
              </a:rPr>
              <a:t>Infecția cu virusul Toscana</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pic>
        <p:nvPicPr>
          <p:cNvPr id="2" name="Picture 1">
            <a:extLst>
              <a:ext uri="{FF2B5EF4-FFF2-40B4-BE49-F238E27FC236}">
                <a16:creationId xmlns:a16="http://schemas.microsoft.com/office/drawing/2014/main" id="{ACA60A8D-1C69-E44F-FC6B-3CAF9C273B2E}"/>
              </a:ext>
            </a:extLst>
          </p:cNvPr>
          <p:cNvPicPr>
            <a:picLocks noChangeAspect="1"/>
          </p:cNvPicPr>
          <p:nvPr/>
        </p:nvPicPr>
        <p:blipFill>
          <a:blip r:embed="rId2"/>
          <a:stretch>
            <a:fillRect/>
          </a:stretch>
        </p:blipFill>
        <p:spPr>
          <a:xfrm>
            <a:off x="2969834" y="262723"/>
            <a:ext cx="9222166" cy="6082705"/>
          </a:xfrm>
          <a:prstGeom prst="rect">
            <a:avLst/>
          </a:prstGeom>
        </p:spPr>
      </p:pic>
      <p:sp>
        <p:nvSpPr>
          <p:cNvPr id="4" name="TextBox 3">
            <a:extLst>
              <a:ext uri="{FF2B5EF4-FFF2-40B4-BE49-F238E27FC236}">
                <a16:creationId xmlns:a16="http://schemas.microsoft.com/office/drawing/2014/main" id="{5A1CB696-FE70-0EEF-AEA8-7A3A69C19E8B}"/>
              </a:ext>
            </a:extLst>
          </p:cNvPr>
          <p:cNvSpPr txBox="1"/>
          <p:nvPr/>
        </p:nvSpPr>
        <p:spPr>
          <a:xfrm>
            <a:off x="191589" y="5262069"/>
            <a:ext cx="2621280" cy="1015663"/>
          </a:xfrm>
          <a:prstGeom prst="rect">
            <a:avLst/>
          </a:prstGeom>
          <a:noFill/>
        </p:spPr>
        <p:txBody>
          <a:bodyPr wrap="square" rtlCol="0">
            <a:spAutoFit/>
          </a:bodyPr>
          <a:lstStyle/>
          <a:p>
            <a:pPr rtl="0"/>
            <a:r>
              <a:rPr lang="ro" sz="1000">
                <a:cs typeface="Arial" panose="020B0604020202020204" pitchFamily="34" charset="0"/>
              </a:rPr>
              <a:t>De la: L. K. Koch, J. Kochmann, S. Klimpel și S. Cunze, "Modelling the climatic suitability of leishmaniasis vector species in Europe", Nature Scientific Reports 2017, </a:t>
            </a:r>
            <a:r>
              <a:rPr lang="ro" sz="1000" u="sng">
                <a:cs typeface="Arial" panose="020B0604020202020204" pitchFamily="34" charset="0"/>
              </a:rPr>
              <a:t>7</a:t>
            </a:r>
            <a:r>
              <a:rPr lang="ro" sz="1000">
                <a:cs typeface="Arial" panose="020B0604020202020204" pitchFamily="34" charset="0"/>
              </a:rPr>
              <a:t>, 13325. </a:t>
            </a:r>
          </a:p>
          <a:p>
            <a:pPr rtl="0"/>
            <a:r>
              <a:rPr lang="ro" sz="1000">
                <a:cs typeface="Arial" panose="020B0604020202020204" pitchFamily="34" charset="0"/>
                <a:hlinkClick r:id="rId3">
                  <a:extLst>
                    <a:ext uri="{A12FA001-AC4F-418D-AE19-62706E023703}">
                      <ahyp:hlinkClr xmlns="" xmlns:ahyp="http://schemas.microsoft.com/office/drawing/2018/hyperlinkcolor" val="tx"/>
                    </a:ext>
                  </a:extLst>
                </a:hlinkClick>
              </a:rPr>
              <a:t>https://www.nature.com/articles/s41598-017-13822-1</a:t>
            </a:r>
            <a:r>
              <a:rPr lang="ro" sz="1000">
                <a:cs typeface="Arial" panose="020B0604020202020204" pitchFamily="34" charset="0"/>
              </a:rPr>
              <a:t> . Accesat la</a:t>
            </a:r>
            <a:r>
              <a:rPr lang="ro" sz="1000" baseline="30000">
                <a:cs typeface="Arial" panose="020B0604020202020204" pitchFamily="34" charset="0"/>
              </a:rPr>
              <a:t>11</a:t>
            </a:r>
            <a:r>
              <a:rPr lang="ro" sz="1000">
                <a:cs typeface="Arial" panose="020B0604020202020204" pitchFamily="34" charset="0"/>
              </a:rPr>
              <a:t> iunie 2023.</a:t>
            </a:r>
            <a:endParaRPr lang="en-IE" sz="1000" dirty="0">
              <a:cs typeface="Arial" panose="020B0604020202020204" pitchFamily="34" charset="0"/>
            </a:endParaRPr>
          </a:p>
        </p:txBody>
      </p:sp>
      <p:sp>
        <p:nvSpPr>
          <p:cNvPr id="8" name="TextBox 7">
            <a:extLst>
              <a:ext uri="{FF2B5EF4-FFF2-40B4-BE49-F238E27FC236}">
                <a16:creationId xmlns:a16="http://schemas.microsoft.com/office/drawing/2014/main" id="{9F86BC09-8F7B-A01C-58A7-3DB8BCAB46EF}"/>
              </a:ext>
            </a:extLst>
          </p:cNvPr>
          <p:cNvSpPr txBox="1"/>
          <p:nvPr/>
        </p:nvSpPr>
        <p:spPr>
          <a:xfrm>
            <a:off x="2969834" y="2495577"/>
            <a:ext cx="2211766" cy="2462213"/>
          </a:xfrm>
          <a:prstGeom prst="rect">
            <a:avLst/>
          </a:prstGeom>
          <a:noFill/>
        </p:spPr>
        <p:txBody>
          <a:bodyPr wrap="square" rtlCol="0">
            <a:spAutoFit/>
          </a:bodyPr>
          <a:lstStyle/>
          <a:p>
            <a:pPr rtl="0"/>
            <a:r>
              <a:rPr lang="ro" sz="1400" i="1">
                <a:solidFill>
                  <a:srgbClr val="0070C0"/>
                </a:solidFill>
                <a:cs typeface="Arial" panose="020B0604020202020204" pitchFamily="34" charset="0"/>
              </a:rPr>
              <a:t>Figura 25. Numărul total proiectat de specii de muște de nisip în Europa pentru diferite scenarii de schimbări climatice. </a:t>
            </a:r>
            <a:r>
              <a:rPr lang="ro" sz="1400">
                <a:cs typeface="Arial" panose="020B0604020202020204" pitchFamily="34" charset="0"/>
              </a:rPr>
              <a:t>Aceste hărți se bazează pe modelarea binară care însumează numărul de specii de muște de nisip din întreaga zonă de studiu în condițiile climatice actuale și viitoare.</a:t>
            </a:r>
            <a:endParaRPr lang="en-IE" sz="1400" dirty="0">
              <a:cs typeface="Arial" panose="020B0604020202020204" pitchFamily="34" charset="0"/>
            </a:endParaRPr>
          </a:p>
        </p:txBody>
      </p:sp>
    </p:spTree>
    <p:extLst>
      <p:ext uri="{BB962C8B-B14F-4D97-AF65-F5344CB8AC3E}">
        <p14:creationId xmlns:p14="http://schemas.microsoft.com/office/powerpoint/2010/main" val="15396289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rtl="0">
              <a:buClr>
                <a:srgbClr val="00B050"/>
              </a:buClr>
              <a:buNone/>
            </a:pPr>
            <a:r>
              <a:rPr lang="ro" sz="2000">
                <a:solidFill>
                  <a:srgbClr val="FF0000"/>
                </a:solidFill>
              </a:rPr>
              <a:t>Oncocerculoză</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sp>
        <p:nvSpPr>
          <p:cNvPr id="2" name="TextBox 1">
            <a:extLst>
              <a:ext uri="{FF2B5EF4-FFF2-40B4-BE49-F238E27FC236}">
                <a16:creationId xmlns:a16="http://schemas.microsoft.com/office/drawing/2014/main" id="{BFED246E-83D4-974F-5CBB-AA9447ABD888}"/>
              </a:ext>
            </a:extLst>
          </p:cNvPr>
          <p:cNvSpPr txBox="1"/>
          <p:nvPr/>
        </p:nvSpPr>
        <p:spPr>
          <a:xfrm>
            <a:off x="224287" y="1972139"/>
            <a:ext cx="5495026" cy="3551742"/>
          </a:xfrm>
          <a:prstGeom prst="rect">
            <a:avLst/>
          </a:prstGeom>
          <a:noFill/>
        </p:spPr>
        <p:txBody>
          <a:bodyPr wrap="square" rtlCol="0">
            <a:spAutoFit/>
          </a:bodyPr>
          <a:lstStyle/>
          <a:p>
            <a:pPr rtl="0">
              <a:lnSpc>
                <a:spcPct val="120000"/>
              </a:lnSpc>
            </a:pPr>
            <a:r>
              <a:rPr lang="ro" dirty="0">
                <a:cs typeface="Arial" panose="020B0604020202020204" pitchFamily="34" charset="0"/>
              </a:rPr>
              <a:t>"Oncocerculoza apare în Africa subsahariană, în America Centrală și de Sud și în Yemen și se bazează pe speciile de muște </a:t>
            </a:r>
            <a:r>
              <a:rPr lang="ro" i="1" dirty="0">
                <a:cs typeface="Arial" panose="020B0604020202020204" pitchFamily="34" charset="0"/>
              </a:rPr>
              <a:t>Simulium </a:t>
            </a:r>
            <a:r>
              <a:rPr lang="ro" dirty="0">
                <a:cs typeface="Arial" panose="020B0604020202020204" pitchFamily="34" charset="0"/>
              </a:rPr>
              <a:t>pentru transmiterea vectorilor. </a:t>
            </a:r>
            <a:endParaRPr lang="ro" dirty="0" smtClean="0">
              <a:cs typeface="Arial" panose="020B0604020202020204" pitchFamily="34" charset="0"/>
            </a:endParaRPr>
          </a:p>
          <a:p>
            <a:pPr rtl="0"/>
            <a:endParaRPr lang="en-GB" sz="1200" dirty="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E" b="0" i="0" u="none" strike="noStrike" kern="1200" cap="none" spc="0" normalizeH="0" baseline="0" noProof="0" dirty="0">
              <a:ln>
                <a:noFill/>
              </a:ln>
              <a:solidFill>
                <a:schemeClr val="tx1">
                  <a:lumMod val="50000"/>
                  <a:lumOff val="50000"/>
                </a:schemeClr>
              </a:solidFill>
              <a:effectLst/>
              <a:uLnTx/>
              <a:uFillTx/>
              <a:ea typeface="+mn-ea"/>
              <a:cs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ro" b="0" i="0" u="none" strike="noStrike" kern="1200" cap="none" spc="0" normalizeH="0" noProof="0" dirty="0">
                <a:ln>
                  <a:noFill/>
                </a:ln>
                <a:effectLst/>
                <a:uLnTx/>
                <a:uFillTx/>
                <a:ea typeface="+mn-ea"/>
                <a:cs typeface="Arial" panose="020B0604020202020204" pitchFamily="34" charset="0"/>
              </a:rPr>
              <a:t>"Faptul că au fost identificate peste 60 de specii fraterne sau citoforme [de muște negre </a:t>
            </a:r>
            <a:r>
              <a:rPr lang="ro" b="0" i="1" u="none" strike="noStrike" kern="1200" cap="none" spc="0" normalizeH="0" noProof="0" dirty="0">
                <a:ln>
                  <a:noFill/>
                </a:ln>
                <a:effectLst/>
                <a:uLnTx/>
                <a:uFillTx/>
                <a:ea typeface="+mn-ea"/>
                <a:cs typeface="Arial" panose="020B0604020202020204" pitchFamily="34" charset="0"/>
              </a:rPr>
              <a:t>Simulium damnosum</a:t>
            </a:r>
            <a:r>
              <a:rPr lang="ro" b="0" i="0" u="none" strike="noStrike" kern="1200" cap="none" spc="0" normalizeH="0" noProof="0" dirty="0">
                <a:ln>
                  <a:noFill/>
                </a:ln>
                <a:effectLst/>
                <a:uLnTx/>
                <a:uFillTx/>
                <a:ea typeface="+mn-ea"/>
                <a:cs typeface="Arial" panose="020B0604020202020204" pitchFamily="34" charset="0"/>
              </a:rPr>
              <a:t>], fiecare cu parametri de viață diferiți, face ca orice încercare de a proiecta efectele schimbărilor climatice să fie foarte dificilă. </a:t>
            </a:r>
            <a:endParaRPr lang="en-IE" dirty="0">
              <a:cs typeface="Arial" panose="020B0604020202020204" pitchFamily="34" charset="0"/>
            </a:endParaRPr>
          </a:p>
          <a:p>
            <a:pPr rtl="0"/>
            <a:endParaRPr lang="ro" sz="1100" dirty="0" smtClean="0">
              <a:cs typeface="Arial" panose="020B0604020202020204" pitchFamily="34" charset="0"/>
              <a:hlinkClick r:id="rId2">
                <a:extLst>
                  <a:ext uri="{A12FA001-AC4F-418D-AE19-62706E023703}">
                    <ahyp:hlinkClr xmlns="" xmlns:ahyp="http://schemas.microsoft.com/office/drawing/2018/hyperlinkcolor" val="tx"/>
                  </a:ext>
                </a:extLst>
              </a:hlinkClick>
            </a:endParaRPr>
          </a:p>
          <a:p>
            <a:pPr rtl="0"/>
            <a:r>
              <a:rPr lang="ro" sz="1100" dirty="0" smtClean="0">
                <a:cs typeface="Arial" panose="020B0604020202020204" pitchFamily="34" charset="0"/>
                <a:hlinkClick r:id="rId2">
                  <a:extLst>
                    <a:ext uri="{A12FA001-AC4F-418D-AE19-62706E023703}">
                      <ahyp:hlinkClr xmlns="" xmlns:ahyp="http://schemas.microsoft.com/office/drawing/2018/hyperlinkcolor" val="tx"/>
                    </a:ext>
                  </a:extLst>
                </a:hlinkClick>
              </a:rPr>
              <a:t>https</a:t>
            </a:r>
            <a:r>
              <a:rPr lang="ro" sz="1100" dirty="0">
                <a:cs typeface="Arial" panose="020B0604020202020204" pitchFamily="34" charset="0"/>
                <a:hlinkClick r:id="rId2">
                  <a:extLst>
                    <a:ext uri="{A12FA001-AC4F-418D-AE19-62706E023703}">
                      <ahyp:hlinkClr xmlns="" xmlns:ahyp="http://schemas.microsoft.com/office/drawing/2018/hyperlinkcolor" val="tx"/>
                    </a:ext>
                  </a:extLst>
                </a:hlinkClick>
              </a:rPr>
              <a:t>://doi.org/10.1016/bs.apar.2018.02.001</a:t>
            </a:r>
            <a:r>
              <a:rPr lang="ro" sz="1100" dirty="0">
                <a:cs typeface="Arial" panose="020B0604020202020204" pitchFamily="34" charset="0"/>
              </a:rPr>
              <a:t> </a:t>
            </a:r>
            <a:endParaRPr lang="en-IE" sz="1100" dirty="0">
              <a:cs typeface="Arial" panose="020B0604020202020204" pitchFamily="34" charset="0"/>
            </a:endParaRPr>
          </a:p>
        </p:txBody>
      </p:sp>
      <p:pic>
        <p:nvPicPr>
          <p:cNvPr id="4" name="Kép 3"/>
          <p:cNvPicPr>
            <a:picLocks noChangeAspect="1"/>
          </p:cNvPicPr>
          <p:nvPr/>
        </p:nvPicPr>
        <p:blipFill>
          <a:blip r:embed="rId3"/>
          <a:stretch>
            <a:fillRect/>
          </a:stretch>
        </p:blipFill>
        <p:spPr>
          <a:xfrm>
            <a:off x="5918557" y="127384"/>
            <a:ext cx="6194863" cy="6120850"/>
          </a:xfrm>
          <a:prstGeom prst="rect">
            <a:avLst/>
          </a:prstGeom>
          <a:ln w="3175">
            <a:solidFill>
              <a:schemeClr val="bg1">
                <a:lumMod val="65000"/>
              </a:schemeClr>
            </a:solidFill>
          </a:ln>
        </p:spPr>
      </p:pic>
    </p:spTree>
    <p:extLst>
      <p:ext uri="{BB962C8B-B14F-4D97-AF65-F5344CB8AC3E}">
        <p14:creationId xmlns:p14="http://schemas.microsoft.com/office/powerpoint/2010/main" val="22106722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90911"/>
            <a:ext cx="11896825" cy="6026331"/>
          </a:xfrm>
        </p:spPr>
        <p:txBody>
          <a:bodyPr rtlCol="0">
            <a:noAutofit/>
          </a:bodyPr>
          <a:lstStyle/>
          <a:p>
            <a:pPr marL="0" indent="0" rtl="0">
              <a:buClr>
                <a:srgbClr val="00B050"/>
              </a:buClr>
              <a:buNone/>
            </a:pPr>
            <a:r>
              <a:rPr lang="ro" sz="2000" dirty="0">
                <a:solidFill>
                  <a:srgbClr val="FF0000"/>
                </a:solidFill>
              </a:rPr>
              <a:t>Tripanosomiaza (boala africană a somnului) și boala Chagas (tripanosomiaza americană)</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dirty="0">
              <a:solidFill>
                <a:prstClr val="black"/>
              </a:solidFill>
              <a:latin typeface="Calibri" panose="020F0502020204030204"/>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dirty="0">
              <a:solidFill>
                <a:prstClr val="black"/>
              </a:solidFill>
              <a:latin typeface="Calibri" panose="020F0502020204030204"/>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sp>
        <p:nvSpPr>
          <p:cNvPr id="4" name="TextBox 3">
            <a:extLst>
              <a:ext uri="{FF2B5EF4-FFF2-40B4-BE49-F238E27FC236}">
                <a16:creationId xmlns:a16="http://schemas.microsoft.com/office/drawing/2014/main" id="{43EAB39F-C886-6F16-F7BE-954E9F7F158E}"/>
              </a:ext>
            </a:extLst>
          </p:cNvPr>
          <p:cNvSpPr txBox="1"/>
          <p:nvPr/>
        </p:nvSpPr>
        <p:spPr>
          <a:xfrm>
            <a:off x="216108" y="2095254"/>
            <a:ext cx="7330069" cy="978729"/>
          </a:xfrm>
          <a:prstGeom prst="rect">
            <a:avLst/>
          </a:prstGeom>
          <a:noFill/>
        </p:spPr>
        <p:txBody>
          <a:bodyPr wrap="square" rtlCol="0">
            <a:spAutoFit/>
          </a:bodyPr>
          <a:lstStyle/>
          <a:p>
            <a:pPr algn="just" rtl="0">
              <a:lnSpc>
                <a:spcPct val="120000"/>
              </a:lnSpc>
            </a:pPr>
            <a:r>
              <a:rPr lang="ro" sz="1600" dirty="0">
                <a:cs typeface="Arial" panose="020B0604020202020204" pitchFamily="34" charset="0"/>
              </a:rPr>
              <a:t>Modelarea efectelor schimbărilor climatice asupra tripanosomiei, care se găsește doar în Africa subsahariană, a arătat atât extinderea, cât și contracția ariei de răspândire ca urmare a scenariilor de creștere a temperaturii prevăzute pentru schimbările climatice. </a:t>
            </a:r>
          </a:p>
        </p:txBody>
      </p:sp>
      <p:pic>
        <p:nvPicPr>
          <p:cNvPr id="5" name="Picture 4">
            <a:extLst>
              <a:ext uri="{FF2B5EF4-FFF2-40B4-BE49-F238E27FC236}">
                <a16:creationId xmlns:a16="http://schemas.microsoft.com/office/drawing/2014/main" id="{347DAD80-E8C9-96D4-3B7E-958EF51588B7}"/>
              </a:ext>
            </a:extLst>
          </p:cNvPr>
          <p:cNvPicPr>
            <a:picLocks noChangeAspect="1"/>
          </p:cNvPicPr>
          <p:nvPr/>
        </p:nvPicPr>
        <p:blipFill>
          <a:blip r:embed="rId2"/>
          <a:stretch>
            <a:fillRect/>
          </a:stretch>
        </p:blipFill>
        <p:spPr>
          <a:xfrm>
            <a:off x="7901789" y="674621"/>
            <a:ext cx="4080295" cy="5512639"/>
          </a:xfrm>
          <a:prstGeom prst="rect">
            <a:avLst/>
          </a:prstGeom>
        </p:spPr>
      </p:pic>
      <p:sp>
        <p:nvSpPr>
          <p:cNvPr id="6" name="TextBox 5">
            <a:extLst>
              <a:ext uri="{FF2B5EF4-FFF2-40B4-BE49-F238E27FC236}">
                <a16:creationId xmlns:a16="http://schemas.microsoft.com/office/drawing/2014/main" id="{FCC2BD74-61CB-287F-7AFF-15BE5F1179AF}"/>
              </a:ext>
            </a:extLst>
          </p:cNvPr>
          <p:cNvSpPr txBox="1"/>
          <p:nvPr/>
        </p:nvSpPr>
        <p:spPr>
          <a:xfrm>
            <a:off x="308696" y="4401272"/>
            <a:ext cx="4211546" cy="954107"/>
          </a:xfrm>
          <a:prstGeom prst="rect">
            <a:avLst/>
          </a:prstGeom>
          <a:noFill/>
        </p:spPr>
        <p:txBody>
          <a:bodyPr wrap="square" rtlCol="0">
            <a:spAutoFit/>
          </a:bodyPr>
          <a:lstStyle/>
          <a:p>
            <a:pPr rtl="0"/>
            <a:r>
              <a:rPr lang="ro" sz="1400" i="1" dirty="0">
                <a:solidFill>
                  <a:srgbClr val="0070C0"/>
                </a:solidFill>
                <a:cs typeface="Arial" panose="020B0604020202020204" pitchFamily="34" charset="0"/>
              </a:rPr>
              <a:t>Figura 26. Aria geografică adecvată pentru transmiterea Trypanosoma brucei rhodesiense în 2090 </a:t>
            </a:r>
            <a:r>
              <a:rPr lang="ro" sz="1400" dirty="0">
                <a:cs typeface="Arial" panose="020B0604020202020204" pitchFamily="34" charset="0"/>
              </a:rPr>
              <a:t>(în cadrul scenariului de emisii A2, utilizând modelul de circulație globală CCSM3).</a:t>
            </a:r>
          </a:p>
        </p:txBody>
      </p:sp>
      <p:sp>
        <p:nvSpPr>
          <p:cNvPr id="7" name="TextBox 6">
            <a:extLst>
              <a:ext uri="{FF2B5EF4-FFF2-40B4-BE49-F238E27FC236}">
                <a16:creationId xmlns:a16="http://schemas.microsoft.com/office/drawing/2014/main" id="{1C7EB7A2-C744-9E53-DEB4-52F40FD83F18}"/>
              </a:ext>
            </a:extLst>
          </p:cNvPr>
          <p:cNvSpPr txBox="1"/>
          <p:nvPr/>
        </p:nvSpPr>
        <p:spPr>
          <a:xfrm>
            <a:off x="308696" y="5808927"/>
            <a:ext cx="3740332" cy="246221"/>
          </a:xfrm>
          <a:prstGeom prst="rect">
            <a:avLst/>
          </a:prstGeom>
          <a:noFill/>
        </p:spPr>
        <p:txBody>
          <a:bodyPr wrap="square" rtlCol="0">
            <a:spAutoFit/>
          </a:bodyPr>
          <a:lstStyle/>
          <a:p>
            <a:pPr rtl="0"/>
            <a:r>
              <a:rPr lang="ro" sz="1000" dirty="0" smtClean="0">
                <a:cs typeface="Arial" panose="020B0604020202020204" pitchFamily="34" charset="0"/>
                <a:hlinkClick r:id="rId3">
                  <a:extLst>
                    <a:ext uri="{A12FA001-AC4F-418D-AE19-62706E023703}">
                      <ahyp:hlinkClr xmlns="" xmlns:ahyp="http://schemas.microsoft.com/office/drawing/2018/hyperlinkcolor" val="tx"/>
                    </a:ext>
                  </a:extLst>
                </a:hlinkClick>
              </a:rPr>
              <a:t>https</a:t>
            </a:r>
            <a:r>
              <a:rPr lang="ro" sz="1000" dirty="0">
                <a:cs typeface="Arial" panose="020B0604020202020204" pitchFamily="34" charset="0"/>
                <a:hlinkClick r:id="rId3">
                  <a:extLst>
                    <a:ext uri="{A12FA001-AC4F-418D-AE19-62706E023703}">
                      <ahyp:hlinkClr xmlns="" xmlns:ahyp="http://schemas.microsoft.com/office/drawing/2018/hyperlinkcolor" val="tx"/>
                    </a:ext>
                  </a:extLst>
                </a:hlinkClick>
              </a:rPr>
              <a:t>://royalsocietypublishing.org/doi/10.1098/rsif.2011.0654</a:t>
            </a:r>
            <a:r>
              <a:rPr lang="ro" sz="1000" dirty="0">
                <a:cs typeface="Arial" panose="020B0604020202020204" pitchFamily="34" charset="0"/>
              </a:rPr>
              <a:t> </a:t>
            </a:r>
            <a:endParaRPr lang="en-IE" sz="1000" dirty="0">
              <a:cs typeface="Arial" panose="020B0604020202020204" pitchFamily="34" charset="0"/>
            </a:endParaRPr>
          </a:p>
        </p:txBody>
      </p:sp>
      <p:sp>
        <p:nvSpPr>
          <p:cNvPr id="8" name="TextBox 7">
            <a:extLst>
              <a:ext uri="{FF2B5EF4-FFF2-40B4-BE49-F238E27FC236}">
                <a16:creationId xmlns:a16="http://schemas.microsoft.com/office/drawing/2014/main" id="{8BDEF06C-0AFA-5B73-DBBB-8C5AB7920DD2}"/>
              </a:ext>
            </a:extLst>
          </p:cNvPr>
          <p:cNvSpPr txBox="1"/>
          <p:nvPr/>
        </p:nvSpPr>
        <p:spPr>
          <a:xfrm>
            <a:off x="308696" y="6055148"/>
            <a:ext cx="11682550" cy="246221"/>
          </a:xfrm>
          <a:prstGeom prst="rect">
            <a:avLst/>
          </a:prstGeom>
          <a:noFill/>
        </p:spPr>
        <p:txBody>
          <a:bodyPr wrap="square" rtlCol="0">
            <a:spAutoFit/>
          </a:bodyPr>
          <a:lstStyle/>
          <a:p>
            <a:pPr rtl="0"/>
            <a:r>
              <a:rPr lang="ro" sz="1000" dirty="0" smtClean="0">
                <a:cs typeface="Arial" panose="020B0604020202020204" pitchFamily="34" charset="0"/>
                <a:hlinkClick r:id="rId4">
                  <a:extLst>
                    <a:ext uri="{A12FA001-AC4F-418D-AE19-62706E023703}">
                      <ahyp:hlinkClr xmlns="" xmlns:ahyp="http://schemas.microsoft.com/office/drawing/2018/hyperlinkcolor" val="tx"/>
                    </a:ext>
                  </a:extLst>
                </a:hlinkClick>
              </a:rPr>
              <a:t>https</a:t>
            </a:r>
            <a:r>
              <a:rPr lang="ro" sz="1000" dirty="0">
                <a:cs typeface="Arial" panose="020B0604020202020204" pitchFamily="34" charset="0"/>
                <a:hlinkClick r:id="rId4">
                  <a:extLst>
                    <a:ext uri="{A12FA001-AC4F-418D-AE19-62706E023703}">
                      <ahyp:hlinkClr xmlns="" xmlns:ahyp="http://schemas.microsoft.com/office/drawing/2018/hyperlinkcolor" val="tx"/>
                    </a:ext>
                  </a:extLst>
                </a:hlinkClick>
              </a:rPr>
              <a:t>://doi.org/10.1093/trstmh/traa192</a:t>
            </a:r>
            <a:r>
              <a:rPr lang="ro" sz="1000" dirty="0">
                <a:cs typeface="Arial" panose="020B0604020202020204" pitchFamily="34" charset="0"/>
              </a:rPr>
              <a:t> </a:t>
            </a:r>
          </a:p>
        </p:txBody>
      </p:sp>
    </p:spTree>
    <p:extLst>
      <p:ext uri="{BB962C8B-B14F-4D97-AF65-F5344CB8AC3E}">
        <p14:creationId xmlns:p14="http://schemas.microsoft.com/office/powerpoint/2010/main" val="36494830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87383"/>
            <a:ext cx="11896825" cy="6026331"/>
          </a:xfrm>
        </p:spPr>
        <p:txBody>
          <a:bodyPr rtlCol="0">
            <a:noAutofit/>
          </a:bodyPr>
          <a:lstStyle/>
          <a:p>
            <a:pPr marL="0" indent="0" rtl="0">
              <a:buClr>
                <a:srgbClr val="00B050"/>
              </a:buClr>
              <a:buNone/>
            </a:pPr>
            <a:r>
              <a:rPr lang="ro" sz="2000" u="sng" dirty="0" smtClean="0">
                <a:solidFill>
                  <a:srgbClr val="0070C0"/>
                </a:solidFill>
              </a:rPr>
              <a:t>Rezumat </a:t>
            </a:r>
            <a:r>
              <a:rPr lang="ro" sz="2000" u="sng" dirty="0">
                <a:solidFill>
                  <a:srgbClr val="0070C0"/>
                </a:solidFill>
              </a:rPr>
              <a:t>al stadiului actual al cunoștințelor privind efectele schimbărilor climatice asupra VBD-urilor</a:t>
            </a: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aphicFrame>
        <p:nvGraphicFramePr>
          <p:cNvPr id="2" name="Table 1">
            <a:extLst>
              <a:ext uri="{FF2B5EF4-FFF2-40B4-BE49-F238E27FC236}">
                <a16:creationId xmlns:a16="http://schemas.microsoft.com/office/drawing/2014/main" id="{0717C575-85B8-9C18-74C9-00A33110E90C}"/>
              </a:ext>
            </a:extLst>
          </p:cNvPr>
          <p:cNvGraphicFramePr>
            <a:graphicFrameLocks noGrp="1"/>
          </p:cNvGraphicFramePr>
          <p:nvPr>
            <p:extLst>
              <p:ext uri="{D42A27DB-BD31-4B8C-83A1-F6EECF244321}">
                <p14:modId xmlns:p14="http://schemas.microsoft.com/office/powerpoint/2010/main" val="274624890"/>
              </p:ext>
            </p:extLst>
          </p:nvPr>
        </p:nvGraphicFramePr>
        <p:xfrm>
          <a:off x="722809" y="838411"/>
          <a:ext cx="10746379" cy="5520815"/>
        </p:xfrm>
        <a:graphic>
          <a:graphicData uri="http://schemas.openxmlformats.org/drawingml/2006/table">
            <a:tbl>
              <a:tblPr>
                <a:tableStyleId>{E8B1032C-EA38-4F05-BA0D-38AFFFC7BED3}</a:tableStyleId>
              </a:tblPr>
              <a:tblGrid>
                <a:gridCol w="2177145">
                  <a:extLst>
                    <a:ext uri="{9D8B030D-6E8A-4147-A177-3AD203B41FA5}">
                      <a16:colId xmlns:a16="http://schemas.microsoft.com/office/drawing/2014/main" val="2497409396"/>
                    </a:ext>
                  </a:extLst>
                </a:gridCol>
                <a:gridCol w="2281646">
                  <a:extLst>
                    <a:ext uri="{9D8B030D-6E8A-4147-A177-3AD203B41FA5}">
                      <a16:colId xmlns:a16="http://schemas.microsoft.com/office/drawing/2014/main" val="3440800795"/>
                    </a:ext>
                  </a:extLst>
                </a:gridCol>
                <a:gridCol w="2586445">
                  <a:extLst>
                    <a:ext uri="{9D8B030D-6E8A-4147-A177-3AD203B41FA5}">
                      <a16:colId xmlns:a16="http://schemas.microsoft.com/office/drawing/2014/main" val="509933588"/>
                    </a:ext>
                  </a:extLst>
                </a:gridCol>
                <a:gridCol w="3701143">
                  <a:extLst>
                    <a:ext uri="{9D8B030D-6E8A-4147-A177-3AD203B41FA5}">
                      <a16:colId xmlns:a16="http://schemas.microsoft.com/office/drawing/2014/main" val="2064854761"/>
                    </a:ext>
                  </a:extLst>
                </a:gridCol>
              </a:tblGrid>
              <a:tr h="571001">
                <a:tc>
                  <a:txBody>
                    <a:bodyPr/>
                    <a:lstStyle/>
                    <a:p>
                      <a:pPr algn="ctr" rtl="0" fontAlgn="t"/>
                      <a:r>
                        <a:rPr lang="ro" sz="1400" b="1" u="none" strike="noStrike">
                          <a:solidFill>
                            <a:srgbClr val="0070C0"/>
                          </a:solidFill>
                          <a:effectLst/>
                        </a:rPr>
                        <a:t>Boală/vector</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algn="ctr" rtl="0" fontAlgn="t"/>
                      <a:r>
                        <a:rPr lang="ro" sz="1400" b="1" u="none" strike="noStrike">
                          <a:solidFill>
                            <a:srgbClr val="0070C0"/>
                          </a:solidFill>
                          <a:effectLst/>
                        </a:rPr>
                        <a:t>Schimbare în aria de răspândire geografică/frecvența de apariție/durata sezonieră?</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400" b="1" u="none" strike="noStrike">
                          <a:solidFill>
                            <a:srgbClr val="0070C0"/>
                          </a:solidFill>
                          <a:effectLst/>
                        </a:rPr>
                        <a:t>Principalul (principalele) mecanism(e) de răspândire a bolii pe distanțe mari</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algn="ctr" rtl="0" fontAlgn="t"/>
                      <a:r>
                        <a:rPr lang="ro" sz="1400" b="1" u="none" strike="noStrike">
                          <a:solidFill>
                            <a:srgbClr val="0070C0"/>
                          </a:solidFill>
                          <a:effectLst/>
                        </a:rPr>
                        <a:t>Zonele afectate</a:t>
                      </a:r>
                      <a:endParaRPr lang="en-GB" sz="1400" b="1" i="0" u="none" strike="noStrike" dirty="0">
                        <a:solidFill>
                          <a:srgbClr val="0070C0"/>
                        </a:solidFill>
                        <a:effectLst/>
                        <a:latin typeface="Calibri" panose="020F0502020204030204" pitchFamily="34" charset="0"/>
                      </a:endParaRPr>
                    </a:p>
                  </a:txBody>
                  <a:tcPr marL="6757" marR="6757" marT="6757" marB="0"/>
                </a:tc>
                <a:extLst>
                  <a:ext uri="{0D108BD9-81ED-4DB2-BD59-A6C34878D82A}">
                    <a16:rowId xmlns:a16="http://schemas.microsoft.com/office/drawing/2014/main" val="3333697160"/>
                  </a:ext>
                </a:extLst>
              </a:tr>
              <a:tr h="276190">
                <a:tc>
                  <a:txBody>
                    <a:bodyPr/>
                    <a:lstStyle/>
                    <a:p>
                      <a:pPr algn="l" rtl="0" fontAlgn="t"/>
                      <a:r>
                        <a:rPr lang="ro" sz="1200" u="none" strike="noStrike">
                          <a:solidFill>
                            <a:srgbClr val="C00000"/>
                          </a:solidFill>
                          <a:effectLst/>
                        </a:rPr>
                        <a:t>Babesioza/țicle</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Gazde de rezervor</a:t>
                      </a:r>
                      <a:endParaRPr lang="en-GB"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Europa de Nord/Scandinavia</a:t>
                      </a:r>
                      <a:endParaRPr lang="en-GB"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831694956"/>
                  </a:ext>
                </a:extLst>
              </a:tr>
              <a:tr h="252000">
                <a:tc>
                  <a:txBody>
                    <a:bodyPr/>
                    <a:lstStyle/>
                    <a:p>
                      <a:pPr algn="l" rtl="0" fontAlgn="t"/>
                      <a:r>
                        <a:rPr lang="ro" sz="1200" u="none" strike="noStrike">
                          <a:solidFill>
                            <a:srgbClr val="C00000"/>
                          </a:solidFill>
                          <a:effectLst/>
                        </a:rPr>
                        <a:t>Ciumă bubonică/purici</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3C4245"/>
                          </a:solidFill>
                          <a:effectLst/>
                          <a:latin typeface="Calibri" panose="020F0502020204030204" pitchFamily="34" charset="0"/>
                        </a:rPr>
                        <a:t>Nicio dovadă până în prezent</a:t>
                      </a:r>
                      <a:endParaRPr lang="en-IE" sz="1200" b="0" i="0" u="none" strike="noStrike" dirty="0">
                        <a:solidFill>
                          <a:srgbClr val="3C4245"/>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i="0" u="none" strike="noStrike">
                          <a:solidFill>
                            <a:srgbClr val="000000"/>
                          </a:solidFill>
                          <a:effectLst/>
                          <a:latin typeface="Calibri" panose="020F0502020204030204" pitchFamily="34" charset="0"/>
                        </a:rPr>
                        <a:t>Gazde de rezervor</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Nici unul</a:t>
                      </a:r>
                    </a:p>
                  </a:txBody>
                  <a:tcPr marL="6757" marR="6757" marT="6757" marB="0"/>
                </a:tc>
                <a:extLst>
                  <a:ext uri="{0D108BD9-81ED-4DB2-BD59-A6C34878D82A}">
                    <a16:rowId xmlns:a16="http://schemas.microsoft.com/office/drawing/2014/main" val="3525117701"/>
                  </a:ext>
                </a:extLst>
              </a:tr>
              <a:tr h="432000">
                <a:tc>
                  <a:txBody>
                    <a:bodyPr/>
                    <a:lstStyle/>
                    <a:p>
                      <a:pPr algn="l" rtl="0" fontAlgn="t"/>
                      <a:r>
                        <a:rPr lang="ro" sz="1200" u="none" strike="noStrike">
                          <a:solidFill>
                            <a:srgbClr val="C00000"/>
                          </a:solidFill>
                          <a:effectLst/>
                        </a:rPr>
                        <a:t>Boala Chagas (tripanosomiaza americană)/insecte triatomine</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Modificări ale</a:t>
                      </a:r>
                      <a:r>
                        <a:rPr lang="ro" sz="1200" b="0" i="0" u="none" strike="noStrike">
                          <a:solidFill>
                            <a:schemeClr val="tx1"/>
                          </a:solidFill>
                          <a:effectLst/>
                          <a:latin typeface="Calibri" panose="020F0502020204030204" pitchFamily="34" charset="0"/>
                        </a:rPr>
                        <a:t> intervalului și ale frecvenței de apariție</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i="0" u="none" strike="noStrike">
                          <a:solidFill>
                            <a:srgbClr val="000000"/>
                          </a:solidFill>
                          <a:effectLst/>
                          <a:latin typeface="Calibri" panose="020F0502020204030204" pitchFamily="34" charset="0"/>
                        </a:rPr>
                        <a:t>Gazde de rezervor</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America de Nord și de Sud</a:t>
                      </a:r>
                    </a:p>
                  </a:txBody>
                  <a:tcPr marL="6757" marR="6757" marT="6757" marB="0"/>
                </a:tc>
                <a:extLst>
                  <a:ext uri="{0D108BD9-81ED-4DB2-BD59-A6C34878D82A}">
                    <a16:rowId xmlns:a16="http://schemas.microsoft.com/office/drawing/2014/main" val="3333219853"/>
                  </a:ext>
                </a:extLst>
              </a:tr>
              <a:tr h="252000">
                <a:tc>
                  <a:txBody>
                    <a:bodyPr/>
                    <a:lstStyle/>
                    <a:p>
                      <a:pPr algn="l" rtl="0" fontAlgn="t"/>
                      <a:r>
                        <a:rPr lang="ro" sz="1200" u="none" strike="noStrike">
                          <a:solidFill>
                            <a:srgbClr val="C00000"/>
                          </a:solidFill>
                          <a:effectLst/>
                        </a:rPr>
                        <a:t>Chikungunya/mosquitoes</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Călătorie umană</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Europa de Sud și de Vest, zonele de coastă mediteraneene</a:t>
                      </a:r>
                      <a:endParaRPr lang="en-GB"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443362599"/>
                  </a:ext>
                </a:extLst>
              </a:tr>
              <a:tr h="432000">
                <a:tc>
                  <a:txBody>
                    <a:bodyPr/>
                    <a:lstStyle/>
                    <a:p>
                      <a:pPr algn="l" rtl="0" fontAlgn="t"/>
                      <a:r>
                        <a:rPr lang="ro" sz="1200" u="none" strike="noStrike">
                          <a:solidFill>
                            <a:srgbClr val="C00000"/>
                          </a:solidFill>
                          <a:effectLst/>
                        </a:rPr>
                        <a:t>Febra hemoragică Crimeea-Congo/țânțari</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u="none" strike="noStrike">
                          <a:solidFill>
                            <a:srgbClr val="000000"/>
                          </a:solidFill>
                          <a:effectLst/>
                        </a:rPr>
                        <a:t>Gazde rezervor, călătorii umane,</a:t>
                      </a:r>
                    </a:p>
                    <a:p>
                      <a:pPr marL="0" marR="0" lvl="0" indent="0" algn="ctr" defTabSz="914400" rtl="0" eaLnBrk="1" fontAlgn="t" latinLnBrk="0" hangingPunct="1">
                        <a:lnSpc>
                          <a:spcPct val="100000"/>
                        </a:lnSpc>
                        <a:spcBef>
                          <a:spcPts val="0"/>
                        </a:spcBef>
                        <a:spcAft>
                          <a:spcPts val="0"/>
                        </a:spcAft>
                        <a:buClrTx/>
                        <a:buSzTx/>
                        <a:buFontTx/>
                        <a:buNone/>
                        <a:tabLst/>
                        <a:defRPr/>
                      </a:pPr>
                      <a:r>
                        <a:rPr lang="ro" sz="1200" b="0" u="none" strike="noStrike">
                          <a:solidFill>
                            <a:srgbClr val="000000"/>
                          </a:solidFill>
                          <a:effectLst/>
                        </a:rPr>
                        <a:t>comerțul cu animale domestice</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u="none" strike="noStrike">
                          <a:solidFill>
                            <a:srgbClr val="000000"/>
                          </a:solidFill>
                          <a:effectLst/>
                        </a:rPr>
                        <a:t>Europa de Vest/Spania</a:t>
                      </a:r>
                    </a:p>
                    <a:p>
                      <a:pPr algn="ctr" rtl="0" fontAlgn="t"/>
                      <a:endParaRPr lang="en-GB"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610616814"/>
                  </a:ext>
                </a:extLst>
              </a:tr>
              <a:tr h="258385">
                <a:tc>
                  <a:txBody>
                    <a:bodyPr/>
                    <a:lstStyle/>
                    <a:p>
                      <a:pPr algn="l" rtl="0" fontAlgn="t"/>
                      <a:r>
                        <a:rPr lang="ro" sz="1200" u="none" strike="noStrike">
                          <a:solidFill>
                            <a:srgbClr val="C00000"/>
                          </a:solidFill>
                          <a:effectLst/>
                        </a:rPr>
                        <a:t>Febra Dengue/țânțari</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Frecvența crescută a apariției</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Călătorie umană</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Zonele de coastă mediteraneene și adriatice, nordul Italiei.</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547741257"/>
                  </a:ext>
                </a:extLst>
              </a:tr>
              <a:tr h="288000">
                <a:tc>
                  <a:txBody>
                    <a:bodyPr/>
                    <a:lstStyle/>
                    <a:p>
                      <a:pPr algn="l" rtl="0" fontAlgn="t"/>
                      <a:r>
                        <a:rPr lang="ro" sz="1200" b="0" u="none" strike="noStrike">
                          <a:solidFill>
                            <a:srgbClr val="C00000"/>
                          </a:solidFill>
                          <a:effectLst/>
                        </a:rPr>
                        <a:t>Infecție cu anghinare / melci</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Călătorie umană</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Regiuni industrializate, latitudini boreale și temperate.</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4014244708"/>
                  </a:ext>
                </a:extLst>
              </a:tr>
              <a:tr h="427746">
                <a:tc>
                  <a:txBody>
                    <a:bodyPr/>
                    <a:lstStyle/>
                    <a:p>
                      <a:pPr algn="l" rtl="0" fontAlgn="t"/>
                      <a:r>
                        <a:rPr lang="ro" sz="1200" u="none" strike="noStrike">
                          <a:solidFill>
                            <a:srgbClr val="C00000"/>
                          </a:solidFill>
                          <a:effectLst/>
                        </a:rPr>
                        <a:t>Encefalita japoneză/țânțari</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Gazde rezervor, călătorii umane, comerț cu animale domestice</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Toate zonele europene care sunt potrivite pentru țânțarii </a:t>
                      </a:r>
                      <a:r>
                        <a:rPr lang="ro" sz="1200" b="0" i="1" u="none" strike="noStrike">
                          <a:solidFill>
                            <a:srgbClr val="000000"/>
                          </a:solidFill>
                          <a:effectLst/>
                        </a:rPr>
                        <a:t>Culex</a:t>
                      </a:r>
                      <a:r>
                        <a:rPr lang="ro" sz="1200" b="0" u="none" strike="noStrike">
                          <a:solidFill>
                            <a:srgbClr val="000000"/>
                          </a:solidFill>
                          <a:effectLst/>
                        </a:rPr>
                        <a:t>.</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032845053"/>
                  </a:ext>
                </a:extLst>
              </a:tr>
              <a:tr h="406143">
                <a:tc>
                  <a:txBody>
                    <a:bodyPr/>
                    <a:lstStyle/>
                    <a:p>
                      <a:pPr algn="l" rtl="0" fontAlgn="t"/>
                      <a:r>
                        <a:rPr lang="ro" sz="1200" u="none" strike="noStrike">
                          <a:solidFill>
                            <a:srgbClr val="C00000"/>
                          </a:solidFill>
                          <a:effectLst/>
                        </a:rPr>
                        <a:t>Leishmanioza/muștele de nisip</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Gazde de rezervor</a:t>
                      </a:r>
                    </a:p>
                    <a:p>
                      <a:pPr algn="ctr" rtl="0" fontAlgn="t"/>
                      <a:r>
                        <a:rPr lang="ro" sz="1200" b="0" i="0" u="none" strike="noStrike">
                          <a:solidFill>
                            <a:srgbClr val="000000"/>
                          </a:solidFill>
                          <a:effectLst/>
                          <a:latin typeface="Calibri" panose="020F0502020204030204" pitchFamily="34" charset="0"/>
                        </a:rPr>
                        <a:t>Călătorie umană</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Marea Britanie, Europa de Nord și de Est</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734610041"/>
                  </a:ext>
                </a:extLst>
              </a:tr>
              <a:tr h="429877">
                <a:tc>
                  <a:txBody>
                    <a:bodyPr/>
                    <a:lstStyle/>
                    <a:p>
                      <a:pPr algn="l" rtl="0" fontAlgn="t"/>
                      <a:r>
                        <a:rPr lang="ro" sz="1200" u="none" strike="noStrike">
                          <a:solidFill>
                            <a:srgbClr val="C00000"/>
                          </a:solidFill>
                          <a:effectLst/>
                        </a:rPr>
                        <a:t>Boala Lyme/păduchii</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Deplasarea spre nord</a:t>
                      </a:r>
                    </a:p>
                    <a:p>
                      <a:pPr algn="ctr" rtl="0" fontAlgn="t"/>
                      <a:r>
                        <a:rPr lang="ro" sz="1200" b="0" u="none" strike="noStrike">
                          <a:solidFill>
                            <a:srgbClr val="000000"/>
                          </a:solidFill>
                          <a:effectLst/>
                        </a:rPr>
                        <a:t>Scădere a prezenței în sud</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u="none" strike="noStrike">
                          <a:solidFill>
                            <a:srgbClr val="000000"/>
                          </a:solidFill>
                          <a:effectLst/>
                        </a:rPr>
                        <a:t>Gazde de rezervor</a:t>
                      </a:r>
                      <a:endParaRPr lang="en-GB"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u="none" strike="noStrike">
                          <a:solidFill>
                            <a:srgbClr val="000000"/>
                          </a:solidFill>
                          <a:effectLst/>
                        </a:rPr>
                        <a:t>Europa de Nord</a:t>
                      </a:r>
                      <a:endParaRPr lang="en-GB"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1583744662"/>
                  </a:ext>
                </a:extLst>
              </a:tr>
              <a:tr h="612000">
                <a:tc>
                  <a:txBody>
                    <a:bodyPr/>
                    <a:lstStyle/>
                    <a:p>
                      <a:pPr algn="l" rtl="0" fontAlgn="t"/>
                      <a:r>
                        <a:rPr lang="ro" sz="1200" u="none" strike="noStrike">
                          <a:solidFill>
                            <a:srgbClr val="C00000"/>
                          </a:solidFill>
                          <a:effectLst/>
                        </a:rPr>
                        <a:t>Filarioză limfatică/țânțari</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Deplasarea poligonului spre nord și sud</a:t>
                      </a:r>
                    </a:p>
                    <a:p>
                      <a:pPr algn="ctr" rtl="0" fontAlgn="t"/>
                      <a:r>
                        <a:rPr lang="ro" sz="1200" b="0" i="0" u="none" strike="noStrike">
                          <a:solidFill>
                            <a:srgbClr val="000000"/>
                          </a:solidFill>
                          <a:effectLst/>
                          <a:latin typeface="Calibri" panose="020F0502020204030204" pitchFamily="34" charset="0"/>
                        </a:rPr>
                        <a:t>Creștere a incidenței datorită creșterii populației</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Călătorie umană</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Africa și Yemen</a:t>
                      </a:r>
                    </a:p>
                  </a:txBody>
                  <a:tcPr marL="6757" marR="6757" marT="6757" marB="0"/>
                </a:tc>
                <a:extLst>
                  <a:ext uri="{0D108BD9-81ED-4DB2-BD59-A6C34878D82A}">
                    <a16:rowId xmlns:a16="http://schemas.microsoft.com/office/drawing/2014/main" val="39850138"/>
                  </a:ext>
                </a:extLst>
              </a:tr>
              <a:tr h="468000">
                <a:tc>
                  <a:txBody>
                    <a:bodyPr/>
                    <a:lstStyle/>
                    <a:p>
                      <a:pPr algn="l" rtl="0" fontAlgn="t"/>
                      <a:r>
                        <a:rPr lang="ro" sz="1200" u="none" strike="noStrike">
                          <a:solidFill>
                            <a:srgbClr val="C00000"/>
                          </a:solidFill>
                          <a:effectLst/>
                        </a:rPr>
                        <a:t>Malarie/țânțari</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Călătorie umană</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Zone potrivite pentru țânțarii </a:t>
                      </a:r>
                      <a:r>
                        <a:rPr lang="ro" sz="1200" b="0" i="1" u="none" strike="noStrike">
                          <a:solidFill>
                            <a:srgbClr val="000000"/>
                          </a:solidFill>
                          <a:effectLst/>
                          <a:latin typeface="Calibri" panose="020F0502020204030204" pitchFamily="34" charset="0"/>
                        </a:rPr>
                        <a:t>Anopheles</a:t>
                      </a:r>
                      <a:r>
                        <a:rPr lang="ro" sz="1200" b="0" i="0" u="none" strike="noStrike">
                          <a:solidFill>
                            <a:srgbClr val="000000"/>
                          </a:solidFill>
                          <a:effectLst/>
                          <a:latin typeface="Calibri" panose="020F0502020204030204" pitchFamily="34" charset="0"/>
                        </a:rPr>
                        <a:t>. În Europa: toată Europa de Sud și de Est.</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136233348"/>
                  </a:ext>
                </a:extLst>
              </a:tr>
            </a:tbl>
          </a:graphicData>
        </a:graphic>
      </p:graphicFrame>
      <p:sp>
        <p:nvSpPr>
          <p:cNvPr id="4" name="TextBox 3">
            <a:extLst>
              <a:ext uri="{FF2B5EF4-FFF2-40B4-BE49-F238E27FC236}">
                <a16:creationId xmlns:a16="http://schemas.microsoft.com/office/drawing/2014/main" id="{9A962963-1651-865F-9A68-299F5CF88ACB}"/>
              </a:ext>
            </a:extLst>
          </p:cNvPr>
          <p:cNvSpPr txBox="1"/>
          <p:nvPr/>
        </p:nvSpPr>
        <p:spPr>
          <a:xfrm>
            <a:off x="3047998" y="6019000"/>
            <a:ext cx="6096000" cy="307777"/>
          </a:xfrm>
          <a:prstGeom prst="rect">
            <a:avLst/>
          </a:prstGeom>
          <a:noFill/>
        </p:spPr>
        <p:txBody>
          <a:bodyPr wrap="square" rtlCol="0">
            <a:spAutoFit/>
          </a:bodyPr>
          <a:lstStyle/>
          <a:p>
            <a:pPr algn="ctr" rtl="0"/>
            <a:r>
              <a:rPr lang="ro" sz="1400" i="1">
                <a:solidFill>
                  <a:srgbClr val="0070C0"/>
                </a:solidFill>
                <a:cs typeface="Arial" panose="020B0604020202020204" pitchFamily="34" charset="0"/>
              </a:rPr>
              <a:t>Tabelul 5. Efectele schimbărilor climatice asupra VBD: rezumat  </a:t>
            </a:r>
            <a:endParaRPr lang="en-IE" sz="1400" i="1" dirty="0">
              <a:solidFill>
                <a:srgbClr val="0070C0"/>
              </a:solidFill>
            </a:endParaRPr>
          </a:p>
        </p:txBody>
      </p:sp>
    </p:spTree>
    <p:extLst>
      <p:ext uri="{BB962C8B-B14F-4D97-AF65-F5344CB8AC3E}">
        <p14:creationId xmlns:p14="http://schemas.microsoft.com/office/powerpoint/2010/main" val="3351160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algn="ctr" rtl="0"/>
            <a:r>
              <a:rPr lang="ro" sz="2800" dirty="0" smtClean="0">
                <a:solidFill>
                  <a:schemeClr val="tx1"/>
                </a:solidFill>
              </a:rPr>
              <a:t>Prezentare </a:t>
            </a:r>
            <a:r>
              <a:rPr lang="ro" sz="2800" dirty="0">
                <a:solidFill>
                  <a:schemeClr val="tx1"/>
                </a:solidFill>
              </a:rPr>
              <a:t>generală a bolilor transmise prin vectori și a celor conexe</a:t>
            </a:r>
            <a:endParaRPr lang="hu-HU" sz="2800" dirty="0">
              <a:solidFill>
                <a:schemeClr val="tx1"/>
              </a:solidFill>
            </a:endParaRPr>
          </a:p>
        </p:txBody>
      </p:sp>
      <p:sp>
        <p:nvSpPr>
          <p:cNvPr id="3" name="Tartalom helye 2"/>
          <p:cNvSpPr>
            <a:spLocks noGrp="1"/>
          </p:cNvSpPr>
          <p:nvPr>
            <p:ph idx="1"/>
          </p:nvPr>
        </p:nvSpPr>
        <p:spPr>
          <a:xfrm>
            <a:off x="192506" y="934775"/>
            <a:ext cx="7045142" cy="5370897"/>
          </a:xfrm>
        </p:spPr>
        <p:txBody>
          <a:bodyPr rtlCol="0">
            <a:noAutofit/>
          </a:bodyPr>
          <a:lstStyle/>
          <a:p>
            <a:pPr marL="0" indent="0" rtl="0">
              <a:buNone/>
            </a:pPr>
            <a:r>
              <a:rPr lang="ro" sz="2000" u="sng" dirty="0" smtClean="0">
                <a:solidFill>
                  <a:srgbClr val="0070C0"/>
                </a:solidFill>
                <a:cs typeface="Arial" panose="020B0604020202020204" pitchFamily="34" charset="0"/>
              </a:rPr>
              <a:t>Definiții</a:t>
            </a:r>
            <a:endParaRPr lang="en-GB" sz="2000" i="1" dirty="0">
              <a:solidFill>
                <a:srgbClr val="0070C0"/>
              </a:solidFill>
              <a:cs typeface="Arial" panose="020B0604020202020204" pitchFamily="34" charset="0"/>
            </a:endParaRPr>
          </a:p>
          <a:p>
            <a:pPr marL="0" indent="0" rtl="0">
              <a:lnSpc>
                <a:spcPct val="110000"/>
              </a:lnSpc>
              <a:spcAft>
                <a:spcPts val="500"/>
              </a:spcAft>
              <a:buNone/>
            </a:pPr>
            <a:r>
              <a:rPr lang="ro" sz="2000" i="1" dirty="0">
                <a:solidFill>
                  <a:srgbClr val="0070C0"/>
                </a:solidFill>
                <a:cs typeface="Arial" panose="020B0604020202020204" pitchFamily="34" charset="0"/>
              </a:rPr>
              <a:t>Bolile transmise prin vectori</a:t>
            </a:r>
            <a:r>
              <a:rPr lang="ro" sz="2000" i="1" dirty="0">
                <a:cs typeface="Arial" panose="020B0604020202020204" pitchFamily="34" charset="0"/>
              </a:rPr>
              <a:t> </a:t>
            </a:r>
            <a:r>
              <a:rPr lang="ro" sz="2000" dirty="0">
                <a:solidFill>
                  <a:schemeClr val="tx1"/>
                </a:solidFill>
                <a:cs typeface="Arial" panose="020B0604020202020204" pitchFamily="34" charset="0"/>
              </a:rPr>
              <a:t>sunt infecții transmise prin mușcătura unor specii de artropode infectate (vectorul). Artropodele sunt animale nevertebrate cu un exoschelet, un corp segmentat și anexe articulate în perechi. Exemple sunt insectele, arahnidele și crustaceele.</a:t>
            </a:r>
            <a:endParaRPr lang="en-IE" sz="2000" dirty="0">
              <a:solidFill>
                <a:schemeClr val="tx1"/>
              </a:solidFill>
              <a:cs typeface="Arial" panose="020B0604020202020204" pitchFamily="34" charset="0"/>
            </a:endParaRPr>
          </a:p>
          <a:p>
            <a:pPr marL="0" indent="0" rtl="0">
              <a:lnSpc>
                <a:spcPct val="110000"/>
              </a:lnSpc>
              <a:spcAft>
                <a:spcPts val="500"/>
              </a:spcAft>
              <a:buNone/>
            </a:pPr>
            <a:r>
              <a:rPr lang="ro" sz="2000" dirty="0">
                <a:solidFill>
                  <a:schemeClr val="tx1"/>
                </a:solidFill>
              </a:rPr>
              <a:t>Alte boli care nu sunt transmise prin vectori pot fi clasificate ca:</a:t>
            </a:r>
          </a:p>
          <a:p>
            <a:pPr marL="0" indent="0" rtl="0">
              <a:lnSpc>
                <a:spcPct val="110000"/>
              </a:lnSpc>
              <a:spcAft>
                <a:spcPts val="500"/>
              </a:spcAft>
              <a:buNone/>
            </a:pPr>
            <a:r>
              <a:rPr lang="ro" sz="2000" i="1" dirty="0">
                <a:solidFill>
                  <a:srgbClr val="0070C0"/>
                </a:solidFill>
              </a:rPr>
              <a:t>Bolile transmise prin apă fără vectori</a:t>
            </a:r>
            <a:r>
              <a:rPr lang="ro" sz="2000" dirty="0">
                <a:solidFill>
                  <a:schemeClr val="tx1"/>
                </a:solidFill>
              </a:rPr>
              <a:t>: acestea sunt afecțiuni cauzate de microorganisme patogene care se transmit prin apă.</a:t>
            </a:r>
          </a:p>
          <a:p>
            <a:pPr marL="0" indent="0" rtl="0">
              <a:lnSpc>
                <a:spcPct val="110000"/>
              </a:lnSpc>
              <a:spcAft>
                <a:spcPts val="500"/>
              </a:spcAft>
              <a:buNone/>
            </a:pPr>
            <a:r>
              <a:rPr lang="ro" sz="2000" i="1" dirty="0">
                <a:solidFill>
                  <a:srgbClr val="0070C0"/>
                </a:solidFill>
              </a:rPr>
              <a:t>Bolile transmise pe</a:t>
            </a:r>
            <a:r>
              <a:rPr lang="ro" sz="2000" dirty="0">
                <a:solidFill>
                  <a:schemeClr val="tx1"/>
                </a:solidFill>
              </a:rPr>
              <a:t> calea aerului: cauzate de microorganisme patogene care se transmit prin aer.</a:t>
            </a:r>
          </a:p>
          <a:p>
            <a:pPr marL="0" indent="0" rtl="0">
              <a:lnSpc>
                <a:spcPct val="110000"/>
              </a:lnSpc>
              <a:spcAft>
                <a:spcPts val="500"/>
              </a:spcAft>
              <a:buNone/>
            </a:pPr>
            <a:r>
              <a:rPr lang="ro" sz="2000" i="1" dirty="0">
                <a:solidFill>
                  <a:srgbClr val="0070C0"/>
                </a:solidFill>
              </a:rPr>
              <a:t>Boli transmise prin sânge fără vectori</a:t>
            </a:r>
            <a:r>
              <a:rPr lang="ro" sz="2000" dirty="0">
                <a:solidFill>
                  <a:schemeClr val="tx1"/>
                </a:solidFill>
              </a:rPr>
              <a:t>: cauzate de microorganisme patogene care se transmit prin sânge și alte fluide corporale.</a:t>
            </a:r>
          </a:p>
          <a:p>
            <a:pPr marL="0" indent="0" rtl="0">
              <a:buNone/>
            </a:pPr>
            <a:endParaRPr lang="hu-HU" sz="2000" dirty="0"/>
          </a:p>
        </p:txBody>
      </p:sp>
      <p:pic>
        <p:nvPicPr>
          <p:cNvPr id="7" name="Picture 6">
            <a:extLst>
              <a:ext uri="{FF2B5EF4-FFF2-40B4-BE49-F238E27FC236}">
                <a16:creationId xmlns:a16="http://schemas.microsoft.com/office/drawing/2014/main" id="{7CD746AB-D51A-04EE-7C37-2B7B0FDC8D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7648" y="1449621"/>
            <a:ext cx="4761846" cy="3703659"/>
          </a:xfrm>
          <a:prstGeom prst="rect">
            <a:avLst/>
          </a:prstGeom>
        </p:spPr>
      </p:pic>
    </p:spTree>
    <p:extLst>
      <p:ext uri="{BB962C8B-B14F-4D97-AF65-F5344CB8AC3E}">
        <p14:creationId xmlns:p14="http://schemas.microsoft.com/office/powerpoint/2010/main" val="16429187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287383"/>
            <a:ext cx="11896825" cy="6026331"/>
          </a:xfrm>
        </p:spPr>
        <p:txBody>
          <a:bodyPr rtlCol="0">
            <a:noAutofit/>
          </a:bodyPr>
          <a:lstStyle/>
          <a:p>
            <a:pPr marL="0" indent="0" rtl="0">
              <a:buClr>
                <a:srgbClr val="00B050"/>
              </a:buClr>
              <a:buNone/>
            </a:pPr>
            <a:r>
              <a:rPr lang="ro" sz="2000">
                <a:solidFill>
                  <a:schemeClr val="tx1"/>
                </a:solidFill>
              </a:rPr>
              <a:t>Rezumat (contd.)</a:t>
            </a:r>
          </a:p>
          <a:p>
            <a:pPr marL="0" indent="0" rtl="0">
              <a:buClr>
                <a:srgbClr val="00B050"/>
              </a:buClr>
              <a:buNone/>
            </a:pPr>
            <a:endParaRPr lang="en-GB" sz="2000" u="sng" dirty="0">
              <a:solidFill>
                <a:srgbClr val="0070C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aphicFrame>
        <p:nvGraphicFramePr>
          <p:cNvPr id="5" name="Table 4">
            <a:extLst>
              <a:ext uri="{FF2B5EF4-FFF2-40B4-BE49-F238E27FC236}">
                <a16:creationId xmlns:a16="http://schemas.microsoft.com/office/drawing/2014/main" id="{77F4C017-699B-D91C-3C37-944DD5C67781}"/>
              </a:ext>
            </a:extLst>
          </p:cNvPr>
          <p:cNvGraphicFramePr>
            <a:graphicFrameLocks noGrp="1"/>
          </p:cNvGraphicFramePr>
          <p:nvPr>
            <p:extLst>
              <p:ext uri="{D42A27DB-BD31-4B8C-83A1-F6EECF244321}">
                <p14:modId xmlns:p14="http://schemas.microsoft.com/office/powerpoint/2010/main" val="3213027786"/>
              </p:ext>
            </p:extLst>
          </p:nvPr>
        </p:nvGraphicFramePr>
        <p:xfrm>
          <a:off x="722810" y="1097643"/>
          <a:ext cx="10746377" cy="4490648"/>
        </p:xfrm>
        <a:graphic>
          <a:graphicData uri="http://schemas.openxmlformats.org/drawingml/2006/table">
            <a:tbl>
              <a:tblPr>
                <a:tableStyleId>{E8B1032C-EA38-4F05-BA0D-38AFFFC7BED3}</a:tableStyleId>
              </a:tblPr>
              <a:tblGrid>
                <a:gridCol w="2027174">
                  <a:extLst>
                    <a:ext uri="{9D8B030D-6E8A-4147-A177-3AD203B41FA5}">
                      <a16:colId xmlns:a16="http://schemas.microsoft.com/office/drawing/2014/main" val="914539705"/>
                    </a:ext>
                  </a:extLst>
                </a:gridCol>
                <a:gridCol w="2457740">
                  <a:extLst>
                    <a:ext uri="{9D8B030D-6E8A-4147-A177-3AD203B41FA5}">
                      <a16:colId xmlns:a16="http://schemas.microsoft.com/office/drawing/2014/main" val="3700899089"/>
                    </a:ext>
                  </a:extLst>
                </a:gridCol>
                <a:gridCol w="2220686">
                  <a:extLst>
                    <a:ext uri="{9D8B030D-6E8A-4147-A177-3AD203B41FA5}">
                      <a16:colId xmlns:a16="http://schemas.microsoft.com/office/drawing/2014/main" val="2265451935"/>
                    </a:ext>
                  </a:extLst>
                </a:gridCol>
                <a:gridCol w="4040777">
                  <a:extLst>
                    <a:ext uri="{9D8B030D-6E8A-4147-A177-3AD203B41FA5}">
                      <a16:colId xmlns:a16="http://schemas.microsoft.com/office/drawing/2014/main" val="4130930984"/>
                    </a:ext>
                  </a:extLst>
                </a:gridCol>
              </a:tblGrid>
              <a:tr h="650342">
                <a:tc>
                  <a:txBody>
                    <a:bodyPr/>
                    <a:lstStyle/>
                    <a:p>
                      <a:pPr algn="ctr" rtl="0" fontAlgn="t"/>
                      <a:r>
                        <a:rPr lang="ro" sz="1400" b="1" u="none" strike="noStrike">
                          <a:solidFill>
                            <a:srgbClr val="0070C0"/>
                          </a:solidFill>
                          <a:effectLst/>
                        </a:rPr>
                        <a:t>Boala</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400" b="1" u="none" strike="noStrike">
                          <a:solidFill>
                            <a:srgbClr val="0070C0"/>
                          </a:solidFill>
                          <a:effectLst/>
                        </a:rPr>
                        <a:t>Schimbare în aria de răspândire geografică/frecvența de apariție/durata sezonieră?</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400" b="1" u="none" strike="noStrike">
                          <a:solidFill>
                            <a:srgbClr val="0070C0"/>
                          </a:solidFill>
                          <a:effectLst/>
                        </a:rPr>
                        <a:t>Mecanismul principal de răspândire a bolii pe distanțe mari</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400" b="1" u="none" strike="noStrike">
                          <a:solidFill>
                            <a:srgbClr val="0070C0"/>
                          </a:solidFill>
                          <a:effectLst/>
                        </a:rPr>
                        <a:t>Zonele afectate</a:t>
                      </a:r>
                    </a:p>
                    <a:p>
                      <a:pPr algn="ctr" rtl="0" fontAlgn="t"/>
                      <a:endParaRPr lang="en-GB" sz="1400" b="1" i="0" u="none" strike="noStrike" dirty="0">
                        <a:solidFill>
                          <a:srgbClr val="0070C0"/>
                        </a:solidFill>
                        <a:effectLst/>
                        <a:latin typeface="Calibri" panose="020F0502020204030204" pitchFamily="34" charset="0"/>
                      </a:endParaRPr>
                    </a:p>
                  </a:txBody>
                  <a:tcPr marL="8058" marR="8058" marT="8058" marB="0"/>
                </a:tc>
                <a:extLst>
                  <a:ext uri="{0D108BD9-81ED-4DB2-BD59-A6C34878D82A}">
                    <a16:rowId xmlns:a16="http://schemas.microsoft.com/office/drawing/2014/main" val="3387938495"/>
                  </a:ext>
                </a:extLst>
              </a:tr>
              <a:tr h="433469">
                <a:tc>
                  <a:txBody>
                    <a:bodyPr/>
                    <a:lstStyle/>
                    <a:p>
                      <a:pPr algn="l" rtl="0" fontAlgn="t"/>
                      <a:r>
                        <a:rPr lang="ro" sz="1200" u="none" strike="noStrike">
                          <a:solidFill>
                            <a:srgbClr val="C00000"/>
                          </a:solidFill>
                          <a:effectLst/>
                        </a:rPr>
                        <a:t>Oncocerculoza (orbul râului)/muștele negre</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Posibilă creștere a frecvenței de apariție</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Călătorie umană</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Africa</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427067473"/>
                  </a:ext>
                </a:extLst>
              </a:tr>
              <a:tr h="252857">
                <a:tc>
                  <a:txBody>
                    <a:bodyPr/>
                    <a:lstStyle/>
                    <a:p>
                      <a:pPr algn="l" rtl="0" fontAlgn="t"/>
                      <a:r>
                        <a:rPr lang="ro" sz="1200" u="none" strike="noStrike">
                          <a:solidFill>
                            <a:srgbClr val="C00000"/>
                          </a:solidFill>
                          <a:effectLst/>
                        </a:rPr>
                        <a:t>Febra Rift Valley/țânțari</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rtl="0" fontAlgn="t"/>
                      <a:r>
                        <a:rPr lang="ro" sz="1200" b="0" i="0" u="none" strike="noStrike" dirty="0">
                          <a:solidFill>
                            <a:srgbClr val="000000"/>
                          </a:solidFill>
                          <a:effectLst/>
                          <a:latin typeface="Calibri" panose="020F0502020204030204" pitchFamily="34" charset="0"/>
                        </a:rPr>
                        <a:t>Comerțul cu animale domestice</a:t>
                      </a: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Bazinul mediteranean, Europa Centrală și Orientul Mijlociu</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222121488"/>
                  </a:ext>
                </a:extLst>
              </a:tr>
              <a:tr h="433469">
                <a:tc>
                  <a:txBody>
                    <a:bodyPr/>
                    <a:lstStyle/>
                    <a:p>
                      <a:pPr algn="l" rtl="0" fontAlgn="t"/>
                      <a:r>
                        <a:rPr lang="ro" sz="1200" u="none" strike="noStrike">
                          <a:solidFill>
                            <a:srgbClr val="C00000"/>
                          </a:solidFill>
                          <a:effectLst/>
                        </a:rPr>
                        <a:t>Schistosomiasis (bilharzioză)/caracatide</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Gama se mută în zone mai puțin fierbinți</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Călătorie umană</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Europa de Sud, Africa și Orientul Mijlociu</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1889973601"/>
                  </a:ext>
                </a:extLst>
              </a:tr>
              <a:tr h="429141">
                <a:tc>
                  <a:txBody>
                    <a:bodyPr/>
                    <a:lstStyle/>
                    <a:p>
                      <a:pPr algn="l" rtl="0" fontAlgn="t"/>
                      <a:r>
                        <a:rPr lang="ro" sz="1200" u="none" strike="noStrike">
                          <a:solidFill>
                            <a:srgbClr val="C00000"/>
                          </a:solidFill>
                          <a:effectLst/>
                        </a:rPr>
                        <a:t>Boala somnului (tripanosomiaza africană)/ muștele Tsetse</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Schimbări de gamă</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u="none" strike="noStrike">
                          <a:solidFill>
                            <a:srgbClr val="000000"/>
                          </a:solidFill>
                          <a:effectLst/>
                        </a:rPr>
                        <a:t>Gazde de rezervor</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Sub-Saharan Africa</a:t>
                      </a:r>
                    </a:p>
                  </a:txBody>
                  <a:tcPr marL="8058" marR="8058" marT="8058" marB="0"/>
                </a:tc>
                <a:extLst>
                  <a:ext uri="{0D108BD9-81ED-4DB2-BD59-A6C34878D82A}">
                    <a16:rowId xmlns:a16="http://schemas.microsoft.com/office/drawing/2014/main" val="3891405790"/>
                  </a:ext>
                </a:extLst>
              </a:tr>
              <a:tr h="288979">
                <a:tc>
                  <a:txBody>
                    <a:bodyPr/>
                    <a:lstStyle/>
                    <a:p>
                      <a:pPr algn="l" rtl="0" fontAlgn="t"/>
                      <a:r>
                        <a:rPr lang="ro" sz="1200" u="none" strike="noStrike">
                          <a:solidFill>
                            <a:srgbClr val="C00000"/>
                          </a:solidFill>
                          <a:effectLst/>
                        </a:rPr>
                        <a:t>Encefalita transmisă de căpușe/căpușe</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ro" sz="1200" b="0" u="none" strike="noStrike">
                          <a:solidFill>
                            <a:srgbClr val="000000"/>
                          </a:solidFill>
                          <a:effectLst/>
                        </a:rPr>
                        <a:t>Schimbarea intervalului nord-vestic</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rtl="0" fontAlgn="t"/>
                      <a:r>
                        <a:rPr lang="ro" sz="1200" b="0" u="none" strike="noStrike">
                          <a:solidFill>
                            <a:srgbClr val="000000"/>
                          </a:solidFill>
                          <a:effectLst/>
                        </a:rPr>
                        <a:t>Gazde de rezervor</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rtl="0" fontAlgn="t"/>
                      <a:r>
                        <a:rPr lang="ro" sz="1200" b="0" u="none" strike="noStrike">
                          <a:solidFill>
                            <a:srgbClr val="000000"/>
                          </a:solidFill>
                          <a:effectLst/>
                        </a:rPr>
                        <a:t>Bretania, sud-vestul Angliei, Irlanda</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868383147"/>
                  </a:ext>
                </a:extLst>
              </a:tr>
              <a:tr h="433469">
                <a:tc>
                  <a:txBody>
                    <a:bodyPr/>
                    <a:lstStyle/>
                    <a:p>
                      <a:pPr algn="l" rtl="0" fontAlgn="t"/>
                      <a:r>
                        <a:rPr lang="ro" sz="1200" u="none" strike="noStrike">
                          <a:solidFill>
                            <a:srgbClr val="C00000"/>
                          </a:solidFill>
                          <a:effectLst/>
                        </a:rPr>
                        <a:t>Infecția cu virusul Toscana/febra muștei de nisip/muștele de nisip</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Gazde de rezervor</a:t>
                      </a:r>
                    </a:p>
                    <a:p>
                      <a:pPr algn="ctr" rtl="0" fontAlgn="t"/>
                      <a:r>
                        <a:rPr lang="ro" sz="1200" b="0" i="0" u="none" strike="noStrike">
                          <a:solidFill>
                            <a:srgbClr val="000000"/>
                          </a:solidFill>
                          <a:effectLst/>
                          <a:latin typeface="Calibri" panose="020F0502020204030204" pitchFamily="34" charset="0"/>
                        </a:rPr>
                        <a:t>Călătorie umană</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i="0" u="none" strike="noStrike">
                          <a:solidFill>
                            <a:srgbClr val="000000"/>
                          </a:solidFill>
                          <a:effectLst/>
                          <a:latin typeface="Calibri" panose="020F0502020204030204" pitchFamily="34" charset="0"/>
                        </a:rPr>
                        <a:t>Marea Britanie, Europa de Nord și de Est</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455443669"/>
                  </a:ext>
                </a:extLst>
              </a:tr>
              <a:tr h="252857">
                <a:tc>
                  <a:txBody>
                    <a:bodyPr/>
                    <a:lstStyle/>
                    <a:p>
                      <a:pPr algn="l" rtl="0" fontAlgn="t"/>
                      <a:r>
                        <a:rPr lang="ro" sz="1200" b="0" u="none" strike="noStrike">
                          <a:solidFill>
                            <a:srgbClr val="C00000"/>
                          </a:solidFill>
                          <a:effectLst/>
                        </a:rPr>
                        <a:t>Tungii/purici</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Călătorie umană</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Țări dezvoltate</a:t>
                      </a:r>
                    </a:p>
                  </a:txBody>
                  <a:tcPr marL="8058" marR="8058" marT="8058" marB="0"/>
                </a:tc>
                <a:extLst>
                  <a:ext uri="{0D108BD9-81ED-4DB2-BD59-A6C34878D82A}">
                    <a16:rowId xmlns:a16="http://schemas.microsoft.com/office/drawing/2014/main" val="307759260"/>
                  </a:ext>
                </a:extLst>
              </a:tr>
              <a:tr h="252857">
                <a:tc>
                  <a:txBody>
                    <a:bodyPr/>
                    <a:lstStyle/>
                    <a:p>
                      <a:pPr algn="l" rtl="0" fontAlgn="t"/>
                      <a:r>
                        <a:rPr lang="ro" sz="1200" u="none" strike="noStrike">
                          <a:solidFill>
                            <a:srgbClr val="C00000"/>
                          </a:solidFill>
                          <a:effectLst/>
                        </a:rPr>
                        <a:t>Tifos/purici</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u="none" strike="noStrike">
                          <a:solidFill>
                            <a:srgbClr val="000000"/>
                          </a:solidFill>
                          <a:effectLst/>
                        </a:rPr>
                        <a:t>Frecvența crescută a apariției</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Gazde de rezervor</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Regiuni temperate</a:t>
                      </a:r>
                    </a:p>
                  </a:txBody>
                  <a:tcPr marL="8058" marR="8058" marT="8058" marB="0"/>
                </a:tc>
                <a:extLst>
                  <a:ext uri="{0D108BD9-81ED-4DB2-BD59-A6C34878D82A}">
                    <a16:rowId xmlns:a16="http://schemas.microsoft.com/office/drawing/2014/main" val="2703568310"/>
                  </a:ext>
                </a:extLst>
              </a:tr>
              <a:tr h="288979">
                <a:tc>
                  <a:txBody>
                    <a:bodyPr/>
                    <a:lstStyle/>
                    <a:p>
                      <a:pPr algn="l" rtl="0" fontAlgn="t"/>
                      <a:r>
                        <a:rPr lang="ro" sz="1200" u="none" strike="noStrike">
                          <a:solidFill>
                            <a:srgbClr val="C00000"/>
                          </a:solidFill>
                          <a:effectLst/>
                        </a:rPr>
                        <a:t>Febra West Nile/țânțari </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Gazde de rezervor</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Europa de Vest</a:t>
                      </a:r>
                    </a:p>
                  </a:txBody>
                  <a:tcPr marL="8058" marR="8058" marT="8058" marB="0"/>
                </a:tc>
                <a:extLst>
                  <a:ext uri="{0D108BD9-81ED-4DB2-BD59-A6C34878D82A}">
                    <a16:rowId xmlns:a16="http://schemas.microsoft.com/office/drawing/2014/main" val="823286333"/>
                  </a:ext>
                </a:extLst>
              </a:tr>
              <a:tr h="257390">
                <a:tc>
                  <a:txBody>
                    <a:bodyPr/>
                    <a:lstStyle/>
                    <a:p>
                      <a:pPr algn="l" rtl="0" fontAlgn="t"/>
                      <a:r>
                        <a:rPr lang="ro" sz="1200" u="none" strike="noStrike">
                          <a:solidFill>
                            <a:srgbClr val="C00000"/>
                          </a:solidFill>
                          <a:effectLst/>
                        </a:rPr>
                        <a:t>Febra galbenă/țânțari</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i="0" u="none" strike="noStrike">
                          <a:solidFill>
                            <a:srgbClr val="000000"/>
                          </a:solidFill>
                          <a:effectLst/>
                          <a:latin typeface="Calibri" panose="020F0502020204030204" pitchFamily="34" charset="0"/>
                        </a:rPr>
                        <a:t>Gazde de rezervor</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Europa de Sud</a:t>
                      </a:r>
                    </a:p>
                  </a:txBody>
                  <a:tcPr marL="8058" marR="8058" marT="8058" marB="0"/>
                </a:tc>
                <a:extLst>
                  <a:ext uri="{0D108BD9-81ED-4DB2-BD59-A6C34878D82A}">
                    <a16:rowId xmlns:a16="http://schemas.microsoft.com/office/drawing/2014/main" val="670443272"/>
                  </a:ext>
                </a:extLst>
              </a:tr>
              <a:tr h="432000">
                <a:tc>
                  <a:txBody>
                    <a:bodyPr/>
                    <a:lstStyle/>
                    <a:p>
                      <a:pPr algn="l" rtl="0" fontAlgn="t"/>
                      <a:r>
                        <a:rPr lang="ro" sz="1200" u="none" strike="noStrike">
                          <a:solidFill>
                            <a:srgbClr val="C00000"/>
                          </a:solidFill>
                          <a:effectLst/>
                        </a:rPr>
                        <a:t>Zika/țânțari</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Călătorie umană</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ctr" rtl="0" fontAlgn="t"/>
                      <a:r>
                        <a:rPr lang="ro" sz="1200" b="0" i="0" u="none" strike="noStrike" dirty="0">
                          <a:solidFill>
                            <a:srgbClr val="000000"/>
                          </a:solidFill>
                          <a:effectLst/>
                          <a:latin typeface="Calibri" panose="020F0502020204030204" pitchFamily="34" charset="0"/>
                        </a:rPr>
                        <a:t>Zone potrivite pentru țânțarii </a:t>
                      </a:r>
                      <a:r>
                        <a:rPr lang="ro" sz="1200" b="0" i="1" u="none" strike="noStrike" dirty="0">
                          <a:solidFill>
                            <a:srgbClr val="000000"/>
                          </a:solidFill>
                          <a:effectLst/>
                          <a:latin typeface="Calibri" panose="020F0502020204030204" pitchFamily="34" charset="0"/>
                        </a:rPr>
                        <a:t>Aedes</a:t>
                      </a:r>
                      <a:r>
                        <a:rPr lang="ro" sz="1200" b="0" i="0" u="none" strike="noStrike" dirty="0">
                          <a:solidFill>
                            <a:srgbClr val="000000"/>
                          </a:solidFill>
                          <a:effectLst/>
                          <a:latin typeface="Calibri" panose="020F0502020204030204" pitchFamily="34" charset="0"/>
                        </a:rPr>
                        <a:t> și </a:t>
                      </a:r>
                      <a:r>
                        <a:rPr lang="ro" sz="1200" b="0" i="1" u="none" strike="noStrike" dirty="0">
                          <a:solidFill>
                            <a:srgbClr val="000000"/>
                          </a:solidFill>
                          <a:effectLst/>
                          <a:latin typeface="Calibri" panose="020F0502020204030204" pitchFamily="34" charset="0"/>
                        </a:rPr>
                        <a:t>Culex</a:t>
                      </a:r>
                      <a:r>
                        <a:rPr lang="ro" sz="1200" b="0" i="0" u="none" strike="noStrike" dirty="0">
                          <a:solidFill>
                            <a:srgbClr val="000000"/>
                          </a:solidFill>
                          <a:effectLst/>
                          <a:latin typeface="Calibri" panose="020F0502020204030204" pitchFamily="34" charset="0"/>
                        </a:rPr>
                        <a:t> în Europa și America de Nord</a:t>
                      </a:r>
                    </a:p>
                  </a:txBody>
                  <a:tcPr marL="8058" marR="8058" marT="8058" marB="0"/>
                </a:tc>
                <a:extLst>
                  <a:ext uri="{0D108BD9-81ED-4DB2-BD59-A6C34878D82A}">
                    <a16:rowId xmlns:a16="http://schemas.microsoft.com/office/drawing/2014/main" val="2385188368"/>
                  </a:ext>
                </a:extLst>
              </a:tr>
            </a:tbl>
          </a:graphicData>
        </a:graphic>
      </p:graphicFrame>
      <p:sp>
        <p:nvSpPr>
          <p:cNvPr id="6" name="TextBox 5">
            <a:extLst>
              <a:ext uri="{FF2B5EF4-FFF2-40B4-BE49-F238E27FC236}">
                <a16:creationId xmlns:a16="http://schemas.microsoft.com/office/drawing/2014/main" id="{009CC39C-9D79-95A7-C9DD-50F8F12A68C8}"/>
              </a:ext>
            </a:extLst>
          </p:cNvPr>
          <p:cNvSpPr txBox="1"/>
          <p:nvPr/>
        </p:nvSpPr>
        <p:spPr>
          <a:xfrm>
            <a:off x="3188024" y="5663833"/>
            <a:ext cx="6096000" cy="307777"/>
          </a:xfrm>
          <a:prstGeom prst="rect">
            <a:avLst/>
          </a:prstGeom>
          <a:noFill/>
        </p:spPr>
        <p:txBody>
          <a:bodyPr wrap="square" rtlCol="0">
            <a:spAutoFit/>
          </a:bodyPr>
          <a:lstStyle/>
          <a:p>
            <a:pPr algn="ctr" rtl="0"/>
            <a:r>
              <a:rPr lang="ro" sz="1400" i="1">
                <a:cs typeface="Arial" panose="020B0604020202020204" pitchFamily="34" charset="0"/>
              </a:rPr>
              <a:t>Tabelul 5 (continuare)  </a:t>
            </a:r>
            <a:endParaRPr lang="en-IE" sz="1400" i="1" dirty="0"/>
          </a:p>
        </p:txBody>
      </p:sp>
    </p:spTree>
    <p:extLst>
      <p:ext uri="{BB962C8B-B14F-4D97-AF65-F5344CB8AC3E}">
        <p14:creationId xmlns:p14="http://schemas.microsoft.com/office/powerpoint/2010/main" val="23940878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213969"/>
            <a:ext cx="11896826" cy="674305"/>
          </a:xfrm>
        </p:spPr>
        <p:txBody>
          <a:bodyPr rtlCol="0">
            <a:noAutofit/>
          </a:bodyPr>
          <a:lstStyle/>
          <a:p>
            <a:pPr algn="ctr" rtl="0"/>
            <a:r>
              <a:rPr lang="ro" sz="2800" dirty="0" smtClean="0">
                <a:solidFill>
                  <a:schemeClr val="tx1"/>
                </a:solidFill>
              </a:rPr>
              <a:t>Posibile </a:t>
            </a:r>
            <a:r>
              <a:rPr lang="ro" sz="2800" dirty="0">
                <a:solidFill>
                  <a:schemeClr val="tx1"/>
                </a:solidFill>
              </a:rPr>
              <a:t>metode de prevenire și de atenuare</a:t>
            </a:r>
            <a:r>
              <a:rPr lang="en-GB" sz="2800" dirty="0">
                <a:solidFill>
                  <a:schemeClr val="tx1"/>
                </a:solidFill>
              </a:rPr>
              <a:t/>
            </a:r>
            <a:br>
              <a:rPr lang="en-GB" sz="2800" dirty="0">
                <a:solidFill>
                  <a:schemeClr val="tx1"/>
                </a:solidFill>
              </a:rPr>
            </a:br>
            <a:endParaRPr lang="hu-HU" sz="2800" dirty="0">
              <a:solidFill>
                <a:schemeClr val="tx1"/>
              </a:solidFill>
            </a:endParaRPr>
          </a:p>
        </p:txBody>
      </p:sp>
      <p:sp>
        <p:nvSpPr>
          <p:cNvPr id="12" name="TextBox 11">
            <a:extLst>
              <a:ext uri="{FF2B5EF4-FFF2-40B4-BE49-F238E27FC236}">
                <a16:creationId xmlns:a16="http://schemas.microsoft.com/office/drawing/2014/main" id="{4D5F58D1-57C0-B6BF-A839-7B382045F782}"/>
              </a:ext>
            </a:extLst>
          </p:cNvPr>
          <p:cNvSpPr txBox="1"/>
          <p:nvPr/>
        </p:nvSpPr>
        <p:spPr>
          <a:xfrm>
            <a:off x="487678" y="923446"/>
            <a:ext cx="10964093" cy="4702826"/>
          </a:xfrm>
          <a:prstGeom prst="rect">
            <a:avLst/>
          </a:prstGeom>
          <a:noFill/>
        </p:spPr>
        <p:txBody>
          <a:bodyPr wrap="square" rtlCol="0">
            <a:spAutoFit/>
          </a:bodyPr>
          <a:lstStyle/>
          <a:p>
            <a:pPr rtl="0">
              <a:lnSpc>
                <a:spcPct val="120000"/>
              </a:lnSpc>
            </a:pPr>
            <a:r>
              <a:rPr lang="ro" sz="2200" dirty="0">
                <a:cs typeface="Arial" panose="020B0604020202020204" pitchFamily="34" charset="0"/>
              </a:rPr>
              <a:t>Din tabelul 5 de mai sus ar trebui să reiasă că multe zone din lume, inclusiv Europa, sunt expuse riscului de epidemii de boli venerice ca urmare a schimbărilor climatice. </a:t>
            </a:r>
            <a:endParaRPr lang="ro" sz="2200" dirty="0" smtClean="0">
              <a:cs typeface="Arial" panose="020B0604020202020204" pitchFamily="34" charset="0"/>
            </a:endParaRPr>
          </a:p>
          <a:p>
            <a:pPr rtl="0">
              <a:lnSpc>
                <a:spcPct val="120000"/>
              </a:lnSpc>
            </a:pPr>
            <a:endParaRPr lang="ro" sz="2200" dirty="0">
              <a:cs typeface="Arial" panose="020B0604020202020204" pitchFamily="34" charset="0"/>
            </a:endParaRPr>
          </a:p>
          <a:p>
            <a:pPr rtl="0">
              <a:lnSpc>
                <a:spcPct val="120000"/>
              </a:lnSpc>
            </a:pPr>
            <a:r>
              <a:rPr lang="ro" sz="2200" dirty="0" smtClean="0">
                <a:cs typeface="Arial" panose="020B0604020202020204" pitchFamily="34" charset="0"/>
              </a:rPr>
              <a:t>Metodele </a:t>
            </a:r>
            <a:r>
              <a:rPr lang="ro" sz="2200" dirty="0">
                <a:cs typeface="Arial" panose="020B0604020202020204" pitchFamily="34" charset="0"/>
              </a:rPr>
              <a:t>de evitare sau de ameliorare a acestor efecte pot fi grupate în trei mari categorii</a:t>
            </a:r>
            <a:r>
              <a:rPr lang="ro" sz="2000" dirty="0">
                <a:cs typeface="Arial" panose="020B0604020202020204" pitchFamily="34" charset="0"/>
              </a:rPr>
              <a:t>:</a:t>
            </a:r>
          </a:p>
          <a:p>
            <a:pPr rtl="0"/>
            <a:endParaRPr lang="hu-HU" sz="2000" dirty="0" smtClean="0">
              <a:cs typeface="Arial" panose="020B0604020202020204" pitchFamily="34" charset="0"/>
            </a:endParaRPr>
          </a:p>
          <a:p>
            <a:pPr marL="742950" lvl="1" indent="-285750" rtl="0">
              <a:lnSpc>
                <a:spcPct val="200000"/>
              </a:lnSpc>
              <a:buClr>
                <a:srgbClr val="00B050"/>
              </a:buClr>
              <a:buFont typeface="Arial" panose="020B0604020202020204" pitchFamily="34" charset="0"/>
              <a:buChar char="•"/>
            </a:pPr>
            <a:r>
              <a:rPr lang="ro" sz="2200" dirty="0" smtClean="0">
                <a:cs typeface="Arial" panose="020B0604020202020204" pitchFamily="34" charset="0"/>
              </a:rPr>
              <a:t>Mediu</a:t>
            </a:r>
            <a:endParaRPr lang="ro" sz="2200" dirty="0">
              <a:cs typeface="Arial" panose="020B0604020202020204" pitchFamily="34" charset="0"/>
            </a:endParaRPr>
          </a:p>
          <a:p>
            <a:pPr marL="742950" lvl="1" indent="-285750" rtl="0">
              <a:lnSpc>
                <a:spcPct val="200000"/>
              </a:lnSpc>
              <a:buClr>
                <a:srgbClr val="00B050"/>
              </a:buClr>
              <a:buFont typeface="Arial" panose="020B0604020202020204" pitchFamily="34" charset="0"/>
              <a:buChar char="•"/>
            </a:pPr>
            <a:r>
              <a:rPr lang="ro" sz="2200" dirty="0">
                <a:cs typeface="Arial" panose="020B0604020202020204" pitchFamily="34" charset="0"/>
              </a:rPr>
              <a:t>Societal</a:t>
            </a:r>
          </a:p>
          <a:p>
            <a:pPr marL="742950" lvl="1" indent="-285750" rtl="0">
              <a:lnSpc>
                <a:spcPct val="200000"/>
              </a:lnSpc>
              <a:buClr>
                <a:srgbClr val="00B050"/>
              </a:buClr>
              <a:buFont typeface="Arial" panose="020B0604020202020204" pitchFamily="34" charset="0"/>
              <a:buChar char="•"/>
            </a:pPr>
            <a:r>
              <a:rPr lang="ro" sz="2200" dirty="0">
                <a:cs typeface="Arial" panose="020B0604020202020204" pitchFamily="34" charset="0"/>
              </a:rPr>
              <a:t>Tehnologie</a:t>
            </a:r>
          </a:p>
          <a:p>
            <a:pPr rtl="0">
              <a:buClr>
                <a:srgbClr val="FF0000"/>
              </a:buClr>
            </a:pPr>
            <a:endParaRPr lang="en-GB" sz="1400" dirty="0">
              <a:cs typeface="Arial" panose="020B0604020202020204" pitchFamily="34" charset="0"/>
            </a:endParaRPr>
          </a:p>
          <a:p>
            <a:pPr rtl="0">
              <a:buClr>
                <a:srgbClr val="FF0000"/>
              </a:buClr>
            </a:pPr>
            <a:endParaRPr lang="en-GB" sz="1400" dirty="0">
              <a:cs typeface="Arial" panose="020B0604020202020204" pitchFamily="34" charset="0"/>
            </a:endParaRPr>
          </a:p>
          <a:p>
            <a:pPr rtl="0">
              <a:buClr>
                <a:srgbClr val="FF0000"/>
              </a:buClr>
            </a:pPr>
            <a:endParaRPr lang="en-GB" sz="1400" dirty="0">
              <a:cs typeface="Arial" panose="020B0604020202020204" pitchFamily="34" charset="0"/>
            </a:endParaRPr>
          </a:p>
        </p:txBody>
      </p:sp>
      <p:pic>
        <p:nvPicPr>
          <p:cNvPr id="5" name="Picture 4">
            <a:extLst>
              <a:ext uri="{FF2B5EF4-FFF2-40B4-BE49-F238E27FC236}">
                <a16:creationId xmlns:a16="http://schemas.microsoft.com/office/drawing/2014/main" id="{2B9E6975-FA42-B9B5-457F-B12210B18897}"/>
              </a:ext>
            </a:extLst>
          </p:cNvPr>
          <p:cNvPicPr>
            <a:picLocks noChangeAspect="1"/>
          </p:cNvPicPr>
          <p:nvPr/>
        </p:nvPicPr>
        <p:blipFill>
          <a:blip r:embed="rId2"/>
          <a:stretch>
            <a:fillRect/>
          </a:stretch>
        </p:blipFill>
        <p:spPr>
          <a:xfrm>
            <a:off x="6777627" y="2649159"/>
            <a:ext cx="5225837" cy="3622241"/>
          </a:xfrm>
          <a:prstGeom prst="rect">
            <a:avLst/>
          </a:prstGeom>
        </p:spPr>
      </p:pic>
    </p:spTree>
    <p:extLst>
      <p:ext uri="{BB962C8B-B14F-4D97-AF65-F5344CB8AC3E}">
        <p14:creationId xmlns:p14="http://schemas.microsoft.com/office/powerpoint/2010/main" val="19568290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496389" y="290911"/>
            <a:ext cx="11548024" cy="6026331"/>
          </a:xfrm>
        </p:spPr>
        <p:txBody>
          <a:bodyPr rtlCol="0">
            <a:noAutofit/>
          </a:bodyPr>
          <a:lstStyle/>
          <a:p>
            <a:pPr marL="0" indent="0" rtl="0">
              <a:buClr>
                <a:srgbClr val="00B050"/>
              </a:buClr>
              <a:buNone/>
            </a:pPr>
            <a:endParaRPr lang="en-GB" sz="400" b="1" dirty="0">
              <a:solidFill>
                <a:srgbClr val="0070C0"/>
              </a:solidFill>
              <a:cs typeface="Arial" panose="020B0604020202020204" pitchFamily="34" charset="0"/>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graphicFrame>
        <p:nvGraphicFramePr>
          <p:cNvPr id="2" name="Table 1">
            <a:extLst>
              <a:ext uri="{FF2B5EF4-FFF2-40B4-BE49-F238E27FC236}">
                <a16:creationId xmlns:a16="http://schemas.microsoft.com/office/drawing/2014/main" id="{8FF9CCB1-65F8-C369-991C-78D8D55B7DAE}"/>
              </a:ext>
            </a:extLst>
          </p:cNvPr>
          <p:cNvGraphicFramePr>
            <a:graphicFrameLocks noGrp="1"/>
          </p:cNvGraphicFramePr>
          <p:nvPr>
            <p:extLst>
              <p:ext uri="{D42A27DB-BD31-4B8C-83A1-F6EECF244321}">
                <p14:modId xmlns:p14="http://schemas.microsoft.com/office/powerpoint/2010/main" val="3065214341"/>
              </p:ext>
            </p:extLst>
          </p:nvPr>
        </p:nvGraphicFramePr>
        <p:xfrm>
          <a:off x="1532707" y="783242"/>
          <a:ext cx="3996000" cy="5031914"/>
        </p:xfrm>
        <a:graphic>
          <a:graphicData uri="http://schemas.openxmlformats.org/drawingml/2006/table">
            <a:tbl>
              <a:tblPr>
                <a:tableStyleId>{E8B1032C-EA38-4F05-BA0D-38AFFFC7BED3}</a:tableStyleId>
              </a:tblPr>
              <a:tblGrid>
                <a:gridCol w="1656000">
                  <a:extLst>
                    <a:ext uri="{9D8B030D-6E8A-4147-A177-3AD203B41FA5}">
                      <a16:colId xmlns:a16="http://schemas.microsoft.com/office/drawing/2014/main" val="2497409396"/>
                    </a:ext>
                  </a:extLst>
                </a:gridCol>
                <a:gridCol w="1188000">
                  <a:extLst>
                    <a:ext uri="{9D8B030D-6E8A-4147-A177-3AD203B41FA5}">
                      <a16:colId xmlns:a16="http://schemas.microsoft.com/office/drawing/2014/main" val="3440800795"/>
                    </a:ext>
                  </a:extLst>
                </a:gridCol>
                <a:gridCol w="1152000">
                  <a:extLst>
                    <a:ext uri="{9D8B030D-6E8A-4147-A177-3AD203B41FA5}">
                      <a16:colId xmlns:a16="http://schemas.microsoft.com/office/drawing/2014/main" val="509933588"/>
                    </a:ext>
                  </a:extLst>
                </a:gridCol>
              </a:tblGrid>
              <a:tr h="504000">
                <a:tc>
                  <a:txBody>
                    <a:bodyPr/>
                    <a:lstStyle/>
                    <a:p>
                      <a:pPr algn="ctr" rtl="0" fontAlgn="t"/>
                      <a:r>
                        <a:rPr lang="ro" sz="1400" b="1" u="none" strike="noStrike">
                          <a:solidFill>
                            <a:srgbClr val="0070C0"/>
                          </a:solidFill>
                          <a:effectLst/>
                        </a:rPr>
                        <a:t>Boala</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algn="ctr" rtl="0" fontAlgn="t"/>
                      <a:r>
                        <a:rPr lang="ro" sz="1400" b="1" u="none" strike="noStrike">
                          <a:solidFill>
                            <a:srgbClr val="0070C0"/>
                          </a:solidFill>
                          <a:effectLst/>
                        </a:rPr>
                        <a:t>Vaccinul este disponibil?</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400" b="1" i="0" u="none" strike="noStrike">
                          <a:solidFill>
                            <a:srgbClr val="0070C0"/>
                          </a:solidFill>
                          <a:effectLst/>
                          <a:latin typeface="Calibri" panose="020F0502020204030204" pitchFamily="34" charset="0"/>
                        </a:rPr>
                        <a:t>Vaccin în curs de dezvoltare?</a:t>
                      </a:r>
                      <a:endParaRPr lang="en-IE" sz="1400" b="1" i="0" u="none" strike="noStrike" dirty="0">
                        <a:solidFill>
                          <a:srgbClr val="0070C0"/>
                        </a:solidFill>
                        <a:effectLst/>
                        <a:latin typeface="Calibri" panose="020F0502020204030204" pitchFamily="34" charset="0"/>
                      </a:endParaRPr>
                    </a:p>
                  </a:txBody>
                  <a:tcPr marL="6757" marR="6757" marT="6757" marB="0"/>
                </a:tc>
                <a:extLst>
                  <a:ext uri="{0D108BD9-81ED-4DB2-BD59-A6C34878D82A}">
                    <a16:rowId xmlns:a16="http://schemas.microsoft.com/office/drawing/2014/main" val="3333697160"/>
                  </a:ext>
                </a:extLst>
              </a:tr>
              <a:tr h="360000">
                <a:tc>
                  <a:txBody>
                    <a:bodyPr/>
                    <a:lstStyle/>
                    <a:p>
                      <a:pPr algn="l" rtl="0" fontAlgn="t"/>
                      <a:r>
                        <a:rPr lang="ro" sz="1200" u="none" strike="noStrike">
                          <a:solidFill>
                            <a:srgbClr val="C00000"/>
                          </a:solidFill>
                          <a:effectLst/>
                        </a:rPr>
                        <a:t>Babesioza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Nu</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Nu</a:t>
                      </a:r>
                    </a:p>
                  </a:txBody>
                  <a:tcPr marL="6757" marR="6757" marT="6757" marB="0"/>
                </a:tc>
                <a:extLst>
                  <a:ext uri="{0D108BD9-81ED-4DB2-BD59-A6C34878D82A}">
                    <a16:rowId xmlns:a16="http://schemas.microsoft.com/office/drawing/2014/main" val="3831694956"/>
                  </a:ext>
                </a:extLst>
              </a:tr>
              <a:tr h="360000">
                <a:tc>
                  <a:txBody>
                    <a:bodyPr/>
                    <a:lstStyle/>
                    <a:p>
                      <a:pPr algn="l" rtl="0" fontAlgn="t"/>
                      <a:r>
                        <a:rPr lang="ro" sz="1200" u="none" strike="noStrike">
                          <a:solidFill>
                            <a:srgbClr val="C00000"/>
                          </a:solidFill>
                          <a:effectLst/>
                        </a:rPr>
                        <a:t>Ciuma bubonică</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3C4245"/>
                          </a:solidFill>
                          <a:effectLst/>
                          <a:latin typeface="Calibri" panose="020F0502020204030204" pitchFamily="34" charset="0"/>
                        </a:rPr>
                        <a:t>Da</a:t>
                      </a:r>
                      <a:endParaRPr lang="en-IE" sz="1200" b="0" i="0" u="none" strike="noStrike" dirty="0">
                        <a:solidFill>
                          <a:srgbClr val="3C4245"/>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i="0" u="none" strike="noStrike">
                          <a:solidFill>
                            <a:srgbClr val="000000"/>
                          </a:solidFill>
                          <a:effectLst/>
                          <a:latin typeface="Calibri" panose="020F0502020204030204" pitchFamily="34" charset="0"/>
                        </a:rPr>
                        <a:t>-</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525117701"/>
                  </a:ext>
                </a:extLst>
              </a:tr>
              <a:tr h="360000">
                <a:tc>
                  <a:txBody>
                    <a:bodyPr/>
                    <a:lstStyle/>
                    <a:p>
                      <a:pPr algn="l" rtl="0" fontAlgn="t"/>
                      <a:r>
                        <a:rPr lang="ro" sz="1200" u="none" strike="noStrike">
                          <a:solidFill>
                            <a:srgbClr val="C00000"/>
                          </a:solidFill>
                          <a:effectLst/>
                        </a:rPr>
                        <a:t>Boala Chagas (tripanosomiaza americană)</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Nu</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333219853"/>
                  </a:ext>
                </a:extLst>
              </a:tr>
              <a:tr h="360000">
                <a:tc>
                  <a:txBody>
                    <a:bodyPr/>
                    <a:lstStyle/>
                    <a:p>
                      <a:pPr algn="l" rtl="0" fontAlgn="t"/>
                      <a:r>
                        <a:rPr lang="ro" sz="1200" u="none" strike="noStrike">
                          <a:solidFill>
                            <a:srgbClr val="C00000"/>
                          </a:solidFill>
                          <a:effectLst/>
                        </a:rPr>
                        <a:t>Chikungunya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Nu</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443362599"/>
                  </a:ext>
                </a:extLst>
              </a:tr>
              <a:tr h="360000">
                <a:tc>
                  <a:txBody>
                    <a:bodyPr/>
                    <a:lstStyle/>
                    <a:p>
                      <a:pPr algn="l" rtl="0" fontAlgn="t"/>
                      <a:r>
                        <a:rPr lang="ro" sz="1200" u="none" strike="noStrike">
                          <a:solidFill>
                            <a:srgbClr val="C00000"/>
                          </a:solidFill>
                          <a:effectLst/>
                        </a:rPr>
                        <a:t>Febra hemoragică Crimeea-Congo</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Nu</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610616814"/>
                  </a:ext>
                </a:extLst>
              </a:tr>
              <a:tr h="360000">
                <a:tc>
                  <a:txBody>
                    <a:bodyPr/>
                    <a:lstStyle/>
                    <a:p>
                      <a:pPr algn="l" rtl="0" fontAlgn="t"/>
                      <a:r>
                        <a:rPr lang="ro" sz="1200" u="none" strike="noStrike">
                          <a:solidFill>
                            <a:srgbClr val="C00000"/>
                          </a:solidFill>
                          <a:effectLst/>
                        </a:rPr>
                        <a:t>Febra Dengue</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547741257"/>
                  </a:ext>
                </a:extLst>
              </a:tr>
              <a:tr h="360000">
                <a:tc>
                  <a:txBody>
                    <a:bodyPr/>
                    <a:lstStyle/>
                    <a:p>
                      <a:pPr algn="l" rtl="0" fontAlgn="t"/>
                      <a:r>
                        <a:rPr lang="ro" sz="1200" b="0" u="none" strike="noStrike">
                          <a:solidFill>
                            <a:srgbClr val="C00000"/>
                          </a:solidFill>
                          <a:effectLst/>
                        </a:rPr>
                        <a:t>Infecția cu ancillofilarioză</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Nu</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4014244708"/>
                  </a:ext>
                </a:extLst>
              </a:tr>
              <a:tr h="360000">
                <a:tc>
                  <a:txBody>
                    <a:bodyPr/>
                    <a:lstStyle/>
                    <a:p>
                      <a:pPr algn="l" rtl="0" fontAlgn="t"/>
                      <a:r>
                        <a:rPr lang="ro" sz="1200" u="none" strike="noStrike">
                          <a:solidFill>
                            <a:srgbClr val="C00000"/>
                          </a:solidFill>
                          <a:effectLst/>
                        </a:rPr>
                        <a:t>Encefalita japoneză</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032845053"/>
                  </a:ext>
                </a:extLst>
              </a:tr>
              <a:tr h="360000">
                <a:tc>
                  <a:txBody>
                    <a:bodyPr/>
                    <a:lstStyle/>
                    <a:p>
                      <a:pPr algn="l" rtl="0" fontAlgn="t"/>
                      <a:r>
                        <a:rPr lang="ro" sz="1200" u="none" strike="noStrike">
                          <a:solidFill>
                            <a:srgbClr val="C00000"/>
                          </a:solidFill>
                          <a:effectLst/>
                        </a:rPr>
                        <a:t>Leishmanioza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Nu</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734610041"/>
                  </a:ext>
                </a:extLst>
              </a:tr>
              <a:tr h="360000">
                <a:tc>
                  <a:txBody>
                    <a:bodyPr/>
                    <a:lstStyle/>
                    <a:p>
                      <a:pPr algn="l" rtl="0" fontAlgn="t"/>
                      <a:r>
                        <a:rPr lang="ro" sz="1200" u="none" strike="noStrike">
                          <a:solidFill>
                            <a:srgbClr val="C00000"/>
                          </a:solidFill>
                          <a:effectLst/>
                        </a:rPr>
                        <a:t>Boala Lyme</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Nu</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i="0" u="none" strike="noStrike">
                          <a:solidFill>
                            <a:srgbClr val="000000"/>
                          </a:solidFill>
                          <a:effectLst/>
                          <a:latin typeface="Calibri" panose="020F0502020204030204" pitchFamily="34" charset="0"/>
                        </a:rPr>
                        <a:t>Da</a:t>
                      </a:r>
                    </a:p>
                  </a:txBody>
                  <a:tcPr marL="6757" marR="6757" marT="6757" marB="0"/>
                </a:tc>
                <a:extLst>
                  <a:ext uri="{0D108BD9-81ED-4DB2-BD59-A6C34878D82A}">
                    <a16:rowId xmlns:a16="http://schemas.microsoft.com/office/drawing/2014/main" val="1583744662"/>
                  </a:ext>
                </a:extLst>
              </a:tr>
              <a:tr h="360000">
                <a:tc>
                  <a:txBody>
                    <a:bodyPr/>
                    <a:lstStyle/>
                    <a:p>
                      <a:pPr algn="l" rtl="0" fontAlgn="t"/>
                      <a:r>
                        <a:rPr lang="ro" sz="1200" u="none" strike="noStrike">
                          <a:solidFill>
                            <a:srgbClr val="C00000"/>
                          </a:solidFill>
                          <a:effectLst/>
                        </a:rPr>
                        <a:t>Filarioza limfatică</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Nu</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9850138"/>
                  </a:ext>
                </a:extLst>
              </a:tr>
              <a:tr h="360000">
                <a:tc>
                  <a:txBody>
                    <a:bodyPr/>
                    <a:lstStyle/>
                    <a:p>
                      <a:pPr algn="l" rtl="0" fontAlgn="t"/>
                      <a:r>
                        <a:rPr lang="ro" sz="1200" u="none" strike="noStrike">
                          <a:solidFill>
                            <a:srgbClr val="C00000"/>
                          </a:solidFill>
                          <a:effectLst/>
                        </a:rPr>
                        <a:t>Malaria</a:t>
                      </a:r>
                      <a:endParaRPr lang="en-IE" sz="1200" b="0" i="0" u="none" strike="noStrike" dirty="0">
                        <a:solidFill>
                          <a:srgbClr val="C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136233348"/>
                  </a:ext>
                </a:extLst>
              </a:tr>
            </a:tbl>
          </a:graphicData>
        </a:graphic>
      </p:graphicFrame>
      <p:graphicFrame>
        <p:nvGraphicFramePr>
          <p:cNvPr id="4" name="Table 3">
            <a:extLst>
              <a:ext uri="{FF2B5EF4-FFF2-40B4-BE49-F238E27FC236}">
                <a16:creationId xmlns:a16="http://schemas.microsoft.com/office/drawing/2014/main" id="{8E7C5E9A-03B4-3D5A-57E0-A56171389B5D}"/>
              </a:ext>
            </a:extLst>
          </p:cNvPr>
          <p:cNvGraphicFramePr>
            <a:graphicFrameLocks noGrp="1"/>
          </p:cNvGraphicFramePr>
          <p:nvPr>
            <p:extLst>
              <p:ext uri="{D42A27DB-BD31-4B8C-83A1-F6EECF244321}">
                <p14:modId xmlns:p14="http://schemas.microsoft.com/office/powerpoint/2010/main" val="434114486"/>
              </p:ext>
            </p:extLst>
          </p:nvPr>
        </p:nvGraphicFramePr>
        <p:xfrm>
          <a:off x="6431278" y="805803"/>
          <a:ext cx="3996000" cy="4688984"/>
        </p:xfrm>
        <a:graphic>
          <a:graphicData uri="http://schemas.openxmlformats.org/drawingml/2006/table">
            <a:tbl>
              <a:tblPr>
                <a:tableStyleId>{E8B1032C-EA38-4F05-BA0D-38AFFFC7BED3}</a:tableStyleId>
              </a:tblPr>
              <a:tblGrid>
                <a:gridCol w="1656000">
                  <a:extLst>
                    <a:ext uri="{9D8B030D-6E8A-4147-A177-3AD203B41FA5}">
                      <a16:colId xmlns:a16="http://schemas.microsoft.com/office/drawing/2014/main" val="2497409396"/>
                    </a:ext>
                  </a:extLst>
                </a:gridCol>
                <a:gridCol w="1188000">
                  <a:extLst>
                    <a:ext uri="{9D8B030D-6E8A-4147-A177-3AD203B41FA5}">
                      <a16:colId xmlns:a16="http://schemas.microsoft.com/office/drawing/2014/main" val="3440800795"/>
                    </a:ext>
                  </a:extLst>
                </a:gridCol>
                <a:gridCol w="1152000">
                  <a:extLst>
                    <a:ext uri="{9D8B030D-6E8A-4147-A177-3AD203B41FA5}">
                      <a16:colId xmlns:a16="http://schemas.microsoft.com/office/drawing/2014/main" val="509933588"/>
                    </a:ext>
                  </a:extLst>
                </a:gridCol>
              </a:tblGrid>
              <a:tr h="477014">
                <a:tc>
                  <a:txBody>
                    <a:bodyPr/>
                    <a:lstStyle/>
                    <a:p>
                      <a:pPr algn="ctr" rtl="0" fontAlgn="t"/>
                      <a:r>
                        <a:rPr lang="ro" sz="1400" b="1" u="none" strike="noStrike">
                          <a:solidFill>
                            <a:srgbClr val="0070C0"/>
                          </a:solidFill>
                          <a:effectLst/>
                        </a:rPr>
                        <a:t>Boala</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algn="ctr" rtl="0" fontAlgn="t"/>
                      <a:r>
                        <a:rPr lang="ro" sz="1400" b="1" u="none" strike="noStrike">
                          <a:solidFill>
                            <a:srgbClr val="0070C0"/>
                          </a:solidFill>
                          <a:effectLst/>
                        </a:rPr>
                        <a:t>Vaccinul este disponibil?</a:t>
                      </a:r>
                      <a:endParaRPr lang="en-IE" sz="1400" b="1" i="0" u="none" strike="noStrike" dirty="0">
                        <a:solidFill>
                          <a:srgbClr val="0070C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400" b="1" i="0" u="none" strike="noStrike">
                          <a:solidFill>
                            <a:srgbClr val="0070C0"/>
                          </a:solidFill>
                          <a:effectLst/>
                          <a:latin typeface="Calibri" panose="020F0502020204030204" pitchFamily="34" charset="0"/>
                        </a:rPr>
                        <a:t>Vaccin în curs de dezvoltare?</a:t>
                      </a:r>
                      <a:endParaRPr lang="en-IE" sz="1400" b="1" i="0" u="none" strike="noStrike" dirty="0">
                        <a:solidFill>
                          <a:srgbClr val="0070C0"/>
                        </a:solidFill>
                        <a:effectLst/>
                        <a:latin typeface="Calibri" panose="020F0502020204030204" pitchFamily="34" charset="0"/>
                      </a:endParaRPr>
                    </a:p>
                  </a:txBody>
                  <a:tcPr marL="6757" marR="6757" marT="6757" marB="0"/>
                </a:tc>
                <a:extLst>
                  <a:ext uri="{0D108BD9-81ED-4DB2-BD59-A6C34878D82A}">
                    <a16:rowId xmlns:a16="http://schemas.microsoft.com/office/drawing/2014/main" val="3333697160"/>
                  </a:ext>
                </a:extLst>
              </a:tr>
              <a:tr h="360000">
                <a:tc>
                  <a:txBody>
                    <a:bodyPr/>
                    <a:lstStyle/>
                    <a:p>
                      <a:pPr algn="l" rtl="0" fontAlgn="t"/>
                      <a:r>
                        <a:rPr lang="ro" sz="1200" u="none" strike="noStrike">
                          <a:solidFill>
                            <a:srgbClr val="C00000"/>
                          </a:solidFill>
                          <a:effectLst/>
                        </a:rPr>
                        <a:t>Oncocerculoza (orbirea râurilor)</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Nu</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Da</a:t>
                      </a:r>
                    </a:p>
                  </a:txBody>
                  <a:tcPr marL="6757" marR="6757" marT="6757" marB="0"/>
                </a:tc>
                <a:extLst>
                  <a:ext uri="{0D108BD9-81ED-4DB2-BD59-A6C34878D82A}">
                    <a16:rowId xmlns:a16="http://schemas.microsoft.com/office/drawing/2014/main" val="3831694956"/>
                  </a:ext>
                </a:extLst>
              </a:tr>
              <a:tr h="360000">
                <a:tc>
                  <a:txBody>
                    <a:bodyPr/>
                    <a:lstStyle/>
                    <a:p>
                      <a:pPr algn="l" rtl="0" fontAlgn="t"/>
                      <a:r>
                        <a:rPr lang="ro" sz="1200" u="none" strike="noStrike">
                          <a:solidFill>
                            <a:srgbClr val="C00000"/>
                          </a:solidFill>
                          <a:effectLst/>
                        </a:rPr>
                        <a:t>Febra Rift Valley</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3C4245"/>
                          </a:solidFill>
                          <a:effectLst/>
                          <a:latin typeface="Calibri" panose="020F0502020204030204" pitchFamily="34" charset="0"/>
                        </a:rPr>
                        <a:t>Nu</a:t>
                      </a:r>
                      <a:endParaRPr lang="en-IE" sz="1200" b="0" i="0" u="none" strike="noStrike" dirty="0">
                        <a:solidFill>
                          <a:srgbClr val="3C4245"/>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525117701"/>
                  </a:ext>
                </a:extLst>
              </a:tr>
              <a:tr h="360000">
                <a:tc>
                  <a:txBody>
                    <a:bodyPr/>
                    <a:lstStyle/>
                    <a:p>
                      <a:pPr algn="l" rtl="0" fontAlgn="t"/>
                      <a:r>
                        <a:rPr lang="ro" sz="1200" u="none" strike="noStrike">
                          <a:solidFill>
                            <a:srgbClr val="C00000"/>
                          </a:solidFill>
                          <a:effectLst/>
                        </a:rPr>
                        <a:t>Schistosomiasis (bilharzioză)</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Nu</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333219853"/>
                  </a:ext>
                </a:extLst>
              </a:tr>
              <a:tr h="360000">
                <a:tc>
                  <a:txBody>
                    <a:bodyPr/>
                    <a:lstStyle/>
                    <a:p>
                      <a:pPr algn="l" rtl="0" fontAlgn="t"/>
                      <a:r>
                        <a:rPr lang="ro" sz="1200" u="none" strike="noStrike">
                          <a:solidFill>
                            <a:srgbClr val="C00000"/>
                          </a:solidFill>
                          <a:effectLst/>
                        </a:rPr>
                        <a:t>Boala somnului (tripanosomiaza africană)</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Nu</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443362599"/>
                  </a:ext>
                </a:extLst>
              </a:tr>
              <a:tr h="360000">
                <a:tc>
                  <a:txBody>
                    <a:bodyPr/>
                    <a:lstStyle/>
                    <a:p>
                      <a:pPr algn="l" rtl="0" fontAlgn="t"/>
                      <a:r>
                        <a:rPr lang="ro" sz="1200" u="none" strike="noStrike" dirty="0">
                          <a:solidFill>
                            <a:srgbClr val="C00000"/>
                          </a:solidFill>
                          <a:effectLst/>
                        </a:rPr>
                        <a:t>Encefalita transmisă de căpușe</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i="0" u="none" strike="noStrike">
                          <a:solidFill>
                            <a:srgbClr val="000000"/>
                          </a:solidFill>
                          <a:effectLst/>
                          <a:latin typeface="Calibri" panose="020F0502020204030204" pitchFamily="34" charset="0"/>
                        </a:rPr>
                        <a:t>-</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610616814"/>
                  </a:ext>
                </a:extLst>
              </a:tr>
              <a:tr h="360000">
                <a:tc>
                  <a:txBody>
                    <a:bodyPr/>
                    <a:lstStyle/>
                    <a:p>
                      <a:pPr algn="l" rtl="0" fontAlgn="t"/>
                      <a:r>
                        <a:rPr lang="ro" sz="1200" u="none" strike="noStrike">
                          <a:solidFill>
                            <a:srgbClr val="C00000"/>
                          </a:solidFill>
                          <a:effectLst/>
                        </a:rPr>
                        <a:t>Infecția cu virusul Toscana/febra muștelor de nisip</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Nu</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Nu</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547741257"/>
                  </a:ext>
                </a:extLst>
              </a:tr>
              <a:tr h="360000">
                <a:tc>
                  <a:txBody>
                    <a:bodyPr/>
                    <a:lstStyle/>
                    <a:p>
                      <a:pPr algn="l" rtl="0" fontAlgn="t"/>
                      <a:r>
                        <a:rPr lang="ro" sz="1200" b="0" u="none" strike="noStrike">
                          <a:solidFill>
                            <a:srgbClr val="C00000"/>
                          </a:solidFill>
                          <a:effectLst/>
                        </a:rPr>
                        <a:t>Tungiasis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Nu</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*N/a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4014244708"/>
                  </a:ext>
                </a:extLst>
              </a:tr>
              <a:tr h="360000">
                <a:tc>
                  <a:txBody>
                    <a:bodyPr/>
                    <a:lstStyle/>
                    <a:p>
                      <a:pPr algn="l" rtl="0" fontAlgn="t"/>
                      <a:r>
                        <a:rPr lang="ro" sz="1200" u="none" strike="noStrike">
                          <a:solidFill>
                            <a:srgbClr val="C00000"/>
                          </a:solidFill>
                          <a:effectLst/>
                        </a:rPr>
                        <a:t>Tifos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Nu</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032845053"/>
                  </a:ext>
                </a:extLst>
              </a:tr>
              <a:tr h="360000">
                <a:tc>
                  <a:txBody>
                    <a:bodyPr/>
                    <a:lstStyle/>
                    <a:p>
                      <a:pPr algn="l" rtl="0" fontAlgn="t"/>
                      <a:r>
                        <a:rPr lang="ro" sz="1200" u="none" strike="noStrike">
                          <a:solidFill>
                            <a:srgbClr val="C00000"/>
                          </a:solidFill>
                          <a:effectLst/>
                        </a:rPr>
                        <a:t>Febra West Nile </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Nu</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2734610041"/>
                  </a:ext>
                </a:extLst>
              </a:tr>
              <a:tr h="360000">
                <a:tc>
                  <a:txBody>
                    <a:bodyPr/>
                    <a:lstStyle/>
                    <a:p>
                      <a:pPr algn="l" rtl="0" fontAlgn="t"/>
                      <a:r>
                        <a:rPr lang="ro" sz="1200" u="none" strike="noStrike">
                          <a:solidFill>
                            <a:srgbClr val="C00000"/>
                          </a:solidFill>
                          <a:effectLst/>
                        </a:rPr>
                        <a:t>Febra galbenă</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ro" sz="1200" b="0" i="0" u="none" strike="noStrike">
                          <a:solidFill>
                            <a:srgbClr val="000000"/>
                          </a:solidFill>
                          <a:effectLst/>
                          <a:latin typeface="Calibri" panose="020F0502020204030204" pitchFamily="34" charset="0"/>
                        </a:rPr>
                        <a:t>-</a:t>
                      </a:r>
                    </a:p>
                  </a:txBody>
                  <a:tcPr marL="6757" marR="6757" marT="6757" marB="0"/>
                </a:tc>
                <a:extLst>
                  <a:ext uri="{0D108BD9-81ED-4DB2-BD59-A6C34878D82A}">
                    <a16:rowId xmlns:a16="http://schemas.microsoft.com/office/drawing/2014/main" val="1583744662"/>
                  </a:ext>
                </a:extLst>
              </a:tr>
              <a:tr h="360000">
                <a:tc>
                  <a:txBody>
                    <a:bodyPr/>
                    <a:lstStyle/>
                    <a:p>
                      <a:pPr algn="l" rtl="0" fontAlgn="t"/>
                      <a:r>
                        <a:rPr lang="ro" sz="1200" u="none" strike="noStrike">
                          <a:solidFill>
                            <a:srgbClr val="C00000"/>
                          </a:solidFill>
                          <a:effectLst/>
                        </a:rPr>
                        <a:t>Zika</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ctr" rtl="0" fontAlgn="t"/>
                      <a:r>
                        <a:rPr lang="ro" sz="1200" b="0" i="0" u="none" strike="noStrike">
                          <a:solidFill>
                            <a:srgbClr val="000000"/>
                          </a:solidFill>
                          <a:effectLst/>
                          <a:latin typeface="Calibri" panose="020F0502020204030204" pitchFamily="34" charset="0"/>
                        </a:rPr>
                        <a:t>Nu</a:t>
                      </a:r>
                      <a:endParaRPr lang="en-IE" sz="1200" b="0" i="0" u="none" strike="noStrike" dirty="0">
                        <a:solidFill>
                          <a:srgbClr val="000000"/>
                        </a:solidFill>
                        <a:effectLst/>
                        <a:latin typeface="Calibri" panose="020F0502020204030204" pitchFamily="34" charset="0"/>
                      </a:endParaRPr>
                    </a:p>
                  </a:txBody>
                  <a:tcPr marL="6757" marR="6757" marT="6757" marB="0"/>
                </a:tc>
                <a:tc>
                  <a:txBody>
                    <a:bodyPr/>
                    <a:lstStyle/>
                    <a:p>
                      <a:pPr algn="ctr" rtl="0" fontAlgn="t"/>
                      <a:r>
                        <a:rPr lang="ro" sz="1200" b="0" i="0" u="none" strike="noStrike" dirty="0">
                          <a:solidFill>
                            <a:srgbClr val="000000"/>
                          </a:solidFill>
                          <a:effectLst/>
                          <a:latin typeface="Calibri" panose="020F0502020204030204" pitchFamily="34" charset="0"/>
                        </a:rPr>
                        <a:t>Da</a:t>
                      </a:r>
                      <a:endParaRPr lang="en-IE" sz="1200" b="0" i="0" u="none" strike="noStrike" dirty="0">
                        <a:solidFill>
                          <a:srgbClr val="000000"/>
                        </a:solidFill>
                        <a:effectLst/>
                        <a:latin typeface="Calibri" panose="020F0502020204030204" pitchFamily="34" charset="0"/>
                      </a:endParaRPr>
                    </a:p>
                  </a:txBody>
                  <a:tcPr marL="6757" marR="6757" marT="6757" marB="0"/>
                </a:tc>
                <a:extLst>
                  <a:ext uri="{0D108BD9-81ED-4DB2-BD59-A6C34878D82A}">
                    <a16:rowId xmlns:a16="http://schemas.microsoft.com/office/drawing/2014/main" val="39850138"/>
                  </a:ext>
                </a:extLst>
              </a:tr>
            </a:tbl>
          </a:graphicData>
        </a:graphic>
      </p:graphicFrame>
      <p:sp>
        <p:nvSpPr>
          <p:cNvPr id="5" name="TextBox 4">
            <a:extLst>
              <a:ext uri="{FF2B5EF4-FFF2-40B4-BE49-F238E27FC236}">
                <a16:creationId xmlns:a16="http://schemas.microsoft.com/office/drawing/2014/main" id="{1C96786A-70C9-E25E-4361-32FCCE4F81C6}"/>
              </a:ext>
            </a:extLst>
          </p:cNvPr>
          <p:cNvSpPr txBox="1"/>
          <p:nvPr/>
        </p:nvSpPr>
        <p:spPr>
          <a:xfrm>
            <a:off x="6431278" y="5612553"/>
            <a:ext cx="2162772" cy="246221"/>
          </a:xfrm>
          <a:prstGeom prst="rect">
            <a:avLst/>
          </a:prstGeom>
          <a:noFill/>
        </p:spPr>
        <p:txBody>
          <a:bodyPr wrap="none" rtlCol="0">
            <a:spAutoFit/>
          </a:bodyPr>
          <a:lstStyle/>
          <a:p>
            <a:pPr rtl="0"/>
            <a:r>
              <a:rPr lang="ro" sz="1000" dirty="0">
                <a:cs typeface="Arial" panose="020B0604020202020204" pitchFamily="34" charset="0"/>
              </a:rPr>
              <a:t>*Nu se aplică: agentul patogen este o insectă.</a:t>
            </a:r>
            <a:endParaRPr lang="en-IE" sz="1000" dirty="0">
              <a:cs typeface="Arial" panose="020B0604020202020204" pitchFamily="34" charset="0"/>
            </a:endParaRPr>
          </a:p>
        </p:txBody>
      </p:sp>
      <p:sp>
        <p:nvSpPr>
          <p:cNvPr id="6" name="TextBox 5">
            <a:extLst>
              <a:ext uri="{FF2B5EF4-FFF2-40B4-BE49-F238E27FC236}">
                <a16:creationId xmlns:a16="http://schemas.microsoft.com/office/drawing/2014/main" id="{BD680CDA-D6F5-F5FB-3FF5-F1CAC34760E4}"/>
              </a:ext>
            </a:extLst>
          </p:cNvPr>
          <p:cNvSpPr txBox="1"/>
          <p:nvPr/>
        </p:nvSpPr>
        <p:spPr>
          <a:xfrm>
            <a:off x="1532707" y="5921890"/>
            <a:ext cx="3390544" cy="276999"/>
          </a:xfrm>
          <a:prstGeom prst="rect">
            <a:avLst/>
          </a:prstGeom>
          <a:noFill/>
        </p:spPr>
        <p:txBody>
          <a:bodyPr wrap="none" rtlCol="0">
            <a:spAutoFit/>
          </a:bodyPr>
          <a:lstStyle/>
          <a:p>
            <a:pPr rtl="0"/>
            <a:r>
              <a:rPr lang="ro" sz="1200" dirty="0">
                <a:cs typeface="Arial" panose="020B0604020202020204" pitchFamily="34" charset="0"/>
              </a:rPr>
              <a:t>Doar 26% (6/23) au un vaccin disponibil în prezent. </a:t>
            </a:r>
            <a:endParaRPr lang="en-IE" sz="1200" dirty="0">
              <a:cs typeface="Arial" panose="020B0604020202020204" pitchFamily="34" charset="0"/>
            </a:endParaRPr>
          </a:p>
        </p:txBody>
      </p:sp>
      <p:sp>
        <p:nvSpPr>
          <p:cNvPr id="8" name="TextBox 7">
            <a:extLst>
              <a:ext uri="{FF2B5EF4-FFF2-40B4-BE49-F238E27FC236}">
                <a16:creationId xmlns:a16="http://schemas.microsoft.com/office/drawing/2014/main" id="{D76B5C97-599B-EFBA-5CB8-B68620ABB8A5}"/>
              </a:ext>
            </a:extLst>
          </p:cNvPr>
          <p:cNvSpPr txBox="1"/>
          <p:nvPr/>
        </p:nvSpPr>
        <p:spPr>
          <a:xfrm>
            <a:off x="3651298" y="368731"/>
            <a:ext cx="6143896" cy="307777"/>
          </a:xfrm>
          <a:prstGeom prst="rect">
            <a:avLst/>
          </a:prstGeom>
          <a:noFill/>
        </p:spPr>
        <p:txBody>
          <a:bodyPr wrap="square" rtlCol="0">
            <a:spAutoFit/>
          </a:bodyPr>
          <a:lstStyle/>
          <a:p>
            <a:pPr rtl="0"/>
            <a:r>
              <a:rPr lang="ro" sz="1400" i="1">
                <a:solidFill>
                  <a:srgbClr val="0070C0"/>
                </a:solidFill>
                <a:cs typeface="Arial" panose="020B0604020202020204" pitchFamily="34" charset="0"/>
              </a:rPr>
              <a:t>Tabelul 6. Stadiul actual al dezvoltării de vaccinuri VBD  </a:t>
            </a:r>
            <a:endParaRPr lang="en-IE" sz="1400" i="1" dirty="0">
              <a:solidFill>
                <a:srgbClr val="0070C0"/>
              </a:solidFill>
            </a:endParaRPr>
          </a:p>
        </p:txBody>
      </p:sp>
    </p:spTree>
    <p:extLst>
      <p:ext uri="{BB962C8B-B14F-4D97-AF65-F5344CB8AC3E}">
        <p14:creationId xmlns:p14="http://schemas.microsoft.com/office/powerpoint/2010/main" val="298878897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algn="ctr" rtl="0"/>
            <a:r>
              <a:rPr lang="ro" sz="2800" smtClean="0">
                <a:solidFill>
                  <a:schemeClr val="tx1"/>
                </a:solidFill>
              </a:rPr>
              <a:t>Mesaje </a:t>
            </a:r>
            <a:r>
              <a:rPr lang="ro" sz="2800" dirty="0">
                <a:solidFill>
                  <a:schemeClr val="tx1"/>
                </a:solidFill>
              </a:rPr>
              <a:t>cheie pentru acasă</a:t>
            </a:r>
            <a:endParaRPr lang="hu-HU" sz="2800" dirty="0">
              <a:solidFill>
                <a:schemeClr val="tx1"/>
              </a:solidFill>
            </a:endParaRPr>
          </a:p>
        </p:txBody>
      </p:sp>
      <p:sp>
        <p:nvSpPr>
          <p:cNvPr id="3" name="Tartalom helye 2"/>
          <p:cNvSpPr>
            <a:spLocks noGrp="1"/>
          </p:cNvSpPr>
          <p:nvPr>
            <p:ph idx="1"/>
          </p:nvPr>
        </p:nvSpPr>
        <p:spPr/>
        <p:txBody>
          <a:bodyPr rtlCol="0">
            <a:normAutofit/>
          </a:bodyPr>
          <a:lstStyle/>
          <a:p>
            <a:pPr rtl="0">
              <a:lnSpc>
                <a:spcPct val="110000"/>
              </a:lnSpc>
              <a:buClr>
                <a:srgbClr val="00B050"/>
              </a:buClr>
              <a:buFont typeface="Wingdings" panose="05000000000000000000" pitchFamily="2" charset="2"/>
              <a:buChar char="Ø"/>
            </a:pPr>
            <a:r>
              <a:rPr lang="ro" sz="1700" dirty="0">
                <a:solidFill>
                  <a:schemeClr val="tx1"/>
                </a:solidFill>
              </a:rPr>
              <a:t>Trei grupe de factori de stres complexi, interconectați și deseori prost înțeleși influențează apariția și propagarea VBD-urilor: schimbările climatice, demografice și tehnologice antropogene.</a:t>
            </a:r>
          </a:p>
          <a:p>
            <a:pPr rtl="0">
              <a:lnSpc>
                <a:spcPct val="110000"/>
              </a:lnSpc>
              <a:buClr>
                <a:srgbClr val="00B050"/>
              </a:buClr>
              <a:buFont typeface="Wingdings" panose="05000000000000000000" pitchFamily="2" charset="2"/>
              <a:buChar char="Ø"/>
            </a:pPr>
            <a:r>
              <a:rPr lang="ro" sz="1700" dirty="0">
                <a:solidFill>
                  <a:schemeClr val="tx1"/>
                </a:solidFill>
              </a:rPr>
              <a:t>Principalele pericole climatice antropogene pentru agravarea bolilor: încălzirea, precipitațiile, inundațiile, seceta și furtunile.</a:t>
            </a:r>
          </a:p>
          <a:p>
            <a:pPr rtl="0">
              <a:lnSpc>
                <a:spcPct val="110000"/>
              </a:lnSpc>
              <a:buClr>
                <a:srgbClr val="00B050"/>
              </a:buClr>
              <a:buFont typeface="Wingdings" panose="05000000000000000000" pitchFamily="2" charset="2"/>
              <a:buChar char="Ø"/>
            </a:pPr>
            <a:r>
              <a:rPr lang="ro" sz="1700" dirty="0">
                <a:solidFill>
                  <a:schemeClr val="tx1"/>
                </a:solidFill>
              </a:rPr>
              <a:t>VBD constituie cel mai mare grup de boli agravate, iar virusurile și bacteriile sunt cele mai mari grupuri de agenți patogeni. </a:t>
            </a:r>
          </a:p>
          <a:p>
            <a:pPr rtl="0">
              <a:lnSpc>
                <a:spcPct val="110000"/>
              </a:lnSpc>
              <a:buClr>
                <a:srgbClr val="00B050"/>
              </a:buClr>
              <a:buFont typeface="Wingdings" panose="05000000000000000000" pitchFamily="2" charset="2"/>
              <a:buChar char="Ø"/>
            </a:pPr>
            <a:r>
              <a:rPr lang="ro" sz="1700" dirty="0">
                <a:solidFill>
                  <a:schemeClr val="tx1"/>
                </a:solidFill>
              </a:rPr>
              <a:t>22 din cele 23 de VBD majore examinate s-au dovedit a prezenta sau se preconizează că vor prezenta modificări în ceea ce privește aria de răspândire geografică, apariția bolii și/sau frecvența/durata sezonieră din cauza schimbărilor climatice.</a:t>
            </a:r>
          </a:p>
          <a:p>
            <a:pPr rtl="0">
              <a:lnSpc>
                <a:spcPct val="110000"/>
              </a:lnSpc>
              <a:buClr>
                <a:srgbClr val="00B050"/>
              </a:buClr>
              <a:buFont typeface="Wingdings" panose="05000000000000000000" pitchFamily="2" charset="2"/>
              <a:buChar char="Ø"/>
            </a:pPr>
            <a:r>
              <a:rPr lang="ro" sz="1700" dirty="0">
                <a:solidFill>
                  <a:schemeClr val="tx1"/>
                </a:solidFill>
              </a:rPr>
              <a:t>Dintre vectorii VBD agravați de schimbările climatice, țânțarii constituie cel mai mare tip (39%), urmați de căpușe (22%), purici (13%), melci (9%) și muște de nisip (9%).</a:t>
            </a:r>
          </a:p>
          <a:p>
            <a:pPr rtl="0">
              <a:lnSpc>
                <a:spcPct val="110000"/>
              </a:lnSpc>
              <a:buClr>
                <a:srgbClr val="00B050"/>
              </a:buClr>
              <a:buFont typeface="Wingdings" panose="05000000000000000000" pitchFamily="2" charset="2"/>
              <a:buChar char="Ø"/>
            </a:pPr>
            <a:r>
              <a:rPr lang="ro" sz="1700" dirty="0">
                <a:solidFill>
                  <a:schemeClr val="tx1"/>
                </a:solidFill>
              </a:rPr>
              <a:t>S-a demonstrat că 18 din cele 23 de VBD (78%) luate în considerare aici afectează sau se preconizează că vor afecta zone din Europa.</a:t>
            </a:r>
          </a:p>
          <a:p>
            <a:pPr rtl="0">
              <a:lnSpc>
                <a:spcPct val="110000"/>
              </a:lnSpc>
              <a:buClr>
                <a:srgbClr val="00B050"/>
              </a:buClr>
              <a:buFont typeface="Wingdings" panose="05000000000000000000" pitchFamily="2" charset="2"/>
              <a:buChar char="Ø"/>
            </a:pPr>
            <a:r>
              <a:rPr lang="ro" sz="1700" dirty="0">
                <a:solidFill>
                  <a:schemeClr val="tx1"/>
                </a:solidFill>
              </a:rPr>
              <a:t>Prevenirea și atenuarea efectelor VBD agravate de schimbările climatice se bazează pe metode de control de mediu, sociale și tehnologice, inclusiv:</a:t>
            </a:r>
          </a:p>
          <a:p>
            <a:pPr marL="914400" lvl="1" indent="-457200" rtl="0">
              <a:lnSpc>
                <a:spcPct val="110000"/>
              </a:lnSpc>
              <a:buClr>
                <a:srgbClr val="FF0000"/>
              </a:buClr>
              <a:buFont typeface="+mj-lt"/>
              <a:buAutoNum type="arabicPeriod"/>
            </a:pPr>
            <a:r>
              <a:rPr lang="ro" sz="1700" dirty="0">
                <a:solidFill>
                  <a:schemeClr val="tx1"/>
                </a:solidFill>
              </a:rPr>
              <a:t>Îmbunătățirea supravegherii VBD în rândul populațiilor gazdă ale rezervorului uman și al animalelor domestice.</a:t>
            </a:r>
          </a:p>
          <a:p>
            <a:pPr marL="914400" lvl="1" indent="-457200" rtl="0">
              <a:lnSpc>
                <a:spcPct val="110000"/>
              </a:lnSpc>
              <a:buClr>
                <a:srgbClr val="FF0000"/>
              </a:buClr>
              <a:buFont typeface="+mj-lt"/>
              <a:buAutoNum type="arabicPeriod"/>
            </a:pPr>
            <a:r>
              <a:rPr lang="ro" sz="1700" dirty="0">
                <a:solidFill>
                  <a:schemeClr val="tx1"/>
                </a:solidFill>
              </a:rPr>
              <a:t>Creșterea gradului de conștientizare a publicului cu privire la amenințările VBD.</a:t>
            </a:r>
          </a:p>
          <a:p>
            <a:pPr marL="914400" lvl="1" indent="-457200" rtl="0">
              <a:lnSpc>
                <a:spcPct val="110000"/>
              </a:lnSpc>
              <a:buClr>
                <a:srgbClr val="FF0000"/>
              </a:buClr>
              <a:buFont typeface="+mj-lt"/>
              <a:buAutoNum type="arabicPeriod"/>
            </a:pPr>
            <a:r>
              <a:rPr lang="ro" sz="1700" dirty="0">
                <a:solidFill>
                  <a:schemeClr val="tx1"/>
                </a:solidFill>
              </a:rPr>
              <a:t>Dezvoltarea de vaccinuri eficiente împotriva VBD.</a:t>
            </a:r>
          </a:p>
          <a:p>
            <a:pPr marL="0" indent="0" rtl="0">
              <a:buNone/>
            </a:pPr>
            <a:endParaRPr lang="hu-HU" sz="2000" dirty="0">
              <a:solidFill>
                <a:schemeClr val="tx1"/>
              </a:solidFill>
            </a:endParaRPr>
          </a:p>
        </p:txBody>
      </p:sp>
    </p:spTree>
    <p:extLst>
      <p:ext uri="{BB962C8B-B14F-4D97-AF65-F5344CB8AC3E}">
        <p14:creationId xmlns:p14="http://schemas.microsoft.com/office/powerpoint/2010/main" val="16115288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algn="ctr" rtl="0"/>
            <a:r>
              <a:rPr lang="ro" sz="2800" dirty="0" smtClean="0">
                <a:solidFill>
                  <a:schemeClr val="tx1"/>
                </a:solidFill>
              </a:rPr>
              <a:t>Testează-ți </a:t>
            </a:r>
            <a:r>
              <a:rPr lang="ro" sz="2800" dirty="0">
                <a:solidFill>
                  <a:schemeClr val="tx1"/>
                </a:solidFill>
              </a:rPr>
              <a:t>cunoștințele </a:t>
            </a:r>
            <a:endParaRPr lang="hu-HU" sz="2800" dirty="0">
              <a:solidFill>
                <a:schemeClr val="tx1"/>
              </a:solidFill>
            </a:endParaRPr>
          </a:p>
        </p:txBody>
      </p:sp>
      <p:sp>
        <p:nvSpPr>
          <p:cNvPr id="3" name="Tartalom helye 2"/>
          <p:cNvSpPr>
            <a:spLocks noGrp="1"/>
          </p:cNvSpPr>
          <p:nvPr>
            <p:ph idx="1"/>
          </p:nvPr>
        </p:nvSpPr>
        <p:spPr>
          <a:xfrm>
            <a:off x="569343" y="788126"/>
            <a:ext cx="11381964" cy="5474651"/>
          </a:xfrm>
        </p:spPr>
        <p:txBody>
          <a:bodyPr rtlCol="0">
            <a:normAutofit fontScale="92500" lnSpcReduction="10000"/>
          </a:bodyPr>
          <a:lstStyle/>
          <a:p>
            <a:pPr marL="0" indent="0" rtl="0">
              <a:lnSpc>
                <a:spcPct val="110000"/>
              </a:lnSpc>
              <a:spcAft>
                <a:spcPts val="500"/>
              </a:spcAft>
              <a:buClr>
                <a:srgbClr val="00B050"/>
              </a:buClr>
              <a:buNone/>
            </a:pPr>
            <a:r>
              <a:rPr lang="ro" sz="1600" dirty="0">
                <a:solidFill>
                  <a:schemeClr val="tx1"/>
                </a:solidFill>
              </a:rPr>
              <a:t>Iată câteva întrebări pentru a vă autotesta cunoștințele despre această lecție:</a:t>
            </a:r>
          </a:p>
          <a:p>
            <a:pPr marL="457200" indent="-457200" rtl="0">
              <a:lnSpc>
                <a:spcPct val="110000"/>
              </a:lnSpc>
              <a:spcAft>
                <a:spcPts val="500"/>
              </a:spcAft>
              <a:buClr>
                <a:srgbClr val="00B050"/>
              </a:buClr>
              <a:buFont typeface="+mj-lt"/>
              <a:buAutoNum type="arabicPeriod"/>
            </a:pPr>
            <a:r>
              <a:rPr lang="ro" sz="1600" dirty="0">
                <a:solidFill>
                  <a:schemeClr val="tx1"/>
                </a:solidFill>
              </a:rPr>
              <a:t>Ce este o boală transmisă prin vectori?</a:t>
            </a:r>
          </a:p>
          <a:p>
            <a:pPr marL="457200" indent="-457200" rtl="0">
              <a:lnSpc>
                <a:spcPct val="110000"/>
              </a:lnSpc>
              <a:spcAft>
                <a:spcPts val="500"/>
              </a:spcAft>
              <a:buClr>
                <a:srgbClr val="00B050"/>
              </a:buClr>
              <a:buFont typeface="+mj-lt"/>
              <a:buAutoNum type="arabicPeriod"/>
            </a:pPr>
            <a:r>
              <a:rPr lang="ro" sz="1600" dirty="0">
                <a:solidFill>
                  <a:schemeClr val="tx1"/>
                </a:solidFill>
              </a:rPr>
              <a:t>Ce efecte au VBD-urile asupra societății globale?</a:t>
            </a:r>
          </a:p>
          <a:p>
            <a:pPr marL="457200" indent="-457200" rtl="0">
              <a:lnSpc>
                <a:spcPct val="110000"/>
              </a:lnSpc>
              <a:spcAft>
                <a:spcPts val="500"/>
              </a:spcAft>
              <a:buClr>
                <a:srgbClr val="00B050"/>
              </a:buClr>
              <a:buFont typeface="+mj-lt"/>
              <a:buAutoNum type="arabicPeriod"/>
            </a:pPr>
            <a:r>
              <a:rPr lang="ro" sz="1600" dirty="0">
                <a:solidFill>
                  <a:schemeClr val="tx1"/>
                </a:solidFill>
              </a:rPr>
              <a:t>Enumerați cele trei grupuri de factori de stres care influențează peisajul global al riscului de boli venerice, din punct de vedere al efectelor lor asupra patogenezei, dinamicii bolii la scară locală și răspândirii globale. Dați câte un exemplu de factor de stres din fiecare grup.</a:t>
            </a:r>
          </a:p>
          <a:p>
            <a:pPr marL="457200" indent="-457200" rtl="0">
              <a:lnSpc>
                <a:spcPct val="110000"/>
              </a:lnSpc>
              <a:spcAft>
                <a:spcPts val="500"/>
              </a:spcAft>
              <a:buClr>
                <a:srgbClr val="00B050"/>
              </a:buClr>
              <a:buFont typeface="+mj-lt"/>
              <a:buAutoNum type="arabicPeriod"/>
            </a:pPr>
            <a:r>
              <a:rPr lang="ro" sz="1600" dirty="0">
                <a:solidFill>
                  <a:schemeClr val="tx1"/>
                </a:solidFill>
              </a:rPr>
              <a:t>Explicarea modului în care factorii de schimbare climatică afectează patogeneza VBD, dinamica bolii la scară locală și răspândirea globală.</a:t>
            </a:r>
          </a:p>
          <a:p>
            <a:pPr marL="457200" indent="-457200" rtl="0">
              <a:lnSpc>
                <a:spcPct val="110000"/>
              </a:lnSpc>
              <a:spcAft>
                <a:spcPts val="500"/>
              </a:spcAft>
              <a:buClr>
                <a:srgbClr val="00B050"/>
              </a:buClr>
              <a:buFont typeface="+mj-lt"/>
              <a:buAutoNum type="arabicPeriod"/>
            </a:pPr>
            <a:r>
              <a:rPr lang="ro" sz="1600" dirty="0">
                <a:solidFill>
                  <a:schemeClr val="tx1"/>
                </a:solidFill>
              </a:rPr>
              <a:t>Enumerați trei dintre cele mai importante cinci riscuri climatice care sunt responsabile de cele mai multe cazuri de agravare a bolilor patogene.</a:t>
            </a:r>
          </a:p>
          <a:p>
            <a:pPr marL="457200" indent="-457200" rtl="0">
              <a:lnSpc>
                <a:spcPct val="110000"/>
              </a:lnSpc>
              <a:spcAft>
                <a:spcPts val="500"/>
              </a:spcAft>
              <a:buClr>
                <a:srgbClr val="00B050"/>
              </a:buClr>
              <a:buFont typeface="+mj-lt"/>
              <a:buAutoNum type="arabicPeriod"/>
            </a:pPr>
            <a:r>
              <a:rPr lang="ro" sz="1600" dirty="0">
                <a:solidFill>
                  <a:schemeClr val="tx1"/>
                </a:solidFill>
              </a:rPr>
              <a:t>Dați câte un exemplu de boală venerică pentru fiecare dintre următoarele tipuri de vectori, explicând modul în care schimbările climatice vor agrava boala: (a) boală transmisă de căpușe; (b) boală transmisă de țânțari; (c) boală transmisă de purici; (d) boală transmisă de melci; (e) boală transmisă de muște/insecte care mușcă.</a:t>
            </a:r>
          </a:p>
          <a:p>
            <a:pPr marL="457200" indent="-457200" rtl="0">
              <a:lnSpc>
                <a:spcPct val="110000"/>
              </a:lnSpc>
              <a:spcAft>
                <a:spcPts val="500"/>
              </a:spcAft>
              <a:buClr>
                <a:srgbClr val="00B050"/>
              </a:buClr>
              <a:buFont typeface="+mj-lt"/>
              <a:buAutoNum type="arabicPeriod"/>
            </a:pPr>
            <a:r>
              <a:rPr lang="ro" sz="1600" dirty="0">
                <a:solidFill>
                  <a:schemeClr val="tx1"/>
                </a:solidFill>
              </a:rPr>
              <a:t>Dați două exemple de metode de control specifice pentru prevenirea/atenuarea agravării VBD cauzate de schimbările climatice, din fiecare dintre următoarele grupuri de control:</a:t>
            </a:r>
          </a:p>
          <a:p>
            <a:pPr marL="0" indent="0" rtl="0">
              <a:lnSpc>
                <a:spcPct val="110000"/>
              </a:lnSpc>
              <a:spcBef>
                <a:spcPts val="0"/>
              </a:spcBef>
              <a:spcAft>
                <a:spcPts val="500"/>
              </a:spcAft>
              <a:buClr>
                <a:srgbClr val="00B050"/>
              </a:buClr>
              <a:buNone/>
            </a:pPr>
            <a:r>
              <a:rPr lang="ro" sz="1600" dirty="0">
                <a:solidFill>
                  <a:schemeClr val="tx1"/>
                </a:solidFill>
              </a:rPr>
              <a:t>	- Controlul mediului</a:t>
            </a:r>
          </a:p>
          <a:p>
            <a:pPr marL="0" indent="0" rtl="0">
              <a:lnSpc>
                <a:spcPct val="110000"/>
              </a:lnSpc>
              <a:spcBef>
                <a:spcPts val="0"/>
              </a:spcBef>
              <a:spcAft>
                <a:spcPts val="500"/>
              </a:spcAft>
              <a:buClr>
                <a:srgbClr val="00B050"/>
              </a:buClr>
              <a:buNone/>
            </a:pPr>
            <a:r>
              <a:rPr lang="ro" sz="1600" dirty="0">
                <a:solidFill>
                  <a:schemeClr val="tx1"/>
                </a:solidFill>
              </a:rPr>
              <a:t>	- Controlul societal</a:t>
            </a:r>
          </a:p>
          <a:p>
            <a:pPr marL="0" indent="0" rtl="0">
              <a:lnSpc>
                <a:spcPct val="110000"/>
              </a:lnSpc>
              <a:spcBef>
                <a:spcPts val="0"/>
              </a:spcBef>
              <a:spcAft>
                <a:spcPts val="500"/>
              </a:spcAft>
              <a:buClr>
                <a:srgbClr val="00B050"/>
              </a:buClr>
              <a:buNone/>
            </a:pPr>
            <a:r>
              <a:rPr lang="ro" sz="1600" dirty="0">
                <a:solidFill>
                  <a:schemeClr val="tx1"/>
                </a:solidFill>
              </a:rPr>
              <a:t>	- Controlul tehnologic </a:t>
            </a:r>
            <a:endParaRPr lang="hu-HU" sz="1600" dirty="0">
              <a:solidFill>
                <a:schemeClr val="tx1"/>
              </a:solidFill>
            </a:endParaRPr>
          </a:p>
        </p:txBody>
      </p:sp>
    </p:spTree>
    <p:extLst>
      <p:ext uri="{BB962C8B-B14F-4D97-AF65-F5344CB8AC3E}">
        <p14:creationId xmlns:p14="http://schemas.microsoft.com/office/powerpoint/2010/main" val="30677728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algn="ctr" rtl="0"/>
            <a:r>
              <a:rPr lang="ro" sz="2800" dirty="0" smtClean="0">
                <a:solidFill>
                  <a:schemeClr val="tx1"/>
                </a:solidFill>
              </a:rPr>
              <a:t>Lecturi </a:t>
            </a:r>
            <a:r>
              <a:rPr lang="ro" sz="2800" dirty="0">
                <a:solidFill>
                  <a:schemeClr val="tx1"/>
                </a:solidFill>
              </a:rPr>
              <a:t>esențiale pentru această lecție </a:t>
            </a:r>
            <a:endParaRPr lang="hu-HU" sz="2800" dirty="0">
              <a:solidFill>
                <a:schemeClr val="tx1"/>
              </a:solidFill>
            </a:endParaRPr>
          </a:p>
        </p:txBody>
      </p:sp>
      <p:sp>
        <p:nvSpPr>
          <p:cNvPr id="3" name="Tartalom helye 2"/>
          <p:cNvSpPr>
            <a:spLocks noGrp="1"/>
          </p:cNvSpPr>
          <p:nvPr>
            <p:ph idx="1"/>
          </p:nvPr>
        </p:nvSpPr>
        <p:spPr>
          <a:xfrm>
            <a:off x="767751" y="934775"/>
            <a:ext cx="11321579" cy="5370897"/>
          </a:xfrm>
        </p:spPr>
        <p:txBody>
          <a:bodyPr rtlCol="0">
            <a:normAutofit/>
          </a:bodyPr>
          <a:lstStyle/>
          <a:p>
            <a:pPr marL="457200" indent="-457200" rtl="0">
              <a:lnSpc>
                <a:spcPct val="110000"/>
              </a:lnSpc>
              <a:spcAft>
                <a:spcPts val="1000"/>
              </a:spcAft>
              <a:buClr>
                <a:srgbClr val="00B050"/>
              </a:buClr>
              <a:buFont typeface="+mj-lt"/>
              <a:buAutoNum type="arabicPeriod"/>
            </a:pPr>
            <a:r>
              <a:rPr lang="ro" sz="2000" dirty="0">
                <a:solidFill>
                  <a:schemeClr val="tx1"/>
                </a:solidFill>
              </a:rPr>
              <a:t>P.J. Hotez, "Southern Europe's Coming Plagues: Vector-Borne Neglected Tropical Diseases", PLoS Neglected Tropical Diseases, 2016, </a:t>
            </a:r>
            <a:r>
              <a:rPr lang="ro" sz="2000" u="sng" dirty="0">
                <a:solidFill>
                  <a:schemeClr val="tx1"/>
                </a:solidFill>
              </a:rPr>
              <a:t>10</a:t>
            </a:r>
            <a:r>
              <a:rPr lang="ro" sz="2000" dirty="0">
                <a:solidFill>
                  <a:schemeClr val="tx1"/>
                </a:solidFill>
              </a:rPr>
              <a:t>,(6), e0004243. </a:t>
            </a:r>
            <a:r>
              <a:rPr lang="ro" sz="2000" dirty="0">
                <a:solidFill>
                  <a:schemeClr val="tx1"/>
                </a:solidFill>
                <a:hlinkClick r:id="rId2"/>
              </a:rPr>
              <a:t>https://doi.org/10.1371/journal.pntd.0004243</a:t>
            </a:r>
            <a:r>
              <a:rPr lang="ro" sz="2000" dirty="0">
                <a:solidFill>
                  <a:schemeClr val="tx1"/>
                </a:solidFill>
              </a:rPr>
              <a:t>.</a:t>
            </a:r>
          </a:p>
          <a:p>
            <a:pPr marL="457200" indent="-457200" rtl="0">
              <a:lnSpc>
                <a:spcPct val="110000"/>
              </a:lnSpc>
              <a:spcAft>
                <a:spcPts val="1000"/>
              </a:spcAft>
              <a:buClr>
                <a:srgbClr val="00B050"/>
              </a:buClr>
              <a:buFont typeface="+mj-lt"/>
              <a:buAutoNum type="arabicPeriod"/>
            </a:pPr>
            <a:r>
              <a:rPr lang="ro" sz="2000" dirty="0">
                <a:solidFill>
                  <a:schemeClr val="tx1"/>
                </a:solidFill>
              </a:rPr>
              <a:t>J. Ma </a:t>
            </a:r>
            <a:r>
              <a:rPr lang="ro" sz="2000" i="1" dirty="0">
                <a:solidFill>
                  <a:schemeClr val="tx1"/>
                </a:solidFill>
              </a:rPr>
              <a:t>et al.</a:t>
            </a:r>
            <a:r>
              <a:rPr lang="ro" sz="2000" dirty="0">
                <a:solidFill>
                  <a:schemeClr val="tx1"/>
                </a:solidFill>
              </a:rPr>
              <a:t>, "Climate Change Drives the Transmission and Spread of Vector-Borne Diseases: An Ecological Perspective", Biology, 2022, </a:t>
            </a:r>
            <a:r>
              <a:rPr lang="ro" sz="2000" u="sng" dirty="0">
                <a:solidFill>
                  <a:schemeClr val="tx1"/>
                </a:solidFill>
              </a:rPr>
              <a:t>11</a:t>
            </a:r>
            <a:r>
              <a:rPr lang="ro" sz="2000" dirty="0">
                <a:solidFill>
                  <a:schemeClr val="tx1"/>
                </a:solidFill>
              </a:rPr>
              <a:t>, 1628. </a:t>
            </a:r>
            <a:r>
              <a:rPr lang="ro" sz="2000" dirty="0">
                <a:solidFill>
                  <a:schemeClr val="tx1"/>
                </a:solidFill>
                <a:hlinkClick r:id="rId3"/>
              </a:rPr>
              <a:t>https://doi.org/10.3390/biology11111628</a:t>
            </a:r>
            <a:r>
              <a:rPr lang="ro" sz="2000" dirty="0">
                <a:solidFill>
                  <a:schemeClr val="tx1"/>
                </a:solidFill>
              </a:rPr>
              <a:t>.</a:t>
            </a:r>
          </a:p>
          <a:p>
            <a:pPr marL="457200" indent="-457200" rtl="0">
              <a:lnSpc>
                <a:spcPct val="110000"/>
              </a:lnSpc>
              <a:spcAft>
                <a:spcPts val="1000"/>
              </a:spcAft>
              <a:buClr>
                <a:srgbClr val="00B050"/>
              </a:buClr>
              <a:buFont typeface="+mj-lt"/>
              <a:buAutoNum type="arabicPeriod"/>
            </a:pPr>
            <a:r>
              <a:rPr lang="ro" sz="2000" dirty="0">
                <a:solidFill>
                  <a:schemeClr val="tx1"/>
                </a:solidFill>
              </a:rPr>
              <a:t>J.N. Mills, "Potential Influence of Climate Change on Vector-Borne and Zoonotic Diseases: A Review and Proposed Research Plan", Environ. Health Perspectives, 2010, </a:t>
            </a:r>
            <a:r>
              <a:rPr lang="ro" sz="2000" u="sng" dirty="0">
                <a:solidFill>
                  <a:schemeClr val="tx1"/>
                </a:solidFill>
              </a:rPr>
              <a:t>118</a:t>
            </a:r>
            <a:r>
              <a:rPr lang="ro" sz="2000" dirty="0">
                <a:solidFill>
                  <a:schemeClr val="tx1"/>
                </a:solidFill>
              </a:rPr>
              <a:t>, 1507-1514. </a:t>
            </a:r>
            <a:r>
              <a:rPr lang="ro" sz="2000" dirty="0">
                <a:solidFill>
                  <a:schemeClr val="tx1"/>
                </a:solidFill>
                <a:hlinkClick r:id="rId4"/>
              </a:rPr>
              <a:t>https://doi.org/10.1289/ehp.0901389</a:t>
            </a:r>
            <a:r>
              <a:rPr lang="ro" sz="2000" dirty="0">
                <a:solidFill>
                  <a:schemeClr val="tx1"/>
                </a:solidFill>
              </a:rPr>
              <a:t>.</a:t>
            </a:r>
          </a:p>
          <a:p>
            <a:pPr marL="457200" indent="-457200" rtl="0">
              <a:lnSpc>
                <a:spcPct val="110000"/>
              </a:lnSpc>
              <a:spcAft>
                <a:spcPts val="1000"/>
              </a:spcAft>
              <a:buClr>
                <a:srgbClr val="00B050"/>
              </a:buClr>
              <a:buFont typeface="+mj-lt"/>
              <a:buAutoNum type="arabicPeriod"/>
            </a:pPr>
            <a:r>
              <a:rPr lang="ro" sz="2000" dirty="0">
                <a:solidFill>
                  <a:schemeClr val="tx1"/>
                </a:solidFill>
              </a:rPr>
              <a:t>J. </a:t>
            </a:r>
            <a:r>
              <a:rPr lang="ro" sz="2000" dirty="0">
                <a:solidFill>
                  <a:schemeClr val="tx1"/>
                </a:solidFill>
                <a:latin typeface="Calibri" panose="020F0502020204030204" pitchFamily="34" charset="0"/>
                <a:ea typeface="Calibri" panose="020F0502020204030204" pitchFamily="34" charset="0"/>
                <a:cs typeface="Calibri" panose="020F0502020204030204" pitchFamily="34" charset="0"/>
              </a:rPr>
              <a:t>Rocklöv</a:t>
            </a:r>
            <a:r>
              <a:rPr lang="ro" sz="2000" dirty="0">
                <a:solidFill>
                  <a:schemeClr val="tx1"/>
                </a:solidFill>
              </a:rPr>
              <a:t>și R. Dubrow, "Climate Change: An Enduring Challenge for Vector-borne Disease Prevention and Control", Nature Immunology, mai 2020, </a:t>
            </a:r>
            <a:r>
              <a:rPr lang="ro" sz="2000" u="sng" dirty="0">
                <a:solidFill>
                  <a:schemeClr val="tx1"/>
                </a:solidFill>
              </a:rPr>
              <a:t>21, </a:t>
            </a:r>
            <a:r>
              <a:rPr lang="ro" sz="2000" dirty="0">
                <a:solidFill>
                  <a:schemeClr val="tx1"/>
                </a:solidFill>
              </a:rPr>
              <a:t>479-483. </a:t>
            </a:r>
            <a:r>
              <a:rPr lang="ro" sz="2000" dirty="0">
                <a:solidFill>
                  <a:schemeClr val="tx1"/>
                </a:solidFill>
                <a:hlinkClick r:id="rId5"/>
              </a:rPr>
              <a:t>https://doi.org/10.1038/s41590-020-0648-y</a:t>
            </a:r>
            <a:r>
              <a:rPr lang="ro" sz="2000" dirty="0">
                <a:solidFill>
                  <a:schemeClr val="tx1"/>
                </a:solidFill>
              </a:rPr>
              <a:t>.</a:t>
            </a:r>
          </a:p>
          <a:p>
            <a:pPr marL="457200" indent="-457200" rtl="0">
              <a:lnSpc>
                <a:spcPct val="110000"/>
              </a:lnSpc>
              <a:spcAft>
                <a:spcPts val="1000"/>
              </a:spcAft>
              <a:buClr>
                <a:srgbClr val="00B050"/>
              </a:buClr>
              <a:buFont typeface="+mj-lt"/>
              <a:buAutoNum type="arabicPeriod"/>
            </a:pPr>
            <a:r>
              <a:rPr lang="ro" sz="2000" dirty="0">
                <a:solidFill>
                  <a:schemeClr val="tx1"/>
                </a:solidFill>
              </a:rPr>
              <a:t>W.K. Reisen, în "Climate Change and Public Health", de B. Levy și J. Patz, iulie 2015, capitolul 6, 129-156, Oxford University Press. ISBN online: 9780190202484, print ISBN: 9780190202453. </a:t>
            </a:r>
            <a:r>
              <a:rPr lang="ro" sz="2000" dirty="0">
                <a:solidFill>
                  <a:schemeClr val="tx1"/>
                </a:solidFill>
                <a:hlinkClick r:id="rId6"/>
              </a:rPr>
              <a:t>https://doi.org/10.1093/med/9780190202453.003.0007</a:t>
            </a:r>
            <a:r>
              <a:rPr lang="ro" sz="2000" dirty="0">
                <a:solidFill>
                  <a:schemeClr val="tx1"/>
                </a:solidFill>
              </a:rPr>
              <a:t>. </a:t>
            </a:r>
            <a:endParaRPr lang="hu-HU" sz="2000" dirty="0">
              <a:solidFill>
                <a:schemeClr val="tx1"/>
              </a:solidFill>
            </a:endParaRPr>
          </a:p>
        </p:txBody>
      </p:sp>
    </p:spTree>
    <p:extLst>
      <p:ext uri="{BB962C8B-B14F-4D97-AF65-F5344CB8AC3E}">
        <p14:creationId xmlns:p14="http://schemas.microsoft.com/office/powerpoint/2010/main" val="23634994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908897"/>
            <a:ext cx="11896825" cy="5370897"/>
          </a:xfrm>
        </p:spPr>
        <p:txBody>
          <a:bodyPr rtlCol="0"/>
          <a:lstStyle/>
          <a:p>
            <a:pPr marL="0" indent="0" algn="ctr" rtl="0">
              <a:buNone/>
            </a:pPr>
            <a:r>
              <a:rPr lang="ro" sz="3600" b="1" dirty="0">
                <a:solidFill>
                  <a:schemeClr val="tx1"/>
                </a:solidFill>
              </a:rPr>
              <a:t>Vă mulțumim pentru atenție!</a:t>
            </a:r>
          </a:p>
          <a:p>
            <a:pPr marL="0" indent="0" rtl="0">
              <a:buNone/>
            </a:pPr>
            <a:endParaRPr lang="en-US" sz="1000" dirty="0">
              <a:solidFill>
                <a:schemeClr val="tx1"/>
              </a:solidFill>
            </a:endParaRPr>
          </a:p>
          <a:p>
            <a:pPr marL="0" indent="0" algn="ctr" rtl="0">
              <a:buNone/>
            </a:pPr>
            <a:r>
              <a:rPr lang="ro" sz="2000" dirty="0">
                <a:solidFill>
                  <a:schemeClr val="tx1"/>
                </a:solidFill>
              </a:rPr>
              <a:t>Această prezentare a fost dezvoltată de proiectul CLIMATEMED, susținut de programul Erasmus+ al UE. </a:t>
            </a:r>
          </a:p>
          <a:p>
            <a:pPr marL="0" indent="0" rtl="0">
              <a:buNone/>
            </a:pPr>
            <a:r>
              <a:rPr lang="ro" sz="2000" dirty="0"/>
              <a:t> </a:t>
            </a:r>
          </a:p>
          <a:p>
            <a:pPr marL="0" indent="0" rtl="0">
              <a:buNone/>
            </a:pPr>
            <a:endParaRPr lang="en-US" dirty="0"/>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1" name="Téglalap 10"/>
          <p:cNvSpPr/>
          <p:nvPr/>
        </p:nvSpPr>
        <p:spPr>
          <a:xfrm>
            <a:off x="1898770" y="2730107"/>
            <a:ext cx="82980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err="1">
                <a:solidFill>
                  <a:schemeClr val="tx1"/>
                </a:solidFill>
              </a:rPr>
              <a:t>Universitatea</a:t>
            </a:r>
            <a:r>
              <a:rPr lang="hu-HU" dirty="0">
                <a:solidFill>
                  <a:schemeClr val="tx1"/>
                </a:solidFill>
              </a:rPr>
              <a:t> din Pécs </a:t>
            </a:r>
            <a:r>
              <a:rPr lang="hu-HU" dirty="0" err="1">
                <a:solidFill>
                  <a:schemeClr val="tx1"/>
                </a:solidFill>
              </a:rPr>
              <a:t>Facultatea</a:t>
            </a:r>
            <a:r>
              <a:rPr lang="hu-HU" dirty="0">
                <a:solidFill>
                  <a:schemeClr val="tx1"/>
                </a:solidFill>
              </a:rPr>
              <a:t> de </a:t>
            </a:r>
            <a:r>
              <a:rPr lang="hu-HU" dirty="0" err="1" smtClean="0">
                <a:solidFill>
                  <a:schemeClr val="tx1"/>
                </a:solidFill>
              </a:rPr>
              <a:t>Medicină</a:t>
            </a:r>
            <a:r>
              <a:rPr lang="hu-HU" dirty="0" smtClean="0">
                <a:solidFill>
                  <a:schemeClr val="tx1"/>
                </a:solidFill>
              </a:rPr>
              <a:t/>
            </a:r>
            <a:br>
              <a:rPr lang="hu-HU" dirty="0" smtClean="0">
                <a:solidFill>
                  <a:schemeClr val="tx1"/>
                </a:solidFill>
              </a:rPr>
            </a:br>
            <a:r>
              <a:rPr lang="hu-HU" dirty="0" err="1" smtClean="0">
                <a:solidFill>
                  <a:schemeClr val="tx1"/>
                </a:solidFill>
              </a:rPr>
              <a:t>Generală</a:t>
            </a:r>
            <a:r>
              <a:rPr lang="hu-HU" dirty="0" smtClean="0">
                <a:solidFill>
                  <a:schemeClr val="tx1"/>
                </a:solidFill>
              </a:rPr>
              <a:t> </a:t>
            </a:r>
            <a:r>
              <a:rPr lang="hu-HU" dirty="0" err="1">
                <a:solidFill>
                  <a:schemeClr val="tx1"/>
                </a:solidFill>
              </a:rPr>
              <a:t>Institutul</a:t>
            </a:r>
            <a:r>
              <a:rPr lang="hu-HU" dirty="0">
                <a:solidFill>
                  <a:schemeClr val="tx1"/>
                </a:solidFill>
              </a:rPr>
              <a:t> de </a:t>
            </a:r>
            <a:r>
              <a:rPr lang="hu-HU" dirty="0" err="1">
                <a:solidFill>
                  <a:schemeClr val="tx1"/>
                </a:solidFill>
              </a:rPr>
              <a:t>Sănătate</a:t>
            </a:r>
            <a:r>
              <a:rPr lang="hu-HU" dirty="0">
                <a:solidFill>
                  <a:schemeClr val="tx1"/>
                </a:solidFill>
              </a:rPr>
              <a:t> </a:t>
            </a:r>
            <a:r>
              <a:rPr lang="hu-HU" dirty="0" err="1">
                <a:solidFill>
                  <a:schemeClr val="tx1"/>
                </a:solidFill>
              </a:rPr>
              <a:t>Publică</a:t>
            </a:r>
            <a:r>
              <a:rPr lang="ro" dirty="0" smtClean="0">
                <a:solidFill>
                  <a:schemeClr val="tx1"/>
                </a:solidFill>
              </a:rPr>
              <a:t> </a:t>
            </a:r>
            <a:r>
              <a:rPr lang="ro" dirty="0">
                <a:solidFill>
                  <a:schemeClr val="tx1"/>
                </a:solidFill>
              </a:rPr>
              <a:t>– Pécs, Ungaria </a:t>
            </a:r>
          </a:p>
        </p:txBody>
      </p:sp>
      <p:sp>
        <p:nvSpPr>
          <p:cNvPr id="12" name="Téglalap 11"/>
          <p:cNvSpPr/>
          <p:nvPr/>
        </p:nvSpPr>
        <p:spPr>
          <a:xfrm>
            <a:off x="1898770" y="3427279"/>
            <a:ext cx="736730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dirty="0">
                <a:solidFill>
                  <a:schemeClr val="tx1"/>
                </a:solidFill>
              </a:rPr>
              <a:t>Centrul pentru Sănătate, Exerciții și Știința Sportului – </a:t>
            </a:r>
            <a:r>
              <a:rPr lang="ro" dirty="0" smtClean="0">
                <a:solidFill>
                  <a:schemeClr val="tx1"/>
                </a:solidFill>
              </a:rPr>
              <a:t>Belgrad, </a:t>
            </a:r>
            <a:r>
              <a:rPr lang="ro" dirty="0">
                <a:solidFill>
                  <a:schemeClr val="tx1"/>
                </a:solidFill>
              </a:rPr>
              <a:t>Serbia  </a:t>
            </a:r>
          </a:p>
        </p:txBody>
      </p:sp>
      <p:sp>
        <p:nvSpPr>
          <p:cNvPr id="13" name="Téglalap 12"/>
          <p:cNvSpPr/>
          <p:nvPr/>
        </p:nvSpPr>
        <p:spPr>
          <a:xfrm>
            <a:off x="1946160" y="4177186"/>
            <a:ext cx="735158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err="1">
                <a:solidFill>
                  <a:schemeClr val="tx1"/>
                </a:solidFill>
              </a:rPr>
              <a:t>Centrul</a:t>
            </a:r>
            <a:r>
              <a:rPr lang="hu-HU" dirty="0">
                <a:solidFill>
                  <a:schemeClr val="tx1"/>
                </a:solidFill>
              </a:rPr>
              <a:t> </a:t>
            </a:r>
            <a:r>
              <a:rPr lang="hu-HU" dirty="0" err="1">
                <a:solidFill>
                  <a:schemeClr val="tx1"/>
                </a:solidFill>
              </a:rPr>
              <a:t>Național</a:t>
            </a:r>
            <a:r>
              <a:rPr lang="hu-HU" dirty="0">
                <a:solidFill>
                  <a:schemeClr val="tx1"/>
                </a:solidFill>
              </a:rPr>
              <a:t> de </a:t>
            </a:r>
            <a:r>
              <a:rPr lang="hu-HU" dirty="0" err="1">
                <a:solidFill>
                  <a:schemeClr val="tx1"/>
                </a:solidFill>
              </a:rPr>
              <a:t>Sănătate</a:t>
            </a:r>
            <a:r>
              <a:rPr lang="hu-HU" dirty="0">
                <a:solidFill>
                  <a:schemeClr val="tx1"/>
                </a:solidFill>
              </a:rPr>
              <a:t> </a:t>
            </a:r>
            <a:r>
              <a:rPr lang="hu-HU" dirty="0" err="1">
                <a:solidFill>
                  <a:schemeClr val="tx1"/>
                </a:solidFill>
              </a:rPr>
              <a:t>Publică</a:t>
            </a:r>
            <a:r>
              <a:rPr lang="hu-HU" dirty="0">
                <a:solidFill>
                  <a:schemeClr val="tx1"/>
                </a:solidFill>
              </a:rPr>
              <a:t> </a:t>
            </a:r>
            <a:r>
              <a:rPr lang="hu-HU" dirty="0" err="1">
                <a:solidFill>
                  <a:schemeClr val="tx1"/>
                </a:solidFill>
              </a:rPr>
              <a:t>și</a:t>
            </a:r>
            <a:r>
              <a:rPr lang="hu-HU" dirty="0">
                <a:solidFill>
                  <a:schemeClr val="tx1"/>
                </a:solidFill>
              </a:rPr>
              <a:t> </a:t>
            </a:r>
            <a:r>
              <a:rPr lang="hu-HU" dirty="0" err="1">
                <a:solidFill>
                  <a:schemeClr val="tx1"/>
                </a:solidFill>
              </a:rPr>
              <a:t>Farmacie</a:t>
            </a:r>
            <a:r>
              <a:rPr lang="ro" dirty="0" smtClean="0">
                <a:solidFill>
                  <a:schemeClr val="tx1"/>
                </a:solidFill>
              </a:rPr>
              <a:t> </a:t>
            </a:r>
            <a:r>
              <a:rPr lang="ro" dirty="0">
                <a:solidFill>
                  <a:schemeClr val="tx1"/>
                </a:solidFill>
              </a:rPr>
              <a:t>– Budapesta, Ungaria </a:t>
            </a:r>
          </a:p>
        </p:txBody>
      </p:sp>
      <p:sp>
        <p:nvSpPr>
          <p:cNvPr id="14" name="Téglalap 13"/>
          <p:cNvSpPr/>
          <p:nvPr/>
        </p:nvSpPr>
        <p:spPr>
          <a:xfrm>
            <a:off x="1898770" y="4874897"/>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a:solidFill>
                  <a:schemeClr val="tx1"/>
                </a:solidFill>
              </a:rPr>
              <a:t>University College Cork – Universitatea Națională a Irlandei – Cork, Irlanda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a:solidFill>
                  <a:schemeClr val="tx1"/>
                </a:solidFill>
                <a:cs typeface="Times New Roman" panose="02020603050405020304" pitchFamily="18" charset="0"/>
              </a:rPr>
              <a:t>Universitatea de Medicina, Farmacie, Stinte si Tehnologie</a:t>
            </a:r>
            <a:r>
              <a:rPr lang="en-US">
                <a:solidFill>
                  <a:schemeClr val="tx1"/>
                </a:solidFill>
                <a:cs typeface="Times New Roman" panose="02020603050405020304" pitchFamily="18" charset="0"/>
              </a:rPr>
              <a:t/>
            </a:r>
            <a:br>
              <a:rPr lang="en-US">
                <a:solidFill>
                  <a:schemeClr val="tx1"/>
                </a:solidFill>
                <a:cs typeface="Times New Roman" panose="02020603050405020304" pitchFamily="18" charset="0"/>
              </a:rPr>
            </a:br>
            <a:r>
              <a:rPr lang="ro">
                <a:solidFill>
                  <a:schemeClr val="tx1"/>
                </a:solidFill>
                <a:cs typeface="Times New Roman" panose="02020603050405020304" pitchFamily="18" charset="0"/>
              </a:rPr>
              <a:t>George Emil Palade din Tîrgu Mureș</a:t>
            </a:r>
            <a:r>
              <a:rPr lang="ro" sz="800">
                <a:solidFill>
                  <a:schemeClr val="tx1"/>
                </a:solidFill>
                <a:cs typeface="Times New Roman" panose="02020603050405020304" pitchFamily="18" charset="0"/>
              </a:rPr>
              <a:t>  </a:t>
            </a:r>
            <a:r>
              <a:rPr lang="ro">
                <a:solidFill>
                  <a:schemeClr val="tx1"/>
                </a:solidFill>
                <a:cs typeface="Times New Roman" panose="02020603050405020304" pitchFamily="18" charset="0"/>
              </a:rPr>
              <a:t> </a:t>
            </a:r>
            <a:r>
              <a:rPr lang="ro">
                <a:solidFill>
                  <a:schemeClr val="tx1"/>
                </a:solidFill>
              </a:rPr>
              <a:t>–</a:t>
            </a:r>
            <a:r>
              <a:rPr lang="ro" sz="800">
                <a:solidFill>
                  <a:schemeClr val="tx1"/>
                </a:solidFill>
                <a:cs typeface="Times New Roman" panose="02020603050405020304" pitchFamily="18" charset="0"/>
              </a:rPr>
              <a:t> </a:t>
            </a:r>
            <a:r>
              <a:rPr lang="ro">
                <a:solidFill>
                  <a:schemeClr val="tx1"/>
                </a:solidFill>
                <a:cs typeface="Times New Roman" panose="02020603050405020304" pitchFamily="18" charset="0"/>
              </a:rPr>
              <a:t>Tîrgu Mureș, România</a:t>
            </a:r>
            <a:r>
              <a:rPr lang="ro">
                <a:solidFill>
                  <a:schemeClr val="tx1"/>
                </a:solidFill>
              </a:rPr>
              <a:t>  </a:t>
            </a: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35709824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rtl="0">
              <a:buNone/>
            </a:pPr>
            <a:r>
              <a:rPr lang="ro" sz="2000" u="sng" dirty="0" smtClean="0">
                <a:solidFill>
                  <a:srgbClr val="0070C0"/>
                </a:solidFill>
                <a:cs typeface="Arial" panose="020B0604020202020204" pitchFamily="34" charset="0"/>
              </a:rPr>
              <a:t>Principalele </a:t>
            </a:r>
            <a:r>
              <a:rPr lang="ro" sz="2000" u="sng" dirty="0">
                <a:solidFill>
                  <a:srgbClr val="0070C0"/>
                </a:solidFill>
                <a:cs typeface="Arial" panose="020B0604020202020204" pitchFamily="34" charset="0"/>
              </a:rPr>
              <a:t>boli transmise prin vectori</a:t>
            </a:r>
          </a:p>
          <a:p>
            <a:pPr marL="0" indent="0" rtl="0">
              <a:buNone/>
            </a:pPr>
            <a:endParaRPr lang="hu-HU" sz="2000" dirty="0"/>
          </a:p>
        </p:txBody>
      </p:sp>
      <p:graphicFrame>
        <p:nvGraphicFramePr>
          <p:cNvPr id="6" name="Table 5">
            <a:extLst>
              <a:ext uri="{FF2B5EF4-FFF2-40B4-BE49-F238E27FC236}">
                <a16:creationId xmlns:a16="http://schemas.microsoft.com/office/drawing/2014/main" id="{D405279C-E5CB-BD84-C678-912CDD4F72E3}"/>
              </a:ext>
            </a:extLst>
          </p:cNvPr>
          <p:cNvGraphicFramePr>
            <a:graphicFrameLocks noGrp="1"/>
          </p:cNvGraphicFramePr>
          <p:nvPr>
            <p:extLst>
              <p:ext uri="{D42A27DB-BD31-4B8C-83A1-F6EECF244321}">
                <p14:modId xmlns:p14="http://schemas.microsoft.com/office/powerpoint/2010/main" val="2451956960"/>
              </p:ext>
            </p:extLst>
          </p:nvPr>
        </p:nvGraphicFramePr>
        <p:xfrm>
          <a:off x="827312" y="826050"/>
          <a:ext cx="10310950" cy="5471587"/>
        </p:xfrm>
        <a:graphic>
          <a:graphicData uri="http://schemas.openxmlformats.org/drawingml/2006/table">
            <a:tbl>
              <a:tblPr>
                <a:tableStyleId>{5C22544A-7EE6-4342-B048-85BDC9FD1C3A}</a:tableStyleId>
              </a:tblPr>
              <a:tblGrid>
                <a:gridCol w="1766297">
                  <a:extLst>
                    <a:ext uri="{9D8B030D-6E8A-4147-A177-3AD203B41FA5}">
                      <a16:colId xmlns:a16="http://schemas.microsoft.com/office/drawing/2014/main" val="2497409396"/>
                    </a:ext>
                  </a:extLst>
                </a:gridCol>
                <a:gridCol w="1926139">
                  <a:extLst>
                    <a:ext uri="{9D8B030D-6E8A-4147-A177-3AD203B41FA5}">
                      <a16:colId xmlns:a16="http://schemas.microsoft.com/office/drawing/2014/main" val="3440800795"/>
                    </a:ext>
                  </a:extLst>
                </a:gridCol>
                <a:gridCol w="1470587">
                  <a:extLst>
                    <a:ext uri="{9D8B030D-6E8A-4147-A177-3AD203B41FA5}">
                      <a16:colId xmlns:a16="http://schemas.microsoft.com/office/drawing/2014/main" val="2412536937"/>
                    </a:ext>
                  </a:extLst>
                </a:gridCol>
                <a:gridCol w="2083325">
                  <a:extLst>
                    <a:ext uri="{9D8B030D-6E8A-4147-A177-3AD203B41FA5}">
                      <a16:colId xmlns:a16="http://schemas.microsoft.com/office/drawing/2014/main" val="509933588"/>
                    </a:ext>
                  </a:extLst>
                </a:gridCol>
                <a:gridCol w="3064602">
                  <a:extLst>
                    <a:ext uri="{9D8B030D-6E8A-4147-A177-3AD203B41FA5}">
                      <a16:colId xmlns:a16="http://schemas.microsoft.com/office/drawing/2014/main" val="2064854761"/>
                    </a:ext>
                  </a:extLst>
                </a:gridCol>
              </a:tblGrid>
              <a:tr h="284638">
                <a:tc>
                  <a:txBody>
                    <a:bodyPr/>
                    <a:lstStyle/>
                    <a:p>
                      <a:pPr algn="ctr" rtl="0" fontAlgn="t"/>
                      <a:r>
                        <a:rPr lang="ro" sz="1400" b="1" u="none" strike="noStrike">
                          <a:solidFill>
                            <a:srgbClr val="0070C0"/>
                          </a:solidFill>
                          <a:effectLst/>
                          <a:latin typeface="+mn-lt"/>
                        </a:rPr>
                        <a:t>Boala</a:t>
                      </a:r>
                      <a:endParaRPr lang="en-IE" sz="1400" b="1" i="0" u="none" strike="noStrike" dirty="0">
                        <a:solidFill>
                          <a:srgbClr val="0070C0"/>
                        </a:solidFill>
                        <a:effectLst/>
                        <a:latin typeface="+mn-lt"/>
                      </a:endParaRPr>
                    </a:p>
                  </a:txBody>
                  <a:tcPr marL="6757" marR="6757" marT="6757" marB="0"/>
                </a:tc>
                <a:tc>
                  <a:txBody>
                    <a:bodyPr/>
                    <a:lstStyle/>
                    <a:p>
                      <a:pPr algn="ctr" rtl="0" fontAlgn="t"/>
                      <a:r>
                        <a:rPr lang="ro" sz="1400" b="1" u="none" strike="noStrike">
                          <a:solidFill>
                            <a:srgbClr val="0070C0"/>
                          </a:solidFill>
                          <a:effectLst/>
                          <a:latin typeface="+mn-lt"/>
                        </a:rPr>
                        <a:t>Agenți patogeni</a:t>
                      </a:r>
                      <a:endParaRPr lang="en-IE" sz="1400" b="1" i="0" u="none" strike="noStrike" dirty="0">
                        <a:solidFill>
                          <a:srgbClr val="0070C0"/>
                        </a:solidFill>
                        <a:effectLst/>
                        <a:latin typeface="+mn-lt"/>
                      </a:endParaRPr>
                    </a:p>
                  </a:txBody>
                  <a:tcPr marL="6757" marR="6757" marT="6757" marB="0"/>
                </a:tc>
                <a:tc>
                  <a:txBody>
                    <a:bodyPr/>
                    <a:lstStyle/>
                    <a:p>
                      <a:pPr algn="ctr" rtl="0" fontAlgn="t"/>
                      <a:r>
                        <a:rPr lang="ro" sz="1400" b="1" u="none" strike="noStrike">
                          <a:solidFill>
                            <a:srgbClr val="0070C0"/>
                          </a:solidFill>
                          <a:effectLst/>
                          <a:latin typeface="+mn-lt"/>
                        </a:rPr>
                        <a:t>Vector(i)</a:t>
                      </a:r>
                      <a:endParaRPr lang="en-IE" sz="1400" b="1" i="0" u="none" strike="noStrike" dirty="0">
                        <a:solidFill>
                          <a:srgbClr val="0070C0"/>
                        </a:solidFill>
                        <a:effectLst/>
                        <a:latin typeface="+mn-lt"/>
                      </a:endParaRPr>
                    </a:p>
                  </a:txBody>
                  <a:tcPr marL="6757" marR="6757" marT="6757" marB="0"/>
                </a:tc>
                <a:tc>
                  <a:txBody>
                    <a:bodyPr/>
                    <a:lstStyle/>
                    <a:p>
                      <a:pPr algn="ctr" rtl="0" fontAlgn="t"/>
                      <a:r>
                        <a:rPr lang="ro" sz="1400" b="1" u="none" strike="noStrike">
                          <a:solidFill>
                            <a:srgbClr val="0070C0"/>
                          </a:solidFill>
                          <a:effectLst/>
                          <a:latin typeface="+mn-lt"/>
                        </a:rPr>
                        <a:t>Gazde rezervor non-umane</a:t>
                      </a:r>
                      <a:endParaRPr lang="en-IE" sz="1400" b="1" i="0" u="none" strike="noStrike" dirty="0">
                        <a:solidFill>
                          <a:srgbClr val="0070C0"/>
                        </a:solidFill>
                        <a:effectLst/>
                        <a:latin typeface="+mn-lt"/>
                      </a:endParaRPr>
                    </a:p>
                  </a:txBody>
                  <a:tcPr marL="6757" marR="6757" marT="6757" marB="0"/>
                </a:tc>
                <a:tc>
                  <a:txBody>
                    <a:bodyPr/>
                    <a:lstStyle/>
                    <a:p>
                      <a:pPr algn="ctr" rtl="0" fontAlgn="t"/>
                      <a:r>
                        <a:rPr lang="ro" sz="1400" b="1" u="none" strike="noStrike">
                          <a:solidFill>
                            <a:srgbClr val="0070C0"/>
                          </a:solidFill>
                          <a:effectLst/>
                          <a:latin typeface="+mn-lt"/>
                        </a:rPr>
                        <a:t>Caracteristici clinice în cazurile netratate</a:t>
                      </a:r>
                      <a:endParaRPr lang="en-GB" sz="1400" b="1" i="0" u="none" strike="noStrike" dirty="0">
                        <a:solidFill>
                          <a:srgbClr val="0070C0"/>
                        </a:solidFill>
                        <a:effectLst/>
                        <a:latin typeface="+mn-lt"/>
                      </a:endParaRPr>
                    </a:p>
                  </a:txBody>
                  <a:tcPr marL="6757" marR="6757" marT="6757" marB="0"/>
                </a:tc>
                <a:extLst>
                  <a:ext uri="{0D108BD9-81ED-4DB2-BD59-A6C34878D82A}">
                    <a16:rowId xmlns:a16="http://schemas.microsoft.com/office/drawing/2014/main" val="3333697160"/>
                  </a:ext>
                </a:extLst>
              </a:tr>
              <a:tr h="576267">
                <a:tc>
                  <a:txBody>
                    <a:bodyPr/>
                    <a:lstStyle/>
                    <a:p>
                      <a:pPr algn="l" rtl="0" fontAlgn="t"/>
                      <a:r>
                        <a:rPr lang="ro" sz="1000" u="none" strike="noStrike">
                          <a:solidFill>
                            <a:srgbClr val="C00000"/>
                          </a:solidFill>
                          <a:effectLst/>
                          <a:latin typeface="+mn-lt"/>
                        </a:rPr>
                        <a:t>Babesioza</a:t>
                      </a:r>
                      <a:endParaRPr lang="en-IE" sz="1000" b="0" i="0" u="none" strike="noStrike" dirty="0">
                        <a:solidFill>
                          <a:srgbClr val="C00000"/>
                        </a:solidFill>
                        <a:effectLst/>
                        <a:latin typeface="+mn-lt"/>
                      </a:endParaRPr>
                    </a:p>
                  </a:txBody>
                  <a:tcPr marL="6757" marR="6757" marT="6757" marB="0"/>
                </a:tc>
                <a:tc>
                  <a:txBody>
                    <a:bodyPr/>
                    <a:lstStyle/>
                    <a:p>
                      <a:pPr algn="l" rtl="0" fontAlgn="t"/>
                      <a:r>
                        <a:rPr lang="ro" sz="1000" u="none" strike="noStrike">
                          <a:effectLst/>
                          <a:latin typeface="+mn-lt"/>
                        </a:rPr>
                        <a:t>Parazitul </a:t>
                      </a:r>
                      <a:r>
                        <a:rPr lang="ro" sz="1000" i="1" u="none" strike="noStrike">
                          <a:effectLst/>
                          <a:latin typeface="+mn-lt"/>
                        </a:rPr>
                        <a:t>Babesia microti </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 </a:t>
                      </a:r>
                      <a:r>
                        <a:rPr lang="ro" sz="1000" i="1" u="none" strike="noStrike">
                          <a:effectLst/>
                          <a:latin typeface="+mn-lt"/>
                        </a:rPr>
                        <a:t>Ixodes scapularis </a:t>
                      </a:r>
                      <a:r>
                        <a:rPr lang="ro" sz="1000" u="none" strike="noStrike">
                          <a:effectLst/>
                          <a:latin typeface="+mn-lt"/>
                        </a:rPr>
                        <a:t>(căpușe de cerb)</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Șoarece cu picioare albe, altul </a:t>
                      </a:r>
                    </a:p>
                    <a:p>
                      <a:pPr algn="l" rtl="0" fontAlgn="t"/>
                      <a:r>
                        <a:rPr lang="ro" sz="1000" u="none" strike="noStrike">
                          <a:effectLst/>
                          <a:latin typeface="+mn-lt"/>
                        </a:rPr>
                        <a:t>mamifere mici.</a:t>
                      </a:r>
                      <a:endParaRPr lang="en-GB"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Simptome asemănătoare gripei, distrugerea celulelor roșii din sânge, icter, cheaguri de sânge/sângerare, disfuncții ale organelor vitale, deces.</a:t>
                      </a:r>
                      <a:endParaRPr lang="en-GB" sz="10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3831694956"/>
                  </a:ext>
                </a:extLst>
              </a:tr>
              <a:tr h="370215">
                <a:tc>
                  <a:txBody>
                    <a:bodyPr/>
                    <a:lstStyle/>
                    <a:p>
                      <a:pPr algn="l" rtl="0" fontAlgn="t"/>
                      <a:r>
                        <a:rPr lang="ro" sz="1000" u="none" strike="noStrike">
                          <a:solidFill>
                            <a:srgbClr val="C00000"/>
                          </a:solidFill>
                          <a:effectLst/>
                          <a:latin typeface="+mn-lt"/>
                        </a:rPr>
                        <a:t>Ciuma bubonică</a:t>
                      </a:r>
                      <a:endParaRPr lang="en-IE" sz="1000" b="0" i="0" u="none" strike="noStrike" dirty="0">
                        <a:solidFill>
                          <a:srgbClr val="C00000"/>
                        </a:solidFill>
                        <a:effectLst/>
                        <a:latin typeface="+mn-lt"/>
                      </a:endParaRPr>
                    </a:p>
                  </a:txBody>
                  <a:tcPr marL="6757" marR="6757" marT="6757" marB="0"/>
                </a:tc>
                <a:tc>
                  <a:txBody>
                    <a:bodyPr/>
                    <a:lstStyle/>
                    <a:p>
                      <a:pPr algn="l" rtl="0" fontAlgn="t"/>
                      <a:r>
                        <a:rPr lang="ro" sz="1000" u="none" strike="noStrike">
                          <a:effectLst/>
                          <a:latin typeface="+mn-lt"/>
                        </a:rPr>
                        <a:t>Bacteria </a:t>
                      </a:r>
                      <a:r>
                        <a:rPr lang="ro" sz="1000" i="1" u="none" strike="noStrike">
                          <a:effectLst/>
                          <a:latin typeface="+mn-lt"/>
                        </a:rPr>
                        <a:t>Yersinia pestis </a:t>
                      </a:r>
                      <a:endParaRPr lang="en-IE" sz="1000" b="0" i="0" u="none" strike="noStrike" dirty="0">
                        <a:solidFill>
                          <a:srgbClr val="3C4245"/>
                        </a:solidFill>
                        <a:effectLst/>
                        <a:latin typeface="+mn-lt"/>
                      </a:endParaRPr>
                    </a:p>
                  </a:txBody>
                  <a:tcPr marL="6757" marR="6757" marT="6757" marB="0"/>
                </a:tc>
                <a:tc>
                  <a:txBody>
                    <a:bodyPr/>
                    <a:lstStyle/>
                    <a:p>
                      <a:pPr algn="l" rtl="0" fontAlgn="t"/>
                      <a:r>
                        <a:rPr lang="ro" sz="1000" u="none" strike="noStrike">
                          <a:effectLst/>
                          <a:latin typeface="+mn-lt"/>
                        </a:rPr>
                        <a:t>Purici</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Rozătoare</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Inflamație a ganglionilor limfatici, infecția plămânilor care dă ciuma pneumonică, moarte.</a:t>
                      </a:r>
                      <a:endParaRPr lang="en-GB" sz="10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3525117701"/>
                  </a:ext>
                </a:extLst>
              </a:tr>
              <a:tr h="438946">
                <a:tc>
                  <a:txBody>
                    <a:bodyPr/>
                    <a:lstStyle/>
                    <a:p>
                      <a:pPr algn="l" rtl="0" fontAlgn="t"/>
                      <a:r>
                        <a:rPr lang="ro" sz="1000" u="none" strike="noStrike">
                          <a:solidFill>
                            <a:srgbClr val="C00000"/>
                          </a:solidFill>
                          <a:effectLst/>
                          <a:latin typeface="+mn-lt"/>
                        </a:rPr>
                        <a:t>Boala Chagas (tripanosomiaza americană)</a:t>
                      </a:r>
                      <a:endParaRPr lang="en-IE" sz="1000" b="0" i="0" u="none" strike="noStrike" dirty="0">
                        <a:solidFill>
                          <a:srgbClr val="C00000"/>
                        </a:solidFill>
                        <a:effectLst/>
                        <a:latin typeface="+mn-lt"/>
                      </a:endParaRPr>
                    </a:p>
                  </a:txBody>
                  <a:tcPr marL="6757" marR="6757" marT="6757" marB="0"/>
                </a:tc>
                <a:tc>
                  <a:txBody>
                    <a:bodyPr/>
                    <a:lstStyle/>
                    <a:p>
                      <a:pPr algn="l" rtl="0" fontAlgn="t"/>
                      <a:r>
                        <a:rPr lang="ro" sz="1000" u="none" strike="noStrike">
                          <a:effectLst/>
                          <a:latin typeface="+mn-lt"/>
                        </a:rPr>
                        <a:t>Parazitul </a:t>
                      </a:r>
                      <a:r>
                        <a:rPr lang="ro" sz="1000" i="1" u="none" strike="noStrike">
                          <a:effectLst/>
                          <a:latin typeface="+mn-lt"/>
                        </a:rPr>
                        <a:t>Trypanosoma cruzi </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Insectă </a:t>
                      </a:r>
                      <a:r>
                        <a:rPr lang="ro" sz="1000" i="1" u="none" strike="noStrike">
                          <a:effectLst/>
                          <a:latin typeface="+mn-lt"/>
                        </a:rPr>
                        <a:t>triatomină</a:t>
                      </a:r>
                      <a:r>
                        <a:rPr lang="ro" sz="1000" u="none" strike="noStrike">
                          <a:effectLst/>
                          <a:latin typeface="+mn-lt"/>
                        </a:rPr>
                        <a:t> </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Mamifere</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Leziuni cutanate, tulburări cardiace, digestive sau neurologice, insuficiență cardiacă, deces.</a:t>
                      </a:r>
                      <a:endParaRPr lang="en-GB" sz="1000" b="0" i="0" u="none" strike="noStrike">
                        <a:solidFill>
                          <a:srgbClr val="000000"/>
                        </a:solidFill>
                        <a:effectLst/>
                        <a:latin typeface="+mn-lt"/>
                      </a:endParaRPr>
                    </a:p>
                  </a:txBody>
                  <a:tcPr marL="6757" marR="6757" marT="6757" marB="0"/>
                </a:tc>
                <a:extLst>
                  <a:ext uri="{0D108BD9-81ED-4DB2-BD59-A6C34878D82A}">
                    <a16:rowId xmlns:a16="http://schemas.microsoft.com/office/drawing/2014/main" val="3333219853"/>
                  </a:ext>
                </a:extLst>
              </a:tr>
              <a:tr h="551965">
                <a:tc>
                  <a:txBody>
                    <a:bodyPr/>
                    <a:lstStyle/>
                    <a:p>
                      <a:pPr algn="l" rtl="0" fontAlgn="t"/>
                      <a:r>
                        <a:rPr lang="ro" sz="1000" u="none" strike="noStrike">
                          <a:solidFill>
                            <a:srgbClr val="C00000"/>
                          </a:solidFill>
                          <a:effectLst/>
                          <a:latin typeface="+mn-lt"/>
                        </a:rPr>
                        <a:t>Chikungunya</a:t>
                      </a:r>
                      <a:endParaRPr lang="en-IE" sz="1000" b="0" i="0" u="none" strike="noStrike" dirty="0">
                        <a:solidFill>
                          <a:srgbClr val="C00000"/>
                        </a:solidFill>
                        <a:effectLst/>
                        <a:latin typeface="+mn-lt"/>
                      </a:endParaRPr>
                    </a:p>
                  </a:txBody>
                  <a:tcPr marL="6757" marR="6757" marT="6757" marB="0"/>
                </a:tc>
                <a:tc>
                  <a:txBody>
                    <a:bodyPr/>
                    <a:lstStyle/>
                    <a:p>
                      <a:pPr algn="l" rtl="0" fontAlgn="t"/>
                      <a:r>
                        <a:rPr lang="ro" sz="1000" i="1" u="none" strike="noStrike">
                          <a:effectLst/>
                          <a:latin typeface="+mn-lt"/>
                        </a:rPr>
                        <a:t>Alphavirus</a:t>
                      </a:r>
                      <a:endParaRPr lang="en-IE" sz="1000" b="0" i="1"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Țânțari </a:t>
                      </a:r>
                      <a:r>
                        <a:rPr lang="ro" sz="1000" i="1" u="none" strike="noStrike">
                          <a:effectLst/>
                          <a:latin typeface="+mn-lt"/>
                        </a:rPr>
                        <a:t>Aedes</a:t>
                      </a:r>
                      <a:r>
                        <a:rPr lang="ro" sz="1000" u="none" strike="noStrike">
                          <a:effectLst/>
                          <a:latin typeface="+mn-lt"/>
                        </a:rPr>
                        <a:t> </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Nu prezintă interes</a:t>
                      </a:r>
                      <a:endParaRPr lang="en-IE" sz="1000" b="0" i="0" u="none" strike="noStrike">
                        <a:solidFill>
                          <a:srgbClr val="000000"/>
                        </a:solidFill>
                        <a:effectLst/>
                        <a:latin typeface="+mn-lt"/>
                      </a:endParaRPr>
                    </a:p>
                  </a:txBody>
                  <a:tcPr marL="6757" marR="6757" marT="6757" marB="0"/>
                </a:tc>
                <a:tc>
                  <a:txBody>
                    <a:bodyPr/>
                    <a:lstStyle/>
                    <a:p>
                      <a:pPr algn="l" rtl="0" fontAlgn="t"/>
                      <a:r>
                        <a:rPr lang="ro" sz="1000" u="none" strike="noStrike">
                          <a:effectLst/>
                          <a:latin typeface="+mn-lt"/>
                        </a:rPr>
                        <a:t>Febră, erupții cutanate, umflături articulare, dureri musculare, moarte prematură la nou-născuți și la persoanele în vârstă cu afecțiuni de bază.</a:t>
                      </a:r>
                      <a:endParaRPr lang="en-GB" sz="1000" b="0" i="0" u="none" strike="noStrike">
                        <a:solidFill>
                          <a:srgbClr val="000000"/>
                        </a:solidFill>
                        <a:effectLst/>
                        <a:latin typeface="+mn-lt"/>
                      </a:endParaRPr>
                    </a:p>
                  </a:txBody>
                  <a:tcPr marL="6757" marR="6757" marT="6757" marB="0"/>
                </a:tc>
                <a:extLst>
                  <a:ext uri="{0D108BD9-81ED-4DB2-BD59-A6C34878D82A}">
                    <a16:rowId xmlns:a16="http://schemas.microsoft.com/office/drawing/2014/main" val="2443362599"/>
                  </a:ext>
                </a:extLst>
              </a:tr>
              <a:tr h="405380">
                <a:tc>
                  <a:txBody>
                    <a:bodyPr/>
                    <a:lstStyle/>
                    <a:p>
                      <a:pPr algn="l" rtl="0" fontAlgn="t"/>
                      <a:r>
                        <a:rPr lang="ro" sz="1000" u="none" strike="noStrike">
                          <a:solidFill>
                            <a:srgbClr val="C00000"/>
                          </a:solidFill>
                          <a:effectLst/>
                          <a:latin typeface="+mn-lt"/>
                        </a:rPr>
                        <a:t>Febra hemoragică Crimeea-Congo</a:t>
                      </a:r>
                      <a:endParaRPr lang="en-IE" sz="1000" b="0" i="0" u="none" strike="noStrike" dirty="0">
                        <a:solidFill>
                          <a:srgbClr val="C00000"/>
                        </a:solidFill>
                        <a:effectLst/>
                        <a:latin typeface="+mn-lt"/>
                      </a:endParaRPr>
                    </a:p>
                  </a:txBody>
                  <a:tcPr marL="6757" marR="6757" marT="6757" marB="0"/>
                </a:tc>
                <a:tc>
                  <a:txBody>
                    <a:bodyPr/>
                    <a:lstStyle/>
                    <a:p>
                      <a:pPr algn="l" rtl="0" fontAlgn="t"/>
                      <a:r>
                        <a:rPr lang="ro" sz="1000" i="1" u="none" strike="noStrike">
                          <a:effectLst/>
                          <a:latin typeface="+mn-lt"/>
                        </a:rPr>
                        <a:t>Bunyaviridae</a:t>
                      </a:r>
                      <a:r>
                        <a:rPr lang="ro" sz="1000" u="none" strike="noStrike">
                          <a:effectLst/>
                          <a:latin typeface="+mn-lt"/>
                        </a:rPr>
                        <a:t> nairovirus</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Căpușe</a:t>
                      </a:r>
                      <a:endParaRPr lang="en-IE" sz="1000" b="0" i="0" u="none" strike="noStrike">
                        <a:solidFill>
                          <a:srgbClr val="000000"/>
                        </a:solidFill>
                        <a:effectLst/>
                        <a:latin typeface="+mn-lt"/>
                      </a:endParaRPr>
                    </a:p>
                  </a:txBody>
                  <a:tcPr marL="6757" marR="6757" marT="6757" marB="0"/>
                </a:tc>
                <a:tc>
                  <a:txBody>
                    <a:bodyPr/>
                    <a:lstStyle/>
                    <a:p>
                      <a:pPr algn="l" rtl="0" fontAlgn="t"/>
                      <a:r>
                        <a:rPr lang="ro" sz="1000" u="none" strike="noStrike">
                          <a:effectLst/>
                          <a:latin typeface="+mn-lt"/>
                        </a:rPr>
                        <a:t>Animale sălbatice și domestice, struți.</a:t>
                      </a:r>
                      <a:endParaRPr lang="en-GB"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Insuficiență renală, hepatică sau pulmonară.</a:t>
                      </a:r>
                      <a:endParaRPr lang="en-GB" sz="10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3610616814"/>
                  </a:ext>
                </a:extLst>
              </a:tr>
              <a:tr h="270511">
                <a:tc>
                  <a:txBody>
                    <a:bodyPr/>
                    <a:lstStyle/>
                    <a:p>
                      <a:pPr algn="l" rtl="0" fontAlgn="t"/>
                      <a:r>
                        <a:rPr lang="ro" sz="1000" u="none" strike="noStrike">
                          <a:solidFill>
                            <a:srgbClr val="C00000"/>
                          </a:solidFill>
                          <a:effectLst/>
                          <a:latin typeface="+mn-lt"/>
                        </a:rPr>
                        <a:t>Febra Dengue</a:t>
                      </a:r>
                      <a:endParaRPr lang="en-IE" sz="1000" b="0" i="0" u="none" strike="noStrike" dirty="0">
                        <a:solidFill>
                          <a:srgbClr val="C00000"/>
                        </a:solidFill>
                        <a:effectLst/>
                        <a:latin typeface="+mn-lt"/>
                      </a:endParaRPr>
                    </a:p>
                  </a:txBody>
                  <a:tcPr marL="6757" marR="6757" marT="6757" marB="0"/>
                </a:tc>
                <a:tc>
                  <a:txBody>
                    <a:bodyPr/>
                    <a:lstStyle/>
                    <a:p>
                      <a:pPr algn="l" rtl="0" fontAlgn="t"/>
                      <a:r>
                        <a:rPr lang="ro" sz="1000" i="1" u="none" strike="noStrike">
                          <a:effectLst/>
                          <a:latin typeface="+mn-lt"/>
                        </a:rPr>
                        <a:t>Dengue</a:t>
                      </a:r>
                      <a:r>
                        <a:rPr lang="ro" sz="1000" u="none" strike="noStrike">
                          <a:effectLst/>
                          <a:latin typeface="+mn-lt"/>
                        </a:rPr>
                        <a:t> flavivirus</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Țânțari </a:t>
                      </a:r>
                      <a:r>
                        <a:rPr lang="ro" sz="1000" i="1" u="none" strike="noStrike">
                          <a:effectLst/>
                          <a:latin typeface="+mn-lt"/>
                        </a:rPr>
                        <a:t>Aedes</a:t>
                      </a:r>
                      <a:r>
                        <a:rPr lang="ro" sz="1000" u="none" strike="noStrike">
                          <a:effectLst/>
                          <a:latin typeface="+mn-lt"/>
                        </a:rPr>
                        <a:t> </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Nu prezintă interes</a:t>
                      </a:r>
                      <a:endParaRPr lang="en-IE" sz="1000" b="0" i="0" u="none" strike="noStrike">
                        <a:solidFill>
                          <a:srgbClr val="000000"/>
                        </a:solidFill>
                        <a:effectLst/>
                        <a:latin typeface="+mn-lt"/>
                      </a:endParaRPr>
                    </a:p>
                  </a:txBody>
                  <a:tcPr marL="6757" marR="6757" marT="6757" marB="0"/>
                </a:tc>
                <a:tc>
                  <a:txBody>
                    <a:bodyPr/>
                    <a:lstStyle/>
                    <a:p>
                      <a:pPr algn="l" rtl="0" fontAlgn="t"/>
                      <a:r>
                        <a:rPr lang="ro" sz="1000" u="none" strike="noStrike">
                          <a:effectLst/>
                          <a:latin typeface="+mn-lt"/>
                        </a:rPr>
                        <a:t>Hemoragie internă, șoc, moarte.</a:t>
                      </a:r>
                      <a:endParaRPr lang="en-IE" sz="1000" b="0" i="0" u="none" strike="noStrike">
                        <a:solidFill>
                          <a:srgbClr val="000000"/>
                        </a:solidFill>
                        <a:effectLst/>
                        <a:latin typeface="+mn-lt"/>
                      </a:endParaRPr>
                    </a:p>
                  </a:txBody>
                  <a:tcPr marL="6757" marR="6757" marT="6757" marB="0"/>
                </a:tc>
                <a:extLst>
                  <a:ext uri="{0D108BD9-81ED-4DB2-BD59-A6C34878D82A}">
                    <a16:rowId xmlns:a16="http://schemas.microsoft.com/office/drawing/2014/main" val="3547741257"/>
                  </a:ext>
                </a:extLst>
              </a:tr>
              <a:tr h="247462">
                <a:tc>
                  <a:txBody>
                    <a:bodyPr/>
                    <a:lstStyle/>
                    <a:p>
                      <a:pPr algn="l" rtl="0" fontAlgn="t"/>
                      <a:r>
                        <a:rPr lang="ro" sz="1000" b="0" i="0" u="none" strike="noStrike">
                          <a:solidFill>
                            <a:srgbClr val="C00000"/>
                          </a:solidFill>
                          <a:effectLst/>
                          <a:latin typeface="+mn-lt"/>
                        </a:rPr>
                        <a:t>Infecția cu ancillofilarioză</a:t>
                      </a:r>
                      <a:endParaRPr lang="en-IE" sz="1000" b="0" i="0" u="none" strike="noStrike" dirty="0">
                        <a:solidFill>
                          <a:srgbClr val="C00000"/>
                        </a:solidFill>
                        <a:effectLst/>
                        <a:latin typeface="+mn-lt"/>
                      </a:endParaRPr>
                    </a:p>
                  </a:txBody>
                  <a:tcPr marL="6757" marR="6757" marT="6757" marB="0"/>
                </a:tc>
                <a:tc>
                  <a:txBody>
                    <a:bodyPr/>
                    <a:lstStyle/>
                    <a:p>
                      <a:pPr algn="l" rtl="0" fontAlgn="t"/>
                      <a:r>
                        <a:rPr lang="ro" sz="1000" b="0" i="0" u="none" strike="noStrike">
                          <a:solidFill>
                            <a:srgbClr val="000000"/>
                          </a:solidFill>
                          <a:effectLst/>
                          <a:latin typeface="+mn-lt"/>
                        </a:rPr>
                        <a:t>Bulinus globosus</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b="0" i="0" u="none" strike="noStrike">
                          <a:solidFill>
                            <a:srgbClr val="000000"/>
                          </a:solidFill>
                          <a:effectLst/>
                          <a:latin typeface="+mn-lt"/>
                        </a:rPr>
                        <a:t>Melcul</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b="0" i="0" u="none" strike="noStrike">
                          <a:solidFill>
                            <a:srgbClr val="000000"/>
                          </a:solidFill>
                          <a:effectLst/>
                          <a:latin typeface="+mn-lt"/>
                        </a:rPr>
                        <a:t>Câini, pisici.</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b="0" i="0" u="none" strike="noStrike">
                          <a:solidFill>
                            <a:srgbClr val="000000"/>
                          </a:solidFill>
                          <a:effectLst/>
                          <a:latin typeface="+mn-lt"/>
                        </a:rPr>
                        <a:t>Erupții cutanate, anemie, dureri abdominale, diaree.</a:t>
                      </a:r>
                      <a:endParaRPr lang="en-IE" sz="10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4014244708"/>
                  </a:ext>
                </a:extLst>
              </a:tr>
              <a:tr h="370215">
                <a:tc>
                  <a:txBody>
                    <a:bodyPr/>
                    <a:lstStyle/>
                    <a:p>
                      <a:pPr algn="l" rtl="0" fontAlgn="t"/>
                      <a:r>
                        <a:rPr lang="ro" sz="1000" u="none" strike="noStrike">
                          <a:solidFill>
                            <a:srgbClr val="C00000"/>
                          </a:solidFill>
                          <a:effectLst/>
                          <a:latin typeface="+mn-lt"/>
                        </a:rPr>
                        <a:t>Encefalita japoneză</a:t>
                      </a:r>
                      <a:endParaRPr lang="en-IE" sz="1000" b="0" i="0" u="none" strike="noStrike" dirty="0">
                        <a:solidFill>
                          <a:srgbClr val="C00000"/>
                        </a:solidFill>
                        <a:effectLst/>
                        <a:latin typeface="+mn-lt"/>
                      </a:endParaRPr>
                    </a:p>
                  </a:txBody>
                  <a:tcPr marL="6757" marR="6757" marT="6757" marB="0"/>
                </a:tc>
                <a:tc>
                  <a:txBody>
                    <a:bodyPr/>
                    <a:lstStyle/>
                    <a:p>
                      <a:pPr algn="l" rtl="0" fontAlgn="t"/>
                      <a:r>
                        <a:rPr lang="ro" sz="1000" u="none" strike="noStrike">
                          <a:effectLst/>
                          <a:latin typeface="+mn-lt"/>
                        </a:rPr>
                        <a:t>Flavivirusul </a:t>
                      </a:r>
                      <a:r>
                        <a:rPr lang="ro" sz="1000" i="1" u="none" strike="noStrike">
                          <a:effectLst/>
                          <a:latin typeface="+mn-lt"/>
                        </a:rPr>
                        <a:t>encefalitei japoneze </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Țânțari </a:t>
                      </a:r>
                      <a:r>
                        <a:rPr lang="ro" sz="1000" i="1" u="none" strike="noStrike">
                          <a:effectLst/>
                          <a:latin typeface="+mn-lt"/>
                        </a:rPr>
                        <a:t>Culex</a:t>
                      </a:r>
                      <a:r>
                        <a:rPr lang="ro" sz="1000" u="none" strike="noStrike">
                          <a:effectLst/>
                          <a:latin typeface="+mn-lt"/>
                        </a:rPr>
                        <a:t> </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Porci, păsări.</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Febră, dezorientare, comă, convulsii, paralizie spastică, moarte.</a:t>
                      </a:r>
                      <a:endParaRPr lang="en-IE" sz="10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3032845053"/>
                  </a:ext>
                </a:extLst>
              </a:tr>
              <a:tr h="425202">
                <a:tc>
                  <a:txBody>
                    <a:bodyPr/>
                    <a:lstStyle/>
                    <a:p>
                      <a:pPr algn="l" rtl="0" fontAlgn="t"/>
                      <a:r>
                        <a:rPr lang="ro" sz="1000" u="none" strike="noStrike">
                          <a:solidFill>
                            <a:srgbClr val="C00000"/>
                          </a:solidFill>
                          <a:effectLst/>
                          <a:latin typeface="+mn-lt"/>
                        </a:rPr>
                        <a:t>Leishmanioza</a:t>
                      </a:r>
                      <a:endParaRPr lang="en-IE" sz="1000" b="0" i="0" u="none" strike="noStrike" dirty="0">
                        <a:solidFill>
                          <a:srgbClr val="C00000"/>
                        </a:solidFill>
                        <a:effectLst/>
                        <a:latin typeface="+mn-lt"/>
                      </a:endParaRPr>
                    </a:p>
                  </a:txBody>
                  <a:tcPr marL="6757" marR="6757" marT="6757" marB="0"/>
                </a:tc>
                <a:tc>
                  <a:txBody>
                    <a:bodyPr/>
                    <a:lstStyle/>
                    <a:p>
                      <a:pPr algn="l" rtl="0" fontAlgn="t"/>
                      <a:r>
                        <a:rPr lang="ro" sz="1000" u="none" strike="noStrike">
                          <a:effectLst/>
                          <a:latin typeface="+mn-lt"/>
                        </a:rPr>
                        <a:t>Parazitul </a:t>
                      </a:r>
                      <a:r>
                        <a:rPr lang="ro" sz="1000" i="1" u="none" strike="noStrike">
                          <a:effectLst/>
                          <a:latin typeface="+mn-lt"/>
                        </a:rPr>
                        <a:t>Leishmania</a:t>
                      </a:r>
                      <a:r>
                        <a:rPr lang="ro" sz="1000" u="none" strike="noStrike">
                          <a:effectLst/>
                          <a:latin typeface="+mn-lt"/>
                        </a:rPr>
                        <a:t> </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Muscă de nisip</a:t>
                      </a:r>
                      <a:endParaRPr lang="en-IE" sz="1000" b="0" i="0" u="none" strike="noStrike">
                        <a:solidFill>
                          <a:srgbClr val="000000"/>
                        </a:solidFill>
                        <a:effectLst/>
                        <a:latin typeface="+mn-lt"/>
                      </a:endParaRPr>
                    </a:p>
                  </a:txBody>
                  <a:tcPr marL="6757" marR="6757" marT="6757" marB="0"/>
                </a:tc>
                <a:tc>
                  <a:txBody>
                    <a:bodyPr/>
                    <a:lstStyle/>
                    <a:p>
                      <a:pPr algn="l" rtl="0" fontAlgn="t"/>
                      <a:r>
                        <a:rPr lang="ro" sz="1000" u="none" strike="noStrike">
                          <a:effectLst/>
                          <a:latin typeface="+mn-lt"/>
                        </a:rPr>
                        <a:t>Rozătoare, câini, alte mamifere.</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Leziuni cutanate, distrugerea membranelor mucoase, mărirea splinei/livatului, moarte.</a:t>
                      </a:r>
                      <a:endParaRPr lang="en-IE" sz="1000" b="0" i="0" u="none" strike="noStrike">
                        <a:solidFill>
                          <a:srgbClr val="000000"/>
                        </a:solidFill>
                        <a:effectLst/>
                        <a:latin typeface="+mn-lt"/>
                      </a:endParaRPr>
                    </a:p>
                  </a:txBody>
                  <a:tcPr marL="6757" marR="6757" marT="6757" marB="0"/>
                </a:tc>
                <a:extLst>
                  <a:ext uri="{0D108BD9-81ED-4DB2-BD59-A6C34878D82A}">
                    <a16:rowId xmlns:a16="http://schemas.microsoft.com/office/drawing/2014/main" val="2734610041"/>
                  </a:ext>
                </a:extLst>
              </a:tr>
              <a:tr h="450048">
                <a:tc>
                  <a:txBody>
                    <a:bodyPr/>
                    <a:lstStyle/>
                    <a:p>
                      <a:pPr algn="l" rtl="0" fontAlgn="t"/>
                      <a:r>
                        <a:rPr lang="ro" sz="1000" u="none" strike="noStrike">
                          <a:solidFill>
                            <a:srgbClr val="C00000"/>
                          </a:solidFill>
                          <a:effectLst/>
                          <a:latin typeface="+mn-lt"/>
                        </a:rPr>
                        <a:t>Boala Lyme</a:t>
                      </a:r>
                      <a:endParaRPr lang="en-IE" sz="1000" b="0" i="0" u="none" strike="noStrike" dirty="0">
                        <a:solidFill>
                          <a:srgbClr val="C00000"/>
                        </a:solidFill>
                        <a:effectLst/>
                        <a:latin typeface="+mn-lt"/>
                      </a:endParaRPr>
                    </a:p>
                  </a:txBody>
                  <a:tcPr marL="6757" marR="6757" marT="6757" marB="0"/>
                </a:tc>
                <a:tc>
                  <a:txBody>
                    <a:bodyPr/>
                    <a:lstStyle/>
                    <a:p>
                      <a:pPr algn="l" rtl="0" fontAlgn="t"/>
                      <a:r>
                        <a:rPr lang="ro" sz="1000" i="1" u="none" strike="noStrike">
                          <a:effectLst/>
                          <a:latin typeface="+mn-lt"/>
                        </a:rPr>
                        <a:t>Bacteria spirochetă Borellia </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Căpușe </a:t>
                      </a:r>
                      <a:r>
                        <a:rPr lang="ro" sz="1000" i="1" u="none" strike="noStrike">
                          <a:effectLst/>
                          <a:latin typeface="+mn-lt"/>
                        </a:rPr>
                        <a:t>Ixodes</a:t>
                      </a:r>
                      <a:r>
                        <a:rPr lang="ro" sz="1000" u="none" strike="noStrike">
                          <a:effectLst/>
                          <a:latin typeface="+mn-lt"/>
                        </a:rPr>
                        <a:t> </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Șoarece cu picioare albe, altul </a:t>
                      </a:r>
                    </a:p>
                    <a:p>
                      <a:pPr algn="l" rtl="0" fontAlgn="t"/>
                      <a:r>
                        <a:rPr lang="ro" sz="1000" u="none" strike="noStrike">
                          <a:effectLst/>
                          <a:latin typeface="+mn-lt"/>
                        </a:rPr>
                        <a:t>mamifere mici, păsări.</a:t>
                      </a:r>
                      <a:endParaRPr lang="en-GB"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Febră, paralizie facială, artrită, inflamație a creierului/mediei spinale, dureri nervoase.</a:t>
                      </a:r>
                      <a:endParaRPr lang="en-GB" sz="10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1583744662"/>
                  </a:ext>
                </a:extLst>
              </a:tr>
              <a:tr h="432738">
                <a:tc>
                  <a:txBody>
                    <a:bodyPr/>
                    <a:lstStyle/>
                    <a:p>
                      <a:pPr algn="l" rtl="0" fontAlgn="t"/>
                      <a:r>
                        <a:rPr lang="ro" sz="1000" u="none" strike="noStrike">
                          <a:solidFill>
                            <a:srgbClr val="C00000"/>
                          </a:solidFill>
                          <a:effectLst/>
                          <a:latin typeface="+mn-lt"/>
                        </a:rPr>
                        <a:t>Filarioza limfatică</a:t>
                      </a:r>
                      <a:endParaRPr lang="en-IE" sz="1000" b="0" i="0" u="none" strike="noStrike" dirty="0">
                        <a:solidFill>
                          <a:srgbClr val="C00000"/>
                        </a:solidFill>
                        <a:effectLst/>
                        <a:latin typeface="+mn-lt"/>
                      </a:endParaRPr>
                    </a:p>
                  </a:txBody>
                  <a:tcPr marL="6757" marR="6757" marT="6757" marB="0"/>
                </a:tc>
                <a:tc>
                  <a:txBody>
                    <a:bodyPr/>
                    <a:lstStyle/>
                    <a:p>
                      <a:pPr algn="l" rtl="0" fontAlgn="t"/>
                      <a:r>
                        <a:rPr lang="ro" sz="1000" u="none" strike="noStrike">
                          <a:effectLst/>
                          <a:latin typeface="+mn-lt"/>
                        </a:rPr>
                        <a:t>Diferiți nematozi filari (viermi rotunzi)</a:t>
                      </a:r>
                      <a:endParaRPr lang="en-IE" sz="1000" b="0" i="0" u="none" strike="noStrike">
                        <a:solidFill>
                          <a:srgbClr val="000000"/>
                        </a:solidFill>
                        <a:effectLst/>
                        <a:latin typeface="+mn-lt"/>
                      </a:endParaRPr>
                    </a:p>
                  </a:txBody>
                  <a:tcPr marL="6757" marR="6757" marT="6757" marB="0"/>
                </a:tc>
                <a:tc>
                  <a:txBody>
                    <a:bodyPr/>
                    <a:lstStyle/>
                    <a:p>
                      <a:pPr algn="l" rtl="0" fontAlgn="t"/>
                      <a:r>
                        <a:rPr lang="ro" sz="1000" u="none" strike="noStrike">
                          <a:effectLst/>
                          <a:latin typeface="+mn-lt"/>
                        </a:rPr>
                        <a:t>Diverse genuri de țânțari</a:t>
                      </a:r>
                      <a:endParaRPr lang="en-IE" sz="1000" b="0" i="0" u="none" strike="noStrike">
                        <a:solidFill>
                          <a:srgbClr val="000000"/>
                        </a:solidFill>
                        <a:effectLst/>
                        <a:latin typeface="+mn-lt"/>
                      </a:endParaRPr>
                    </a:p>
                  </a:txBody>
                  <a:tcPr marL="6757" marR="6757" marT="6757" marB="0"/>
                </a:tc>
                <a:tc>
                  <a:txBody>
                    <a:bodyPr/>
                    <a:lstStyle/>
                    <a:p>
                      <a:pPr algn="l" rtl="0" fontAlgn="t"/>
                      <a:r>
                        <a:rPr lang="ro" sz="1000" u="none" strike="noStrike">
                          <a:effectLst/>
                          <a:latin typeface="+mn-lt"/>
                        </a:rPr>
                        <a:t>Nu prezintă interes</a:t>
                      </a:r>
                      <a:endParaRPr lang="en-IE" sz="1000" b="0" i="0" u="none" strike="noStrike">
                        <a:solidFill>
                          <a:srgbClr val="000000"/>
                        </a:solidFill>
                        <a:effectLst/>
                        <a:latin typeface="+mn-lt"/>
                      </a:endParaRPr>
                    </a:p>
                  </a:txBody>
                  <a:tcPr marL="6757" marR="6757" marT="6757" marB="0"/>
                </a:tc>
                <a:tc>
                  <a:txBody>
                    <a:bodyPr/>
                    <a:lstStyle/>
                    <a:p>
                      <a:pPr algn="l" rtl="0" fontAlgn="t"/>
                      <a:r>
                        <a:rPr lang="ro" sz="1000" u="none" strike="noStrike">
                          <a:effectLst/>
                          <a:latin typeface="+mn-lt"/>
                        </a:rPr>
                        <a:t>Afectarea sistemului limfatic, renal și imunitar, umflarea țesuturilor, elefantiază.</a:t>
                      </a:r>
                      <a:endParaRPr lang="en-GB" sz="1000" b="0" i="0" u="none" strike="noStrike">
                        <a:solidFill>
                          <a:srgbClr val="000000"/>
                        </a:solidFill>
                        <a:effectLst/>
                        <a:latin typeface="+mn-lt"/>
                      </a:endParaRPr>
                    </a:p>
                  </a:txBody>
                  <a:tcPr marL="6757" marR="6757" marT="6757" marB="0"/>
                </a:tc>
                <a:extLst>
                  <a:ext uri="{0D108BD9-81ED-4DB2-BD59-A6C34878D82A}">
                    <a16:rowId xmlns:a16="http://schemas.microsoft.com/office/drawing/2014/main" val="39850138"/>
                  </a:ext>
                </a:extLst>
              </a:tr>
              <a:tr h="648000">
                <a:tc>
                  <a:txBody>
                    <a:bodyPr/>
                    <a:lstStyle/>
                    <a:p>
                      <a:pPr algn="l" rtl="0" fontAlgn="t"/>
                      <a:r>
                        <a:rPr lang="ro" sz="1000" u="none" strike="noStrike">
                          <a:solidFill>
                            <a:srgbClr val="C00000"/>
                          </a:solidFill>
                          <a:effectLst/>
                          <a:latin typeface="+mn-lt"/>
                        </a:rPr>
                        <a:t>Malaria</a:t>
                      </a:r>
                      <a:endParaRPr lang="en-IE" sz="1000" b="0" i="0" u="none" strike="noStrike" dirty="0">
                        <a:solidFill>
                          <a:srgbClr val="C00000"/>
                        </a:solidFill>
                        <a:effectLst/>
                        <a:latin typeface="+mn-lt"/>
                      </a:endParaRPr>
                    </a:p>
                  </a:txBody>
                  <a:tcPr marL="6757" marR="6757" marT="6757" marB="0"/>
                </a:tc>
                <a:tc>
                  <a:txBody>
                    <a:bodyPr/>
                    <a:lstStyle/>
                    <a:p>
                      <a:pPr algn="l" rtl="0" fontAlgn="t"/>
                      <a:r>
                        <a:rPr lang="ro" sz="1000" u="none" strike="noStrike">
                          <a:effectLst/>
                          <a:latin typeface="+mn-lt"/>
                        </a:rPr>
                        <a:t>Parazitul </a:t>
                      </a:r>
                      <a:r>
                        <a:rPr lang="ro" sz="1000" i="1" u="none" strike="noStrike">
                          <a:effectLst/>
                          <a:latin typeface="+mn-lt"/>
                        </a:rPr>
                        <a:t>Plasmodium</a:t>
                      </a:r>
                      <a:r>
                        <a:rPr lang="ro" sz="1000" u="none" strike="noStrike">
                          <a:effectLst/>
                          <a:latin typeface="+mn-lt"/>
                        </a:rPr>
                        <a:t> </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Țânțarul </a:t>
                      </a:r>
                      <a:r>
                        <a:rPr lang="ro" sz="1000" i="1" u="none" strike="noStrike">
                          <a:effectLst/>
                          <a:latin typeface="+mn-lt"/>
                        </a:rPr>
                        <a:t>Anopheles</a:t>
                      </a:r>
                      <a:r>
                        <a:rPr lang="ro" sz="1000" u="none" strike="noStrike">
                          <a:effectLst/>
                          <a:latin typeface="+mn-lt"/>
                        </a:rPr>
                        <a:t> </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a:effectLst/>
                          <a:latin typeface="+mn-lt"/>
                        </a:rPr>
                        <a:t>Nu prezintă interes</a:t>
                      </a:r>
                      <a:endParaRPr lang="en-IE" sz="1000" b="0" i="0" u="none" strike="noStrike" dirty="0">
                        <a:solidFill>
                          <a:srgbClr val="000000"/>
                        </a:solidFill>
                        <a:effectLst/>
                        <a:latin typeface="+mn-lt"/>
                      </a:endParaRPr>
                    </a:p>
                  </a:txBody>
                  <a:tcPr marL="6757" marR="6757" marT="6757" marB="0"/>
                </a:tc>
                <a:tc>
                  <a:txBody>
                    <a:bodyPr/>
                    <a:lstStyle/>
                    <a:p>
                      <a:pPr algn="l" rtl="0" fontAlgn="t"/>
                      <a:r>
                        <a:rPr lang="ro" sz="1000" u="none" strike="noStrike" dirty="0">
                          <a:effectLst/>
                          <a:latin typeface="+mn-lt"/>
                        </a:rPr>
                        <a:t>Insuficiență organică, anomalii ale sângelui, metabolismului sau neurologice, detresă respiratorie acută, leziuni renale, colaps cardiovascular, recidive, deces.</a:t>
                      </a:r>
                      <a:endParaRPr lang="en-IE" sz="1000" b="0" i="0" u="none" strike="noStrike" dirty="0">
                        <a:solidFill>
                          <a:srgbClr val="000000"/>
                        </a:solidFill>
                        <a:effectLst/>
                        <a:latin typeface="+mn-lt"/>
                      </a:endParaRPr>
                    </a:p>
                  </a:txBody>
                  <a:tcPr marL="6757" marR="6757" marT="6757" marB="0"/>
                </a:tc>
                <a:extLst>
                  <a:ext uri="{0D108BD9-81ED-4DB2-BD59-A6C34878D82A}">
                    <a16:rowId xmlns:a16="http://schemas.microsoft.com/office/drawing/2014/main" val="2136233348"/>
                  </a:ext>
                </a:extLst>
              </a:tr>
            </a:tbl>
          </a:graphicData>
        </a:graphic>
      </p:graphicFrame>
    </p:spTree>
    <p:extLst>
      <p:ext uri="{BB962C8B-B14F-4D97-AF65-F5344CB8AC3E}">
        <p14:creationId xmlns:p14="http://schemas.microsoft.com/office/powerpoint/2010/main" val="39444513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rtl="0">
              <a:buNone/>
            </a:pPr>
            <a:r>
              <a:rPr lang="ro" sz="2000">
                <a:solidFill>
                  <a:schemeClr val="tx1"/>
                </a:solidFill>
                <a:cs typeface="Arial" panose="020B0604020202020204" pitchFamily="34" charset="0"/>
              </a:rPr>
              <a:t>Principalele boli transmise prin vectori (contd.)</a:t>
            </a:r>
          </a:p>
          <a:p>
            <a:pPr marL="0" indent="0" rtl="0">
              <a:buNone/>
            </a:pPr>
            <a:endParaRPr lang="hu-HU" sz="2000" dirty="0">
              <a:solidFill>
                <a:schemeClr val="tx1"/>
              </a:solidFill>
            </a:endParaRPr>
          </a:p>
        </p:txBody>
      </p:sp>
      <p:graphicFrame>
        <p:nvGraphicFramePr>
          <p:cNvPr id="2" name="Table 1">
            <a:extLst>
              <a:ext uri="{FF2B5EF4-FFF2-40B4-BE49-F238E27FC236}">
                <a16:creationId xmlns:a16="http://schemas.microsoft.com/office/drawing/2014/main" id="{1F398E4A-82A8-39C0-769F-D62CED475DFE}"/>
              </a:ext>
            </a:extLst>
          </p:cNvPr>
          <p:cNvGraphicFramePr>
            <a:graphicFrameLocks noGrp="1"/>
          </p:cNvGraphicFramePr>
          <p:nvPr>
            <p:extLst>
              <p:ext uri="{D42A27DB-BD31-4B8C-83A1-F6EECF244321}">
                <p14:modId xmlns:p14="http://schemas.microsoft.com/office/powerpoint/2010/main" val="2084380867"/>
              </p:ext>
            </p:extLst>
          </p:nvPr>
        </p:nvGraphicFramePr>
        <p:xfrm>
          <a:off x="818605" y="829168"/>
          <a:ext cx="10389326" cy="5321583"/>
        </p:xfrm>
        <a:graphic>
          <a:graphicData uri="http://schemas.openxmlformats.org/drawingml/2006/table">
            <a:tbl>
              <a:tblPr>
                <a:tableStyleId>{5C22544A-7EE6-4342-B048-85BDC9FD1C3A}</a:tableStyleId>
              </a:tblPr>
              <a:tblGrid>
                <a:gridCol w="1779724">
                  <a:extLst>
                    <a:ext uri="{9D8B030D-6E8A-4147-A177-3AD203B41FA5}">
                      <a16:colId xmlns:a16="http://schemas.microsoft.com/office/drawing/2014/main" val="914539705"/>
                    </a:ext>
                  </a:extLst>
                </a:gridCol>
                <a:gridCol w="1779724">
                  <a:extLst>
                    <a:ext uri="{9D8B030D-6E8A-4147-A177-3AD203B41FA5}">
                      <a16:colId xmlns:a16="http://schemas.microsoft.com/office/drawing/2014/main" val="3700899089"/>
                    </a:ext>
                  </a:extLst>
                </a:gridCol>
                <a:gridCol w="1642822">
                  <a:extLst>
                    <a:ext uri="{9D8B030D-6E8A-4147-A177-3AD203B41FA5}">
                      <a16:colId xmlns:a16="http://schemas.microsoft.com/office/drawing/2014/main" val="690589465"/>
                    </a:ext>
                  </a:extLst>
                </a:gridCol>
                <a:gridCol w="2099160">
                  <a:extLst>
                    <a:ext uri="{9D8B030D-6E8A-4147-A177-3AD203B41FA5}">
                      <a16:colId xmlns:a16="http://schemas.microsoft.com/office/drawing/2014/main" val="2265451935"/>
                    </a:ext>
                  </a:extLst>
                </a:gridCol>
                <a:gridCol w="3087896">
                  <a:extLst>
                    <a:ext uri="{9D8B030D-6E8A-4147-A177-3AD203B41FA5}">
                      <a16:colId xmlns:a16="http://schemas.microsoft.com/office/drawing/2014/main" val="4130930984"/>
                    </a:ext>
                  </a:extLst>
                </a:gridCol>
              </a:tblGrid>
              <a:tr h="261786">
                <a:tc>
                  <a:txBody>
                    <a:bodyPr/>
                    <a:lstStyle/>
                    <a:p>
                      <a:pPr algn="ctr" rtl="0" fontAlgn="t"/>
                      <a:r>
                        <a:rPr lang="ro" sz="1400" b="1" u="none" strike="noStrike">
                          <a:solidFill>
                            <a:srgbClr val="0070C0"/>
                          </a:solidFill>
                          <a:effectLst/>
                        </a:rPr>
                        <a:t>Boala</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algn="ctr" rtl="0" fontAlgn="t"/>
                      <a:r>
                        <a:rPr lang="ro" sz="1400" b="1" u="none" strike="noStrike">
                          <a:solidFill>
                            <a:srgbClr val="0070C0"/>
                          </a:solidFill>
                          <a:effectLst/>
                        </a:rPr>
                        <a:t>Agenți patogeni</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algn="ctr" rtl="0" fontAlgn="t"/>
                      <a:r>
                        <a:rPr lang="ro" sz="1400" b="1" u="none" strike="noStrike">
                          <a:solidFill>
                            <a:srgbClr val="0070C0"/>
                          </a:solidFill>
                          <a:effectLst/>
                        </a:rPr>
                        <a:t>Vector(i)</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algn="ctr" rtl="0" fontAlgn="t"/>
                      <a:r>
                        <a:rPr lang="ro" sz="1400" b="1" u="none" strike="noStrike">
                          <a:solidFill>
                            <a:srgbClr val="0070C0"/>
                          </a:solidFill>
                          <a:effectLst/>
                        </a:rPr>
                        <a:t>Gazde rezervor non-umane</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algn="ctr" rtl="0" fontAlgn="t"/>
                      <a:r>
                        <a:rPr lang="ro" sz="1400" b="1" u="none" strike="noStrike">
                          <a:solidFill>
                            <a:srgbClr val="0070C0"/>
                          </a:solidFill>
                          <a:effectLst/>
                        </a:rPr>
                        <a:t>Caracteristici clinice în cazurile netratate</a:t>
                      </a:r>
                      <a:endParaRPr lang="en-GB" sz="1400" b="1" i="0" u="none" strike="noStrike" dirty="0">
                        <a:solidFill>
                          <a:srgbClr val="0070C0"/>
                        </a:solidFill>
                        <a:effectLst/>
                        <a:latin typeface="Calibri" panose="020F0502020204030204" pitchFamily="34" charset="0"/>
                      </a:endParaRPr>
                    </a:p>
                  </a:txBody>
                  <a:tcPr marL="8058" marR="8058" marT="8058" marB="0"/>
                </a:tc>
                <a:extLst>
                  <a:ext uri="{0D108BD9-81ED-4DB2-BD59-A6C34878D82A}">
                    <a16:rowId xmlns:a16="http://schemas.microsoft.com/office/drawing/2014/main" val="3387938495"/>
                  </a:ext>
                </a:extLst>
              </a:tr>
              <a:tr h="389022">
                <a:tc>
                  <a:txBody>
                    <a:bodyPr/>
                    <a:lstStyle/>
                    <a:p>
                      <a:pPr algn="l" rtl="0" fontAlgn="t"/>
                      <a:r>
                        <a:rPr lang="ro" sz="1200" u="none" strike="noStrike">
                          <a:solidFill>
                            <a:srgbClr val="C00000"/>
                          </a:solidFill>
                          <a:effectLst/>
                        </a:rPr>
                        <a:t>Oncocerculoza (orbirea râurilor)</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ro" sz="1200" i="1" u="none" strike="noStrike">
                          <a:effectLst/>
                        </a:rPr>
                        <a:t>Onchocerca volvulus </a:t>
                      </a:r>
                      <a:r>
                        <a:rPr lang="ro" sz="1200" u="none" strike="noStrike">
                          <a:effectLst/>
                        </a:rPr>
                        <a:t>nematode</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i="1" u="none" strike="noStrike">
                          <a:effectLst/>
                        </a:rPr>
                        <a:t>Simulium</a:t>
                      </a:r>
                      <a:r>
                        <a:rPr lang="ro" sz="1200" u="none" strike="noStrike">
                          <a:effectLst/>
                        </a:rPr>
                        <a:t> (muscă neagră)</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Nici unul</a:t>
                      </a:r>
                      <a:endParaRPr lang="en-IE" sz="1200" b="0" i="0" u="none" strike="noStrike">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Leziuni oculare, inflamații grave ale pielii, orbire.</a:t>
                      </a:r>
                      <a:endParaRPr lang="en-IE" sz="1200" b="0" i="0" u="none" strike="noStrike">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427067473"/>
                  </a:ext>
                </a:extLst>
              </a:tr>
              <a:tr h="389022">
                <a:tc>
                  <a:txBody>
                    <a:bodyPr/>
                    <a:lstStyle/>
                    <a:p>
                      <a:pPr algn="l" rtl="0" fontAlgn="t"/>
                      <a:r>
                        <a:rPr lang="ro" sz="1200" u="none" strike="noStrike">
                          <a:solidFill>
                            <a:srgbClr val="C00000"/>
                          </a:solidFill>
                          <a:effectLst/>
                        </a:rPr>
                        <a:t>Febra Rift Valley</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ro" sz="1200" i="1" u="none" strike="noStrike">
                          <a:effectLst/>
                        </a:rPr>
                        <a:t>RVF</a:t>
                      </a:r>
                      <a:r>
                        <a:rPr lang="ro" sz="1200" u="none" strike="noStrike">
                          <a:effectLst/>
                        </a:rPr>
                        <a:t> virus</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Țânțarii </a:t>
                      </a:r>
                      <a:r>
                        <a:rPr lang="ro" sz="1200" i="1" u="none" strike="noStrike">
                          <a:effectLst/>
                        </a:rPr>
                        <a:t>Aedes</a:t>
                      </a:r>
                      <a:r>
                        <a:rPr lang="ro" sz="1200" u="none" strike="noStrike">
                          <a:effectLst/>
                        </a:rPr>
                        <a:t> și </a:t>
                      </a:r>
                      <a:r>
                        <a:rPr lang="ro" sz="1200" i="1" u="none" strike="noStrike">
                          <a:effectLst/>
                        </a:rPr>
                        <a:t>Culex</a:t>
                      </a:r>
                      <a:r>
                        <a:rPr lang="ro" sz="1200" u="none" strike="noStrike">
                          <a:effectLst/>
                        </a:rPr>
                        <a:t> </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Ovine, caprine, altele </a:t>
                      </a:r>
                    </a:p>
                    <a:p>
                      <a:pPr algn="l" rtl="0" fontAlgn="t"/>
                      <a:r>
                        <a:rPr lang="ro" sz="1200" u="none" strike="noStrike">
                          <a:effectLst/>
                        </a:rPr>
                        <a:t>animale domestice.</a:t>
                      </a:r>
                      <a:endParaRPr lang="en-GB"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Afecțiuni oculare, meningoencefalită, febră hemoragică.</a:t>
                      </a:r>
                      <a:endParaRPr lang="en-IE"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222121488"/>
                  </a:ext>
                </a:extLst>
              </a:tr>
              <a:tr h="778044">
                <a:tc>
                  <a:txBody>
                    <a:bodyPr/>
                    <a:lstStyle/>
                    <a:p>
                      <a:pPr algn="l" rtl="0" fontAlgn="t"/>
                      <a:r>
                        <a:rPr lang="ro" sz="1200" u="none" strike="noStrike">
                          <a:solidFill>
                            <a:srgbClr val="C00000"/>
                          </a:solidFill>
                          <a:effectLst/>
                        </a:rPr>
                        <a:t>Schistosomiasis (bilharzioză)</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ro" sz="1200" i="1" u="none" strike="noStrike">
                          <a:effectLst/>
                        </a:rPr>
                        <a:t>Schistosoma trematode </a:t>
                      </a:r>
                      <a:r>
                        <a:rPr lang="ro" sz="1200" u="none" strike="noStrike">
                          <a:effectLst/>
                        </a:rPr>
                        <a:t>flukes (viermi plați)</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Melcul</a:t>
                      </a:r>
                      <a:endParaRPr lang="en-IE" sz="1200" b="0" i="0" u="none" strike="noStrike">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Nu prezintă interes</a:t>
                      </a:r>
                      <a:endParaRPr lang="en-IE" sz="1200" b="0" i="0" u="none" strike="noStrike">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Patologii intestinale/urogenitale, mărirea ficatului sau a splinei, infertilitate, insuficiență renală, cancer de vezică urinară, sarcini ectopice, deces.</a:t>
                      </a:r>
                      <a:endParaRPr lang="en-IE" sz="1200" b="0" i="0" u="none" strike="noStrike">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1889973601"/>
                  </a:ext>
                </a:extLst>
              </a:tr>
              <a:tr h="583533">
                <a:tc>
                  <a:txBody>
                    <a:bodyPr/>
                    <a:lstStyle/>
                    <a:p>
                      <a:pPr algn="l" rtl="0" fontAlgn="t"/>
                      <a:r>
                        <a:rPr lang="ro" sz="1200" u="none" strike="noStrike">
                          <a:solidFill>
                            <a:srgbClr val="C00000"/>
                          </a:solidFill>
                          <a:effectLst/>
                        </a:rPr>
                        <a:t>Boala somnului (tripanosomiaza africană)</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Parazitul </a:t>
                      </a:r>
                      <a:r>
                        <a:rPr lang="ro" sz="1200" i="1" u="none" strike="noStrike">
                          <a:effectLst/>
                        </a:rPr>
                        <a:t>Trypanosoma brucei </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i="1" u="none" strike="noStrike">
                          <a:effectLst/>
                        </a:rPr>
                        <a:t>Glossina</a:t>
                      </a:r>
                      <a:r>
                        <a:rPr lang="ro" sz="1200" u="none" strike="noStrike">
                          <a:effectLst/>
                        </a:rPr>
                        <a:t> (musca tse-țetse)</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Animale sălbatice și domestice</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Febră, dureri articulare, tulburări ale sistemului nervos central, moarte.</a:t>
                      </a:r>
                      <a:endParaRPr lang="en-GB" sz="1200" b="0" i="0" u="none" strike="noStrike">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891405790"/>
                  </a:ext>
                </a:extLst>
              </a:tr>
              <a:tr h="389022">
                <a:tc>
                  <a:txBody>
                    <a:bodyPr/>
                    <a:lstStyle/>
                    <a:p>
                      <a:pPr algn="l" rtl="0" fontAlgn="t"/>
                      <a:r>
                        <a:rPr lang="ro" sz="1200" u="none" strike="noStrike">
                          <a:solidFill>
                            <a:srgbClr val="C00000"/>
                          </a:solidFill>
                          <a:effectLst/>
                        </a:rPr>
                        <a:t>Encefalita transmisă de căpușe</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ro" sz="1200" i="1" u="none" strike="noStrike">
                          <a:effectLst/>
                        </a:rPr>
                        <a:t>Flavivirus</a:t>
                      </a:r>
                      <a:endParaRPr lang="en-IE" sz="1200" b="0" i="1"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Căpușe </a:t>
                      </a:r>
                      <a:r>
                        <a:rPr lang="ro" sz="1200" i="1" u="none" strike="noStrike">
                          <a:effectLst/>
                        </a:rPr>
                        <a:t>Ixodes</a:t>
                      </a:r>
                      <a:r>
                        <a:rPr lang="ro" sz="1200" u="none" strike="noStrike">
                          <a:effectLst/>
                        </a:rPr>
                        <a:t> </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Rozătoare mici</a:t>
                      </a:r>
                      <a:endParaRPr lang="en-IE" sz="1200" b="0" i="0" u="none" strike="noStrike">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Febră, tulburări ale sistemului nervos central, paralizie, sechele permanente, deces.</a:t>
                      </a:r>
                      <a:endParaRPr lang="en-IE" sz="1200" b="0" i="0" u="none" strike="noStrike">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3868383147"/>
                  </a:ext>
                </a:extLst>
              </a:tr>
              <a:tr h="583533">
                <a:tc>
                  <a:txBody>
                    <a:bodyPr/>
                    <a:lstStyle/>
                    <a:p>
                      <a:pPr algn="l" rtl="0" fontAlgn="t"/>
                      <a:r>
                        <a:rPr lang="ro" sz="1200" u="none" strike="noStrike">
                          <a:solidFill>
                            <a:srgbClr val="C00000"/>
                          </a:solidFill>
                          <a:effectLst/>
                        </a:rPr>
                        <a:t>Infecția cu virusul Toscana/febra muștelor de nisip</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Flebovirusul </a:t>
                      </a:r>
                      <a:r>
                        <a:rPr lang="ro" sz="1200" i="1" u="none" strike="noStrike">
                          <a:effectLst/>
                        </a:rPr>
                        <a:t>Toscana</a:t>
                      </a:r>
                      <a:r>
                        <a:rPr lang="ro" sz="1200" u="none" strike="noStrike">
                          <a:effectLst/>
                        </a:rPr>
                        <a:t> și virusul febrei papataci</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Muște de </a:t>
                      </a:r>
                      <a:r>
                        <a:rPr lang="ro" sz="1200" i="1" u="none" strike="noStrike">
                          <a:effectLst/>
                        </a:rPr>
                        <a:t>nisip</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Niciuna cunoscută în prezent</a:t>
                      </a:r>
                      <a:endParaRPr lang="en-IE" sz="1200" b="0" i="0" u="none" strike="noStrike">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Febră, cefalee, erupții cutanate, vărsături, encefalită fatală în cazuri rare.</a:t>
                      </a:r>
                      <a:endParaRPr lang="en-GB"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455443669"/>
                  </a:ext>
                </a:extLst>
              </a:tr>
              <a:tr h="391533">
                <a:tc>
                  <a:txBody>
                    <a:bodyPr/>
                    <a:lstStyle/>
                    <a:p>
                      <a:pPr algn="l" rtl="0" fontAlgn="t"/>
                      <a:r>
                        <a:rPr lang="ro" sz="1200" b="0" i="0" u="none" strike="noStrike">
                          <a:solidFill>
                            <a:srgbClr val="C00000"/>
                          </a:solidFill>
                          <a:effectLst/>
                          <a:latin typeface="Calibri" panose="020F0502020204030204" pitchFamily="34" charset="0"/>
                        </a:rPr>
                        <a:t>Tungiasis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ro" sz="1200" b="0" i="1" u="none" strike="noStrike">
                          <a:solidFill>
                            <a:srgbClr val="000000"/>
                          </a:solidFill>
                          <a:effectLst/>
                          <a:latin typeface="Calibri" panose="020F0502020204030204" pitchFamily="34" charset="0"/>
                        </a:rPr>
                        <a:t>Tunga penetrans</a:t>
                      </a:r>
                      <a:r>
                        <a:rPr lang="ro" sz="1200" b="0" i="0" u="none" strike="noStrike">
                          <a:solidFill>
                            <a:srgbClr val="000000"/>
                          </a:solidFill>
                          <a:effectLst/>
                          <a:latin typeface="Calibri" panose="020F0502020204030204" pitchFamily="34" charset="0"/>
                        </a:rPr>
                        <a:t> (purice de nisip) </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b="0" i="0" u="none" strike="noStrike">
                          <a:solidFill>
                            <a:srgbClr val="000000"/>
                          </a:solidFill>
                          <a:effectLst/>
                          <a:latin typeface="Calibri" panose="020F0502020204030204" pitchFamily="34" charset="0"/>
                        </a:rPr>
                        <a:t>Purice de nisip</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b="0" i="0" u="none" strike="noStrike">
                          <a:solidFill>
                            <a:srgbClr val="000000"/>
                          </a:solidFill>
                          <a:effectLst/>
                          <a:latin typeface="Calibri" panose="020F0502020204030204" pitchFamily="34" charset="0"/>
                        </a:rPr>
                        <a:t>Porci, bovine, câini, pisici, șobolani.</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b="0" i="0" u="none" strike="noStrike">
                          <a:solidFill>
                            <a:srgbClr val="000000"/>
                          </a:solidFill>
                          <a:effectLst/>
                          <a:latin typeface="Calibri" panose="020F0502020204030204" pitchFamily="34" charset="0"/>
                        </a:rPr>
                        <a:t>Abcese, suprainfecție bacteriană, desfigurare.</a:t>
                      </a:r>
                    </a:p>
                  </a:txBody>
                  <a:tcPr marL="8058" marR="8058" marT="8058" marB="0"/>
                </a:tc>
                <a:extLst>
                  <a:ext uri="{0D108BD9-81ED-4DB2-BD59-A6C34878D82A}">
                    <a16:rowId xmlns:a16="http://schemas.microsoft.com/office/drawing/2014/main" val="307759260"/>
                  </a:ext>
                </a:extLst>
              </a:tr>
              <a:tr h="389022">
                <a:tc>
                  <a:txBody>
                    <a:bodyPr/>
                    <a:lstStyle/>
                    <a:p>
                      <a:pPr algn="l" rtl="0" fontAlgn="t"/>
                      <a:r>
                        <a:rPr lang="ro" sz="1200" u="none" strike="noStrike">
                          <a:solidFill>
                            <a:srgbClr val="C00000"/>
                          </a:solidFill>
                          <a:effectLst/>
                        </a:rPr>
                        <a:t>Tifos</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Bacterii </a:t>
                      </a:r>
                      <a:r>
                        <a:rPr lang="ro" sz="1200" i="1" u="none" strike="noStrike">
                          <a:effectLst/>
                        </a:rPr>
                        <a:t>rickettsiene</a:t>
                      </a:r>
                      <a:r>
                        <a:rPr lang="ro" sz="1200" u="none" strike="noStrike">
                          <a:effectLst/>
                        </a:rPr>
                        <a:t> </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Purici, acarieni, căpușe, păduchi</a:t>
                      </a:r>
                      <a:endParaRPr lang="en-IE" sz="1200" b="0" i="0" u="none" strike="noStrike">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Rozătoare, oposumi, pisici sălbatice</a:t>
                      </a:r>
                      <a:endParaRPr lang="en-IE" sz="1200" b="0" i="0" u="none" strike="noStrike">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Febră, dureri de cap, respirație rapidă, dureri corporale și musculare, tuse, vărsături.</a:t>
                      </a:r>
                      <a:endParaRPr lang="en-GB" sz="1200" b="0" i="0" u="none" strike="noStrike">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2703568310"/>
                  </a:ext>
                </a:extLst>
              </a:tr>
              <a:tr h="389022">
                <a:tc>
                  <a:txBody>
                    <a:bodyPr/>
                    <a:lstStyle/>
                    <a:p>
                      <a:pPr algn="l" rtl="0" fontAlgn="t"/>
                      <a:r>
                        <a:rPr lang="ro" sz="1200" u="none" strike="noStrike">
                          <a:solidFill>
                            <a:srgbClr val="C00000"/>
                          </a:solidFill>
                          <a:effectLst/>
                        </a:rPr>
                        <a:t>Febra West Nile </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ro" sz="1200" i="1" u="none" strike="noStrike">
                          <a:effectLst/>
                        </a:rPr>
                        <a:t>Flavivirus</a:t>
                      </a:r>
                      <a:endParaRPr lang="en-IE" sz="1200" b="0" i="1"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Țânțari </a:t>
                      </a:r>
                      <a:r>
                        <a:rPr lang="ro" sz="1200" i="1" u="none" strike="noStrike">
                          <a:effectLst/>
                        </a:rPr>
                        <a:t>Culex</a:t>
                      </a:r>
                      <a:r>
                        <a:rPr lang="ro" sz="1200" u="none" strike="noStrike">
                          <a:effectLst/>
                        </a:rPr>
                        <a:t> </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Păsări</a:t>
                      </a:r>
                      <a:endParaRPr lang="en-IE" sz="1200" b="0" i="0" u="none" strike="noStrike">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Febră, comă, tremurături, convulsii, paralizie.</a:t>
                      </a:r>
                      <a:endParaRPr lang="pt-BR" sz="1200" b="0" i="0" u="none" strike="noStrike">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823286333"/>
                  </a:ext>
                </a:extLst>
              </a:tr>
              <a:tr h="389022">
                <a:tc>
                  <a:txBody>
                    <a:bodyPr/>
                    <a:lstStyle/>
                    <a:p>
                      <a:pPr algn="l" rtl="0" fontAlgn="t"/>
                      <a:r>
                        <a:rPr lang="ro" sz="1200" u="none" strike="noStrike">
                          <a:solidFill>
                            <a:srgbClr val="C00000"/>
                          </a:solidFill>
                          <a:effectLst/>
                        </a:rPr>
                        <a:t>Febra galbenă</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ro" sz="1200" i="1" u="none" strike="noStrike">
                          <a:effectLst/>
                        </a:rPr>
                        <a:t>Flavivirus</a:t>
                      </a:r>
                      <a:endParaRPr lang="en-IE" sz="1200" b="0" i="1"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Țânțari </a:t>
                      </a:r>
                      <a:r>
                        <a:rPr lang="ro" sz="1200" i="1" u="none" strike="noStrike">
                          <a:effectLst/>
                        </a:rPr>
                        <a:t>Aedes</a:t>
                      </a:r>
                      <a:r>
                        <a:rPr lang="ro" sz="1200" u="none" strike="noStrike">
                          <a:effectLst/>
                        </a:rPr>
                        <a:t> </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Primate non-umane</a:t>
                      </a:r>
                      <a:endParaRPr lang="en-IE" sz="1200" b="0" i="0" u="none" strike="noStrike">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Febră, icter, hemoragie, insuficiență de organe, moarte.</a:t>
                      </a:r>
                      <a:endParaRPr lang="en-GB" sz="1200" b="0" i="0" u="none" strike="noStrike">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670443272"/>
                  </a:ext>
                </a:extLst>
              </a:tr>
              <a:tr h="389022">
                <a:tc>
                  <a:txBody>
                    <a:bodyPr/>
                    <a:lstStyle/>
                    <a:p>
                      <a:pPr algn="l" rtl="0" fontAlgn="t"/>
                      <a:r>
                        <a:rPr lang="ro" sz="1200" u="none" strike="noStrike">
                          <a:solidFill>
                            <a:srgbClr val="C00000"/>
                          </a:solidFill>
                          <a:effectLst/>
                        </a:rPr>
                        <a:t>Zika</a:t>
                      </a:r>
                      <a:endParaRPr lang="en-IE" sz="1200" b="0" i="0" u="none" strike="noStrike" dirty="0">
                        <a:solidFill>
                          <a:srgbClr val="C00000"/>
                        </a:solidFill>
                        <a:effectLst/>
                        <a:latin typeface="Calibri" panose="020F0502020204030204" pitchFamily="34" charset="0"/>
                      </a:endParaRPr>
                    </a:p>
                  </a:txBody>
                  <a:tcPr marL="8058" marR="8058" marT="8058" marB="0"/>
                </a:tc>
                <a:tc>
                  <a:txBody>
                    <a:bodyPr/>
                    <a:lstStyle/>
                    <a:p>
                      <a:pPr algn="l" rtl="0" fontAlgn="t"/>
                      <a:r>
                        <a:rPr lang="ro" sz="1200" i="1" u="none" strike="noStrike">
                          <a:effectLst/>
                        </a:rPr>
                        <a:t>Flavivirus</a:t>
                      </a:r>
                      <a:endParaRPr lang="en-IE" sz="1200" b="0" i="1"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Țânțari </a:t>
                      </a:r>
                      <a:r>
                        <a:rPr lang="ro" sz="1200" i="1" u="none" strike="noStrike">
                          <a:effectLst/>
                        </a:rPr>
                        <a:t>Aedes</a:t>
                      </a:r>
                      <a:r>
                        <a:rPr lang="ro" sz="1200" u="none" strike="noStrike">
                          <a:effectLst/>
                        </a:rPr>
                        <a:t> </a:t>
                      </a:r>
                      <a:endParaRPr lang="en-IE" sz="1200" b="0" i="0" u="none" strike="noStrike" dirty="0">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Nu prezintă interes</a:t>
                      </a:r>
                      <a:endParaRPr lang="en-IE" sz="1200" b="0" i="0" u="none" strike="noStrike">
                        <a:solidFill>
                          <a:srgbClr val="000000"/>
                        </a:solidFill>
                        <a:effectLst/>
                        <a:latin typeface="Calibri" panose="020F0502020204030204" pitchFamily="34" charset="0"/>
                      </a:endParaRPr>
                    </a:p>
                  </a:txBody>
                  <a:tcPr marL="8058" marR="8058" marT="8058" marB="0"/>
                </a:tc>
                <a:tc>
                  <a:txBody>
                    <a:bodyPr/>
                    <a:lstStyle/>
                    <a:p>
                      <a:pPr algn="l" rtl="0" fontAlgn="t"/>
                      <a:r>
                        <a:rPr lang="ro" sz="1200" u="none" strike="noStrike">
                          <a:effectLst/>
                        </a:rPr>
                        <a:t>Febră, erupții cutanate, dureri articulare și musculare, conjunctivită.</a:t>
                      </a:r>
                      <a:endParaRPr lang="fr-FR" sz="1200" b="0" i="0" u="none" strike="noStrike" dirty="0">
                        <a:solidFill>
                          <a:srgbClr val="000000"/>
                        </a:solidFill>
                        <a:effectLst/>
                        <a:latin typeface="Calibri" panose="020F0502020204030204" pitchFamily="34" charset="0"/>
                      </a:endParaRPr>
                    </a:p>
                  </a:txBody>
                  <a:tcPr marL="8058" marR="8058" marT="8058" marB="0"/>
                </a:tc>
                <a:extLst>
                  <a:ext uri="{0D108BD9-81ED-4DB2-BD59-A6C34878D82A}">
                    <a16:rowId xmlns:a16="http://schemas.microsoft.com/office/drawing/2014/main" val="2385188368"/>
                  </a:ext>
                </a:extLst>
              </a:tr>
            </a:tbl>
          </a:graphicData>
        </a:graphic>
      </p:graphicFrame>
    </p:spTree>
    <p:extLst>
      <p:ext uri="{BB962C8B-B14F-4D97-AF65-F5344CB8AC3E}">
        <p14:creationId xmlns:p14="http://schemas.microsoft.com/office/powerpoint/2010/main" val="12185459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781766"/>
          </a:xfrm>
        </p:spPr>
        <p:txBody>
          <a:bodyPr rtlCol="0">
            <a:noAutofit/>
          </a:bodyPr>
          <a:lstStyle/>
          <a:p>
            <a:pPr algn="ctr" rtl="0"/>
            <a:r>
              <a:rPr lang="ro" sz="2800" dirty="0" smtClean="0">
                <a:solidFill>
                  <a:schemeClr val="tx1"/>
                </a:solidFill>
              </a:rPr>
              <a:t>Factorii </a:t>
            </a:r>
            <a:r>
              <a:rPr lang="ro" sz="2800" dirty="0">
                <a:solidFill>
                  <a:schemeClr val="tx1"/>
                </a:solidFill>
              </a:rPr>
              <a:t>de mediu și alți factori de stres care influențează patogeneza și propagarea bolilor</a:t>
            </a:r>
            <a:endParaRPr lang="hu-HU" sz="2800" dirty="0">
              <a:solidFill>
                <a:schemeClr val="tx1"/>
              </a:solidFill>
            </a:endParaRPr>
          </a:p>
        </p:txBody>
      </p:sp>
      <p:sp>
        <p:nvSpPr>
          <p:cNvPr id="3" name="Tartalom helye 2"/>
          <p:cNvSpPr>
            <a:spLocks noGrp="1"/>
          </p:cNvSpPr>
          <p:nvPr>
            <p:ph idx="1"/>
          </p:nvPr>
        </p:nvSpPr>
        <p:spPr>
          <a:xfrm>
            <a:off x="690113" y="1690777"/>
            <a:ext cx="11399217" cy="4720553"/>
          </a:xfrm>
        </p:spPr>
        <p:txBody>
          <a:bodyPr rtlCol="0">
            <a:noAutofit/>
          </a:bodyPr>
          <a:lstStyle/>
          <a:p>
            <a:pPr marL="0" indent="0" rtl="0">
              <a:spcAft>
                <a:spcPts val="1000"/>
              </a:spcAft>
              <a:buNone/>
            </a:pPr>
            <a:r>
              <a:rPr lang="ro" sz="2200" u="sng" dirty="0" smtClean="0">
                <a:solidFill>
                  <a:srgbClr val="0070C0"/>
                </a:solidFill>
              </a:rPr>
              <a:t>Considerații </a:t>
            </a:r>
            <a:r>
              <a:rPr lang="ro" sz="2200" u="sng" dirty="0">
                <a:solidFill>
                  <a:srgbClr val="0070C0"/>
                </a:solidFill>
              </a:rPr>
              <a:t>generale</a:t>
            </a:r>
            <a:endParaRPr lang="en-GB" sz="2200" dirty="0">
              <a:solidFill>
                <a:srgbClr val="0070C0"/>
              </a:solidFill>
            </a:endParaRPr>
          </a:p>
          <a:p>
            <a:pPr marL="0" indent="0" rtl="0">
              <a:lnSpc>
                <a:spcPct val="110000"/>
              </a:lnSpc>
              <a:spcAft>
                <a:spcPts val="1000"/>
              </a:spcAft>
              <a:buNone/>
            </a:pPr>
            <a:r>
              <a:rPr lang="ro" sz="2200" dirty="0">
                <a:solidFill>
                  <a:schemeClr val="tx1"/>
                </a:solidFill>
              </a:rPr>
              <a:t>În ultimele două decenii, peisajul global al riscului de boli infecțioase a fost modificat de o serie de factori, care au agravat sau diminuat atât patogeneza, cât și propagarea bolilor. </a:t>
            </a:r>
          </a:p>
          <a:p>
            <a:pPr lvl="1">
              <a:lnSpc>
                <a:spcPct val="110000"/>
              </a:lnSpc>
              <a:spcAft>
                <a:spcPts val="1000"/>
              </a:spcAft>
              <a:buClr>
                <a:srgbClr val="00B050"/>
              </a:buClr>
              <a:buFont typeface="Wingdings" panose="05000000000000000000" pitchFamily="2" charset="2"/>
              <a:buChar char="Ø"/>
            </a:pPr>
            <a:r>
              <a:rPr lang="ro" sz="2000" i="1" dirty="0">
                <a:solidFill>
                  <a:schemeClr val="tx1"/>
                </a:solidFill>
              </a:rPr>
              <a:t>Antropogenă climatică</a:t>
            </a:r>
            <a:r>
              <a:rPr lang="ro" sz="2000" dirty="0">
                <a:solidFill>
                  <a:schemeClr val="tx1"/>
                </a:solidFill>
              </a:rPr>
              <a:t>: modificare a climei cauzată de activitățile omului. În primul rând, încălzirea globală indusă de creșterea nivelului de gaze cu efect de seră.</a:t>
            </a:r>
          </a:p>
          <a:p>
            <a:pPr lvl="1">
              <a:lnSpc>
                <a:spcPct val="110000"/>
              </a:lnSpc>
              <a:spcAft>
                <a:spcPts val="1000"/>
              </a:spcAft>
              <a:buClr>
                <a:srgbClr val="00B050"/>
              </a:buClr>
              <a:buFont typeface="Wingdings" panose="05000000000000000000" pitchFamily="2" charset="2"/>
              <a:buChar char="Ø"/>
            </a:pPr>
            <a:r>
              <a:rPr lang="ro" sz="2000" i="1" dirty="0">
                <a:solidFill>
                  <a:schemeClr val="tx1"/>
                </a:solidFill>
              </a:rPr>
              <a:t>Demografic</a:t>
            </a:r>
            <a:r>
              <a:rPr lang="ro" sz="2000" dirty="0">
                <a:solidFill>
                  <a:schemeClr val="tx1"/>
                </a:solidFill>
              </a:rPr>
              <a:t>: factori precum urbanizarea crescută, creșterea populației, schimbarea destinației terenurilor, migrația, îmbătrânirea populației și schimbarea ratei natalității.</a:t>
            </a:r>
          </a:p>
          <a:p>
            <a:pPr lvl="1">
              <a:lnSpc>
                <a:spcPct val="110000"/>
              </a:lnSpc>
              <a:spcAft>
                <a:spcPts val="1000"/>
              </a:spcAft>
              <a:buClr>
                <a:srgbClr val="00B050"/>
              </a:buClr>
              <a:buFont typeface="Wingdings" panose="05000000000000000000" pitchFamily="2" charset="2"/>
              <a:buChar char="Ø"/>
            </a:pPr>
            <a:r>
              <a:rPr lang="ro" sz="2000" i="1" dirty="0">
                <a:solidFill>
                  <a:schemeClr val="tx1"/>
                </a:solidFill>
              </a:rPr>
              <a:t>Tehnologice</a:t>
            </a:r>
            <a:r>
              <a:rPr lang="ro" sz="2000" dirty="0">
                <a:solidFill>
                  <a:schemeClr val="tx1"/>
                </a:solidFill>
              </a:rPr>
              <a:t>: schimbări cauzate de călătoriile mai ieftine și mai rapide la nivel mondial, de creșterea comerțului internațional și de îmbunătățirea asistenței medicale</a:t>
            </a:r>
            <a:r>
              <a:rPr lang="ro" sz="2000" dirty="0" smtClean="0">
                <a:solidFill>
                  <a:schemeClr val="tx1"/>
                </a:solidFill>
              </a:rPr>
              <a:t>.</a:t>
            </a:r>
            <a:endParaRPr lang="ro" sz="2000" dirty="0">
              <a:solidFill>
                <a:schemeClr val="tx1"/>
              </a:solidFill>
            </a:endParaRPr>
          </a:p>
        </p:txBody>
      </p:sp>
    </p:spTree>
    <p:extLst>
      <p:ext uri="{BB962C8B-B14F-4D97-AF65-F5344CB8AC3E}">
        <p14:creationId xmlns:p14="http://schemas.microsoft.com/office/powerpoint/2010/main" val="2537342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454553" y="948905"/>
            <a:ext cx="11097292" cy="4994458"/>
          </a:xfrm>
        </p:spPr>
        <p:txBody>
          <a:bodyPr rtlCol="0">
            <a:normAutofit/>
          </a:bodyPr>
          <a:lstStyle/>
          <a:p>
            <a:pPr marL="0" indent="0" rtl="0">
              <a:buNone/>
            </a:pPr>
            <a:endParaRPr lang="ro" sz="2200" u="sng" dirty="0" smtClean="0">
              <a:solidFill>
                <a:srgbClr val="0070C0"/>
              </a:solidFill>
              <a:cs typeface="Arial" panose="020B0604020202020204" pitchFamily="34" charset="0"/>
            </a:endParaRPr>
          </a:p>
          <a:p>
            <a:pPr marL="0" indent="0" rtl="0">
              <a:buNone/>
            </a:pPr>
            <a:endParaRPr lang="en-IE" sz="2200" dirty="0">
              <a:cs typeface="Arial" panose="020B0604020202020204" pitchFamily="34" charset="0"/>
            </a:endParaRPr>
          </a:p>
          <a:p>
            <a:pPr marL="0" indent="0" rtl="0">
              <a:lnSpc>
                <a:spcPct val="110000"/>
              </a:lnSpc>
              <a:spcAft>
                <a:spcPts val="1000"/>
              </a:spcAft>
              <a:buNone/>
            </a:pPr>
            <a:r>
              <a:rPr lang="ro" sz="2200" dirty="0">
                <a:solidFill>
                  <a:schemeClr val="tx1"/>
                </a:solidFill>
                <a:cs typeface="Arial" panose="020B0604020202020204" pitchFamily="34" charset="0"/>
              </a:rPr>
              <a:t>Pentru ca un agent patogen nou să devină o amenințare, sunt necesare următoarele etape: </a:t>
            </a:r>
          </a:p>
          <a:p>
            <a:pPr marL="800100" lvl="1" indent="-342900">
              <a:lnSpc>
                <a:spcPct val="110000"/>
              </a:lnSpc>
              <a:spcAft>
                <a:spcPts val="1000"/>
              </a:spcAft>
              <a:buClr>
                <a:srgbClr val="FF0000"/>
              </a:buClr>
              <a:buFont typeface="+mj-lt"/>
              <a:buAutoNum type="arabicPeriod"/>
            </a:pPr>
            <a:r>
              <a:rPr lang="ro" sz="2000" dirty="0">
                <a:solidFill>
                  <a:srgbClr val="0070C0"/>
                </a:solidFill>
                <a:cs typeface="Arial" panose="020B0604020202020204" pitchFamily="34" charset="0"/>
              </a:rPr>
              <a:t>Trebuie să aibă loc un contact între oameni și rezervorul de animale</a:t>
            </a:r>
            <a:r>
              <a:rPr lang="ro" sz="2000" dirty="0">
                <a:cs typeface="Arial" panose="020B0604020202020204" pitchFamily="34" charset="0"/>
              </a:rPr>
              <a:t>. </a:t>
            </a:r>
          </a:p>
          <a:p>
            <a:pPr marL="800100" lvl="1" indent="-342900">
              <a:lnSpc>
                <a:spcPct val="110000"/>
              </a:lnSpc>
              <a:spcAft>
                <a:spcPts val="1000"/>
              </a:spcAft>
              <a:buClr>
                <a:srgbClr val="FF0000"/>
              </a:buClr>
              <a:buFont typeface="+mj-lt"/>
              <a:buAutoNum type="arabicPeriod"/>
            </a:pPr>
            <a:r>
              <a:rPr lang="ro" sz="2000" dirty="0">
                <a:solidFill>
                  <a:schemeClr val="tx1"/>
                </a:solidFill>
                <a:cs typeface="Arial" panose="020B0604020202020204" pitchFamily="34" charset="0"/>
              </a:rPr>
              <a:t>Agentul patogen trebuie fie să aibă, fie să evolueze spre </a:t>
            </a:r>
            <a:r>
              <a:rPr lang="ro" sz="2000" dirty="0">
                <a:solidFill>
                  <a:srgbClr val="0070C0"/>
                </a:solidFill>
                <a:cs typeface="Arial" panose="020B0604020202020204" pitchFamily="34" charset="0"/>
              </a:rPr>
              <a:t>capacitatea de transmitere de la om la om</a:t>
            </a:r>
            <a:r>
              <a:rPr lang="ro" sz="2000" dirty="0">
                <a:cs typeface="Arial" panose="020B0604020202020204" pitchFamily="34" charset="0"/>
              </a:rPr>
              <a:t>. </a:t>
            </a:r>
          </a:p>
          <a:p>
            <a:pPr marL="800100" lvl="1" indent="-342900">
              <a:lnSpc>
                <a:spcPct val="110000"/>
              </a:lnSpc>
              <a:spcAft>
                <a:spcPts val="1000"/>
              </a:spcAft>
              <a:buClr>
                <a:srgbClr val="FF0000"/>
              </a:buClr>
              <a:buFont typeface="+mj-lt"/>
              <a:buAutoNum type="arabicPeriod"/>
            </a:pPr>
            <a:r>
              <a:rPr lang="ro" sz="2000" dirty="0">
                <a:solidFill>
                  <a:schemeClr val="tx1"/>
                </a:solidFill>
                <a:cs typeface="Arial" panose="020B0604020202020204" pitchFamily="34" charset="0"/>
              </a:rPr>
              <a:t>În cele din urmă, această transmitere de la om la om trebuie să permită </a:t>
            </a:r>
            <a:r>
              <a:rPr lang="ro" sz="2000" dirty="0">
                <a:solidFill>
                  <a:srgbClr val="0070C0"/>
                </a:solidFill>
                <a:cs typeface="Arial" panose="020B0604020202020204" pitchFamily="34" charset="0"/>
              </a:rPr>
              <a:t>extinderea ariei geografice a agentului patogen dincolo de zona de răspândire</a:t>
            </a:r>
            <a:r>
              <a:rPr lang="ro" sz="2000" dirty="0">
                <a:solidFill>
                  <a:schemeClr val="tx1"/>
                </a:solidFill>
                <a:cs typeface="Arial" panose="020B0604020202020204" pitchFamily="34" charset="0"/>
              </a:rPr>
              <a:t>.</a:t>
            </a:r>
            <a:r>
              <a:rPr lang="ro" sz="2000" dirty="0">
                <a:cs typeface="Arial" panose="020B0604020202020204" pitchFamily="34" charset="0"/>
              </a:rPr>
              <a:t> </a:t>
            </a:r>
          </a:p>
          <a:p>
            <a:pPr marL="0" indent="0" rtl="0">
              <a:buNone/>
            </a:pPr>
            <a:endParaRPr lang="ro" sz="2000" dirty="0">
              <a:solidFill>
                <a:schemeClr val="tx1"/>
              </a:solidFill>
              <a:cs typeface="Arial" panose="020B0604020202020204" pitchFamily="34" charset="0"/>
            </a:endParaRPr>
          </a:p>
        </p:txBody>
      </p:sp>
      <p:sp>
        <p:nvSpPr>
          <p:cNvPr id="2" name="Téglalap 1"/>
          <p:cNvSpPr/>
          <p:nvPr/>
        </p:nvSpPr>
        <p:spPr>
          <a:xfrm>
            <a:off x="454553" y="687295"/>
            <a:ext cx="1850443" cy="523220"/>
          </a:xfrm>
          <a:prstGeom prst="rect">
            <a:avLst/>
          </a:prstGeom>
        </p:spPr>
        <p:txBody>
          <a:bodyPr wrap="none">
            <a:spAutoFit/>
          </a:bodyPr>
          <a:lstStyle/>
          <a:p>
            <a:r>
              <a:rPr lang="ro" sz="2800" u="sng" dirty="0">
                <a:solidFill>
                  <a:srgbClr val="0070C0"/>
                </a:solidFill>
                <a:cs typeface="Arial" panose="020B0604020202020204" pitchFamily="34" charset="0"/>
              </a:rPr>
              <a:t>Patogeneza</a:t>
            </a:r>
            <a:endParaRPr lang="de-DE" sz="2800" dirty="0"/>
          </a:p>
        </p:txBody>
      </p:sp>
    </p:spTree>
    <p:extLst>
      <p:ext uri="{BB962C8B-B14F-4D97-AF65-F5344CB8AC3E}">
        <p14:creationId xmlns:p14="http://schemas.microsoft.com/office/powerpoint/2010/main" val="2991247621"/>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1F27BC4-13A0-4769-BE9F-4B1D73041597}"/>
</file>

<file path=customXml/itemProps2.xml><?xml version="1.0" encoding="utf-8"?>
<ds:datastoreItem xmlns:ds="http://schemas.openxmlformats.org/officeDocument/2006/customXml" ds:itemID="{ABBFE157-BB0D-4973-8D77-BF3002FA3FD6}">
  <ds:schemaRefs>
    <ds:schemaRef ds:uri="http://schemas.microsoft.com/office/2006/metadata/properties"/>
    <ds:schemaRef ds:uri="http://schemas.microsoft.com/office/infopath/2007/PartnerControls"/>
    <ds:schemaRef ds:uri="7041af30-ae09-480b-a38a-622eca9a1506"/>
    <ds:schemaRef ds:uri="603c054e-d324-4a4b-bfdc-a44c27811fd1"/>
  </ds:schemaRefs>
</ds:datastoreItem>
</file>

<file path=customXml/itemProps3.xml><?xml version="1.0" encoding="utf-8"?>
<ds:datastoreItem xmlns:ds="http://schemas.openxmlformats.org/officeDocument/2006/customXml" ds:itemID="{6227C38B-80AF-48A4-A6C6-DD26910891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430</TotalTime>
  <Words>4493</Words>
  <Application>Microsoft Office PowerPoint</Application>
  <PresentationFormat>Szélesvásznú</PresentationFormat>
  <Paragraphs>739</Paragraphs>
  <Slides>56</Slides>
  <Notes>0</Notes>
  <HiddenSlides>0</HiddenSlides>
  <MMClips>0</MMClips>
  <ScaleCrop>false</ScaleCrop>
  <HeadingPairs>
    <vt:vector size="6" baseType="variant">
      <vt:variant>
        <vt:lpstr>Használt betűtípusok</vt:lpstr>
      </vt:variant>
      <vt:variant>
        <vt:i4>6</vt:i4>
      </vt:variant>
      <vt:variant>
        <vt:lpstr>Téma</vt:lpstr>
      </vt:variant>
      <vt:variant>
        <vt:i4>1</vt:i4>
      </vt:variant>
      <vt:variant>
        <vt:lpstr>Diacímek</vt:lpstr>
      </vt:variant>
      <vt:variant>
        <vt:i4>56</vt:i4>
      </vt:variant>
    </vt:vector>
  </HeadingPairs>
  <TitlesOfParts>
    <vt:vector size="63" baseType="lpstr">
      <vt:lpstr>Arial</vt:lpstr>
      <vt:lpstr>Calibri</vt:lpstr>
      <vt:lpstr>Garamond</vt:lpstr>
      <vt:lpstr>Symbol</vt:lpstr>
      <vt:lpstr>Times New Roman</vt:lpstr>
      <vt:lpstr>Wingdings</vt:lpstr>
      <vt:lpstr>Office-téma</vt:lpstr>
      <vt:lpstr>Developing new curriculum outlines and learning materials on climate change's health impacts for medical schools 2021-2-HU01-KA220-HED-000050972</vt:lpstr>
      <vt:lpstr>Impactul schimbărilor climatice asupra bolilor transmise prin vectori și alte infecții</vt:lpstr>
      <vt:lpstr>Obiective didactice</vt:lpstr>
      <vt:lpstr>Introducere</vt:lpstr>
      <vt:lpstr>Prezentare generală a bolilor transmise prin vectori și a celor conexe</vt:lpstr>
      <vt:lpstr>PowerPoint-bemutató</vt:lpstr>
      <vt:lpstr>PowerPoint-bemutató</vt:lpstr>
      <vt:lpstr>Factorii de mediu și alți factori de stres care influențează patogeneza și propagarea bolilor</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Stadiul actual al cunoștințelor privind efectele schimbărilor climatice asupra impactului, căilor și interacțiunilor VBD asupra/cu societățile globale.</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Posibile metode de prevenire și de atenuare </vt:lpstr>
      <vt:lpstr>PowerPoint-bemutató</vt:lpstr>
      <vt:lpstr>Mesaje cheie pentru acasă</vt:lpstr>
      <vt:lpstr>Testează-ți cunoștințele </vt:lpstr>
      <vt:lpstr>Lecturi esențiale pentru această lecție </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Dr. Seamus McMonagle</dc:creator>
  <cp:lastModifiedBy>User</cp:lastModifiedBy>
  <cp:revision>181</cp:revision>
  <dcterms:created xsi:type="dcterms:W3CDTF">2023-02-21T16:51:38Z</dcterms:created>
  <dcterms:modified xsi:type="dcterms:W3CDTF">2025-04-22T12:59:00Z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