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310" r:id="rId5"/>
    <p:sldId id="262" r:id="rId6"/>
    <p:sldId id="307" r:id="rId7"/>
    <p:sldId id="293" r:id="rId8"/>
    <p:sldId id="294" r:id="rId9"/>
    <p:sldId id="298" r:id="rId10"/>
    <p:sldId id="299" r:id="rId11"/>
    <p:sldId id="300" r:id="rId12"/>
    <p:sldId id="301" r:id="rId13"/>
    <p:sldId id="302" r:id="rId14"/>
    <p:sldId id="303" r:id="rId15"/>
    <p:sldId id="270" r:id="rId16"/>
    <p:sldId id="268" r:id="rId17"/>
    <p:sldId id="304" r:id="rId18"/>
    <p:sldId id="271" r:id="rId19"/>
    <p:sldId id="275" r:id="rId20"/>
    <p:sldId id="272" r:id="rId21"/>
    <p:sldId id="276" r:id="rId22"/>
    <p:sldId id="279" r:id="rId23"/>
    <p:sldId id="285" r:id="rId24"/>
    <p:sldId id="287" r:id="rId25"/>
    <p:sldId id="281" r:id="rId26"/>
    <p:sldId id="283" r:id="rId27"/>
    <p:sldId id="280" r:id="rId28"/>
    <p:sldId id="289" r:id="rId29"/>
    <p:sldId id="297" r:id="rId30"/>
    <p:sldId id="309" r:id="rId31"/>
    <p:sldId id="308" r:id="rId32"/>
    <p:sldId id="311" r:id="rId33"/>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entin Nadasan" initials="VN" lastIdx="4" clrIdx="0">
    <p:extLst>
      <p:ext uri="{19B8F6BF-5375-455C-9EA6-DF929625EA0E}">
        <p15:presenceInfo xmlns:p15="http://schemas.microsoft.com/office/powerpoint/2012/main" userId="222259932edb531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3" autoAdjust="0"/>
    <p:restoredTop sz="9582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079F67-4D48-497C-A54D-26CFD09CC866}" type="doc">
      <dgm:prSet loTypeId="urn:microsoft.com/office/officeart/2005/8/layout/radial4" loCatId="relationship" qsTypeId="urn:microsoft.com/office/officeart/2005/8/quickstyle/simple1" qsCatId="simple" csTypeId="urn:microsoft.com/office/officeart/2005/8/colors/accent1_2" csCatId="accent1" phldr="1"/>
      <dgm:spPr/>
      <dgm:t>
        <a:bodyPr rtlCol="0"/>
        <a:lstStyle/>
        <a:p>
          <a:pPr rtl="0"/>
          <a:endParaRPr lang="en-US"/>
        </a:p>
      </dgm:t>
    </dgm:pt>
    <dgm:pt modelId="{69E15F00-CB7D-4A8D-A55F-45EA63B71A12}">
      <dgm:prSet phldrT="[Text]"/>
      <dgm:spPr>
        <a:solidFill>
          <a:schemeClr val="accent1">
            <a:lumMod val="50000"/>
          </a:schemeClr>
        </a:solidFill>
      </dgm:spPr>
      <dgm:t>
        <a:bodyPr rtlCol="0"/>
        <a:lstStyle/>
        <a:p>
          <a:pPr rtl="0"/>
          <a:r>
            <a:rPr lang="ro" dirty="0"/>
            <a:t>Cancer</a:t>
          </a:r>
        </a:p>
      </dgm:t>
    </dgm:pt>
    <dgm:pt modelId="{69A5E8B1-B34C-48B9-BE52-BD62CE3E14B4}" type="parTrans" cxnId="{06FDE2A6-1A8F-4A1E-BC01-5DB0944F7868}">
      <dgm:prSet/>
      <dgm:spPr/>
      <dgm:t>
        <a:bodyPr rtlCol="0"/>
        <a:lstStyle/>
        <a:p>
          <a:pPr rtl="0"/>
          <a:endParaRPr lang="en-US"/>
        </a:p>
      </dgm:t>
    </dgm:pt>
    <dgm:pt modelId="{4DFA39E6-54EA-4E06-BD43-0018E1BE733B}" type="sibTrans" cxnId="{06FDE2A6-1A8F-4A1E-BC01-5DB0944F7868}">
      <dgm:prSet/>
      <dgm:spPr/>
      <dgm:t>
        <a:bodyPr rtlCol="0"/>
        <a:lstStyle/>
        <a:p>
          <a:pPr rtl="0"/>
          <a:endParaRPr lang="en-US"/>
        </a:p>
      </dgm:t>
    </dgm:pt>
    <dgm:pt modelId="{637D56D0-48F0-4EFB-8C00-D8713EED0119}">
      <dgm:prSet phldrT="[Text]"/>
      <dgm:spPr/>
      <dgm:t>
        <a:bodyPr rtlCol="0"/>
        <a:lstStyle/>
        <a:p>
          <a:pPr rtl="0"/>
          <a:r>
            <a:rPr lang="ro">
              <a:effectLst/>
              <a:latin typeface="Calibri" panose="020F0502020204030204" pitchFamily="34" charset="0"/>
              <a:ea typeface="Calibri" panose="020F0502020204030204" pitchFamily="34" charset="0"/>
              <a:cs typeface="Times New Roman" panose="02020603050405020304" pitchFamily="18" charset="0"/>
            </a:rPr>
            <a:t>Poluarea aerului</a:t>
          </a:r>
          <a:endParaRPr lang="en-US" dirty="0"/>
        </a:p>
      </dgm:t>
    </dgm:pt>
    <dgm:pt modelId="{FDC69766-4F52-41BD-8CE5-0A6E3D840E6B}" type="parTrans" cxnId="{EDE5CD3D-835E-4927-B982-074CCFDF3D40}">
      <dgm:prSet/>
      <dgm:spPr/>
      <dgm:t>
        <a:bodyPr rtlCol="0"/>
        <a:lstStyle/>
        <a:p>
          <a:pPr rtl="0"/>
          <a:endParaRPr lang="en-US"/>
        </a:p>
      </dgm:t>
    </dgm:pt>
    <dgm:pt modelId="{90421763-A98A-4CD3-B8EF-465226DD0F1C}" type="sibTrans" cxnId="{EDE5CD3D-835E-4927-B982-074CCFDF3D40}">
      <dgm:prSet/>
      <dgm:spPr/>
      <dgm:t>
        <a:bodyPr rtlCol="0"/>
        <a:lstStyle/>
        <a:p>
          <a:pPr rtl="0"/>
          <a:endParaRPr lang="en-US"/>
        </a:p>
      </dgm:t>
    </dgm:pt>
    <dgm:pt modelId="{E39BCB97-CD1C-47EE-BF0C-ACDA26111336}">
      <dgm:prSet phldrT="[Text]"/>
      <dgm:spPr/>
      <dgm:t>
        <a:bodyPr rtlCol="0"/>
        <a:lstStyle/>
        <a:p>
          <a:pPr rtl="0"/>
          <a:r>
            <a:rPr lang="ro">
              <a:effectLst/>
              <a:latin typeface="Calibri" panose="020F0502020204030204" pitchFamily="34" charset="0"/>
              <a:ea typeface="Calibri" panose="020F0502020204030204" pitchFamily="34" charset="0"/>
              <a:cs typeface="Times New Roman" panose="02020603050405020304" pitchFamily="18" charset="0"/>
            </a:rPr>
            <a:t>Expunerea la radiații UV</a:t>
          </a:r>
          <a:endParaRPr lang="en-US" dirty="0"/>
        </a:p>
      </dgm:t>
    </dgm:pt>
    <dgm:pt modelId="{B0DB882F-3607-4B0E-88E1-51A4EEB6AEB5}" type="parTrans" cxnId="{AF643984-74B5-4F1F-B36A-2D99FEB5988C}">
      <dgm:prSet/>
      <dgm:spPr/>
      <dgm:t>
        <a:bodyPr rtlCol="0"/>
        <a:lstStyle/>
        <a:p>
          <a:pPr rtl="0"/>
          <a:endParaRPr lang="en-US"/>
        </a:p>
      </dgm:t>
    </dgm:pt>
    <dgm:pt modelId="{2CF69F26-0C1E-429B-AEE6-110772120835}" type="sibTrans" cxnId="{AF643984-74B5-4F1F-B36A-2D99FEB5988C}">
      <dgm:prSet/>
      <dgm:spPr/>
      <dgm:t>
        <a:bodyPr rtlCol="0"/>
        <a:lstStyle/>
        <a:p>
          <a:pPr rtl="0"/>
          <a:endParaRPr lang="en-US"/>
        </a:p>
      </dgm:t>
    </dgm:pt>
    <dgm:pt modelId="{F40F8FDC-F188-4A4D-9F0B-73DE76694F94}">
      <dgm:prSet phldrT="[Text]"/>
      <dgm:spPr/>
      <dgm:t>
        <a:bodyPr rtlCol="0"/>
        <a:lstStyle/>
        <a:p>
          <a:pPr rtl="0"/>
          <a:r>
            <a:rPr lang="ro">
              <a:effectLst/>
              <a:latin typeface="Calibri" panose="020F0502020204030204" pitchFamily="34" charset="0"/>
              <a:ea typeface="Calibri" panose="020F0502020204030204" pitchFamily="34" charset="0"/>
              <a:cs typeface="Times New Roman" panose="02020603050405020304" pitchFamily="18" charset="0"/>
            </a:rPr>
            <a:t>Întreruperi în alimentarea cu alimente și apă</a:t>
          </a:r>
          <a:endParaRPr lang="en-US" dirty="0"/>
        </a:p>
      </dgm:t>
    </dgm:pt>
    <dgm:pt modelId="{85925B79-C724-48EB-BE59-228B1D017444}" type="parTrans" cxnId="{064AB3C3-3B89-431F-BCE7-4F4664ED64B0}">
      <dgm:prSet/>
      <dgm:spPr/>
      <dgm:t>
        <a:bodyPr rtlCol="0"/>
        <a:lstStyle/>
        <a:p>
          <a:pPr rtl="0"/>
          <a:endParaRPr lang="en-US"/>
        </a:p>
      </dgm:t>
    </dgm:pt>
    <dgm:pt modelId="{6CB41DD4-8A62-4804-A067-CD4CA216CAD8}" type="sibTrans" cxnId="{064AB3C3-3B89-431F-BCE7-4F4664ED64B0}">
      <dgm:prSet/>
      <dgm:spPr/>
      <dgm:t>
        <a:bodyPr rtlCol="0"/>
        <a:lstStyle/>
        <a:p>
          <a:pPr rtl="0"/>
          <a:endParaRPr lang="en-US"/>
        </a:p>
      </dgm:t>
    </dgm:pt>
    <dgm:pt modelId="{7380944A-2FBD-47DA-92DE-9D33A74529B4}">
      <dgm:prSet phldrT="[Text]"/>
      <dgm:spPr/>
      <dgm:t>
        <a:bodyPr rtlCol="0"/>
        <a:lstStyle/>
        <a:p>
          <a:pPr rtl="0"/>
          <a:r>
            <a:rPr lang="ro">
              <a:effectLst/>
              <a:latin typeface="Calibri" panose="020F0502020204030204" pitchFamily="34" charset="0"/>
              <a:ea typeface="Calibri" panose="020F0502020204030204" pitchFamily="34" charset="0"/>
              <a:cs typeface="Times New Roman" panose="02020603050405020304" pitchFamily="18" charset="0"/>
            </a:rPr>
            <a:t>Expunerea la substanțe toxice industriale</a:t>
          </a:r>
          <a:endParaRPr lang="en-US" dirty="0"/>
        </a:p>
      </dgm:t>
    </dgm:pt>
    <dgm:pt modelId="{8408E818-442E-4E5F-A144-F37C60B176EA}" type="parTrans" cxnId="{299E633F-FA1E-4A99-84BC-BD190521F970}">
      <dgm:prSet/>
      <dgm:spPr/>
      <dgm:t>
        <a:bodyPr rtlCol="0"/>
        <a:lstStyle/>
        <a:p>
          <a:pPr rtl="0"/>
          <a:endParaRPr lang="en-US"/>
        </a:p>
      </dgm:t>
    </dgm:pt>
    <dgm:pt modelId="{4EF393F3-EDA7-4140-881A-09A30DFE045B}" type="sibTrans" cxnId="{299E633F-FA1E-4A99-84BC-BD190521F970}">
      <dgm:prSet/>
      <dgm:spPr/>
      <dgm:t>
        <a:bodyPr rtlCol="0"/>
        <a:lstStyle/>
        <a:p>
          <a:pPr rtl="0"/>
          <a:endParaRPr lang="en-US"/>
        </a:p>
      </dgm:t>
    </dgm:pt>
    <dgm:pt modelId="{5F294FBC-0A80-4FA1-B07F-1A8E26EAA86A}">
      <dgm:prSet phldrT="[Text]"/>
      <dgm:spPr/>
      <dgm:t>
        <a:bodyPr rtlCol="0"/>
        <a:lstStyle/>
        <a:p>
          <a:pPr rtl="0"/>
          <a:r>
            <a:rPr lang="ro" dirty="0">
              <a:effectLst/>
              <a:latin typeface="Calibri" panose="020F0502020204030204" pitchFamily="34" charset="0"/>
              <a:ea typeface="Calibri" panose="020F0502020204030204" pitchFamily="34" charset="0"/>
              <a:cs typeface="Times New Roman" panose="02020603050405020304" pitchFamily="18" charset="0"/>
            </a:rPr>
            <a:t>Cauze infecțioase</a:t>
          </a:r>
          <a:r>
            <a:rPr lang="ro"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de</a:t>
          </a:r>
          <a:r>
            <a:rPr lang="ro" dirty="0">
              <a:effectLst/>
              <a:latin typeface="Calibri" panose="020F0502020204030204" pitchFamily="34" charset="0"/>
              <a:ea typeface="Calibri" panose="020F0502020204030204" pitchFamily="34" charset="0"/>
              <a:cs typeface="Times New Roman" panose="02020603050405020304" pitchFamily="18" charset="0"/>
            </a:rPr>
            <a:t> cancer</a:t>
          </a:r>
          <a:endParaRPr lang="en-US" strike="sngStrike" dirty="0">
            <a:solidFill>
              <a:srgbClr val="FF0000"/>
            </a:solidFill>
          </a:endParaRPr>
        </a:p>
      </dgm:t>
    </dgm:pt>
    <dgm:pt modelId="{5E757E16-0AE1-4E99-8DA5-A93EAF4268BC}" type="parTrans" cxnId="{2EB2448E-FA04-4F67-A00F-9B84A1619EC8}">
      <dgm:prSet/>
      <dgm:spPr/>
      <dgm:t>
        <a:bodyPr rtlCol="0"/>
        <a:lstStyle/>
        <a:p>
          <a:pPr rtl="0"/>
          <a:endParaRPr lang="en-US"/>
        </a:p>
      </dgm:t>
    </dgm:pt>
    <dgm:pt modelId="{C2BC7384-9311-4C2A-99B4-146B9464F3C9}" type="sibTrans" cxnId="{2EB2448E-FA04-4F67-A00F-9B84A1619EC8}">
      <dgm:prSet/>
      <dgm:spPr/>
      <dgm:t>
        <a:bodyPr rtlCol="0"/>
        <a:lstStyle/>
        <a:p>
          <a:pPr rtl="0"/>
          <a:endParaRPr lang="en-US"/>
        </a:p>
      </dgm:t>
    </dgm:pt>
    <dgm:pt modelId="{39A4ED5C-2961-44E9-94DF-337DB3C84547}" type="pres">
      <dgm:prSet presAssocID="{C5079F67-4D48-497C-A54D-26CFD09CC866}" presName="cycle" presStyleCnt="0">
        <dgm:presLayoutVars>
          <dgm:chMax val="1"/>
          <dgm:dir/>
          <dgm:animLvl val="ctr"/>
          <dgm:resizeHandles val="exact"/>
        </dgm:presLayoutVars>
      </dgm:prSet>
      <dgm:spPr/>
      <dgm:t>
        <a:bodyPr/>
        <a:lstStyle/>
        <a:p>
          <a:endParaRPr lang="hu-HU"/>
        </a:p>
      </dgm:t>
    </dgm:pt>
    <dgm:pt modelId="{7588E624-254E-476A-B4ED-53EF5CAFA9DF}" type="pres">
      <dgm:prSet presAssocID="{69E15F00-CB7D-4A8D-A55F-45EA63B71A12}" presName="centerShape" presStyleLbl="node0" presStyleIdx="0" presStyleCnt="1"/>
      <dgm:spPr/>
      <dgm:t>
        <a:bodyPr/>
        <a:lstStyle/>
        <a:p>
          <a:endParaRPr lang="hu-HU"/>
        </a:p>
      </dgm:t>
    </dgm:pt>
    <dgm:pt modelId="{ED5C492B-BAC2-449E-B20E-BE0C60419AC9}" type="pres">
      <dgm:prSet presAssocID="{FDC69766-4F52-41BD-8CE5-0A6E3D840E6B}" presName="parTrans" presStyleLbl="bgSibTrans2D1" presStyleIdx="0" presStyleCnt="5"/>
      <dgm:spPr/>
      <dgm:t>
        <a:bodyPr/>
        <a:lstStyle/>
        <a:p>
          <a:endParaRPr lang="hu-HU"/>
        </a:p>
      </dgm:t>
    </dgm:pt>
    <dgm:pt modelId="{1A363BD4-7C6A-4504-A2E6-4076AAB43C37}" type="pres">
      <dgm:prSet presAssocID="{637D56D0-48F0-4EFB-8C00-D8713EED0119}" presName="node" presStyleLbl="node1" presStyleIdx="0" presStyleCnt="5">
        <dgm:presLayoutVars>
          <dgm:bulletEnabled val="1"/>
        </dgm:presLayoutVars>
      </dgm:prSet>
      <dgm:spPr/>
      <dgm:t>
        <a:bodyPr/>
        <a:lstStyle/>
        <a:p>
          <a:endParaRPr lang="hu-HU"/>
        </a:p>
      </dgm:t>
    </dgm:pt>
    <dgm:pt modelId="{13B5C141-57C2-428D-9666-0164D69F4BA4}" type="pres">
      <dgm:prSet presAssocID="{B0DB882F-3607-4B0E-88E1-51A4EEB6AEB5}" presName="parTrans" presStyleLbl="bgSibTrans2D1" presStyleIdx="1" presStyleCnt="5"/>
      <dgm:spPr/>
      <dgm:t>
        <a:bodyPr/>
        <a:lstStyle/>
        <a:p>
          <a:endParaRPr lang="hu-HU"/>
        </a:p>
      </dgm:t>
    </dgm:pt>
    <dgm:pt modelId="{D0DE768D-BC0F-4F6C-A3E8-59D34F7CA0C2}" type="pres">
      <dgm:prSet presAssocID="{E39BCB97-CD1C-47EE-BF0C-ACDA26111336}" presName="node" presStyleLbl="node1" presStyleIdx="1" presStyleCnt="5">
        <dgm:presLayoutVars>
          <dgm:bulletEnabled val="1"/>
        </dgm:presLayoutVars>
      </dgm:prSet>
      <dgm:spPr/>
      <dgm:t>
        <a:bodyPr/>
        <a:lstStyle/>
        <a:p>
          <a:endParaRPr lang="hu-HU"/>
        </a:p>
      </dgm:t>
    </dgm:pt>
    <dgm:pt modelId="{FE0C4755-71A4-4029-A7CF-C37C972860A6}" type="pres">
      <dgm:prSet presAssocID="{85925B79-C724-48EB-BE59-228B1D017444}" presName="parTrans" presStyleLbl="bgSibTrans2D1" presStyleIdx="2" presStyleCnt="5"/>
      <dgm:spPr/>
      <dgm:t>
        <a:bodyPr/>
        <a:lstStyle/>
        <a:p>
          <a:endParaRPr lang="hu-HU"/>
        </a:p>
      </dgm:t>
    </dgm:pt>
    <dgm:pt modelId="{1BDA9130-D663-4E9F-A359-BF4821C8F7DE}" type="pres">
      <dgm:prSet presAssocID="{F40F8FDC-F188-4A4D-9F0B-73DE76694F94}" presName="node" presStyleLbl="node1" presStyleIdx="2" presStyleCnt="5">
        <dgm:presLayoutVars>
          <dgm:bulletEnabled val="1"/>
        </dgm:presLayoutVars>
      </dgm:prSet>
      <dgm:spPr/>
      <dgm:t>
        <a:bodyPr/>
        <a:lstStyle/>
        <a:p>
          <a:endParaRPr lang="hu-HU"/>
        </a:p>
      </dgm:t>
    </dgm:pt>
    <dgm:pt modelId="{77B31EA5-DB0F-42D3-9D57-0898ACCC3D8A}" type="pres">
      <dgm:prSet presAssocID="{8408E818-442E-4E5F-A144-F37C60B176EA}" presName="parTrans" presStyleLbl="bgSibTrans2D1" presStyleIdx="3" presStyleCnt="5"/>
      <dgm:spPr/>
      <dgm:t>
        <a:bodyPr/>
        <a:lstStyle/>
        <a:p>
          <a:endParaRPr lang="hu-HU"/>
        </a:p>
      </dgm:t>
    </dgm:pt>
    <dgm:pt modelId="{3E1F8496-749F-47E5-8F80-514607FCD1FF}" type="pres">
      <dgm:prSet presAssocID="{7380944A-2FBD-47DA-92DE-9D33A74529B4}" presName="node" presStyleLbl="node1" presStyleIdx="3" presStyleCnt="5">
        <dgm:presLayoutVars>
          <dgm:bulletEnabled val="1"/>
        </dgm:presLayoutVars>
      </dgm:prSet>
      <dgm:spPr/>
      <dgm:t>
        <a:bodyPr/>
        <a:lstStyle/>
        <a:p>
          <a:endParaRPr lang="hu-HU"/>
        </a:p>
      </dgm:t>
    </dgm:pt>
    <dgm:pt modelId="{DBD36A48-C397-4D0A-A1A8-2688E1887E45}" type="pres">
      <dgm:prSet presAssocID="{5E757E16-0AE1-4E99-8DA5-A93EAF4268BC}" presName="parTrans" presStyleLbl="bgSibTrans2D1" presStyleIdx="4" presStyleCnt="5"/>
      <dgm:spPr/>
      <dgm:t>
        <a:bodyPr/>
        <a:lstStyle/>
        <a:p>
          <a:endParaRPr lang="hu-HU"/>
        </a:p>
      </dgm:t>
    </dgm:pt>
    <dgm:pt modelId="{880FCDD8-329C-494D-8B6F-A4CA0FDE55F5}" type="pres">
      <dgm:prSet presAssocID="{5F294FBC-0A80-4FA1-B07F-1A8E26EAA86A}" presName="node" presStyleLbl="node1" presStyleIdx="4" presStyleCnt="5">
        <dgm:presLayoutVars>
          <dgm:bulletEnabled val="1"/>
        </dgm:presLayoutVars>
      </dgm:prSet>
      <dgm:spPr/>
      <dgm:t>
        <a:bodyPr/>
        <a:lstStyle/>
        <a:p>
          <a:endParaRPr lang="hu-HU"/>
        </a:p>
      </dgm:t>
    </dgm:pt>
  </dgm:ptLst>
  <dgm:cxnLst>
    <dgm:cxn modelId="{164F285B-C84A-480B-A090-5FFD26FB8BD7}" type="presOf" srcId="{85925B79-C724-48EB-BE59-228B1D017444}" destId="{FE0C4755-71A4-4029-A7CF-C37C972860A6}" srcOrd="0" destOrd="0" presId="urn:microsoft.com/office/officeart/2005/8/layout/radial4"/>
    <dgm:cxn modelId="{CF8EBFC8-3B09-478D-9811-D8AF66D3A1A1}" type="presOf" srcId="{5E757E16-0AE1-4E99-8DA5-A93EAF4268BC}" destId="{DBD36A48-C397-4D0A-A1A8-2688E1887E45}" srcOrd="0" destOrd="0" presId="urn:microsoft.com/office/officeart/2005/8/layout/radial4"/>
    <dgm:cxn modelId="{5CC8F690-996D-4FE2-8FB9-FB2183C47959}" type="presOf" srcId="{8408E818-442E-4E5F-A144-F37C60B176EA}" destId="{77B31EA5-DB0F-42D3-9D57-0898ACCC3D8A}" srcOrd="0" destOrd="0" presId="urn:microsoft.com/office/officeart/2005/8/layout/radial4"/>
    <dgm:cxn modelId="{D288ECCF-C77F-464D-96C6-97ACA8BB7843}" type="presOf" srcId="{637D56D0-48F0-4EFB-8C00-D8713EED0119}" destId="{1A363BD4-7C6A-4504-A2E6-4076AAB43C37}" srcOrd="0" destOrd="0" presId="urn:microsoft.com/office/officeart/2005/8/layout/radial4"/>
    <dgm:cxn modelId="{1EFC6FF2-23D8-4635-85BB-1915D3642392}" type="presOf" srcId="{E39BCB97-CD1C-47EE-BF0C-ACDA26111336}" destId="{D0DE768D-BC0F-4F6C-A3E8-59D34F7CA0C2}" srcOrd="0" destOrd="0" presId="urn:microsoft.com/office/officeart/2005/8/layout/radial4"/>
    <dgm:cxn modelId="{2EB2448E-FA04-4F67-A00F-9B84A1619EC8}" srcId="{69E15F00-CB7D-4A8D-A55F-45EA63B71A12}" destId="{5F294FBC-0A80-4FA1-B07F-1A8E26EAA86A}" srcOrd="4" destOrd="0" parTransId="{5E757E16-0AE1-4E99-8DA5-A93EAF4268BC}" sibTransId="{C2BC7384-9311-4C2A-99B4-146B9464F3C9}"/>
    <dgm:cxn modelId="{EDE5CD3D-835E-4927-B982-074CCFDF3D40}" srcId="{69E15F00-CB7D-4A8D-A55F-45EA63B71A12}" destId="{637D56D0-48F0-4EFB-8C00-D8713EED0119}" srcOrd="0" destOrd="0" parTransId="{FDC69766-4F52-41BD-8CE5-0A6E3D840E6B}" sibTransId="{90421763-A98A-4CD3-B8EF-465226DD0F1C}"/>
    <dgm:cxn modelId="{AF643984-74B5-4F1F-B36A-2D99FEB5988C}" srcId="{69E15F00-CB7D-4A8D-A55F-45EA63B71A12}" destId="{E39BCB97-CD1C-47EE-BF0C-ACDA26111336}" srcOrd="1" destOrd="0" parTransId="{B0DB882F-3607-4B0E-88E1-51A4EEB6AEB5}" sibTransId="{2CF69F26-0C1E-429B-AEE6-110772120835}"/>
    <dgm:cxn modelId="{0930CA7D-EAAD-4D84-8823-7E549F47DBB8}" type="presOf" srcId="{69E15F00-CB7D-4A8D-A55F-45EA63B71A12}" destId="{7588E624-254E-476A-B4ED-53EF5CAFA9DF}" srcOrd="0" destOrd="0" presId="urn:microsoft.com/office/officeart/2005/8/layout/radial4"/>
    <dgm:cxn modelId="{4576916D-EF60-4E8B-9DBC-D39A03615EA8}" type="presOf" srcId="{B0DB882F-3607-4B0E-88E1-51A4EEB6AEB5}" destId="{13B5C141-57C2-428D-9666-0164D69F4BA4}" srcOrd="0" destOrd="0" presId="urn:microsoft.com/office/officeart/2005/8/layout/radial4"/>
    <dgm:cxn modelId="{E6EB5416-3A43-448A-9BF4-1F04DE8D871B}" type="presOf" srcId="{F40F8FDC-F188-4A4D-9F0B-73DE76694F94}" destId="{1BDA9130-D663-4E9F-A359-BF4821C8F7DE}" srcOrd="0" destOrd="0" presId="urn:microsoft.com/office/officeart/2005/8/layout/radial4"/>
    <dgm:cxn modelId="{935F8DB9-66FD-4B9A-A33E-FAEC23804E23}" type="presOf" srcId="{FDC69766-4F52-41BD-8CE5-0A6E3D840E6B}" destId="{ED5C492B-BAC2-449E-B20E-BE0C60419AC9}" srcOrd="0" destOrd="0" presId="urn:microsoft.com/office/officeart/2005/8/layout/radial4"/>
    <dgm:cxn modelId="{FC7E393B-1401-46AC-89EE-262C89CC8823}" type="presOf" srcId="{7380944A-2FBD-47DA-92DE-9D33A74529B4}" destId="{3E1F8496-749F-47E5-8F80-514607FCD1FF}" srcOrd="0" destOrd="0" presId="urn:microsoft.com/office/officeart/2005/8/layout/radial4"/>
    <dgm:cxn modelId="{4C41BD33-D42E-4081-8B0D-AC34833D82BE}" type="presOf" srcId="{C5079F67-4D48-497C-A54D-26CFD09CC866}" destId="{39A4ED5C-2961-44E9-94DF-337DB3C84547}" srcOrd="0" destOrd="0" presId="urn:microsoft.com/office/officeart/2005/8/layout/radial4"/>
    <dgm:cxn modelId="{064AB3C3-3B89-431F-BCE7-4F4664ED64B0}" srcId="{69E15F00-CB7D-4A8D-A55F-45EA63B71A12}" destId="{F40F8FDC-F188-4A4D-9F0B-73DE76694F94}" srcOrd="2" destOrd="0" parTransId="{85925B79-C724-48EB-BE59-228B1D017444}" sibTransId="{6CB41DD4-8A62-4804-A067-CD4CA216CAD8}"/>
    <dgm:cxn modelId="{06FDE2A6-1A8F-4A1E-BC01-5DB0944F7868}" srcId="{C5079F67-4D48-497C-A54D-26CFD09CC866}" destId="{69E15F00-CB7D-4A8D-A55F-45EA63B71A12}" srcOrd="0" destOrd="0" parTransId="{69A5E8B1-B34C-48B9-BE52-BD62CE3E14B4}" sibTransId="{4DFA39E6-54EA-4E06-BD43-0018E1BE733B}"/>
    <dgm:cxn modelId="{61ED37AB-6BC6-4DF1-8620-ED96F02A98EF}" type="presOf" srcId="{5F294FBC-0A80-4FA1-B07F-1A8E26EAA86A}" destId="{880FCDD8-329C-494D-8B6F-A4CA0FDE55F5}" srcOrd="0" destOrd="0" presId="urn:microsoft.com/office/officeart/2005/8/layout/radial4"/>
    <dgm:cxn modelId="{299E633F-FA1E-4A99-84BC-BD190521F970}" srcId="{69E15F00-CB7D-4A8D-A55F-45EA63B71A12}" destId="{7380944A-2FBD-47DA-92DE-9D33A74529B4}" srcOrd="3" destOrd="0" parTransId="{8408E818-442E-4E5F-A144-F37C60B176EA}" sibTransId="{4EF393F3-EDA7-4140-881A-09A30DFE045B}"/>
    <dgm:cxn modelId="{8918089F-CCA6-4A27-8704-3BAA8B55BD72}" type="presParOf" srcId="{39A4ED5C-2961-44E9-94DF-337DB3C84547}" destId="{7588E624-254E-476A-B4ED-53EF5CAFA9DF}" srcOrd="0" destOrd="0" presId="urn:microsoft.com/office/officeart/2005/8/layout/radial4"/>
    <dgm:cxn modelId="{75F900D3-E662-4C47-81E2-0DB9B1E1EB62}" type="presParOf" srcId="{39A4ED5C-2961-44E9-94DF-337DB3C84547}" destId="{ED5C492B-BAC2-449E-B20E-BE0C60419AC9}" srcOrd="1" destOrd="0" presId="urn:microsoft.com/office/officeart/2005/8/layout/radial4"/>
    <dgm:cxn modelId="{DB59B50C-8D4F-476F-AADB-2A1C81FFF6E1}" type="presParOf" srcId="{39A4ED5C-2961-44E9-94DF-337DB3C84547}" destId="{1A363BD4-7C6A-4504-A2E6-4076AAB43C37}" srcOrd="2" destOrd="0" presId="urn:microsoft.com/office/officeart/2005/8/layout/radial4"/>
    <dgm:cxn modelId="{E51B3C53-A887-402B-ADF7-44B549C71F65}" type="presParOf" srcId="{39A4ED5C-2961-44E9-94DF-337DB3C84547}" destId="{13B5C141-57C2-428D-9666-0164D69F4BA4}" srcOrd="3" destOrd="0" presId="urn:microsoft.com/office/officeart/2005/8/layout/radial4"/>
    <dgm:cxn modelId="{A614A12A-DE1C-416D-B6DB-E48D739DED56}" type="presParOf" srcId="{39A4ED5C-2961-44E9-94DF-337DB3C84547}" destId="{D0DE768D-BC0F-4F6C-A3E8-59D34F7CA0C2}" srcOrd="4" destOrd="0" presId="urn:microsoft.com/office/officeart/2005/8/layout/radial4"/>
    <dgm:cxn modelId="{326F8CEA-5708-427A-BBFD-D61BCDAC3020}" type="presParOf" srcId="{39A4ED5C-2961-44E9-94DF-337DB3C84547}" destId="{FE0C4755-71A4-4029-A7CF-C37C972860A6}" srcOrd="5" destOrd="0" presId="urn:microsoft.com/office/officeart/2005/8/layout/radial4"/>
    <dgm:cxn modelId="{77BD0FF8-84EC-4684-BF5A-EE6CA6ED959C}" type="presParOf" srcId="{39A4ED5C-2961-44E9-94DF-337DB3C84547}" destId="{1BDA9130-D663-4E9F-A359-BF4821C8F7DE}" srcOrd="6" destOrd="0" presId="urn:microsoft.com/office/officeart/2005/8/layout/radial4"/>
    <dgm:cxn modelId="{77ED24C8-2796-46F2-B551-3D21AD41423B}" type="presParOf" srcId="{39A4ED5C-2961-44E9-94DF-337DB3C84547}" destId="{77B31EA5-DB0F-42D3-9D57-0898ACCC3D8A}" srcOrd="7" destOrd="0" presId="urn:microsoft.com/office/officeart/2005/8/layout/radial4"/>
    <dgm:cxn modelId="{9F02A62D-5C46-4277-9397-EBE30FC6D346}" type="presParOf" srcId="{39A4ED5C-2961-44E9-94DF-337DB3C84547}" destId="{3E1F8496-749F-47E5-8F80-514607FCD1FF}" srcOrd="8" destOrd="0" presId="urn:microsoft.com/office/officeart/2005/8/layout/radial4"/>
    <dgm:cxn modelId="{72EA11E1-82E1-4C1D-A654-D054C8C1A8CD}" type="presParOf" srcId="{39A4ED5C-2961-44E9-94DF-337DB3C84547}" destId="{DBD36A48-C397-4D0A-A1A8-2688E1887E45}" srcOrd="9" destOrd="0" presId="urn:microsoft.com/office/officeart/2005/8/layout/radial4"/>
    <dgm:cxn modelId="{C2F8A5BF-4390-4138-A1B7-6C746758AEF7}" type="presParOf" srcId="{39A4ED5C-2961-44E9-94DF-337DB3C84547}" destId="{880FCDD8-329C-494D-8B6F-A4CA0FDE55F5}"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00C680-22B8-4482-859C-D5C229BE8B6B}" type="doc">
      <dgm:prSet loTypeId="urn:microsoft.com/office/officeart/2005/8/layout/radial5" loCatId="relationship" qsTypeId="urn:microsoft.com/office/officeart/2005/8/quickstyle/simple1" qsCatId="simple" csTypeId="urn:microsoft.com/office/officeart/2005/8/colors/colorful1" csCatId="colorful" phldr="1"/>
      <dgm:spPr/>
      <dgm:t>
        <a:bodyPr rtlCol="0"/>
        <a:lstStyle/>
        <a:p>
          <a:pPr rtl="0"/>
          <a:endParaRPr lang="en-US"/>
        </a:p>
      </dgm:t>
    </dgm:pt>
    <dgm:pt modelId="{DAB12C94-FBFA-4F84-9362-08EFF44F4E0D}">
      <dgm:prSet phldrT="[Text]"/>
      <dgm:spPr/>
      <dgm:t>
        <a:bodyPr rtlCol="0"/>
        <a:lstStyle/>
        <a:p>
          <a:pPr rtl="0"/>
          <a:r>
            <a:rPr lang="ro"/>
            <a:t>Schimbările climatice</a:t>
          </a:r>
        </a:p>
      </dgm:t>
    </dgm:pt>
    <dgm:pt modelId="{6C656AA3-65F0-4C38-9536-3603CF79C864}" type="parTrans" cxnId="{6B6BE738-5721-487E-ACCC-F84C084D8F30}">
      <dgm:prSet/>
      <dgm:spPr/>
      <dgm:t>
        <a:bodyPr rtlCol="0"/>
        <a:lstStyle/>
        <a:p>
          <a:pPr rtl="0"/>
          <a:endParaRPr lang="en-US"/>
        </a:p>
      </dgm:t>
    </dgm:pt>
    <dgm:pt modelId="{0BD8B729-FAE6-4C12-ABB8-11916CE333B4}" type="sibTrans" cxnId="{6B6BE738-5721-487E-ACCC-F84C084D8F30}">
      <dgm:prSet/>
      <dgm:spPr/>
      <dgm:t>
        <a:bodyPr rtlCol="0"/>
        <a:lstStyle/>
        <a:p>
          <a:pPr rtl="0"/>
          <a:endParaRPr lang="en-US"/>
        </a:p>
      </dgm:t>
    </dgm:pt>
    <dgm:pt modelId="{56801026-42CA-4DB3-AB4F-B7E3B0B34D14}">
      <dgm:prSet phldrT="[Text]"/>
      <dgm:spPr/>
      <dgm:t>
        <a:bodyPr rtlCol="0"/>
        <a:lstStyle/>
        <a:p>
          <a:pPr rtl="0"/>
          <a:r>
            <a:rPr lang="ro"/>
            <a:t>Cancerul pulmonar</a:t>
          </a:r>
        </a:p>
      </dgm:t>
    </dgm:pt>
    <dgm:pt modelId="{9DE731F6-BF26-40DA-B009-174826A3D846}" type="parTrans" cxnId="{98248520-DB79-4E49-B288-B6CD77AD42AE}">
      <dgm:prSet/>
      <dgm:spPr/>
      <dgm:t>
        <a:bodyPr rtlCol="0"/>
        <a:lstStyle/>
        <a:p>
          <a:pPr rtl="0"/>
          <a:endParaRPr lang="en-US"/>
        </a:p>
      </dgm:t>
    </dgm:pt>
    <dgm:pt modelId="{E7595E6D-FE45-4A85-88E4-1355244FBF0D}" type="sibTrans" cxnId="{98248520-DB79-4E49-B288-B6CD77AD42AE}">
      <dgm:prSet/>
      <dgm:spPr/>
      <dgm:t>
        <a:bodyPr rtlCol="0"/>
        <a:lstStyle/>
        <a:p>
          <a:pPr rtl="0"/>
          <a:endParaRPr lang="en-US"/>
        </a:p>
      </dgm:t>
    </dgm:pt>
    <dgm:pt modelId="{4810F470-5CF0-48B6-85FE-91AF56CADDFD}">
      <dgm:prSet phldrT="[Text]"/>
      <dgm:spPr/>
      <dgm:t>
        <a:bodyPr rtlCol="0"/>
        <a:lstStyle/>
        <a:p>
          <a:pPr rtl="0"/>
          <a:r>
            <a:rPr lang="ro" dirty="0">
              <a:solidFill>
                <a:schemeClr val="bg1"/>
              </a:solidFill>
            </a:rPr>
            <a:t>Cancere ale tractului respirator superior</a:t>
          </a:r>
        </a:p>
      </dgm:t>
    </dgm:pt>
    <dgm:pt modelId="{64BB1CD1-3897-4D0B-B833-CE154E48B799}" type="parTrans" cxnId="{9CEE0FF4-C0D2-4461-87AF-57DB072BA30D}">
      <dgm:prSet/>
      <dgm:spPr/>
      <dgm:t>
        <a:bodyPr rtlCol="0"/>
        <a:lstStyle/>
        <a:p>
          <a:pPr rtl="0"/>
          <a:endParaRPr lang="en-US"/>
        </a:p>
      </dgm:t>
    </dgm:pt>
    <dgm:pt modelId="{ACDEDFB1-CE91-42F9-A12E-1EB71DAB7A3C}" type="sibTrans" cxnId="{9CEE0FF4-C0D2-4461-87AF-57DB072BA30D}">
      <dgm:prSet/>
      <dgm:spPr/>
      <dgm:t>
        <a:bodyPr rtlCol="0"/>
        <a:lstStyle/>
        <a:p>
          <a:pPr rtl="0"/>
          <a:endParaRPr lang="en-US"/>
        </a:p>
      </dgm:t>
    </dgm:pt>
    <dgm:pt modelId="{CF63082D-0AE8-4CBC-9202-7710B149502E}">
      <dgm:prSet phldrT="[Text]"/>
      <dgm:spPr/>
      <dgm:t>
        <a:bodyPr rtlCol="0"/>
        <a:lstStyle/>
        <a:p>
          <a:pPr rtl="0"/>
          <a:r>
            <a:rPr lang="ro" dirty="0">
              <a:solidFill>
                <a:schemeClr val="bg1"/>
              </a:solidFill>
            </a:rPr>
            <a:t>Cancere de piele</a:t>
          </a:r>
        </a:p>
      </dgm:t>
    </dgm:pt>
    <dgm:pt modelId="{74D505DE-E9B6-4BCC-99B6-69A69DDE6427}" type="parTrans" cxnId="{2A8E9328-F432-4E17-A001-80B808224CD4}">
      <dgm:prSet/>
      <dgm:spPr/>
      <dgm:t>
        <a:bodyPr rtlCol="0"/>
        <a:lstStyle/>
        <a:p>
          <a:pPr rtl="0"/>
          <a:endParaRPr lang="en-US"/>
        </a:p>
      </dgm:t>
    </dgm:pt>
    <dgm:pt modelId="{55FAA1C3-1B16-41DD-A16B-6DE75508D79C}" type="sibTrans" cxnId="{2A8E9328-F432-4E17-A001-80B808224CD4}">
      <dgm:prSet/>
      <dgm:spPr/>
      <dgm:t>
        <a:bodyPr rtlCol="0"/>
        <a:lstStyle/>
        <a:p>
          <a:pPr rtl="0"/>
          <a:endParaRPr lang="en-US"/>
        </a:p>
      </dgm:t>
    </dgm:pt>
    <dgm:pt modelId="{20025A0B-2F4D-4953-A60E-9BA8E368B0C8}">
      <dgm:prSet phldrT="[Text]"/>
      <dgm:spPr/>
      <dgm:t>
        <a:bodyPr rtlCol="0"/>
        <a:lstStyle/>
        <a:p>
          <a:pPr rtl="0"/>
          <a:r>
            <a:rPr lang="ro" dirty="0">
              <a:solidFill>
                <a:schemeClr val="bg1"/>
              </a:solidFill>
            </a:rPr>
            <a:t>Cancerele tractului gastro-intestinal</a:t>
          </a:r>
        </a:p>
      </dgm:t>
    </dgm:pt>
    <dgm:pt modelId="{8A51AD3A-20C9-4B26-AA4A-CD675324088D}" type="parTrans" cxnId="{50DFCCE7-260C-4501-BE59-D74D3B62141B}">
      <dgm:prSet/>
      <dgm:spPr/>
      <dgm:t>
        <a:bodyPr rtlCol="0"/>
        <a:lstStyle/>
        <a:p>
          <a:pPr rtl="0"/>
          <a:endParaRPr lang="en-US"/>
        </a:p>
      </dgm:t>
    </dgm:pt>
    <dgm:pt modelId="{0374AFF0-69C3-4F0C-8DFA-544731072B5C}" type="sibTrans" cxnId="{50DFCCE7-260C-4501-BE59-D74D3B62141B}">
      <dgm:prSet/>
      <dgm:spPr/>
      <dgm:t>
        <a:bodyPr rtlCol="0"/>
        <a:lstStyle/>
        <a:p>
          <a:pPr rtl="0"/>
          <a:endParaRPr lang="en-US"/>
        </a:p>
      </dgm:t>
    </dgm:pt>
    <dgm:pt modelId="{A982C416-E3AC-4D43-AE34-1059B1551D69}">
      <dgm:prSet phldrT="[Text]"/>
      <dgm:spPr>
        <a:solidFill>
          <a:srgbClr val="002060"/>
        </a:solidFill>
      </dgm:spPr>
      <dgm:t>
        <a:bodyPr rtlCol="0"/>
        <a:lstStyle/>
        <a:p>
          <a:pPr rtl="0"/>
          <a:r>
            <a:rPr lang="ro" dirty="0"/>
            <a:t>Cancerul hepatic</a:t>
          </a:r>
        </a:p>
      </dgm:t>
    </dgm:pt>
    <dgm:pt modelId="{EF6F63EF-AEB9-4B72-9195-243914B5140E}" type="parTrans" cxnId="{640BD9C0-CA51-4100-BB99-94EB83E7C64C}">
      <dgm:prSet/>
      <dgm:spPr>
        <a:solidFill>
          <a:srgbClr val="002060"/>
        </a:solidFill>
      </dgm:spPr>
      <dgm:t>
        <a:bodyPr rtlCol="0"/>
        <a:lstStyle/>
        <a:p>
          <a:pPr rtl="0"/>
          <a:endParaRPr lang="en-US"/>
        </a:p>
      </dgm:t>
    </dgm:pt>
    <dgm:pt modelId="{33DD0C9E-DE0A-4B4B-AFAF-A4E32529607E}" type="sibTrans" cxnId="{640BD9C0-CA51-4100-BB99-94EB83E7C64C}">
      <dgm:prSet/>
      <dgm:spPr/>
      <dgm:t>
        <a:bodyPr rtlCol="0"/>
        <a:lstStyle/>
        <a:p>
          <a:pPr rtl="0"/>
          <a:endParaRPr lang="en-US"/>
        </a:p>
      </dgm:t>
    </dgm:pt>
    <dgm:pt modelId="{9B195755-3631-4BC8-8A6A-D95D998069B3}">
      <dgm:prSet phldrT="[Text]"/>
      <dgm:spPr>
        <a:solidFill>
          <a:srgbClr val="FF0000"/>
        </a:solidFill>
      </dgm:spPr>
      <dgm:t>
        <a:bodyPr rtlCol="0"/>
        <a:lstStyle/>
        <a:p>
          <a:pPr rtl="0"/>
          <a:r>
            <a:rPr lang="ro" dirty="0"/>
            <a:t>Îngrijirea oncologică, toate cancerele</a:t>
          </a:r>
        </a:p>
      </dgm:t>
    </dgm:pt>
    <dgm:pt modelId="{7298AC0B-E4C4-4D97-B726-5A39BCF901F6}" type="parTrans" cxnId="{CBF0BAB2-CAE2-4FB6-B4CF-CB5F8691FA70}">
      <dgm:prSet/>
      <dgm:spPr>
        <a:solidFill>
          <a:srgbClr val="FF0000"/>
        </a:solidFill>
      </dgm:spPr>
      <dgm:t>
        <a:bodyPr rtlCol="0"/>
        <a:lstStyle/>
        <a:p>
          <a:pPr rtl="0"/>
          <a:endParaRPr lang="en-US"/>
        </a:p>
      </dgm:t>
    </dgm:pt>
    <dgm:pt modelId="{D474AD2E-479C-4768-B682-5151FF3D1699}" type="sibTrans" cxnId="{CBF0BAB2-CAE2-4FB6-B4CF-CB5F8691FA70}">
      <dgm:prSet/>
      <dgm:spPr/>
      <dgm:t>
        <a:bodyPr rtlCol="0"/>
        <a:lstStyle/>
        <a:p>
          <a:pPr rtl="0"/>
          <a:endParaRPr lang="en-US"/>
        </a:p>
      </dgm:t>
    </dgm:pt>
    <dgm:pt modelId="{04E07177-F5FD-4C2A-B7B3-A874F2C7BEFD}" type="pres">
      <dgm:prSet presAssocID="{4600C680-22B8-4482-859C-D5C229BE8B6B}" presName="Name0" presStyleCnt="0">
        <dgm:presLayoutVars>
          <dgm:chMax val="1"/>
          <dgm:dir/>
          <dgm:animLvl val="ctr"/>
          <dgm:resizeHandles val="exact"/>
        </dgm:presLayoutVars>
      </dgm:prSet>
      <dgm:spPr/>
      <dgm:t>
        <a:bodyPr/>
        <a:lstStyle/>
        <a:p>
          <a:endParaRPr lang="hu-HU"/>
        </a:p>
      </dgm:t>
    </dgm:pt>
    <dgm:pt modelId="{0E2F55CE-24D2-4D13-815A-C6DA3ADC1231}" type="pres">
      <dgm:prSet presAssocID="{DAB12C94-FBFA-4F84-9362-08EFF44F4E0D}" presName="centerShape" presStyleLbl="node0" presStyleIdx="0" presStyleCnt="1" custScaleX="186936"/>
      <dgm:spPr/>
      <dgm:t>
        <a:bodyPr/>
        <a:lstStyle/>
        <a:p>
          <a:endParaRPr lang="hu-HU"/>
        </a:p>
      </dgm:t>
    </dgm:pt>
    <dgm:pt modelId="{29F0D632-F6C6-4CE1-8090-3566F85BEA51}" type="pres">
      <dgm:prSet presAssocID="{9DE731F6-BF26-40DA-B009-174826A3D846}" presName="parTrans" presStyleLbl="sibTrans2D1" presStyleIdx="0" presStyleCnt="6"/>
      <dgm:spPr/>
      <dgm:t>
        <a:bodyPr/>
        <a:lstStyle/>
        <a:p>
          <a:endParaRPr lang="hu-HU"/>
        </a:p>
      </dgm:t>
    </dgm:pt>
    <dgm:pt modelId="{52BBC5E2-039F-413A-9EB3-51B886C97224}" type="pres">
      <dgm:prSet presAssocID="{9DE731F6-BF26-40DA-B009-174826A3D846}" presName="connectorText" presStyleLbl="sibTrans2D1" presStyleIdx="0" presStyleCnt="6"/>
      <dgm:spPr/>
      <dgm:t>
        <a:bodyPr/>
        <a:lstStyle/>
        <a:p>
          <a:endParaRPr lang="hu-HU"/>
        </a:p>
      </dgm:t>
    </dgm:pt>
    <dgm:pt modelId="{D07E7827-03F2-4D07-939D-0C4F14C9B533}" type="pres">
      <dgm:prSet presAssocID="{56801026-42CA-4DB3-AB4F-B7E3B0B34D14}" presName="node" presStyleLbl="node1" presStyleIdx="0" presStyleCnt="6" custScaleX="153907">
        <dgm:presLayoutVars>
          <dgm:bulletEnabled val="1"/>
        </dgm:presLayoutVars>
      </dgm:prSet>
      <dgm:spPr/>
      <dgm:t>
        <a:bodyPr/>
        <a:lstStyle/>
        <a:p>
          <a:endParaRPr lang="hu-HU"/>
        </a:p>
      </dgm:t>
    </dgm:pt>
    <dgm:pt modelId="{3DC45F9B-7617-4C8F-83F7-A59CBB60F749}" type="pres">
      <dgm:prSet presAssocID="{64BB1CD1-3897-4D0B-B833-CE154E48B799}" presName="parTrans" presStyleLbl="sibTrans2D1" presStyleIdx="1" presStyleCnt="6"/>
      <dgm:spPr/>
      <dgm:t>
        <a:bodyPr/>
        <a:lstStyle/>
        <a:p>
          <a:endParaRPr lang="hu-HU"/>
        </a:p>
      </dgm:t>
    </dgm:pt>
    <dgm:pt modelId="{18D945AE-E856-4BE5-B7EE-78EEE433D874}" type="pres">
      <dgm:prSet presAssocID="{64BB1CD1-3897-4D0B-B833-CE154E48B799}" presName="connectorText" presStyleLbl="sibTrans2D1" presStyleIdx="1" presStyleCnt="6"/>
      <dgm:spPr/>
      <dgm:t>
        <a:bodyPr/>
        <a:lstStyle/>
        <a:p>
          <a:endParaRPr lang="hu-HU"/>
        </a:p>
      </dgm:t>
    </dgm:pt>
    <dgm:pt modelId="{2BAF30CB-1EAA-4A4C-B270-57B9F2204063}" type="pres">
      <dgm:prSet presAssocID="{4810F470-5CF0-48B6-85FE-91AF56CADDFD}" presName="node" presStyleLbl="node1" presStyleIdx="1" presStyleCnt="6" custScaleX="157345" custRadScaleRad="170834" custRadScaleInc="31307">
        <dgm:presLayoutVars>
          <dgm:bulletEnabled val="1"/>
        </dgm:presLayoutVars>
      </dgm:prSet>
      <dgm:spPr/>
      <dgm:t>
        <a:bodyPr/>
        <a:lstStyle/>
        <a:p>
          <a:endParaRPr lang="hu-HU"/>
        </a:p>
      </dgm:t>
    </dgm:pt>
    <dgm:pt modelId="{78413072-BAA4-4875-A9FB-CBB1547A0364}" type="pres">
      <dgm:prSet presAssocID="{74D505DE-E9B6-4BCC-99B6-69A69DDE6427}" presName="parTrans" presStyleLbl="sibTrans2D1" presStyleIdx="2" presStyleCnt="6" custAng="864347" custScaleX="113022"/>
      <dgm:spPr/>
      <dgm:t>
        <a:bodyPr/>
        <a:lstStyle/>
        <a:p>
          <a:endParaRPr lang="hu-HU"/>
        </a:p>
      </dgm:t>
    </dgm:pt>
    <dgm:pt modelId="{3A009479-9DFB-416D-930D-D2583E002CB3}" type="pres">
      <dgm:prSet presAssocID="{74D505DE-E9B6-4BCC-99B6-69A69DDE6427}" presName="connectorText" presStyleLbl="sibTrans2D1" presStyleIdx="2" presStyleCnt="6"/>
      <dgm:spPr/>
      <dgm:t>
        <a:bodyPr/>
        <a:lstStyle/>
        <a:p>
          <a:endParaRPr lang="hu-HU"/>
        </a:p>
      </dgm:t>
    </dgm:pt>
    <dgm:pt modelId="{1C5C6C7A-806C-420F-A240-D395C1E1E53B}" type="pres">
      <dgm:prSet presAssocID="{CF63082D-0AE8-4CBC-9202-7710B149502E}" presName="node" presStyleLbl="node1" presStyleIdx="2" presStyleCnt="6" custScaleX="166614" custRadScaleRad="168789" custRadScaleInc="-40766">
        <dgm:presLayoutVars>
          <dgm:bulletEnabled val="1"/>
        </dgm:presLayoutVars>
      </dgm:prSet>
      <dgm:spPr/>
      <dgm:t>
        <a:bodyPr/>
        <a:lstStyle/>
        <a:p>
          <a:endParaRPr lang="hu-HU"/>
        </a:p>
      </dgm:t>
    </dgm:pt>
    <dgm:pt modelId="{73C20CA9-2787-457E-912F-59B6887A7C82}" type="pres">
      <dgm:prSet presAssocID="{7298AC0B-E4C4-4D97-B726-5A39BCF901F6}" presName="parTrans" presStyleLbl="sibTrans2D1" presStyleIdx="3" presStyleCnt="6" custScaleX="110136"/>
      <dgm:spPr/>
      <dgm:t>
        <a:bodyPr/>
        <a:lstStyle/>
        <a:p>
          <a:endParaRPr lang="hu-HU"/>
        </a:p>
      </dgm:t>
    </dgm:pt>
    <dgm:pt modelId="{05CA9EBA-9615-485A-A150-CA6FE2F8DA42}" type="pres">
      <dgm:prSet presAssocID="{7298AC0B-E4C4-4D97-B726-5A39BCF901F6}" presName="connectorText" presStyleLbl="sibTrans2D1" presStyleIdx="3" presStyleCnt="6"/>
      <dgm:spPr/>
      <dgm:t>
        <a:bodyPr/>
        <a:lstStyle/>
        <a:p>
          <a:endParaRPr lang="hu-HU"/>
        </a:p>
      </dgm:t>
    </dgm:pt>
    <dgm:pt modelId="{64E907AB-90FB-4011-A5A9-5D8D2E9234EF}" type="pres">
      <dgm:prSet presAssocID="{9B195755-3631-4BC8-8A6A-D95D998069B3}" presName="node" presStyleLbl="node1" presStyleIdx="3" presStyleCnt="6" custScaleX="174163">
        <dgm:presLayoutVars>
          <dgm:bulletEnabled val="1"/>
        </dgm:presLayoutVars>
      </dgm:prSet>
      <dgm:spPr/>
      <dgm:t>
        <a:bodyPr/>
        <a:lstStyle/>
        <a:p>
          <a:endParaRPr lang="hu-HU"/>
        </a:p>
      </dgm:t>
    </dgm:pt>
    <dgm:pt modelId="{56E1BB1C-21CF-476D-A51F-C1A2FCD59DED}" type="pres">
      <dgm:prSet presAssocID="{8A51AD3A-20C9-4B26-AA4A-CD675324088D}" presName="parTrans" presStyleLbl="sibTrans2D1" presStyleIdx="4" presStyleCnt="6" custScaleX="126497"/>
      <dgm:spPr/>
      <dgm:t>
        <a:bodyPr/>
        <a:lstStyle/>
        <a:p>
          <a:endParaRPr lang="hu-HU"/>
        </a:p>
      </dgm:t>
    </dgm:pt>
    <dgm:pt modelId="{92A94A56-EA4B-41D4-8616-300E2DBFC55C}" type="pres">
      <dgm:prSet presAssocID="{8A51AD3A-20C9-4B26-AA4A-CD675324088D}" presName="connectorText" presStyleLbl="sibTrans2D1" presStyleIdx="4" presStyleCnt="6"/>
      <dgm:spPr/>
      <dgm:t>
        <a:bodyPr/>
        <a:lstStyle/>
        <a:p>
          <a:endParaRPr lang="hu-HU"/>
        </a:p>
      </dgm:t>
    </dgm:pt>
    <dgm:pt modelId="{A6DE8D06-19D9-4C4C-854F-28FD7CC72578}" type="pres">
      <dgm:prSet presAssocID="{20025A0B-2F4D-4953-A60E-9BA8E368B0C8}" presName="node" presStyleLbl="node1" presStyleIdx="4" presStyleCnt="6" custScaleX="166025" custRadScaleRad="169122" custRadScaleInc="48504">
        <dgm:presLayoutVars>
          <dgm:bulletEnabled val="1"/>
        </dgm:presLayoutVars>
      </dgm:prSet>
      <dgm:spPr/>
      <dgm:t>
        <a:bodyPr/>
        <a:lstStyle/>
        <a:p>
          <a:endParaRPr lang="hu-HU"/>
        </a:p>
      </dgm:t>
    </dgm:pt>
    <dgm:pt modelId="{6A7021BB-50BF-41EA-ACDD-A1063B3BE2B1}" type="pres">
      <dgm:prSet presAssocID="{EF6F63EF-AEB9-4B72-9195-243914B5140E}" presName="parTrans" presStyleLbl="sibTrans2D1" presStyleIdx="5" presStyleCnt="6"/>
      <dgm:spPr/>
      <dgm:t>
        <a:bodyPr/>
        <a:lstStyle/>
        <a:p>
          <a:endParaRPr lang="hu-HU"/>
        </a:p>
      </dgm:t>
    </dgm:pt>
    <dgm:pt modelId="{0C1009A0-747C-4473-8FC1-FA998695B0FB}" type="pres">
      <dgm:prSet presAssocID="{EF6F63EF-AEB9-4B72-9195-243914B5140E}" presName="connectorText" presStyleLbl="sibTrans2D1" presStyleIdx="5" presStyleCnt="6"/>
      <dgm:spPr/>
      <dgm:t>
        <a:bodyPr/>
        <a:lstStyle/>
        <a:p>
          <a:endParaRPr lang="hu-HU"/>
        </a:p>
      </dgm:t>
    </dgm:pt>
    <dgm:pt modelId="{6A1D186B-D82E-4042-8D00-4377DF1AEF2D}" type="pres">
      <dgm:prSet presAssocID="{A982C416-E3AC-4D43-AE34-1059B1551D69}" presName="node" presStyleLbl="node1" presStyleIdx="5" presStyleCnt="6" custScaleX="139785" custRadScaleRad="160159" custRadScaleInc="-21073">
        <dgm:presLayoutVars>
          <dgm:bulletEnabled val="1"/>
        </dgm:presLayoutVars>
      </dgm:prSet>
      <dgm:spPr/>
      <dgm:t>
        <a:bodyPr/>
        <a:lstStyle/>
        <a:p>
          <a:endParaRPr lang="hu-HU"/>
        </a:p>
      </dgm:t>
    </dgm:pt>
  </dgm:ptLst>
  <dgm:cxnLst>
    <dgm:cxn modelId="{9CEE0FF4-C0D2-4461-87AF-57DB072BA30D}" srcId="{DAB12C94-FBFA-4F84-9362-08EFF44F4E0D}" destId="{4810F470-5CF0-48B6-85FE-91AF56CADDFD}" srcOrd="1" destOrd="0" parTransId="{64BB1CD1-3897-4D0B-B833-CE154E48B799}" sibTransId="{ACDEDFB1-CE91-42F9-A12E-1EB71DAB7A3C}"/>
    <dgm:cxn modelId="{6C4483B8-73F4-4E90-8812-69703F1FC87E}" type="presOf" srcId="{EF6F63EF-AEB9-4B72-9195-243914B5140E}" destId="{6A7021BB-50BF-41EA-ACDD-A1063B3BE2B1}" srcOrd="0" destOrd="0" presId="urn:microsoft.com/office/officeart/2005/8/layout/radial5"/>
    <dgm:cxn modelId="{A39558E9-6E88-4C44-B3D2-B44192BE92C3}" type="presOf" srcId="{56801026-42CA-4DB3-AB4F-B7E3B0B34D14}" destId="{D07E7827-03F2-4D07-939D-0C4F14C9B533}" srcOrd="0" destOrd="0" presId="urn:microsoft.com/office/officeart/2005/8/layout/radial5"/>
    <dgm:cxn modelId="{CBF0BAB2-CAE2-4FB6-B4CF-CB5F8691FA70}" srcId="{DAB12C94-FBFA-4F84-9362-08EFF44F4E0D}" destId="{9B195755-3631-4BC8-8A6A-D95D998069B3}" srcOrd="3" destOrd="0" parTransId="{7298AC0B-E4C4-4D97-B726-5A39BCF901F6}" sibTransId="{D474AD2E-479C-4768-B682-5151FF3D1699}"/>
    <dgm:cxn modelId="{FA3FCD94-7FC1-4D14-A42A-74FA0F223BD4}" type="presOf" srcId="{20025A0B-2F4D-4953-A60E-9BA8E368B0C8}" destId="{A6DE8D06-19D9-4C4C-854F-28FD7CC72578}" srcOrd="0" destOrd="0" presId="urn:microsoft.com/office/officeart/2005/8/layout/radial5"/>
    <dgm:cxn modelId="{71E83A00-1603-425B-8F62-C313F2334891}" type="presOf" srcId="{8A51AD3A-20C9-4B26-AA4A-CD675324088D}" destId="{56E1BB1C-21CF-476D-A51F-C1A2FCD59DED}" srcOrd="0" destOrd="0" presId="urn:microsoft.com/office/officeart/2005/8/layout/radial5"/>
    <dgm:cxn modelId="{421C6D53-5AFF-4603-BAFA-0D003EA41744}" type="presOf" srcId="{7298AC0B-E4C4-4D97-B726-5A39BCF901F6}" destId="{05CA9EBA-9615-485A-A150-CA6FE2F8DA42}" srcOrd="1" destOrd="0" presId="urn:microsoft.com/office/officeart/2005/8/layout/radial5"/>
    <dgm:cxn modelId="{640BD9C0-CA51-4100-BB99-94EB83E7C64C}" srcId="{DAB12C94-FBFA-4F84-9362-08EFF44F4E0D}" destId="{A982C416-E3AC-4D43-AE34-1059B1551D69}" srcOrd="5" destOrd="0" parTransId="{EF6F63EF-AEB9-4B72-9195-243914B5140E}" sibTransId="{33DD0C9E-DE0A-4B4B-AFAF-A4E32529607E}"/>
    <dgm:cxn modelId="{6DFD7722-3153-4E2E-ABCB-8A022C1156C9}" type="presOf" srcId="{A982C416-E3AC-4D43-AE34-1059B1551D69}" destId="{6A1D186B-D82E-4042-8D00-4377DF1AEF2D}" srcOrd="0" destOrd="0" presId="urn:microsoft.com/office/officeart/2005/8/layout/radial5"/>
    <dgm:cxn modelId="{C66A69B0-FB1C-4152-88D6-204EE90A1E97}" type="presOf" srcId="{64BB1CD1-3897-4D0B-B833-CE154E48B799}" destId="{18D945AE-E856-4BE5-B7EE-78EEE433D874}" srcOrd="1" destOrd="0" presId="urn:microsoft.com/office/officeart/2005/8/layout/radial5"/>
    <dgm:cxn modelId="{DE428572-2104-4CB5-99C0-D712EDDF07D1}" type="presOf" srcId="{74D505DE-E9B6-4BCC-99B6-69A69DDE6427}" destId="{78413072-BAA4-4875-A9FB-CBB1547A0364}" srcOrd="0" destOrd="0" presId="urn:microsoft.com/office/officeart/2005/8/layout/radial5"/>
    <dgm:cxn modelId="{9BEE69DA-4D85-4FB6-838F-5474229DDD5A}" type="presOf" srcId="{8A51AD3A-20C9-4B26-AA4A-CD675324088D}" destId="{92A94A56-EA4B-41D4-8616-300E2DBFC55C}" srcOrd="1" destOrd="0" presId="urn:microsoft.com/office/officeart/2005/8/layout/radial5"/>
    <dgm:cxn modelId="{CAD78A33-5EF2-41F9-B9FF-BDC63469837E}" type="presOf" srcId="{9DE731F6-BF26-40DA-B009-174826A3D846}" destId="{29F0D632-F6C6-4CE1-8090-3566F85BEA51}" srcOrd="0" destOrd="0" presId="urn:microsoft.com/office/officeart/2005/8/layout/radial5"/>
    <dgm:cxn modelId="{9D6C3877-7C31-4E06-9E66-6B1FC3CDB785}" type="presOf" srcId="{EF6F63EF-AEB9-4B72-9195-243914B5140E}" destId="{0C1009A0-747C-4473-8FC1-FA998695B0FB}" srcOrd="1" destOrd="0" presId="urn:microsoft.com/office/officeart/2005/8/layout/radial5"/>
    <dgm:cxn modelId="{D4FD5289-18A3-45D3-A492-B4C434BB1482}" type="presOf" srcId="{DAB12C94-FBFA-4F84-9362-08EFF44F4E0D}" destId="{0E2F55CE-24D2-4D13-815A-C6DA3ADC1231}" srcOrd="0" destOrd="0" presId="urn:microsoft.com/office/officeart/2005/8/layout/radial5"/>
    <dgm:cxn modelId="{4EAC06CD-21AF-4425-A057-31B1AF7D0256}" type="presOf" srcId="{9B195755-3631-4BC8-8A6A-D95D998069B3}" destId="{64E907AB-90FB-4011-A5A9-5D8D2E9234EF}" srcOrd="0" destOrd="0" presId="urn:microsoft.com/office/officeart/2005/8/layout/radial5"/>
    <dgm:cxn modelId="{50DFCCE7-260C-4501-BE59-D74D3B62141B}" srcId="{DAB12C94-FBFA-4F84-9362-08EFF44F4E0D}" destId="{20025A0B-2F4D-4953-A60E-9BA8E368B0C8}" srcOrd="4" destOrd="0" parTransId="{8A51AD3A-20C9-4B26-AA4A-CD675324088D}" sibTransId="{0374AFF0-69C3-4F0C-8DFA-544731072B5C}"/>
    <dgm:cxn modelId="{CD44B6D7-32AE-4A39-9793-7A2F403AF0FE}" type="presOf" srcId="{64BB1CD1-3897-4D0B-B833-CE154E48B799}" destId="{3DC45F9B-7617-4C8F-83F7-A59CBB60F749}" srcOrd="0" destOrd="0" presId="urn:microsoft.com/office/officeart/2005/8/layout/radial5"/>
    <dgm:cxn modelId="{6B6BE738-5721-487E-ACCC-F84C084D8F30}" srcId="{4600C680-22B8-4482-859C-D5C229BE8B6B}" destId="{DAB12C94-FBFA-4F84-9362-08EFF44F4E0D}" srcOrd="0" destOrd="0" parTransId="{6C656AA3-65F0-4C38-9536-3603CF79C864}" sibTransId="{0BD8B729-FAE6-4C12-ABB8-11916CE333B4}"/>
    <dgm:cxn modelId="{98248520-DB79-4E49-B288-B6CD77AD42AE}" srcId="{DAB12C94-FBFA-4F84-9362-08EFF44F4E0D}" destId="{56801026-42CA-4DB3-AB4F-B7E3B0B34D14}" srcOrd="0" destOrd="0" parTransId="{9DE731F6-BF26-40DA-B009-174826A3D846}" sibTransId="{E7595E6D-FE45-4A85-88E4-1355244FBF0D}"/>
    <dgm:cxn modelId="{034E290A-BE5D-4BDF-A973-B76A7AF06EC8}" type="presOf" srcId="{9DE731F6-BF26-40DA-B009-174826A3D846}" destId="{52BBC5E2-039F-413A-9EB3-51B886C97224}" srcOrd="1" destOrd="0" presId="urn:microsoft.com/office/officeart/2005/8/layout/radial5"/>
    <dgm:cxn modelId="{E7EAEF65-E22D-44E8-8B10-58886A266D4E}" type="presOf" srcId="{7298AC0B-E4C4-4D97-B726-5A39BCF901F6}" destId="{73C20CA9-2787-457E-912F-59B6887A7C82}" srcOrd="0" destOrd="0" presId="urn:microsoft.com/office/officeart/2005/8/layout/radial5"/>
    <dgm:cxn modelId="{F6E7474E-9A08-44D8-B548-5D276C98A9B8}" type="presOf" srcId="{74D505DE-E9B6-4BCC-99B6-69A69DDE6427}" destId="{3A009479-9DFB-416D-930D-D2583E002CB3}" srcOrd="1" destOrd="0" presId="urn:microsoft.com/office/officeart/2005/8/layout/radial5"/>
    <dgm:cxn modelId="{850B4043-F69C-4E7D-BB33-B8FE7C5F87EA}" type="presOf" srcId="{4600C680-22B8-4482-859C-D5C229BE8B6B}" destId="{04E07177-F5FD-4C2A-B7B3-A874F2C7BEFD}" srcOrd="0" destOrd="0" presId="urn:microsoft.com/office/officeart/2005/8/layout/radial5"/>
    <dgm:cxn modelId="{2A8E9328-F432-4E17-A001-80B808224CD4}" srcId="{DAB12C94-FBFA-4F84-9362-08EFF44F4E0D}" destId="{CF63082D-0AE8-4CBC-9202-7710B149502E}" srcOrd="2" destOrd="0" parTransId="{74D505DE-E9B6-4BCC-99B6-69A69DDE6427}" sibTransId="{55FAA1C3-1B16-41DD-A16B-6DE75508D79C}"/>
    <dgm:cxn modelId="{12261EF5-C0EA-434C-8CDB-613E521554C6}" type="presOf" srcId="{4810F470-5CF0-48B6-85FE-91AF56CADDFD}" destId="{2BAF30CB-1EAA-4A4C-B270-57B9F2204063}" srcOrd="0" destOrd="0" presId="urn:microsoft.com/office/officeart/2005/8/layout/radial5"/>
    <dgm:cxn modelId="{07C98E37-B362-45FE-B77D-BBCF3D2ADD45}" type="presOf" srcId="{CF63082D-0AE8-4CBC-9202-7710B149502E}" destId="{1C5C6C7A-806C-420F-A240-D395C1E1E53B}" srcOrd="0" destOrd="0" presId="urn:microsoft.com/office/officeart/2005/8/layout/radial5"/>
    <dgm:cxn modelId="{A4055CA6-A2A1-40DF-BA30-73EB0185D784}" type="presParOf" srcId="{04E07177-F5FD-4C2A-B7B3-A874F2C7BEFD}" destId="{0E2F55CE-24D2-4D13-815A-C6DA3ADC1231}" srcOrd="0" destOrd="0" presId="urn:microsoft.com/office/officeart/2005/8/layout/radial5"/>
    <dgm:cxn modelId="{3533DCDA-B448-4C51-B6AF-E9BBFE3C6289}" type="presParOf" srcId="{04E07177-F5FD-4C2A-B7B3-A874F2C7BEFD}" destId="{29F0D632-F6C6-4CE1-8090-3566F85BEA51}" srcOrd="1" destOrd="0" presId="urn:microsoft.com/office/officeart/2005/8/layout/radial5"/>
    <dgm:cxn modelId="{DB7B7455-D5EC-4963-909E-8A32EA95D65F}" type="presParOf" srcId="{29F0D632-F6C6-4CE1-8090-3566F85BEA51}" destId="{52BBC5E2-039F-413A-9EB3-51B886C97224}" srcOrd="0" destOrd="0" presId="urn:microsoft.com/office/officeart/2005/8/layout/radial5"/>
    <dgm:cxn modelId="{5BABA7F2-A25A-4D33-8B7C-A32EBB2CBBCC}" type="presParOf" srcId="{04E07177-F5FD-4C2A-B7B3-A874F2C7BEFD}" destId="{D07E7827-03F2-4D07-939D-0C4F14C9B533}" srcOrd="2" destOrd="0" presId="urn:microsoft.com/office/officeart/2005/8/layout/radial5"/>
    <dgm:cxn modelId="{1F84AF6B-CCD1-4C9D-A127-63B2ED468C14}" type="presParOf" srcId="{04E07177-F5FD-4C2A-B7B3-A874F2C7BEFD}" destId="{3DC45F9B-7617-4C8F-83F7-A59CBB60F749}" srcOrd="3" destOrd="0" presId="urn:microsoft.com/office/officeart/2005/8/layout/radial5"/>
    <dgm:cxn modelId="{F2C9A048-189C-49F2-9570-CCBA51803737}" type="presParOf" srcId="{3DC45F9B-7617-4C8F-83F7-A59CBB60F749}" destId="{18D945AE-E856-4BE5-B7EE-78EEE433D874}" srcOrd="0" destOrd="0" presId="urn:microsoft.com/office/officeart/2005/8/layout/radial5"/>
    <dgm:cxn modelId="{FFAE1B74-3130-45D5-8668-DF6E4E9361C6}" type="presParOf" srcId="{04E07177-F5FD-4C2A-B7B3-A874F2C7BEFD}" destId="{2BAF30CB-1EAA-4A4C-B270-57B9F2204063}" srcOrd="4" destOrd="0" presId="urn:microsoft.com/office/officeart/2005/8/layout/radial5"/>
    <dgm:cxn modelId="{431B236D-C5A5-40EB-865F-B4C7875BB7ED}" type="presParOf" srcId="{04E07177-F5FD-4C2A-B7B3-A874F2C7BEFD}" destId="{78413072-BAA4-4875-A9FB-CBB1547A0364}" srcOrd="5" destOrd="0" presId="urn:microsoft.com/office/officeart/2005/8/layout/radial5"/>
    <dgm:cxn modelId="{1331BD64-6334-456B-9276-7467452CBDFA}" type="presParOf" srcId="{78413072-BAA4-4875-A9FB-CBB1547A0364}" destId="{3A009479-9DFB-416D-930D-D2583E002CB3}" srcOrd="0" destOrd="0" presId="urn:microsoft.com/office/officeart/2005/8/layout/radial5"/>
    <dgm:cxn modelId="{0AEA2911-DA37-4AB0-B2FA-BF6952D11BA4}" type="presParOf" srcId="{04E07177-F5FD-4C2A-B7B3-A874F2C7BEFD}" destId="{1C5C6C7A-806C-420F-A240-D395C1E1E53B}" srcOrd="6" destOrd="0" presId="urn:microsoft.com/office/officeart/2005/8/layout/radial5"/>
    <dgm:cxn modelId="{F0AF8AF9-729F-4170-B70C-9820B71E2EBB}" type="presParOf" srcId="{04E07177-F5FD-4C2A-B7B3-A874F2C7BEFD}" destId="{73C20CA9-2787-457E-912F-59B6887A7C82}" srcOrd="7" destOrd="0" presId="urn:microsoft.com/office/officeart/2005/8/layout/radial5"/>
    <dgm:cxn modelId="{0D36BE8E-559D-4AF2-BFD4-1150C2AC109E}" type="presParOf" srcId="{73C20CA9-2787-457E-912F-59B6887A7C82}" destId="{05CA9EBA-9615-485A-A150-CA6FE2F8DA42}" srcOrd="0" destOrd="0" presId="urn:microsoft.com/office/officeart/2005/8/layout/radial5"/>
    <dgm:cxn modelId="{51034F52-9F6E-40F5-A402-B72DDBAB4EBF}" type="presParOf" srcId="{04E07177-F5FD-4C2A-B7B3-A874F2C7BEFD}" destId="{64E907AB-90FB-4011-A5A9-5D8D2E9234EF}" srcOrd="8" destOrd="0" presId="urn:microsoft.com/office/officeart/2005/8/layout/radial5"/>
    <dgm:cxn modelId="{2267DCFE-96AA-4CF2-BF72-369D8F80574D}" type="presParOf" srcId="{04E07177-F5FD-4C2A-B7B3-A874F2C7BEFD}" destId="{56E1BB1C-21CF-476D-A51F-C1A2FCD59DED}" srcOrd="9" destOrd="0" presId="urn:microsoft.com/office/officeart/2005/8/layout/radial5"/>
    <dgm:cxn modelId="{660616A0-DC56-40FD-A314-27077D4BF0CB}" type="presParOf" srcId="{56E1BB1C-21CF-476D-A51F-C1A2FCD59DED}" destId="{92A94A56-EA4B-41D4-8616-300E2DBFC55C}" srcOrd="0" destOrd="0" presId="urn:microsoft.com/office/officeart/2005/8/layout/radial5"/>
    <dgm:cxn modelId="{F16023F5-06B8-46CF-BDE8-99D7313560E3}" type="presParOf" srcId="{04E07177-F5FD-4C2A-B7B3-A874F2C7BEFD}" destId="{A6DE8D06-19D9-4C4C-854F-28FD7CC72578}" srcOrd="10" destOrd="0" presId="urn:microsoft.com/office/officeart/2005/8/layout/radial5"/>
    <dgm:cxn modelId="{6BEA1FBF-2126-44C9-BE19-AE73802CD1C7}" type="presParOf" srcId="{04E07177-F5FD-4C2A-B7B3-A874F2C7BEFD}" destId="{6A7021BB-50BF-41EA-ACDD-A1063B3BE2B1}" srcOrd="11" destOrd="0" presId="urn:microsoft.com/office/officeart/2005/8/layout/radial5"/>
    <dgm:cxn modelId="{52580C52-762F-4F64-857D-44F2CE5CFDD1}" type="presParOf" srcId="{6A7021BB-50BF-41EA-ACDD-A1063B3BE2B1}" destId="{0C1009A0-747C-4473-8FC1-FA998695B0FB}" srcOrd="0" destOrd="0" presId="urn:microsoft.com/office/officeart/2005/8/layout/radial5"/>
    <dgm:cxn modelId="{8DE6E688-620F-4467-BA75-4C4A273D8F5B}" type="presParOf" srcId="{04E07177-F5FD-4C2A-B7B3-A874F2C7BEFD}" destId="{6A1D186B-D82E-4042-8D00-4377DF1AEF2D}"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88E624-254E-476A-B4ED-53EF5CAFA9DF}">
      <dsp:nvSpPr>
        <dsp:cNvPr id="0" name=""/>
        <dsp:cNvSpPr/>
      </dsp:nvSpPr>
      <dsp:spPr>
        <a:xfrm>
          <a:off x="3558701" y="2552241"/>
          <a:ext cx="1890631" cy="1890631"/>
        </a:xfrm>
        <a:prstGeom prst="ellipse">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rtlCol="0" anchor="ctr" anchorCtr="0">
          <a:noAutofit/>
        </a:bodyPr>
        <a:lstStyle/>
        <a:p>
          <a:pPr lvl="0" algn="ctr" defTabSz="1600200" rtl="0">
            <a:lnSpc>
              <a:spcPct val="90000"/>
            </a:lnSpc>
            <a:spcBef>
              <a:spcPct val="0"/>
            </a:spcBef>
            <a:spcAft>
              <a:spcPct val="35000"/>
            </a:spcAft>
          </a:pPr>
          <a:r>
            <a:rPr lang="ro" sz="3600" kern="1200" dirty="0"/>
            <a:t>Cancer</a:t>
          </a:r>
        </a:p>
      </dsp:txBody>
      <dsp:txXfrm>
        <a:off x="3835577" y="2829117"/>
        <a:ext cx="1336879" cy="1336879"/>
      </dsp:txXfrm>
    </dsp:sp>
    <dsp:sp modelId="{ED5C492B-BAC2-449E-B20E-BE0C60419AC9}">
      <dsp:nvSpPr>
        <dsp:cNvPr id="0" name=""/>
        <dsp:cNvSpPr/>
      </dsp:nvSpPr>
      <dsp:spPr>
        <a:xfrm rot="10800000">
          <a:off x="17260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363BD4-7C6A-4504-A2E6-4076AAB43C37}">
      <dsp:nvSpPr>
        <dsp:cNvPr id="0" name=""/>
        <dsp:cNvSpPr/>
      </dsp:nvSpPr>
      <dsp:spPr>
        <a:xfrm>
          <a:off x="827980"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ro" sz="2200" kern="1200">
              <a:effectLst/>
              <a:latin typeface="Calibri" panose="020F0502020204030204" pitchFamily="34" charset="0"/>
              <a:ea typeface="Calibri" panose="020F0502020204030204" pitchFamily="34" charset="0"/>
              <a:cs typeface="Times New Roman" panose="02020603050405020304" pitchFamily="18" charset="0"/>
            </a:rPr>
            <a:t>Poluarea aerului</a:t>
          </a:r>
          <a:endParaRPr lang="en-US" sz="2200" kern="1200" dirty="0"/>
        </a:p>
      </dsp:txBody>
      <dsp:txXfrm>
        <a:off x="870065" y="2821202"/>
        <a:ext cx="1711930" cy="1352710"/>
      </dsp:txXfrm>
    </dsp:sp>
    <dsp:sp modelId="{13B5C141-57C2-428D-9666-0164D69F4BA4}">
      <dsp:nvSpPr>
        <dsp:cNvPr id="0" name=""/>
        <dsp:cNvSpPr/>
      </dsp:nvSpPr>
      <dsp:spPr>
        <a:xfrm rot="13500000">
          <a:off x="2286057"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0DE768D-BC0F-4F6C-A3E8-59D34F7CA0C2}">
      <dsp:nvSpPr>
        <dsp:cNvPr id="0" name=""/>
        <dsp:cNvSpPr/>
      </dsp:nvSpPr>
      <dsp:spPr>
        <a:xfrm>
          <a:off x="1641634"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ro" sz="2200" kern="1200">
              <a:effectLst/>
              <a:latin typeface="Calibri" panose="020F0502020204030204" pitchFamily="34" charset="0"/>
              <a:ea typeface="Calibri" panose="020F0502020204030204" pitchFamily="34" charset="0"/>
              <a:cs typeface="Times New Roman" panose="02020603050405020304" pitchFamily="18" charset="0"/>
            </a:rPr>
            <a:t>Expunerea la radiații UV</a:t>
          </a:r>
          <a:endParaRPr lang="en-US" sz="2200" kern="1200" dirty="0"/>
        </a:p>
      </dsp:txBody>
      <dsp:txXfrm>
        <a:off x="1683719" y="856869"/>
        <a:ext cx="1711930" cy="1352710"/>
      </dsp:txXfrm>
    </dsp:sp>
    <dsp:sp modelId="{FE0C4755-71A4-4029-A7CF-C37C972860A6}">
      <dsp:nvSpPr>
        <dsp:cNvPr id="0" name=""/>
        <dsp:cNvSpPr/>
      </dsp:nvSpPr>
      <dsp:spPr>
        <a:xfrm rot="16200000">
          <a:off x="3638080" y="131609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DA9130-D663-4E9F-A359-BF4821C8F7DE}">
      <dsp:nvSpPr>
        <dsp:cNvPr id="0" name=""/>
        <dsp:cNvSpPr/>
      </dsp:nvSpPr>
      <dsp:spPr>
        <a:xfrm>
          <a:off x="3605967" y="1130"/>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ro" sz="2200" kern="1200">
              <a:effectLst/>
              <a:latin typeface="Calibri" panose="020F0502020204030204" pitchFamily="34" charset="0"/>
              <a:ea typeface="Calibri" panose="020F0502020204030204" pitchFamily="34" charset="0"/>
              <a:cs typeface="Times New Roman" panose="02020603050405020304" pitchFamily="18" charset="0"/>
            </a:rPr>
            <a:t>Întreruperi în alimentarea cu alimente și apă</a:t>
          </a:r>
          <a:endParaRPr lang="en-US" sz="2200" kern="1200" dirty="0"/>
        </a:p>
      </dsp:txBody>
      <dsp:txXfrm>
        <a:off x="3648052" y="43215"/>
        <a:ext cx="1711930" cy="1352710"/>
      </dsp:txXfrm>
    </dsp:sp>
    <dsp:sp modelId="{77B31EA5-DB0F-42D3-9D57-0898ACCC3D8A}">
      <dsp:nvSpPr>
        <dsp:cNvPr id="0" name=""/>
        <dsp:cNvSpPr/>
      </dsp:nvSpPr>
      <dsp:spPr>
        <a:xfrm rot="18900000">
          <a:off x="4990103" y="1876119"/>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1F8496-749F-47E5-8F80-514607FCD1FF}">
      <dsp:nvSpPr>
        <dsp:cNvPr id="0" name=""/>
        <dsp:cNvSpPr/>
      </dsp:nvSpPr>
      <dsp:spPr>
        <a:xfrm>
          <a:off x="5570300" y="814784"/>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ro" sz="2200" kern="1200">
              <a:effectLst/>
              <a:latin typeface="Calibri" panose="020F0502020204030204" pitchFamily="34" charset="0"/>
              <a:ea typeface="Calibri" panose="020F0502020204030204" pitchFamily="34" charset="0"/>
              <a:cs typeface="Times New Roman" panose="02020603050405020304" pitchFamily="18" charset="0"/>
            </a:rPr>
            <a:t>Expunerea la substanțe toxice industriale</a:t>
          </a:r>
          <a:endParaRPr lang="en-US" sz="2200" kern="1200" dirty="0"/>
        </a:p>
      </dsp:txBody>
      <dsp:txXfrm>
        <a:off x="5612385" y="856869"/>
        <a:ext cx="1711930" cy="1352710"/>
      </dsp:txXfrm>
    </dsp:sp>
    <dsp:sp modelId="{DBD36A48-C397-4D0A-A1A8-2688E1887E45}">
      <dsp:nvSpPr>
        <dsp:cNvPr id="0" name=""/>
        <dsp:cNvSpPr/>
      </dsp:nvSpPr>
      <dsp:spPr>
        <a:xfrm>
          <a:off x="5550130" y="3228142"/>
          <a:ext cx="1731873" cy="538830"/>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80FCDD8-329C-494D-8B6F-A4CA0FDE55F5}">
      <dsp:nvSpPr>
        <dsp:cNvPr id="0" name=""/>
        <dsp:cNvSpPr/>
      </dsp:nvSpPr>
      <dsp:spPr>
        <a:xfrm>
          <a:off x="6383954" y="2779117"/>
          <a:ext cx="1796100" cy="14368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rtlCol="0" anchor="ctr" anchorCtr="0">
          <a:noAutofit/>
        </a:bodyPr>
        <a:lstStyle/>
        <a:p>
          <a:pPr lvl="0" algn="ctr" defTabSz="977900" rtl="0">
            <a:lnSpc>
              <a:spcPct val="90000"/>
            </a:lnSpc>
            <a:spcBef>
              <a:spcPct val="0"/>
            </a:spcBef>
            <a:spcAft>
              <a:spcPct val="35000"/>
            </a:spcAft>
          </a:pPr>
          <a:r>
            <a:rPr lang="ro" sz="2200" kern="1200" dirty="0">
              <a:effectLst/>
              <a:latin typeface="Calibri" panose="020F0502020204030204" pitchFamily="34" charset="0"/>
              <a:ea typeface="Calibri" panose="020F0502020204030204" pitchFamily="34" charset="0"/>
              <a:cs typeface="Times New Roman" panose="02020603050405020304" pitchFamily="18" charset="0"/>
            </a:rPr>
            <a:t>Cauze infecțioase</a:t>
          </a:r>
          <a:r>
            <a:rPr lang="ro" sz="2200" kern="1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de</a:t>
          </a:r>
          <a:r>
            <a:rPr lang="ro" sz="2200" kern="1200" dirty="0">
              <a:effectLst/>
              <a:latin typeface="Calibri" panose="020F0502020204030204" pitchFamily="34" charset="0"/>
              <a:ea typeface="Calibri" panose="020F0502020204030204" pitchFamily="34" charset="0"/>
              <a:cs typeface="Times New Roman" panose="02020603050405020304" pitchFamily="18" charset="0"/>
            </a:rPr>
            <a:t> cancer</a:t>
          </a:r>
          <a:endParaRPr lang="en-US" sz="2200" strike="sngStrike" kern="1200" dirty="0">
            <a:solidFill>
              <a:srgbClr val="FF0000"/>
            </a:solidFill>
          </a:endParaRPr>
        </a:p>
      </dsp:txBody>
      <dsp:txXfrm>
        <a:off x="6426039" y="2821202"/>
        <a:ext cx="1711930" cy="1352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F55CE-24D2-4D13-815A-C6DA3ADC1231}">
      <dsp:nvSpPr>
        <dsp:cNvPr id="0" name=""/>
        <dsp:cNvSpPr/>
      </dsp:nvSpPr>
      <dsp:spPr>
        <a:xfrm>
          <a:off x="3998635" y="1756440"/>
          <a:ext cx="1829050" cy="97843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rtlCol="0" anchor="ctr" anchorCtr="0">
          <a:noAutofit/>
        </a:bodyPr>
        <a:lstStyle/>
        <a:p>
          <a:pPr lvl="0" algn="ctr" defTabSz="889000" rtl="0">
            <a:lnSpc>
              <a:spcPct val="90000"/>
            </a:lnSpc>
            <a:spcBef>
              <a:spcPct val="0"/>
            </a:spcBef>
            <a:spcAft>
              <a:spcPct val="35000"/>
            </a:spcAft>
          </a:pPr>
          <a:r>
            <a:rPr lang="ro" sz="2000" kern="1200"/>
            <a:t>Schimbările climatice</a:t>
          </a:r>
        </a:p>
      </dsp:txBody>
      <dsp:txXfrm>
        <a:off x="4266493" y="1899729"/>
        <a:ext cx="1293334" cy="691858"/>
      </dsp:txXfrm>
    </dsp:sp>
    <dsp:sp modelId="{29F0D632-F6C6-4CE1-8090-3566F85BEA51}">
      <dsp:nvSpPr>
        <dsp:cNvPr id="0" name=""/>
        <dsp:cNvSpPr/>
      </dsp:nvSpPr>
      <dsp:spPr>
        <a:xfrm rot="16200000">
          <a:off x="4761025" y="1277280"/>
          <a:ext cx="304270" cy="401447"/>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a:off x="4806666" y="1403210"/>
        <a:ext cx="212989" cy="240869"/>
      </dsp:txXfrm>
    </dsp:sp>
    <dsp:sp modelId="{D07E7827-03F2-4D07-939D-0C4F14C9B533}">
      <dsp:nvSpPr>
        <dsp:cNvPr id="0" name=""/>
        <dsp:cNvSpPr/>
      </dsp:nvSpPr>
      <dsp:spPr>
        <a:xfrm>
          <a:off x="4004549" y="1616"/>
          <a:ext cx="1817222" cy="1180727"/>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a:t>Cancerul pulmonar</a:t>
          </a:r>
        </a:p>
      </dsp:txBody>
      <dsp:txXfrm>
        <a:off x="4270675" y="174529"/>
        <a:ext cx="1284970" cy="834901"/>
      </dsp:txXfrm>
    </dsp:sp>
    <dsp:sp modelId="{3DC45F9B-7617-4C8F-83F7-A59CBB60F749}">
      <dsp:nvSpPr>
        <dsp:cNvPr id="0" name=""/>
        <dsp:cNvSpPr/>
      </dsp:nvSpPr>
      <dsp:spPr>
        <a:xfrm rot="20363526">
          <a:off x="5882728" y="1563595"/>
          <a:ext cx="620955" cy="401447"/>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a:off x="5886581" y="1665079"/>
        <a:ext cx="500521" cy="240869"/>
      </dsp:txXfrm>
    </dsp:sp>
    <dsp:sp modelId="{2BAF30CB-1EAA-4A4C-B270-57B9F2204063}">
      <dsp:nvSpPr>
        <dsp:cNvPr id="0" name=""/>
        <dsp:cNvSpPr/>
      </dsp:nvSpPr>
      <dsp:spPr>
        <a:xfrm>
          <a:off x="6628524" y="660961"/>
          <a:ext cx="1857816" cy="1180727"/>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dirty="0">
              <a:solidFill>
                <a:schemeClr val="bg1"/>
              </a:solidFill>
            </a:rPr>
            <a:t>Cancere ale tractului respirator superior</a:t>
          </a:r>
        </a:p>
      </dsp:txBody>
      <dsp:txXfrm>
        <a:off x="6900595" y="833874"/>
        <a:ext cx="1313674" cy="834901"/>
      </dsp:txXfrm>
    </dsp:sp>
    <dsp:sp modelId="{78413072-BAA4-4875-A9FB-CBB1547A0364}">
      <dsp:nvSpPr>
        <dsp:cNvPr id="0" name=""/>
        <dsp:cNvSpPr/>
      </dsp:nvSpPr>
      <dsp:spPr>
        <a:xfrm rot="1930559">
          <a:off x="5869153" y="2452713"/>
          <a:ext cx="632722" cy="40144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a:off x="5878401" y="2500935"/>
        <a:ext cx="512288" cy="240869"/>
      </dsp:txXfrm>
    </dsp:sp>
    <dsp:sp modelId="{1C5C6C7A-806C-420F-A240-D395C1E1E53B}">
      <dsp:nvSpPr>
        <dsp:cNvPr id="0" name=""/>
        <dsp:cNvSpPr/>
      </dsp:nvSpPr>
      <dsp:spPr>
        <a:xfrm>
          <a:off x="6587583" y="2507176"/>
          <a:ext cx="1967257" cy="1180727"/>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dirty="0">
              <a:solidFill>
                <a:schemeClr val="bg1"/>
              </a:solidFill>
            </a:rPr>
            <a:t>Cancere de piele</a:t>
          </a:r>
        </a:p>
      </dsp:txBody>
      <dsp:txXfrm>
        <a:off x="6875681" y="2680089"/>
        <a:ext cx="1391061" cy="834901"/>
      </dsp:txXfrm>
    </dsp:sp>
    <dsp:sp modelId="{73C20CA9-2787-457E-912F-59B6887A7C82}">
      <dsp:nvSpPr>
        <dsp:cNvPr id="0" name=""/>
        <dsp:cNvSpPr/>
      </dsp:nvSpPr>
      <dsp:spPr>
        <a:xfrm rot="5400000">
          <a:off x="4745605" y="2812589"/>
          <a:ext cx="335111" cy="401447"/>
        </a:xfrm>
        <a:prstGeom prst="righ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a:off x="4795872" y="2842612"/>
        <a:ext cx="234578" cy="240869"/>
      </dsp:txXfrm>
    </dsp:sp>
    <dsp:sp modelId="{64E907AB-90FB-4011-A5A9-5D8D2E9234EF}">
      <dsp:nvSpPr>
        <dsp:cNvPr id="0" name=""/>
        <dsp:cNvSpPr/>
      </dsp:nvSpPr>
      <dsp:spPr>
        <a:xfrm>
          <a:off x="3884965" y="3308972"/>
          <a:ext cx="2056390" cy="1180727"/>
        </a:xfrm>
        <a:prstGeom prst="ellipse">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dirty="0"/>
            <a:t>Îngrijirea oncologică, toate cancerele</a:t>
          </a:r>
        </a:p>
      </dsp:txBody>
      <dsp:txXfrm>
        <a:off x="4186116" y="3481885"/>
        <a:ext cx="1454088" cy="834901"/>
      </dsp:txXfrm>
    </dsp:sp>
    <dsp:sp modelId="{56E1BB1C-21CF-476D-A51F-C1A2FCD59DED}">
      <dsp:nvSpPr>
        <dsp:cNvPr id="0" name=""/>
        <dsp:cNvSpPr/>
      </dsp:nvSpPr>
      <dsp:spPr>
        <a:xfrm rot="9873072">
          <a:off x="3274264" y="2402487"/>
          <a:ext cx="690228" cy="401447"/>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rot="10800000">
        <a:off x="3392522" y="2466736"/>
        <a:ext cx="569794" cy="240869"/>
      </dsp:txXfrm>
    </dsp:sp>
    <dsp:sp modelId="{A6DE8D06-19D9-4C4C-854F-28FD7CC72578}">
      <dsp:nvSpPr>
        <dsp:cNvPr id="0" name=""/>
        <dsp:cNvSpPr/>
      </dsp:nvSpPr>
      <dsp:spPr>
        <a:xfrm>
          <a:off x="1237325" y="2400280"/>
          <a:ext cx="1960303" cy="1180727"/>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dirty="0">
              <a:solidFill>
                <a:schemeClr val="bg1"/>
              </a:solidFill>
            </a:rPr>
            <a:t>Cancerele tractului gastro-intestinal</a:t>
          </a:r>
        </a:p>
      </dsp:txBody>
      <dsp:txXfrm>
        <a:off x="1524405" y="2573193"/>
        <a:ext cx="1386143" cy="834901"/>
      </dsp:txXfrm>
    </dsp:sp>
    <dsp:sp modelId="{6A7021BB-50BF-41EA-ACDD-A1063B3BE2B1}">
      <dsp:nvSpPr>
        <dsp:cNvPr id="0" name=""/>
        <dsp:cNvSpPr/>
      </dsp:nvSpPr>
      <dsp:spPr>
        <a:xfrm rot="12220686">
          <a:off x="3420147" y="1518982"/>
          <a:ext cx="587232" cy="401447"/>
        </a:xfrm>
        <a:prstGeom prst="rightArrow">
          <a:avLst>
            <a:gd name="adj1" fmla="val 60000"/>
            <a:gd name="adj2" fmla="val 50000"/>
          </a:avLst>
        </a:prstGeom>
        <a:solidFill>
          <a:srgbClr val="00206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rtlCol="0" anchor="ctr" anchorCtr="0">
          <a:noAutofit/>
        </a:bodyPr>
        <a:lstStyle/>
        <a:p>
          <a:pPr lvl="0" algn="ctr" defTabSz="622300" rtl="0">
            <a:lnSpc>
              <a:spcPct val="90000"/>
            </a:lnSpc>
            <a:spcBef>
              <a:spcPct val="0"/>
            </a:spcBef>
            <a:spcAft>
              <a:spcPct val="35000"/>
            </a:spcAft>
          </a:pPr>
          <a:endParaRPr lang="en-US" sz="1400" kern="1200"/>
        </a:p>
      </dsp:txBody>
      <dsp:txXfrm rot="10800000">
        <a:off x="3535512" y="1623454"/>
        <a:ext cx="466798" cy="240869"/>
      </dsp:txXfrm>
    </dsp:sp>
    <dsp:sp modelId="{6A1D186B-D82E-4042-8D00-4377DF1AEF2D}">
      <dsp:nvSpPr>
        <dsp:cNvPr id="0" name=""/>
        <dsp:cNvSpPr/>
      </dsp:nvSpPr>
      <dsp:spPr>
        <a:xfrm>
          <a:off x="1662369" y="591657"/>
          <a:ext cx="1650480" cy="1180727"/>
        </a:xfrm>
        <a:prstGeom prst="ellipse">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622300" rtl="0">
            <a:lnSpc>
              <a:spcPct val="90000"/>
            </a:lnSpc>
            <a:spcBef>
              <a:spcPct val="0"/>
            </a:spcBef>
            <a:spcAft>
              <a:spcPct val="35000"/>
            </a:spcAft>
          </a:pPr>
          <a:r>
            <a:rPr lang="ro" sz="1400" kern="1200" dirty="0"/>
            <a:t>Cancerul hepatic</a:t>
          </a:r>
        </a:p>
      </dsp:txBody>
      <dsp:txXfrm>
        <a:off x="1904076" y="764570"/>
        <a:ext cx="1167066" cy="83490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AC48A1F-ED28-6549-BC74-933CA0CC7CEE}"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B654A4-FCB1-2043-9664-DBF689376C23}" type="slidenum">
              <a:rPr lang="en-US" smtClean="0"/>
              <a:t>‹#›</a:t>
            </a:fld>
            <a:endParaRPr lang="en-US"/>
          </a:p>
        </p:txBody>
      </p:sp>
    </p:spTree>
    <p:extLst>
      <p:ext uri="{BB962C8B-B14F-4D97-AF65-F5344CB8AC3E}">
        <p14:creationId xmlns:p14="http://schemas.microsoft.com/office/powerpoint/2010/main" val="85922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ro" sz="1200"/>
              <a:t>Climate change –general negative impact on cancer control and oncological care services, may indirectly affect all cancers.</a:t>
            </a:r>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5</a:t>
            </a:fld>
            <a:endParaRPr lang="en-US"/>
          </a:p>
        </p:txBody>
      </p:sp>
    </p:spTree>
    <p:extLst>
      <p:ext uri="{BB962C8B-B14F-4D97-AF65-F5344CB8AC3E}">
        <p14:creationId xmlns:p14="http://schemas.microsoft.com/office/powerpoint/2010/main" val="2033383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19</a:t>
            </a:fld>
            <a:endParaRPr lang="en-US"/>
          </a:p>
        </p:txBody>
      </p:sp>
    </p:spTree>
    <p:extLst>
      <p:ext uri="{BB962C8B-B14F-4D97-AF65-F5344CB8AC3E}">
        <p14:creationId xmlns:p14="http://schemas.microsoft.com/office/powerpoint/2010/main" val="207153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US" dirty="0"/>
          </a:p>
        </p:txBody>
      </p:sp>
      <p:sp>
        <p:nvSpPr>
          <p:cNvPr id="4" name="Slide Number Placeholder 3"/>
          <p:cNvSpPr>
            <a:spLocks noGrp="1"/>
          </p:cNvSpPr>
          <p:nvPr>
            <p:ph type="sldNum" sz="quarter" idx="5"/>
          </p:nvPr>
        </p:nvSpPr>
        <p:spPr/>
        <p:txBody>
          <a:bodyPr rtlCol="0"/>
          <a:lstStyle/>
          <a:p>
            <a:pPr rtl="0"/>
            <a:fld id="{9B1DD79E-F3BB-4B0C-8FCB-3ED95F0F3189}" type="slidenum">
              <a:rPr lang="en-US" smtClean="0"/>
              <a:t>25</a:t>
            </a:fld>
            <a:endParaRPr lang="en-US"/>
          </a:p>
        </p:txBody>
      </p:sp>
    </p:spTree>
    <p:extLst>
      <p:ext uri="{BB962C8B-B14F-4D97-AF65-F5344CB8AC3E}">
        <p14:creationId xmlns:p14="http://schemas.microsoft.com/office/powerpoint/2010/main" val="35481878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400"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dirty="0"/>
              <a:t>Main text (First level)</a:t>
            </a:r>
          </a:p>
          <a:p>
            <a:pPr lvl="1" rtl="0"/>
            <a:r>
              <a:rPr lang="ro" noProof="0" dirty="0"/>
              <a:t>Second level</a:t>
            </a:r>
          </a:p>
          <a:p>
            <a:pPr lvl="2" rtl="0"/>
            <a:r>
              <a:rPr lang="ro" noProof="0" dirty="0"/>
              <a:t>Third level</a:t>
            </a:r>
          </a:p>
          <a:p>
            <a:pPr lvl="3" rtl="0"/>
            <a:r>
              <a:rPr lang="ro"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624734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4B759-DB89-4C8A-9E02-9E72762CF6B1}"/>
              </a:ext>
            </a:extLst>
          </p:cNvPr>
          <p:cNvSpPr>
            <a:spLocks noGrp="1"/>
          </p:cNvSpPr>
          <p:nvPr>
            <p:ph type="title"/>
          </p:nvPr>
        </p:nvSpPr>
        <p:spPr/>
        <p:txBody>
          <a:bodyPr rtlCol="0">
            <a:normAutofit fontScale="90000"/>
          </a:bodyPr>
          <a:lstStyle/>
          <a:p>
            <a:pPr rtl="0"/>
            <a:r>
              <a:rPr lang="ro" dirty="0"/>
              <a:t>Surse de particule </a:t>
            </a:r>
            <a:r>
              <a:rPr lang="ro" dirty="0">
                <a:solidFill>
                  <a:srgbClr val="FF0000"/>
                </a:solidFill>
              </a:rPr>
              <a:t>inhalabile fine</a:t>
            </a:r>
            <a:r>
              <a:rPr lang="ro" dirty="0"/>
              <a:t> (PM</a:t>
            </a:r>
            <a:r>
              <a:rPr lang="ro" baseline="-25000" dirty="0"/>
              <a:t>2.5</a:t>
            </a:r>
            <a:r>
              <a:rPr lang="ro" dirty="0"/>
              <a:t>)</a:t>
            </a:r>
          </a:p>
        </p:txBody>
      </p:sp>
      <p:sp>
        <p:nvSpPr>
          <p:cNvPr id="6" name="CustomShape 2">
            <a:extLst>
              <a:ext uri="{FF2B5EF4-FFF2-40B4-BE49-F238E27FC236}">
                <a16:creationId xmlns:a16="http://schemas.microsoft.com/office/drawing/2014/main" id="{E46709D1-433C-45E9-99DA-0C037703C338}"/>
              </a:ext>
            </a:extLst>
          </p:cNvPr>
          <p:cNvSpPr/>
          <p:nvPr/>
        </p:nvSpPr>
        <p:spPr>
          <a:xfrm>
            <a:off x="469174" y="5740223"/>
            <a:ext cx="10683070" cy="468848"/>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Autofit/>
          </a:bodyPr>
          <a:lstStyle/>
          <a:p>
            <a:pPr rtl="0">
              <a:lnSpc>
                <a:spcPct val="95000"/>
              </a:lnSpc>
              <a:spcAft>
                <a:spcPts val="964"/>
              </a:spcAft>
            </a:pPr>
            <a:r>
              <a:rPr lang="ro" sz="1800" spc="-1" dirty="0">
                <a:solidFill>
                  <a:srgbClr val="333333"/>
                </a:solidFill>
                <a:ea typeface="DejaVu Sans"/>
              </a:rPr>
              <a:t>Încălzire rezidențial          Producția de energie 	          Industria                   Transport rutier                 Incendii</a:t>
            </a:r>
            <a:endParaRPr lang="en-US" sz="1800" spc="-1" dirty="0"/>
          </a:p>
        </p:txBody>
      </p:sp>
      <p:pic>
        <p:nvPicPr>
          <p:cNvPr id="8" name="Picture 7">
            <a:extLst>
              <a:ext uri="{FF2B5EF4-FFF2-40B4-BE49-F238E27FC236}">
                <a16:creationId xmlns:a16="http://schemas.microsoft.com/office/drawing/2014/main" id="{1B5B9C86-D43F-422F-9021-F795EBA007F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2858" t="7541" r="7609"/>
          <a:stretch/>
        </p:blipFill>
        <p:spPr>
          <a:xfrm>
            <a:off x="7128434" y="2669148"/>
            <a:ext cx="1884900" cy="2936564"/>
          </a:xfrm>
          <a:prstGeom prst="rect">
            <a:avLst/>
          </a:prstGeom>
        </p:spPr>
      </p:pic>
      <p:sp>
        <p:nvSpPr>
          <p:cNvPr id="10" name="Rectangle 9">
            <a:extLst>
              <a:ext uri="{FF2B5EF4-FFF2-40B4-BE49-F238E27FC236}">
                <a16:creationId xmlns:a16="http://schemas.microsoft.com/office/drawing/2014/main" id="{F3E69B11-2CA8-40CB-9C77-1AE38F440D65}"/>
              </a:ext>
            </a:extLst>
          </p:cNvPr>
          <p:cNvSpPr/>
          <p:nvPr/>
        </p:nvSpPr>
        <p:spPr>
          <a:xfrm rot="16200000">
            <a:off x="10887559" y="4617829"/>
            <a:ext cx="1675459" cy="246221"/>
          </a:xfrm>
          <a:prstGeom prst="rect">
            <a:avLst/>
          </a:prstGeom>
        </p:spPr>
        <p:txBody>
          <a:bodyPr wrap="none" rtlCol="0">
            <a:spAutoFit/>
          </a:bodyPr>
          <a:lstStyle/>
          <a:p>
            <a:pPr rtl="0"/>
            <a:r>
              <a:rPr lang="ro" sz="1000"/>
              <a:t>Sursa: Licență gratuită Pixabay</a:t>
            </a:r>
          </a:p>
        </p:txBody>
      </p:sp>
      <p:pic>
        <p:nvPicPr>
          <p:cNvPr id="14" name="Picture 13">
            <a:extLst>
              <a:ext uri="{FF2B5EF4-FFF2-40B4-BE49-F238E27FC236}">
                <a16:creationId xmlns:a16="http://schemas.microsoft.com/office/drawing/2014/main" id="{4A34183A-91CE-4714-AD92-C1A33ECBB04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8431" t="2231" r="32583" b="16299"/>
          <a:stretch/>
        </p:blipFill>
        <p:spPr>
          <a:xfrm>
            <a:off x="9140572" y="2654640"/>
            <a:ext cx="2274810" cy="2924029"/>
          </a:xfrm>
          <a:prstGeom prst="rect">
            <a:avLst/>
          </a:prstGeom>
          <a:ln w="38100">
            <a:noFill/>
          </a:ln>
        </p:spPr>
      </p:pic>
      <p:sp>
        <p:nvSpPr>
          <p:cNvPr id="16" name="TextBox 15">
            <a:extLst>
              <a:ext uri="{FF2B5EF4-FFF2-40B4-BE49-F238E27FC236}">
                <a16:creationId xmlns:a16="http://schemas.microsoft.com/office/drawing/2014/main" id="{EC8C8408-24E5-4C57-960C-92E9D09361CE}"/>
              </a:ext>
            </a:extLst>
          </p:cNvPr>
          <p:cNvSpPr txBox="1"/>
          <p:nvPr/>
        </p:nvSpPr>
        <p:spPr>
          <a:xfrm>
            <a:off x="192505" y="733267"/>
            <a:ext cx="11432774" cy="1759456"/>
          </a:xfrm>
          <a:prstGeom prst="rect">
            <a:avLst/>
          </a:prstGeom>
          <a:noFill/>
        </p:spPr>
        <p:txBody>
          <a:bodyPr wrap="square" rtlCol="0">
            <a:spAutoFit/>
          </a:bodyPr>
          <a:lstStyle/>
          <a:p>
            <a:pPr marL="342900" indent="-342900" rtl="0">
              <a:spcAft>
                <a:spcPts val="500"/>
              </a:spcAft>
              <a:buFont typeface="Arial" panose="020B0604020202020204" pitchFamily="34" charset="0"/>
              <a:buChar char="•"/>
            </a:pPr>
            <a:r>
              <a:rPr lang="ro" sz="2000" b="0" i="0" dirty="0">
                <a:effectLst/>
              </a:rPr>
              <a:t>Surse principale de PM</a:t>
            </a:r>
            <a:r>
              <a:rPr lang="ro" sz="2000" b="0" i="0" baseline="-25000" dirty="0">
                <a:effectLst/>
              </a:rPr>
              <a:t>2.5</a:t>
            </a:r>
            <a:r>
              <a:rPr lang="ro" sz="2000" b="0" i="0" dirty="0">
                <a:effectLst/>
              </a:rPr>
              <a:t>: sisteme de încălzire rezidențiale, arderi industriale, generarea de energie electrică, incendii de vegetație. </a:t>
            </a:r>
          </a:p>
          <a:p>
            <a:pPr marL="342900" indent="-342900" rtl="0">
              <a:spcAft>
                <a:spcPts val="500"/>
              </a:spcAft>
              <a:buFont typeface="Arial" panose="020B0604020202020204" pitchFamily="34" charset="0"/>
              <a:buChar char="•"/>
            </a:pPr>
            <a:r>
              <a:rPr lang="ro" sz="2000" dirty="0"/>
              <a:t>Contribuția totală a incendiilor la mortalitatea globală în 2017 a fost de 4,1%. </a:t>
            </a:r>
          </a:p>
          <a:p>
            <a:pPr marL="342900" indent="-342900" rtl="0">
              <a:spcAft>
                <a:spcPts val="500"/>
              </a:spcAft>
              <a:buFont typeface="Arial" panose="020B0604020202020204" pitchFamily="34" charset="0"/>
              <a:buChar char="•"/>
            </a:pPr>
            <a:r>
              <a:rPr lang="ro" sz="2000" dirty="0"/>
              <a:t>Incendiile de vegetație - cel mai mare contribuitor la povara bolii PM</a:t>
            </a:r>
            <a:r>
              <a:rPr lang="ro" sz="2000" baseline="-25000" dirty="0"/>
              <a:t>2.5</a:t>
            </a:r>
            <a:r>
              <a:rPr lang="ro" sz="2000" dirty="0"/>
              <a:t> în anumite regiuni din America de Nord, Asia de Sud-Est și Africa.</a:t>
            </a:r>
          </a:p>
        </p:txBody>
      </p:sp>
      <p:sp>
        <p:nvSpPr>
          <p:cNvPr id="18" name="TextBox 17">
            <a:extLst>
              <a:ext uri="{FF2B5EF4-FFF2-40B4-BE49-F238E27FC236}">
                <a16:creationId xmlns:a16="http://schemas.microsoft.com/office/drawing/2014/main" id="{58F3B0AA-2EA7-47BF-8FC4-2D55F73DF5E8}"/>
              </a:ext>
            </a:extLst>
          </p:cNvPr>
          <p:cNvSpPr txBox="1"/>
          <p:nvPr/>
        </p:nvSpPr>
        <p:spPr>
          <a:xfrm>
            <a:off x="429529" y="6071986"/>
            <a:ext cx="11432774" cy="215444"/>
          </a:xfrm>
          <a:prstGeom prst="rect">
            <a:avLst/>
          </a:prstGeom>
          <a:noFill/>
        </p:spPr>
        <p:txBody>
          <a:bodyPr wrap="square" rtlCol="0">
            <a:spAutoFit/>
          </a:bodyPr>
          <a:lstStyle/>
          <a:p>
            <a:pPr rtl="0"/>
            <a:r>
              <a:rPr lang="ro" sz="800" b="0" i="0">
                <a:solidFill>
                  <a:srgbClr val="212121"/>
                </a:solidFill>
                <a:effectLst/>
              </a:rPr>
              <a:t>https://www.nature.com/articles/s41467-021-23853-y Accessed 02.02.2023.</a:t>
            </a:r>
            <a:endParaRPr lang="en-US" sz="800" dirty="0"/>
          </a:p>
        </p:txBody>
      </p:sp>
      <p:pic>
        <p:nvPicPr>
          <p:cNvPr id="20" name="Picture 19">
            <a:extLst>
              <a:ext uri="{FF2B5EF4-FFF2-40B4-BE49-F238E27FC236}">
                <a16:creationId xmlns:a16="http://schemas.microsoft.com/office/drawing/2014/main" id="{ACB3BB57-C8C1-40D0-9573-FC54419242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3578" t="14194" r="23143" b="18655"/>
          <a:stretch/>
        </p:blipFill>
        <p:spPr>
          <a:xfrm>
            <a:off x="2688094" y="2669148"/>
            <a:ext cx="2173726" cy="2924269"/>
          </a:xfrm>
          <a:prstGeom prst="rect">
            <a:avLst/>
          </a:prstGeom>
        </p:spPr>
      </p:pic>
      <p:pic>
        <p:nvPicPr>
          <p:cNvPr id="24" name="Picture 23">
            <a:extLst>
              <a:ext uri="{FF2B5EF4-FFF2-40B4-BE49-F238E27FC236}">
                <a16:creationId xmlns:a16="http://schemas.microsoft.com/office/drawing/2014/main" id="{A5818A39-FF56-40A5-BE01-F98CFF28A52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990" y="2645157"/>
            <a:ext cx="2012206" cy="2933512"/>
          </a:xfrm>
          <a:prstGeom prst="rect">
            <a:avLst/>
          </a:prstGeom>
        </p:spPr>
      </p:pic>
      <p:pic>
        <p:nvPicPr>
          <p:cNvPr id="26" name="Picture 25">
            <a:extLst>
              <a:ext uri="{FF2B5EF4-FFF2-40B4-BE49-F238E27FC236}">
                <a16:creationId xmlns:a16="http://schemas.microsoft.com/office/drawing/2014/main" id="{3731A35A-0093-4F43-B5CB-80289C7ADB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451" t="1" r="60354" b="13596"/>
          <a:stretch/>
        </p:blipFill>
        <p:spPr>
          <a:xfrm>
            <a:off x="469173" y="2654400"/>
            <a:ext cx="2091683" cy="2933512"/>
          </a:xfrm>
          <a:prstGeom prst="rect">
            <a:avLst/>
          </a:prstGeom>
        </p:spPr>
      </p:pic>
    </p:spTree>
    <p:extLst>
      <p:ext uri="{BB962C8B-B14F-4D97-AF65-F5344CB8AC3E}">
        <p14:creationId xmlns:p14="http://schemas.microsoft.com/office/powerpoint/2010/main" val="365391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0965F-9D80-4200-83DF-367E45C22986}"/>
              </a:ext>
            </a:extLst>
          </p:cNvPr>
          <p:cNvSpPr>
            <a:spLocks noGrp="1"/>
          </p:cNvSpPr>
          <p:nvPr>
            <p:ph type="title"/>
          </p:nvPr>
        </p:nvSpPr>
        <p:spPr/>
        <p:txBody>
          <a:bodyPr rtlCol="0">
            <a:normAutofit fontScale="90000"/>
          </a:bodyPr>
          <a:lstStyle/>
          <a:p>
            <a:pPr rtl="0"/>
            <a:r>
              <a:rPr lang="ro" dirty="0"/>
              <a:t>Particulele în suspensie și schimbările climatice</a:t>
            </a:r>
          </a:p>
        </p:txBody>
      </p:sp>
      <p:sp>
        <p:nvSpPr>
          <p:cNvPr id="3" name="Content Placeholder 2">
            <a:extLst>
              <a:ext uri="{FF2B5EF4-FFF2-40B4-BE49-F238E27FC236}">
                <a16:creationId xmlns:a16="http://schemas.microsoft.com/office/drawing/2014/main" id="{EA5BF3BC-6ED1-4EEC-8490-540DA0FCFB68}"/>
              </a:ext>
            </a:extLst>
          </p:cNvPr>
          <p:cNvSpPr>
            <a:spLocks noGrp="1"/>
          </p:cNvSpPr>
          <p:nvPr>
            <p:ph idx="1"/>
          </p:nvPr>
        </p:nvSpPr>
        <p:spPr>
          <a:xfrm>
            <a:off x="192506" y="934776"/>
            <a:ext cx="10927778" cy="5038322"/>
          </a:xfrm>
        </p:spPr>
        <p:txBody>
          <a:bodyPr rtlCol="0"/>
          <a:lstStyle/>
          <a:p>
            <a:pPr rtl="0"/>
            <a:r>
              <a:rPr lang="ro" dirty="0"/>
              <a:t>Negru de fum - o componentă a particulelor în suspensie, inclusiv PM</a:t>
            </a:r>
            <a:r>
              <a:rPr lang="ro" baseline="-25000" dirty="0"/>
              <a:t>2.5</a:t>
            </a:r>
          </a:p>
          <a:p>
            <a:pPr rtl="0"/>
            <a:r>
              <a:rPr lang="ro" dirty="0"/>
              <a:t>Negrul de fum - unul dintre cei mai mari contribuitori la încălzirea globală după CO</a:t>
            </a:r>
            <a:r>
              <a:rPr lang="ro" baseline="-25000" dirty="0"/>
              <a:t>2</a:t>
            </a:r>
          </a:p>
          <a:p>
            <a:pPr lvl="1" rtl="0">
              <a:lnSpc>
                <a:spcPct val="110000"/>
              </a:lnSpc>
              <a:spcAft>
                <a:spcPts val="2000"/>
              </a:spcAft>
            </a:pPr>
            <a:r>
              <a:rPr lang="ro" dirty="0"/>
              <a:t>Încălzește atmosfera pământului </a:t>
            </a:r>
            <a:r>
              <a:rPr lang="en-US" dirty="0"/>
              <a:t/>
            </a:r>
            <a:br>
              <a:rPr lang="en-US" dirty="0"/>
            </a:br>
            <a:r>
              <a:rPr lang="ro" dirty="0"/>
              <a:t>prin absorbția luminii solare, astfel </a:t>
            </a:r>
            <a:r>
              <a:rPr lang="en-US" dirty="0"/>
              <a:t/>
            </a:r>
            <a:br>
              <a:rPr lang="en-US" dirty="0"/>
            </a:br>
            <a:r>
              <a:rPr lang="ro" dirty="0"/>
              <a:t>accelerează topirea zăpezii și a gheții</a:t>
            </a:r>
          </a:p>
          <a:p>
            <a:pPr lvl="1" rtl="0">
              <a:lnSpc>
                <a:spcPct val="110000"/>
              </a:lnSpc>
              <a:spcAft>
                <a:spcPts val="2000"/>
              </a:spcAft>
            </a:pPr>
            <a:r>
              <a:rPr lang="ro" dirty="0"/>
              <a:t>Când este depus pe gheață și zăpadă, </a:t>
            </a:r>
            <a:r>
              <a:rPr lang="en-US" dirty="0"/>
              <a:t/>
            </a:r>
            <a:br>
              <a:rPr lang="en-US" dirty="0"/>
            </a:br>
            <a:r>
              <a:rPr lang="ro" dirty="0"/>
              <a:t>provoacă încălzirea locală și mai departe </a:t>
            </a:r>
            <a:r>
              <a:rPr lang="en-US" dirty="0"/>
              <a:t/>
            </a:r>
            <a:br>
              <a:rPr lang="en-US" dirty="0"/>
            </a:br>
            <a:r>
              <a:rPr lang="ro" dirty="0"/>
              <a:t>crește topirea</a:t>
            </a:r>
          </a:p>
        </p:txBody>
      </p:sp>
      <p:sp>
        <p:nvSpPr>
          <p:cNvPr id="4" name="TextBox 3">
            <a:extLst>
              <a:ext uri="{FF2B5EF4-FFF2-40B4-BE49-F238E27FC236}">
                <a16:creationId xmlns:a16="http://schemas.microsoft.com/office/drawing/2014/main" id="{155C6870-1AAA-4C1F-BEB0-863D1B722FB5}"/>
              </a:ext>
            </a:extLst>
          </p:cNvPr>
          <p:cNvSpPr txBox="1"/>
          <p:nvPr/>
        </p:nvSpPr>
        <p:spPr>
          <a:xfrm>
            <a:off x="296918" y="5923225"/>
            <a:ext cx="11257667" cy="215444"/>
          </a:xfrm>
          <a:prstGeom prst="rect">
            <a:avLst/>
          </a:prstGeom>
          <a:noFill/>
        </p:spPr>
        <p:txBody>
          <a:bodyPr wrap="square" rtlCol="0">
            <a:spAutoFit/>
          </a:bodyPr>
          <a:lstStyle/>
          <a:p>
            <a:pPr rtl="0"/>
            <a:r>
              <a:rPr lang="ro" sz="800" b="0" i="0">
                <a:solidFill>
                  <a:srgbClr val="212121"/>
                </a:solidFill>
                <a:effectLst/>
                <a:latin typeface="BlinkMacSystemFont"/>
              </a:rPr>
              <a:t>www.who.int/teams/environment-climat-change-and-health/air-quality-and-health/health-impacts/climate-impacts-of-air-tion#: ~:text=black%20carbon%2C%20A%20Component%20of, melting%20of%20snow%20and%20ice Accesat: 18.03.2023.</a:t>
            </a:r>
            <a:endParaRPr lang="en-US" sz="800" dirty="0"/>
          </a:p>
        </p:txBody>
      </p:sp>
      <p:pic>
        <p:nvPicPr>
          <p:cNvPr id="5" name="Picture 4">
            <a:extLst>
              <a:ext uri="{FF2B5EF4-FFF2-40B4-BE49-F238E27FC236}">
                <a16:creationId xmlns:a16="http://schemas.microsoft.com/office/drawing/2014/main" id="{759E21B0-F23C-4F5E-BF01-9B590872C6A5}"/>
              </a:ext>
            </a:extLst>
          </p:cNvPr>
          <p:cNvPicPr>
            <a:picLocks noChangeAspect="1"/>
          </p:cNvPicPr>
          <p:nvPr/>
        </p:nvPicPr>
        <p:blipFill rotWithShape="1">
          <a:blip r:embed="rId2"/>
          <a:srcRect l="5161" r="14611"/>
          <a:stretch/>
        </p:blipFill>
        <p:spPr>
          <a:xfrm>
            <a:off x="7565922" y="2075191"/>
            <a:ext cx="4188542" cy="3289776"/>
          </a:xfrm>
          <a:prstGeom prst="rect">
            <a:avLst/>
          </a:prstGeom>
        </p:spPr>
      </p:pic>
      <p:sp>
        <p:nvSpPr>
          <p:cNvPr id="6" name="CustomShape 2">
            <a:extLst>
              <a:ext uri="{FF2B5EF4-FFF2-40B4-BE49-F238E27FC236}">
                <a16:creationId xmlns:a16="http://schemas.microsoft.com/office/drawing/2014/main" id="{1F19994C-EB01-4ACF-A8E9-D9AFCCF36EDD}"/>
              </a:ext>
            </a:extLst>
          </p:cNvPr>
          <p:cNvSpPr/>
          <p:nvPr/>
        </p:nvSpPr>
        <p:spPr>
          <a:xfrm>
            <a:off x="7565922" y="5487267"/>
            <a:ext cx="4188541" cy="427234"/>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rmAutofit/>
          </a:bodyPr>
          <a:lstStyle/>
          <a:p>
            <a:pPr marL="74135" rtl="0">
              <a:lnSpc>
                <a:spcPct val="95000"/>
              </a:lnSpc>
              <a:spcAft>
                <a:spcPts val="964"/>
              </a:spcAft>
              <a:buClr>
                <a:srgbClr val="333333"/>
              </a:buClr>
              <a:buSzPct val="45000"/>
            </a:pPr>
            <a:r>
              <a:rPr lang="ro" sz="1600" spc="-1" dirty="0">
                <a:solidFill>
                  <a:srgbClr val="333333"/>
                </a:solidFill>
                <a:ea typeface="DejaVu Sans"/>
              </a:rPr>
              <a:t>Copsa Mica, Romania - fabrica de negru carbon</a:t>
            </a:r>
            <a:endParaRPr lang="en-US" sz="1600" spc="-1" dirty="0"/>
          </a:p>
        </p:txBody>
      </p:sp>
      <p:sp>
        <p:nvSpPr>
          <p:cNvPr id="7" name="Rectangle 6">
            <a:extLst>
              <a:ext uri="{FF2B5EF4-FFF2-40B4-BE49-F238E27FC236}">
                <a16:creationId xmlns:a16="http://schemas.microsoft.com/office/drawing/2014/main" id="{3D7C29B5-3BCB-4FF6-8626-C68C63667DB6}"/>
              </a:ext>
            </a:extLst>
          </p:cNvPr>
          <p:cNvSpPr/>
          <p:nvPr/>
        </p:nvSpPr>
        <p:spPr>
          <a:xfrm rot="16200000">
            <a:off x="10112649" y="3485367"/>
            <a:ext cx="3558246" cy="215444"/>
          </a:xfrm>
          <a:prstGeom prst="rect">
            <a:avLst/>
          </a:prstGeom>
        </p:spPr>
        <p:txBody>
          <a:bodyPr wrap="square" rtlCol="0">
            <a:spAutoFit/>
          </a:bodyPr>
          <a:lstStyle/>
          <a:p>
            <a:pPr rtl="0"/>
            <a:r>
              <a:rPr lang="ro" sz="800" dirty="0">
                <a:latin typeface="Calibri" panose="020F0502020204030204" pitchFamily="34" charset="0"/>
                <a:ea typeface="Calibri" panose="020F0502020204030204" pitchFamily="34" charset="0"/>
                <a:cs typeface="Times New Roman" panose="02020603050405020304" pitchFamily="18" charset="0"/>
              </a:rPr>
              <a:t>Sursa:  FOTO:FORTEPAN/Vova, Wikimedia Commons (CC BY-SA 3.0)</a:t>
            </a:r>
            <a:endParaRPr lang="en-US" sz="800" dirty="0"/>
          </a:p>
        </p:txBody>
      </p:sp>
    </p:spTree>
    <p:extLst>
      <p:ext uri="{BB962C8B-B14F-4D97-AF65-F5344CB8AC3E}">
        <p14:creationId xmlns:p14="http://schemas.microsoft.com/office/powerpoint/2010/main" val="2036737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0D028-DDE5-3B32-09AE-01A16FBFD87E}"/>
              </a:ext>
            </a:extLst>
          </p:cNvPr>
          <p:cNvSpPr>
            <a:spLocks noGrp="1"/>
          </p:cNvSpPr>
          <p:nvPr>
            <p:ph type="title"/>
          </p:nvPr>
        </p:nvSpPr>
        <p:spPr/>
        <p:txBody>
          <a:bodyPr rtlCol="0">
            <a:normAutofit fontScale="90000"/>
          </a:bodyPr>
          <a:lstStyle/>
          <a:p>
            <a:pPr rtl="0"/>
            <a:r>
              <a:rPr lang="ro"/>
              <a:t>Ozon troposferic (ozon la nivelul solului)</a:t>
            </a:r>
          </a:p>
        </p:txBody>
      </p:sp>
      <p:pic>
        <p:nvPicPr>
          <p:cNvPr id="4" name="Picture 3">
            <a:extLst>
              <a:ext uri="{FF2B5EF4-FFF2-40B4-BE49-F238E27FC236}">
                <a16:creationId xmlns:a16="http://schemas.microsoft.com/office/drawing/2014/main" id="{62E92311-3B8A-C663-59F9-21584ECD3AD0}"/>
              </a:ext>
            </a:extLst>
          </p:cNvPr>
          <p:cNvPicPr/>
          <p:nvPr/>
        </p:nvPicPr>
        <p:blipFill rotWithShape="1">
          <a:blip r:embed="rId2"/>
          <a:srcRect r="398" b="13455"/>
          <a:stretch/>
        </p:blipFill>
        <p:spPr>
          <a:xfrm>
            <a:off x="391886" y="1329081"/>
            <a:ext cx="11176000" cy="4652586"/>
          </a:xfrm>
          <a:prstGeom prst="rect">
            <a:avLst/>
          </a:prstGeom>
          <a:ln>
            <a:noFill/>
          </a:ln>
        </p:spPr>
      </p:pic>
      <p:sp>
        <p:nvSpPr>
          <p:cNvPr id="5" name="Rectangle 4">
            <a:extLst>
              <a:ext uri="{FF2B5EF4-FFF2-40B4-BE49-F238E27FC236}">
                <a16:creationId xmlns:a16="http://schemas.microsoft.com/office/drawing/2014/main" id="{B3ED07C2-73B0-8C1F-F2D8-86DB85E5B781}"/>
              </a:ext>
            </a:extLst>
          </p:cNvPr>
          <p:cNvSpPr/>
          <p:nvPr/>
        </p:nvSpPr>
        <p:spPr>
          <a:xfrm rot="16200000">
            <a:off x="11000855" y="5130967"/>
            <a:ext cx="1675459" cy="246221"/>
          </a:xfrm>
          <a:prstGeom prst="rect">
            <a:avLst/>
          </a:prstGeom>
        </p:spPr>
        <p:txBody>
          <a:bodyPr wrap="none" rtlCol="0">
            <a:spAutoFit/>
          </a:bodyPr>
          <a:lstStyle/>
          <a:p>
            <a:pPr rtl="0"/>
            <a:r>
              <a:rPr lang="ro" sz="1000"/>
              <a:t>Sursa: Licență gratuită Pixabay</a:t>
            </a:r>
          </a:p>
        </p:txBody>
      </p:sp>
      <p:sp>
        <p:nvSpPr>
          <p:cNvPr id="7" name="TextBox 6">
            <a:extLst>
              <a:ext uri="{FF2B5EF4-FFF2-40B4-BE49-F238E27FC236}">
                <a16:creationId xmlns:a16="http://schemas.microsoft.com/office/drawing/2014/main" id="{E4C22D14-9DC0-A8EB-ED6B-F6A8EBD74624}"/>
              </a:ext>
            </a:extLst>
          </p:cNvPr>
          <p:cNvSpPr txBox="1"/>
          <p:nvPr/>
        </p:nvSpPr>
        <p:spPr>
          <a:xfrm>
            <a:off x="192505" y="838121"/>
            <a:ext cx="6142008" cy="355482"/>
          </a:xfrm>
          <a:prstGeom prst="rect">
            <a:avLst/>
          </a:prstGeom>
          <a:noFill/>
        </p:spPr>
        <p:txBody>
          <a:bodyPr wrap="square" rtlCol="0">
            <a:spAutoFit/>
          </a:bodyPr>
          <a:lstStyle/>
          <a:p>
            <a:pPr marL="74135" rtl="0">
              <a:lnSpc>
                <a:spcPct val="95000"/>
              </a:lnSpc>
              <a:spcAft>
                <a:spcPts val="964"/>
              </a:spcAft>
              <a:buClr>
                <a:srgbClr val="333333"/>
              </a:buClr>
              <a:buSzPct val="45000"/>
            </a:pPr>
            <a:r>
              <a:rPr lang="ro" sz="1800" spc="-1" dirty="0">
                <a:solidFill>
                  <a:srgbClr val="333333"/>
                </a:solidFill>
                <a:ea typeface="DejaVu Sans"/>
              </a:rPr>
              <a:t>Poluant secundar; zone urbane, trafic auto intens, zile însorite</a:t>
            </a:r>
            <a:endParaRPr lang="en-US" sz="900" spc="-1" dirty="0"/>
          </a:p>
        </p:txBody>
      </p:sp>
      <p:sp>
        <p:nvSpPr>
          <p:cNvPr id="8" name="TextBox 7">
            <a:extLst>
              <a:ext uri="{FF2B5EF4-FFF2-40B4-BE49-F238E27FC236}">
                <a16:creationId xmlns:a16="http://schemas.microsoft.com/office/drawing/2014/main" id="{18A46187-669C-60A6-7F05-66802ECC6913}"/>
              </a:ext>
            </a:extLst>
          </p:cNvPr>
          <p:cNvSpPr txBox="1"/>
          <p:nvPr/>
        </p:nvSpPr>
        <p:spPr>
          <a:xfrm>
            <a:off x="6593306" y="1842358"/>
            <a:ext cx="309729" cy="369332"/>
          </a:xfrm>
          <a:prstGeom prst="rect">
            <a:avLst/>
          </a:prstGeom>
          <a:noFill/>
          <a:ln>
            <a:noFill/>
          </a:ln>
        </p:spPr>
        <p:txBody>
          <a:bodyPr wrap="square" rtlCol="0">
            <a:spAutoFit/>
          </a:bodyPr>
          <a:lstStyle/>
          <a:p>
            <a:pPr rtl="0"/>
            <a:r>
              <a:rPr lang="ro" b="1"/>
              <a:t>b</a:t>
            </a:r>
            <a:endParaRPr lang="en-DE" b="1" dirty="0"/>
          </a:p>
        </p:txBody>
      </p:sp>
      <p:sp>
        <p:nvSpPr>
          <p:cNvPr id="9" name="CustomShape 10">
            <a:extLst>
              <a:ext uri="{FF2B5EF4-FFF2-40B4-BE49-F238E27FC236}">
                <a16:creationId xmlns:a16="http://schemas.microsoft.com/office/drawing/2014/main" id="{88A91E0A-1415-695B-8F23-FFDE9A0A9C33}"/>
              </a:ext>
            </a:extLst>
          </p:cNvPr>
          <p:cNvSpPr/>
          <p:nvPr/>
        </p:nvSpPr>
        <p:spPr>
          <a:xfrm>
            <a:off x="7381330"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11">
            <a:extLst>
              <a:ext uri="{FF2B5EF4-FFF2-40B4-BE49-F238E27FC236}">
                <a16:creationId xmlns:a16="http://schemas.microsoft.com/office/drawing/2014/main" id="{ABACE124-B9F2-5F9A-0D02-11D243EA98C9}"/>
              </a:ext>
            </a:extLst>
          </p:cNvPr>
          <p:cNvSpPr/>
          <p:nvPr/>
        </p:nvSpPr>
        <p:spPr>
          <a:xfrm>
            <a:off x="7381330"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3" name="Line 17">
            <a:extLst>
              <a:ext uri="{FF2B5EF4-FFF2-40B4-BE49-F238E27FC236}">
                <a16:creationId xmlns:a16="http://schemas.microsoft.com/office/drawing/2014/main" id="{4B157E2D-6332-8480-C194-569BFB769585}"/>
              </a:ext>
            </a:extLst>
          </p:cNvPr>
          <p:cNvSpPr/>
          <p:nvPr/>
        </p:nvSpPr>
        <p:spPr>
          <a:xfrm>
            <a:off x="8236199" y="3546471"/>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4" name="CustomShape 18">
            <a:extLst>
              <a:ext uri="{FF2B5EF4-FFF2-40B4-BE49-F238E27FC236}">
                <a16:creationId xmlns:a16="http://schemas.microsoft.com/office/drawing/2014/main" id="{3A931A20-2BB4-6221-8F0A-E3E47F5CBC97}"/>
              </a:ext>
            </a:extLst>
          </p:cNvPr>
          <p:cNvSpPr/>
          <p:nvPr/>
        </p:nvSpPr>
        <p:spPr>
          <a:xfrm>
            <a:off x="9208267" y="350331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9">
            <a:extLst>
              <a:ext uri="{FF2B5EF4-FFF2-40B4-BE49-F238E27FC236}">
                <a16:creationId xmlns:a16="http://schemas.microsoft.com/office/drawing/2014/main" id="{E58478F2-FA7F-8397-0BD3-900BE87FEBF1}"/>
              </a:ext>
            </a:extLst>
          </p:cNvPr>
          <p:cNvSpPr/>
          <p:nvPr/>
        </p:nvSpPr>
        <p:spPr>
          <a:xfrm>
            <a:off x="9208267" y="3193583"/>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9" name="CustomShape 23">
            <a:extLst>
              <a:ext uri="{FF2B5EF4-FFF2-40B4-BE49-F238E27FC236}">
                <a16:creationId xmlns:a16="http://schemas.microsoft.com/office/drawing/2014/main" id="{0E9CEA69-9D42-225F-AC3B-2572591803BB}"/>
              </a:ext>
            </a:extLst>
          </p:cNvPr>
          <p:cNvSpPr/>
          <p:nvPr/>
        </p:nvSpPr>
        <p:spPr>
          <a:xfrm>
            <a:off x="8953412" y="341722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0" name="CustomShape 24">
            <a:extLst>
              <a:ext uri="{FF2B5EF4-FFF2-40B4-BE49-F238E27FC236}">
                <a16:creationId xmlns:a16="http://schemas.microsoft.com/office/drawing/2014/main" id="{6F4F4ED7-2323-4A97-59A0-E28E15ACD79E}"/>
              </a:ext>
            </a:extLst>
          </p:cNvPr>
          <p:cNvSpPr/>
          <p:nvPr/>
        </p:nvSpPr>
        <p:spPr>
          <a:xfrm>
            <a:off x="8953412" y="4749372"/>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lang="ro" spc="-1" baseline="-33000" dirty="0">
                <a:solidFill>
                  <a:srgbClr val="000000"/>
                </a:solidFill>
                <a:ea typeface="DejaVu Sans"/>
              </a:rPr>
              <a:t>3</a:t>
            </a:r>
            <a:r>
              <a:rPr dirty="0"/>
              <a:t/>
            </a:r>
            <a:br>
              <a:rPr dirty="0"/>
            </a:br>
            <a:r>
              <a:rPr lang="ro" spc="-1" dirty="0">
                <a:solidFill>
                  <a:srgbClr val="000000"/>
                </a:solidFill>
                <a:ea typeface="DejaVu Sans"/>
              </a:rPr>
              <a:t>Ozon</a:t>
            </a:r>
            <a:endParaRPr lang="en-US" strike="sngStrike" spc="-1" dirty="0">
              <a:solidFill>
                <a:srgbClr val="FF0000"/>
              </a:solidFill>
            </a:endParaRPr>
          </a:p>
        </p:txBody>
      </p:sp>
      <p:sp>
        <p:nvSpPr>
          <p:cNvPr id="21" name="CustomShape 28">
            <a:extLst>
              <a:ext uri="{FF2B5EF4-FFF2-40B4-BE49-F238E27FC236}">
                <a16:creationId xmlns:a16="http://schemas.microsoft.com/office/drawing/2014/main" id="{862EC449-4BDA-1974-0BA4-71A98AE698D1}"/>
              </a:ext>
            </a:extLst>
          </p:cNvPr>
          <p:cNvSpPr/>
          <p:nvPr/>
        </p:nvSpPr>
        <p:spPr>
          <a:xfrm>
            <a:off x="6593306" y="4583483"/>
            <a:ext cx="1484990" cy="440693"/>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lang="ro" spc="-1" baseline="-33000" dirty="0">
                <a:solidFill>
                  <a:srgbClr val="000000"/>
                </a:solidFill>
                <a:ea typeface="DejaVu Sans"/>
              </a:rPr>
              <a:t>2</a:t>
            </a:r>
            <a:r>
              <a:rPr dirty="0"/>
              <a:t/>
            </a:r>
            <a:br>
              <a:rPr dirty="0"/>
            </a:br>
            <a:r>
              <a:rPr lang="ro" spc="-1" dirty="0">
                <a:solidFill>
                  <a:srgbClr val="000000"/>
                </a:solidFill>
                <a:ea typeface="DejaVu Sans"/>
              </a:rPr>
              <a:t>Oxigen molecular</a:t>
            </a:r>
            <a:endParaRPr lang="en-US" spc="-1" dirty="0"/>
          </a:p>
        </p:txBody>
      </p:sp>
      <p:cxnSp>
        <p:nvCxnSpPr>
          <p:cNvPr id="22" name="Straight Connector 21">
            <a:extLst>
              <a:ext uri="{FF2B5EF4-FFF2-40B4-BE49-F238E27FC236}">
                <a16:creationId xmlns:a16="http://schemas.microsoft.com/office/drawing/2014/main" id="{6687115A-D8CA-FC95-CF04-2C28ADA9F0B1}"/>
              </a:ext>
            </a:extLst>
          </p:cNvPr>
          <p:cNvCxnSpPr>
            <a:cxnSpLocks/>
          </p:cNvCxnSpPr>
          <p:nvPr/>
        </p:nvCxnSpPr>
        <p:spPr>
          <a:xfrm>
            <a:off x="7096232" y="2000478"/>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CustomShape 3">
            <a:extLst>
              <a:ext uri="{FF2B5EF4-FFF2-40B4-BE49-F238E27FC236}">
                <a16:creationId xmlns:a16="http://schemas.microsoft.com/office/drawing/2014/main" id="{64386435-1B3D-7C6A-7CCC-5FB5EB59B085}"/>
              </a:ext>
            </a:extLst>
          </p:cNvPr>
          <p:cNvSpPr/>
          <p:nvPr/>
        </p:nvSpPr>
        <p:spPr>
          <a:xfrm>
            <a:off x="1150134" y="3045092"/>
            <a:ext cx="432157"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ro" sz="1219" spc="-1">
                <a:solidFill>
                  <a:srgbClr val="000000"/>
                </a:solidFill>
                <a:latin typeface="Times New Roman"/>
                <a:ea typeface="DejaVu Sans"/>
              </a:rPr>
              <a:t>UV</a:t>
            </a:r>
            <a:endParaRPr lang="en-US" sz="1219" spc="-1">
              <a:latin typeface="Arial"/>
            </a:endParaRPr>
          </a:p>
        </p:txBody>
      </p:sp>
      <p:sp>
        <p:nvSpPr>
          <p:cNvPr id="25" name="CustomShape 4">
            <a:extLst>
              <a:ext uri="{FF2B5EF4-FFF2-40B4-BE49-F238E27FC236}">
                <a16:creationId xmlns:a16="http://schemas.microsoft.com/office/drawing/2014/main" id="{73729F6C-0B07-80D7-BA5E-79D2D235171B}"/>
              </a:ext>
            </a:extLst>
          </p:cNvPr>
          <p:cNvSpPr/>
          <p:nvPr/>
        </p:nvSpPr>
        <p:spPr>
          <a:xfrm>
            <a:off x="2319299" y="3394572"/>
            <a:ext cx="370699"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5">
            <a:extLst>
              <a:ext uri="{FF2B5EF4-FFF2-40B4-BE49-F238E27FC236}">
                <a16:creationId xmlns:a16="http://schemas.microsoft.com/office/drawing/2014/main" id="{04F35BC6-E51F-CBD5-098E-76F1F41120F1}"/>
              </a:ext>
            </a:extLst>
          </p:cNvPr>
          <p:cNvSpPr/>
          <p:nvPr/>
        </p:nvSpPr>
        <p:spPr>
          <a:xfrm>
            <a:off x="2140778" y="3208492"/>
            <a:ext cx="370699"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6">
            <a:extLst>
              <a:ext uri="{FF2B5EF4-FFF2-40B4-BE49-F238E27FC236}">
                <a16:creationId xmlns:a16="http://schemas.microsoft.com/office/drawing/2014/main" id="{77512ABE-1B53-6E2C-8B84-DA856A2C7265}"/>
              </a:ext>
            </a:extLst>
          </p:cNvPr>
          <p:cNvSpPr/>
          <p:nvPr/>
        </p:nvSpPr>
        <p:spPr>
          <a:xfrm>
            <a:off x="1947137" y="333213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9" name="Line 8">
            <a:extLst>
              <a:ext uri="{FF2B5EF4-FFF2-40B4-BE49-F238E27FC236}">
                <a16:creationId xmlns:a16="http://schemas.microsoft.com/office/drawing/2014/main" id="{5EC37B1F-5D5F-3F62-AD68-BF9189F14B82}"/>
              </a:ext>
            </a:extLst>
          </p:cNvPr>
          <p:cNvSpPr/>
          <p:nvPr/>
        </p:nvSpPr>
        <p:spPr>
          <a:xfrm>
            <a:off x="2876322" y="3455787"/>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CustomShape 9">
            <a:extLst>
              <a:ext uri="{FF2B5EF4-FFF2-40B4-BE49-F238E27FC236}">
                <a16:creationId xmlns:a16="http://schemas.microsoft.com/office/drawing/2014/main" id="{771A107C-212E-5A65-0B84-C3DA5A8D57F1}"/>
              </a:ext>
            </a:extLst>
          </p:cNvPr>
          <p:cNvSpPr/>
          <p:nvPr/>
        </p:nvSpPr>
        <p:spPr>
          <a:xfrm>
            <a:off x="4301317" y="3208492"/>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1" name="CustomShape 10">
            <a:extLst>
              <a:ext uri="{FF2B5EF4-FFF2-40B4-BE49-F238E27FC236}">
                <a16:creationId xmlns:a16="http://schemas.microsoft.com/office/drawing/2014/main" id="{66A0D644-C148-4505-290F-39370ABBB907}"/>
              </a:ext>
            </a:extLst>
          </p:cNvPr>
          <p:cNvSpPr/>
          <p:nvPr/>
        </p:nvSpPr>
        <p:spPr>
          <a:xfrm>
            <a:off x="3504315" y="3146058"/>
            <a:ext cx="370943" cy="370943"/>
          </a:xfrm>
          <a:prstGeom prst="ellipse">
            <a:avLst/>
          </a:prstGeom>
          <a:solidFill>
            <a:srgbClr val="FF99CC"/>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2" name="CustomShape 11">
            <a:extLst>
              <a:ext uri="{FF2B5EF4-FFF2-40B4-BE49-F238E27FC236}">
                <a16:creationId xmlns:a16="http://schemas.microsoft.com/office/drawing/2014/main" id="{36EAF005-BE44-3ABC-C796-B14533F39938}"/>
              </a:ext>
            </a:extLst>
          </p:cNvPr>
          <p:cNvSpPr/>
          <p:nvPr/>
        </p:nvSpPr>
        <p:spPr>
          <a:xfrm>
            <a:off x="3310674" y="327092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33" name="CustomShape 12">
            <a:extLst>
              <a:ext uri="{FF2B5EF4-FFF2-40B4-BE49-F238E27FC236}">
                <a16:creationId xmlns:a16="http://schemas.microsoft.com/office/drawing/2014/main" id="{ABA1776D-30E9-2D3D-24FB-EDEC5C3EB6D9}"/>
              </a:ext>
            </a:extLst>
          </p:cNvPr>
          <p:cNvSpPr/>
          <p:nvPr/>
        </p:nvSpPr>
        <p:spPr>
          <a:xfrm>
            <a:off x="3991589" y="333213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ro" sz="1219" spc="-1">
                <a:solidFill>
                  <a:srgbClr val="000000"/>
                </a:solidFill>
                <a:latin typeface="Times New Roman"/>
                <a:ea typeface="DejaVu Sans"/>
              </a:rPr>
              <a:t>+</a:t>
            </a:r>
            <a:endParaRPr lang="en-US" sz="1219" spc="-1" dirty="0">
              <a:latin typeface="Arial"/>
            </a:endParaRPr>
          </a:p>
        </p:txBody>
      </p:sp>
      <p:sp>
        <p:nvSpPr>
          <p:cNvPr id="36" name="Line 26">
            <a:extLst>
              <a:ext uri="{FF2B5EF4-FFF2-40B4-BE49-F238E27FC236}">
                <a16:creationId xmlns:a16="http://schemas.microsoft.com/office/drawing/2014/main" id="{53720337-43FF-E37F-6DB8-A65F6BCA4C83}"/>
              </a:ext>
            </a:extLst>
          </p:cNvPr>
          <p:cNvSpPr/>
          <p:nvPr/>
        </p:nvSpPr>
        <p:spPr>
          <a:xfrm>
            <a:off x="1212568" y="2763165"/>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7" name="Line 27">
            <a:extLst>
              <a:ext uri="{FF2B5EF4-FFF2-40B4-BE49-F238E27FC236}">
                <a16:creationId xmlns:a16="http://schemas.microsoft.com/office/drawing/2014/main" id="{71F52368-BC26-D417-B790-13D855AF47FB}"/>
              </a:ext>
            </a:extLst>
          </p:cNvPr>
          <p:cNvSpPr/>
          <p:nvPr/>
        </p:nvSpPr>
        <p:spPr>
          <a:xfrm>
            <a:off x="1327680" y="2723413"/>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8" name="Line 28">
            <a:extLst>
              <a:ext uri="{FF2B5EF4-FFF2-40B4-BE49-F238E27FC236}">
                <a16:creationId xmlns:a16="http://schemas.microsoft.com/office/drawing/2014/main" id="{CC184B12-9520-7AC8-368C-2650C2060084}"/>
              </a:ext>
            </a:extLst>
          </p:cNvPr>
          <p:cNvSpPr/>
          <p:nvPr/>
        </p:nvSpPr>
        <p:spPr>
          <a:xfrm>
            <a:off x="1113552" y="2818039"/>
            <a:ext cx="855046" cy="509711"/>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9" name="TextBox 38">
            <a:extLst>
              <a:ext uri="{FF2B5EF4-FFF2-40B4-BE49-F238E27FC236}">
                <a16:creationId xmlns:a16="http://schemas.microsoft.com/office/drawing/2014/main" id="{61B71F6A-69D3-9267-9AF1-26FD005E73D9}"/>
              </a:ext>
            </a:extLst>
          </p:cNvPr>
          <p:cNvSpPr txBox="1"/>
          <p:nvPr/>
        </p:nvSpPr>
        <p:spPr>
          <a:xfrm>
            <a:off x="1772452" y="1834400"/>
            <a:ext cx="309729" cy="369332"/>
          </a:xfrm>
          <a:prstGeom prst="rect">
            <a:avLst/>
          </a:prstGeom>
          <a:noFill/>
          <a:ln>
            <a:noFill/>
          </a:ln>
        </p:spPr>
        <p:txBody>
          <a:bodyPr wrap="square" rtlCol="0">
            <a:spAutoFit/>
          </a:bodyPr>
          <a:lstStyle/>
          <a:p>
            <a:pPr rtl="0"/>
            <a:r>
              <a:rPr lang="ro" b="1"/>
              <a:t>a</a:t>
            </a:r>
            <a:endParaRPr lang="en-DE" b="1" dirty="0"/>
          </a:p>
        </p:txBody>
      </p:sp>
      <p:cxnSp>
        <p:nvCxnSpPr>
          <p:cNvPr id="40" name="Straight Connector 39">
            <a:extLst>
              <a:ext uri="{FF2B5EF4-FFF2-40B4-BE49-F238E27FC236}">
                <a16:creationId xmlns:a16="http://schemas.microsoft.com/office/drawing/2014/main" id="{6D1A8048-B76C-A25C-6C8D-31CF6C730865}"/>
              </a:ext>
            </a:extLst>
          </p:cNvPr>
          <p:cNvCxnSpPr>
            <a:cxnSpLocks/>
          </p:cNvCxnSpPr>
          <p:nvPr/>
        </p:nvCxnSpPr>
        <p:spPr>
          <a:xfrm>
            <a:off x="2275378" y="2027024"/>
            <a:ext cx="2382579" cy="0"/>
          </a:xfrm>
          <a:prstGeom prst="line">
            <a:avLst/>
          </a:prstGeom>
          <a:ln cap="sq">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1" name="CustomShape 9">
            <a:extLst>
              <a:ext uri="{FF2B5EF4-FFF2-40B4-BE49-F238E27FC236}">
                <a16:creationId xmlns:a16="http://schemas.microsoft.com/office/drawing/2014/main" id="{EF7F9E33-D1DA-92B2-6B7D-A04FFFF2A544}"/>
              </a:ext>
            </a:extLst>
          </p:cNvPr>
          <p:cNvSpPr/>
          <p:nvPr/>
        </p:nvSpPr>
        <p:spPr>
          <a:xfrm>
            <a:off x="6436127" y="333649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42" name="CustomShape 14">
            <a:extLst>
              <a:ext uri="{FF2B5EF4-FFF2-40B4-BE49-F238E27FC236}">
                <a16:creationId xmlns:a16="http://schemas.microsoft.com/office/drawing/2014/main" id="{D4A08005-7AC6-6B72-D33A-DF0AB8079D72}"/>
              </a:ext>
            </a:extLst>
          </p:cNvPr>
          <p:cNvSpPr/>
          <p:nvPr/>
        </p:nvSpPr>
        <p:spPr>
          <a:xfrm>
            <a:off x="3836724" y="4377034"/>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dirty="0"/>
              <a:t/>
            </a:r>
            <a:br>
              <a:rPr dirty="0"/>
            </a:br>
            <a:r>
              <a:rPr lang="ro" spc="-1" dirty="0">
                <a:solidFill>
                  <a:srgbClr val="000000"/>
                </a:solidFill>
                <a:ea typeface="DejaVu Sans"/>
              </a:rPr>
              <a:t>Oxigen atomic</a:t>
            </a:r>
            <a:endParaRPr lang="en-US" spc="-1" dirty="0"/>
          </a:p>
        </p:txBody>
      </p:sp>
      <p:sp>
        <p:nvSpPr>
          <p:cNvPr id="43" name="CustomShape 14">
            <a:extLst>
              <a:ext uri="{FF2B5EF4-FFF2-40B4-BE49-F238E27FC236}">
                <a16:creationId xmlns:a16="http://schemas.microsoft.com/office/drawing/2014/main" id="{CD3642CC-2B61-A037-B6DD-F70045AFC7D9}"/>
              </a:ext>
            </a:extLst>
          </p:cNvPr>
          <p:cNvSpPr/>
          <p:nvPr/>
        </p:nvSpPr>
        <p:spPr>
          <a:xfrm>
            <a:off x="2880458" y="4388357"/>
            <a:ext cx="1111131"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NO</a:t>
            </a:r>
            <a:r>
              <a:rPr dirty="0"/>
              <a:t/>
            </a:r>
            <a:br>
              <a:rPr dirty="0"/>
            </a:br>
            <a:r>
              <a:rPr lang="ro" spc="-1" dirty="0">
                <a:solidFill>
                  <a:srgbClr val="000000"/>
                </a:solidFill>
                <a:ea typeface="DejaVu Sans"/>
              </a:rPr>
              <a:t>Monoxid de azot</a:t>
            </a:r>
            <a:endParaRPr lang="en-US" spc="-1" dirty="0"/>
          </a:p>
        </p:txBody>
      </p:sp>
      <p:sp>
        <p:nvSpPr>
          <p:cNvPr id="44" name="CustomShape 14">
            <a:extLst>
              <a:ext uri="{FF2B5EF4-FFF2-40B4-BE49-F238E27FC236}">
                <a16:creationId xmlns:a16="http://schemas.microsoft.com/office/drawing/2014/main" id="{6755928B-B1F3-D47B-3579-588E19A7182A}"/>
              </a:ext>
            </a:extLst>
          </p:cNvPr>
          <p:cNvSpPr/>
          <p:nvPr/>
        </p:nvSpPr>
        <p:spPr>
          <a:xfrm>
            <a:off x="1625314" y="4465595"/>
            <a:ext cx="1300128" cy="865721"/>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ea typeface="DejaVu Sans"/>
              </a:rPr>
              <a:t>NO</a:t>
            </a:r>
            <a:r>
              <a:rPr lang="ro" spc="-1" baseline="-25000" dirty="0">
                <a:ea typeface="DejaVu Sans"/>
              </a:rPr>
              <a:t>2</a:t>
            </a:r>
            <a:r>
              <a:rPr dirty="0"/>
              <a:t/>
            </a:r>
            <a:br>
              <a:rPr dirty="0"/>
            </a:br>
            <a:r>
              <a:rPr lang="ro" spc="-1" dirty="0">
                <a:ea typeface="DejaVu Sans"/>
              </a:rPr>
              <a:t>Dioxid de azot</a:t>
            </a:r>
            <a:endParaRPr lang="en-US" spc="-1" dirty="0"/>
          </a:p>
        </p:txBody>
      </p:sp>
      <p:sp>
        <p:nvSpPr>
          <p:cNvPr id="45" name="CustomShape 12">
            <a:extLst>
              <a:ext uri="{FF2B5EF4-FFF2-40B4-BE49-F238E27FC236}">
                <a16:creationId xmlns:a16="http://schemas.microsoft.com/office/drawing/2014/main" id="{3A7A459E-6EE9-4005-A591-B84C59B5353F}"/>
              </a:ext>
            </a:extLst>
          </p:cNvPr>
          <p:cNvSpPr/>
          <p:nvPr/>
        </p:nvSpPr>
        <p:spPr>
          <a:xfrm>
            <a:off x="7023999" y="3413649"/>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ro" sz="1219" spc="-1">
                <a:solidFill>
                  <a:srgbClr val="000000"/>
                </a:solidFill>
                <a:latin typeface="Times New Roman"/>
                <a:ea typeface="DejaVu Sans"/>
              </a:rPr>
              <a:t>+</a:t>
            </a:r>
            <a:endParaRPr lang="en-US" sz="1219" spc="-1" dirty="0">
              <a:latin typeface="Arial"/>
            </a:endParaRPr>
          </a:p>
        </p:txBody>
      </p:sp>
      <p:sp>
        <p:nvSpPr>
          <p:cNvPr id="3" name="TextBox 2">
            <a:extLst>
              <a:ext uri="{FF2B5EF4-FFF2-40B4-BE49-F238E27FC236}">
                <a16:creationId xmlns:a16="http://schemas.microsoft.com/office/drawing/2014/main" id="{AC8B334E-3DF0-8423-92FA-944F58FA34D8}"/>
              </a:ext>
            </a:extLst>
          </p:cNvPr>
          <p:cNvSpPr txBox="1"/>
          <p:nvPr/>
        </p:nvSpPr>
        <p:spPr>
          <a:xfrm>
            <a:off x="310219" y="6046268"/>
            <a:ext cx="11257667" cy="215444"/>
          </a:xfrm>
          <a:prstGeom prst="rect">
            <a:avLst/>
          </a:prstGeom>
          <a:noFill/>
        </p:spPr>
        <p:txBody>
          <a:bodyPr wrap="square" rtlCol="0">
            <a:spAutoFit/>
          </a:bodyPr>
          <a:lstStyle/>
          <a:p>
            <a:pPr rtl="0"/>
            <a:r>
              <a:rPr lang="ro" sz="800" b="0" i="0">
                <a:solidFill>
                  <a:srgbClr val="212121"/>
                </a:solidFill>
                <a:effectLst/>
                <a:latin typeface="BlinkMacSystemFont"/>
              </a:rPr>
              <a:t>DOI: 10.1016/j.atmosenv.2020.117559</a:t>
            </a:r>
            <a:endParaRPr lang="en-US" sz="800" dirty="0"/>
          </a:p>
        </p:txBody>
      </p:sp>
    </p:spTree>
    <p:extLst>
      <p:ext uri="{BB962C8B-B14F-4D97-AF65-F5344CB8AC3E}">
        <p14:creationId xmlns:p14="http://schemas.microsoft.com/office/powerpoint/2010/main" val="3282249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71C40-3347-42F8-89E2-38DA84D4F2F4}"/>
              </a:ext>
            </a:extLst>
          </p:cNvPr>
          <p:cNvSpPr>
            <a:spLocks noGrp="1"/>
          </p:cNvSpPr>
          <p:nvPr>
            <p:ph type="title"/>
          </p:nvPr>
        </p:nvSpPr>
        <p:spPr/>
        <p:txBody>
          <a:bodyPr rtlCol="0">
            <a:normAutofit fontScale="90000"/>
          </a:bodyPr>
          <a:lstStyle/>
          <a:p>
            <a:pPr rtl="0"/>
            <a:r>
              <a:rPr lang="ro"/>
              <a:t>Ozon stratosferic (15-35 km altitudine) </a:t>
            </a:r>
          </a:p>
        </p:txBody>
      </p:sp>
      <p:pic>
        <p:nvPicPr>
          <p:cNvPr id="4" name="Picture 3">
            <a:extLst>
              <a:ext uri="{FF2B5EF4-FFF2-40B4-BE49-F238E27FC236}">
                <a16:creationId xmlns:a16="http://schemas.microsoft.com/office/drawing/2014/main" id="{8B4EC1CE-EB28-4B9B-BC62-2B4F63533F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4" t="43996" r="1437" b="770"/>
          <a:stretch/>
        </p:blipFill>
        <p:spPr>
          <a:xfrm>
            <a:off x="270588" y="1400174"/>
            <a:ext cx="11253755" cy="4491668"/>
          </a:xfrm>
          <a:prstGeom prst="rect">
            <a:avLst/>
          </a:prstGeom>
        </p:spPr>
      </p:pic>
      <p:sp>
        <p:nvSpPr>
          <p:cNvPr id="5" name="CustomShape 2">
            <a:extLst>
              <a:ext uri="{FF2B5EF4-FFF2-40B4-BE49-F238E27FC236}">
                <a16:creationId xmlns:a16="http://schemas.microsoft.com/office/drawing/2014/main" id="{6FA4C31E-4898-481C-94FD-8BA3010C5A76}"/>
              </a:ext>
            </a:extLst>
          </p:cNvPr>
          <p:cNvSpPr/>
          <p:nvPr/>
        </p:nvSpPr>
        <p:spPr>
          <a:xfrm>
            <a:off x="192505" y="916978"/>
            <a:ext cx="10724311" cy="543839"/>
          </a:xfrm>
          <a:prstGeom prst="rect">
            <a:avLst/>
          </a:prstGeom>
          <a:noFill/>
          <a:ln>
            <a:noFill/>
          </a:ln>
        </p:spPr>
        <p:style>
          <a:lnRef idx="0">
            <a:scrgbClr r="0" g="0" b="0"/>
          </a:lnRef>
          <a:fillRef idx="0">
            <a:scrgbClr r="0" g="0" b="0"/>
          </a:fillRef>
          <a:effectRef idx="0">
            <a:scrgbClr r="0" g="0" b="0"/>
          </a:effectRef>
          <a:fontRef idx="minor"/>
        </p:style>
        <p:txBody>
          <a:bodyPr lIns="0" tIns="12926" rIns="0" bIns="0" rtlCol="0">
            <a:normAutofit/>
          </a:bodyPr>
          <a:lstStyle/>
          <a:p>
            <a:pPr marL="74135" rtl="0">
              <a:lnSpc>
                <a:spcPct val="95000"/>
              </a:lnSpc>
              <a:spcAft>
                <a:spcPts val="964"/>
              </a:spcAft>
              <a:buClr>
                <a:srgbClr val="333333"/>
              </a:buClr>
              <a:buSzPct val="45000"/>
            </a:pPr>
            <a:r>
              <a:rPr lang="ro" sz="2032" spc="-1">
                <a:solidFill>
                  <a:srgbClr val="333333"/>
                </a:solidFill>
                <a:ea typeface="DejaVu Sans"/>
              </a:rPr>
              <a:t>Rolul protector - filtrează radiațiile UV cosmice (cea mai mare parte a UVC și o mare parte a UVB)</a:t>
            </a:r>
            <a:endParaRPr lang="en-US" sz="2032" spc="-1" dirty="0"/>
          </a:p>
        </p:txBody>
      </p:sp>
      <p:sp>
        <p:nvSpPr>
          <p:cNvPr id="6" name="CustomShape 3">
            <a:extLst>
              <a:ext uri="{FF2B5EF4-FFF2-40B4-BE49-F238E27FC236}">
                <a16:creationId xmlns:a16="http://schemas.microsoft.com/office/drawing/2014/main" id="{83310E3C-BE03-4498-A3CA-F874B7094A9A}"/>
              </a:ext>
            </a:extLst>
          </p:cNvPr>
          <p:cNvSpPr/>
          <p:nvPr/>
        </p:nvSpPr>
        <p:spPr>
          <a:xfrm>
            <a:off x="2954016" y="3386780"/>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7" name="CustomShape 4">
            <a:extLst>
              <a:ext uri="{FF2B5EF4-FFF2-40B4-BE49-F238E27FC236}">
                <a16:creationId xmlns:a16="http://schemas.microsoft.com/office/drawing/2014/main" id="{6E9731F5-FD5D-40F0-A0C9-AA0AF31DC7A8}"/>
              </a:ext>
            </a:extLst>
          </p:cNvPr>
          <p:cNvSpPr/>
          <p:nvPr/>
        </p:nvSpPr>
        <p:spPr>
          <a:xfrm>
            <a:off x="2954016" y="3077052"/>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9" name="CustomShape 6">
            <a:extLst>
              <a:ext uri="{FF2B5EF4-FFF2-40B4-BE49-F238E27FC236}">
                <a16:creationId xmlns:a16="http://schemas.microsoft.com/office/drawing/2014/main" id="{4A847B0A-8629-440F-9DB5-76A03EDEB0E7}"/>
              </a:ext>
            </a:extLst>
          </p:cNvPr>
          <p:cNvSpPr/>
          <p:nvPr/>
        </p:nvSpPr>
        <p:spPr>
          <a:xfrm>
            <a:off x="4659766" y="3638465"/>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0" name="CustomShape 7">
            <a:extLst>
              <a:ext uri="{FF2B5EF4-FFF2-40B4-BE49-F238E27FC236}">
                <a16:creationId xmlns:a16="http://schemas.microsoft.com/office/drawing/2014/main" id="{A4211B81-41CC-4FAE-B8A3-C218C9C99AFD}"/>
              </a:ext>
            </a:extLst>
          </p:cNvPr>
          <p:cNvSpPr/>
          <p:nvPr/>
        </p:nvSpPr>
        <p:spPr>
          <a:xfrm>
            <a:off x="4659766" y="27639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1" name="CustomShape 8">
            <a:extLst>
              <a:ext uri="{FF2B5EF4-FFF2-40B4-BE49-F238E27FC236}">
                <a16:creationId xmlns:a16="http://schemas.microsoft.com/office/drawing/2014/main" id="{03A27F91-286E-47F0-B7AE-550AA3E73ACB}"/>
              </a:ext>
            </a:extLst>
          </p:cNvPr>
          <p:cNvSpPr/>
          <p:nvPr/>
        </p:nvSpPr>
        <p:spPr>
          <a:xfrm>
            <a:off x="2373816" y="4803514"/>
            <a:ext cx="1484990" cy="88694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a:solidFill>
                  <a:srgbClr val="000000"/>
                </a:solidFill>
                <a:ea typeface="DejaVu Sans"/>
              </a:rPr>
              <a:t>O</a:t>
            </a:r>
            <a:r>
              <a:rPr lang="ro" spc="-1" baseline="-33000">
                <a:solidFill>
                  <a:srgbClr val="000000"/>
                </a:solidFill>
                <a:ea typeface="DejaVu Sans"/>
              </a:rPr>
              <a:t>2</a:t>
            </a:r>
            <a:r>
              <a:rPr dirty="0"/>
              <a:t/>
            </a:r>
            <a:br>
              <a:rPr dirty="0"/>
            </a:br>
            <a:r>
              <a:rPr lang="ro" spc="-1">
                <a:solidFill>
                  <a:srgbClr val="000000"/>
                </a:solidFill>
                <a:ea typeface="DejaVu Sans"/>
              </a:rPr>
              <a:t>Oxigen molecular</a:t>
            </a:r>
            <a:endParaRPr lang="en-US" spc="-1" dirty="0"/>
          </a:p>
        </p:txBody>
      </p:sp>
      <p:sp>
        <p:nvSpPr>
          <p:cNvPr id="12" name="Line 9">
            <a:extLst>
              <a:ext uri="{FF2B5EF4-FFF2-40B4-BE49-F238E27FC236}">
                <a16:creationId xmlns:a16="http://schemas.microsoft.com/office/drawing/2014/main" id="{0C70C9B0-9E08-42F6-9C0D-013C3BA97216}"/>
              </a:ext>
            </a:extLst>
          </p:cNvPr>
          <p:cNvSpPr/>
          <p:nvPr/>
        </p:nvSpPr>
        <p:spPr>
          <a:xfrm>
            <a:off x="3854669" y="3448970"/>
            <a:ext cx="309729" cy="1219"/>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17" name="CustomShape 14">
            <a:extLst>
              <a:ext uri="{FF2B5EF4-FFF2-40B4-BE49-F238E27FC236}">
                <a16:creationId xmlns:a16="http://schemas.microsoft.com/office/drawing/2014/main" id="{DBAB1094-8FE4-4C71-8564-15ECAC23BFA3}"/>
              </a:ext>
            </a:extLst>
          </p:cNvPr>
          <p:cNvSpPr/>
          <p:nvPr/>
        </p:nvSpPr>
        <p:spPr>
          <a:xfrm>
            <a:off x="4172195" y="4803514"/>
            <a:ext cx="1300128" cy="888159"/>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dirty="0"/>
              <a:t/>
            </a:r>
            <a:br>
              <a:rPr dirty="0"/>
            </a:br>
            <a:r>
              <a:rPr lang="ro" spc="-1" dirty="0">
                <a:solidFill>
                  <a:srgbClr val="000000"/>
                </a:solidFill>
                <a:ea typeface="DejaVu Sans"/>
              </a:rPr>
              <a:t>Oxigen atomic</a:t>
            </a:r>
            <a:endParaRPr lang="en-US" spc="-1" dirty="0"/>
          </a:p>
        </p:txBody>
      </p:sp>
      <p:sp>
        <p:nvSpPr>
          <p:cNvPr id="28" name="CustomShape 25">
            <a:extLst>
              <a:ext uri="{FF2B5EF4-FFF2-40B4-BE49-F238E27FC236}">
                <a16:creationId xmlns:a16="http://schemas.microsoft.com/office/drawing/2014/main" id="{EA5F7BCB-E629-41CC-88FE-B445B2C12FB7}"/>
              </a:ext>
            </a:extLst>
          </p:cNvPr>
          <p:cNvSpPr/>
          <p:nvPr/>
        </p:nvSpPr>
        <p:spPr>
          <a:xfrm>
            <a:off x="1113756" y="2983477"/>
            <a:ext cx="1053529" cy="68920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z="2000" spc="-1">
                <a:solidFill>
                  <a:srgbClr val="000000"/>
                </a:solidFill>
                <a:ea typeface="DejaVu Sans"/>
              </a:rPr>
              <a:t>Radiații UV</a:t>
            </a:r>
            <a:endParaRPr lang="en-US" sz="2000" spc="-1" dirty="0"/>
          </a:p>
        </p:txBody>
      </p:sp>
      <p:grpSp>
        <p:nvGrpSpPr>
          <p:cNvPr id="43" name="Group 42">
            <a:extLst>
              <a:ext uri="{FF2B5EF4-FFF2-40B4-BE49-F238E27FC236}">
                <a16:creationId xmlns:a16="http://schemas.microsoft.com/office/drawing/2014/main" id="{B5CF2677-30D1-46E9-960D-FC3AD448B46E}"/>
              </a:ext>
            </a:extLst>
          </p:cNvPr>
          <p:cNvGrpSpPr/>
          <p:nvPr/>
        </p:nvGrpSpPr>
        <p:grpSpPr>
          <a:xfrm>
            <a:off x="1182347" y="2078557"/>
            <a:ext cx="1888187" cy="1436702"/>
            <a:chOff x="1620287" y="1761781"/>
            <a:chExt cx="1190382" cy="1436702"/>
          </a:xfrm>
        </p:grpSpPr>
        <p:sp>
          <p:nvSpPr>
            <p:cNvPr id="8" name="Line 5">
              <a:extLst>
                <a:ext uri="{FF2B5EF4-FFF2-40B4-BE49-F238E27FC236}">
                  <a16:creationId xmlns:a16="http://schemas.microsoft.com/office/drawing/2014/main" id="{7598B724-4FC6-4725-9246-409B9AE10DF0}"/>
                </a:ext>
              </a:extLst>
            </p:cNvPr>
            <p:cNvSpPr/>
            <p:nvPr/>
          </p:nvSpPr>
          <p:spPr>
            <a:xfrm>
              <a:off x="1629798" y="1960544"/>
              <a:ext cx="1145508" cy="1062588"/>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9" name="Line 26">
              <a:extLst>
                <a:ext uri="{FF2B5EF4-FFF2-40B4-BE49-F238E27FC236}">
                  <a16:creationId xmlns:a16="http://schemas.microsoft.com/office/drawing/2014/main" id="{C352EC4E-E001-46B5-9D80-D4BCD630E1D4}"/>
                </a:ext>
              </a:extLst>
            </p:cNvPr>
            <p:cNvSpPr/>
            <p:nvPr/>
          </p:nvSpPr>
          <p:spPr>
            <a:xfrm>
              <a:off x="1665405" y="1761781"/>
              <a:ext cx="1145264" cy="106234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30" name="Line 27">
              <a:extLst>
                <a:ext uri="{FF2B5EF4-FFF2-40B4-BE49-F238E27FC236}">
                  <a16:creationId xmlns:a16="http://schemas.microsoft.com/office/drawing/2014/main" id="{E92BCCC6-D8E9-4840-96D2-9696B39C8900}"/>
                </a:ext>
              </a:extLst>
            </p:cNvPr>
            <p:cNvSpPr/>
            <p:nvPr/>
          </p:nvSpPr>
          <p:spPr>
            <a:xfrm>
              <a:off x="1620287" y="2134919"/>
              <a:ext cx="1145264" cy="1063564"/>
            </a:xfrm>
            <a:prstGeom prst="line">
              <a:avLst/>
            </a:prstGeom>
            <a:ln w="36720" cap="rnd">
              <a:solidFill>
                <a:srgbClr val="FF00FF"/>
              </a:solidFill>
              <a:custDash>
                <a:ds d="100000" sp="100000"/>
              </a:custDash>
              <a:round/>
              <a:tailEnd type="triangle" w="med" len="med"/>
            </a:ln>
          </p:spPr>
          <p:style>
            <a:lnRef idx="0">
              <a:scrgbClr r="0" g="0" b="0"/>
            </a:lnRef>
            <a:fillRef idx="0">
              <a:scrgbClr r="0" g="0" b="0"/>
            </a:fillRef>
            <a:effectRef idx="0">
              <a:scrgbClr r="0" g="0" b="0"/>
            </a:effectRef>
            <a:fontRef idx="minor"/>
          </p:style>
          <p:txBody>
            <a:bodyPr/>
            <a:lstStyle/>
            <a:p>
              <a:endParaRPr lang="hu-HU"/>
            </a:p>
          </p:txBody>
        </p:sp>
      </p:grpSp>
      <p:sp>
        <p:nvSpPr>
          <p:cNvPr id="32" name="Rectangle 31">
            <a:extLst>
              <a:ext uri="{FF2B5EF4-FFF2-40B4-BE49-F238E27FC236}">
                <a16:creationId xmlns:a16="http://schemas.microsoft.com/office/drawing/2014/main" id="{5F969B09-4B26-4F72-9D1F-1F3B192F8607}"/>
              </a:ext>
            </a:extLst>
          </p:cNvPr>
          <p:cNvSpPr/>
          <p:nvPr/>
        </p:nvSpPr>
        <p:spPr>
          <a:xfrm rot="16200000">
            <a:off x="10917451" y="4982660"/>
            <a:ext cx="1675459" cy="246221"/>
          </a:xfrm>
          <a:prstGeom prst="rect">
            <a:avLst/>
          </a:prstGeom>
        </p:spPr>
        <p:txBody>
          <a:bodyPr wrap="none" rtlCol="0">
            <a:spAutoFit/>
          </a:bodyPr>
          <a:lstStyle/>
          <a:p>
            <a:pPr rtl="0"/>
            <a:r>
              <a:rPr lang="ro" sz="1000"/>
              <a:t>Sursa: Licență gratuită Pixabay</a:t>
            </a:r>
          </a:p>
        </p:txBody>
      </p:sp>
      <p:sp>
        <p:nvSpPr>
          <p:cNvPr id="33" name="TextBox 32">
            <a:extLst>
              <a:ext uri="{FF2B5EF4-FFF2-40B4-BE49-F238E27FC236}">
                <a16:creationId xmlns:a16="http://schemas.microsoft.com/office/drawing/2014/main" id="{6B03F43D-1B99-4F59-8860-DD28C8F8AB93}"/>
              </a:ext>
            </a:extLst>
          </p:cNvPr>
          <p:cNvSpPr txBox="1"/>
          <p:nvPr/>
        </p:nvSpPr>
        <p:spPr>
          <a:xfrm>
            <a:off x="2455822" y="1670487"/>
            <a:ext cx="309729" cy="316240"/>
          </a:xfrm>
          <a:prstGeom prst="rect">
            <a:avLst/>
          </a:prstGeom>
          <a:noFill/>
        </p:spPr>
        <p:txBody>
          <a:bodyPr wrap="square" rtlCol="0">
            <a:spAutoFit/>
          </a:bodyPr>
          <a:lstStyle/>
          <a:p>
            <a:pPr rtl="0"/>
            <a:r>
              <a:rPr lang="ro" b="1">
                <a:solidFill>
                  <a:schemeClr val="bg1"/>
                </a:solidFill>
              </a:rPr>
              <a:t>a</a:t>
            </a:r>
            <a:endParaRPr lang="en-DE" b="1" dirty="0">
              <a:solidFill>
                <a:schemeClr val="bg1"/>
              </a:solidFill>
            </a:endParaRPr>
          </a:p>
        </p:txBody>
      </p:sp>
      <p:sp>
        <p:nvSpPr>
          <p:cNvPr id="34" name="TextBox 33">
            <a:extLst>
              <a:ext uri="{FF2B5EF4-FFF2-40B4-BE49-F238E27FC236}">
                <a16:creationId xmlns:a16="http://schemas.microsoft.com/office/drawing/2014/main" id="{8C085DBD-08A3-4EAF-B5D5-09E21AEAC84D}"/>
              </a:ext>
            </a:extLst>
          </p:cNvPr>
          <p:cNvSpPr txBox="1"/>
          <p:nvPr/>
        </p:nvSpPr>
        <p:spPr>
          <a:xfrm>
            <a:off x="6052508" y="1670487"/>
            <a:ext cx="309729" cy="316240"/>
          </a:xfrm>
          <a:prstGeom prst="rect">
            <a:avLst/>
          </a:prstGeom>
          <a:noFill/>
        </p:spPr>
        <p:txBody>
          <a:bodyPr wrap="square" rtlCol="0">
            <a:spAutoFit/>
          </a:bodyPr>
          <a:lstStyle/>
          <a:p>
            <a:pPr rtl="0"/>
            <a:r>
              <a:rPr lang="ro" b="1">
                <a:solidFill>
                  <a:schemeClr val="bg1"/>
                </a:solidFill>
              </a:rPr>
              <a:t>b</a:t>
            </a:r>
            <a:endParaRPr lang="en-DE" b="1" dirty="0">
              <a:solidFill>
                <a:schemeClr val="bg1"/>
              </a:solidFill>
            </a:endParaRPr>
          </a:p>
        </p:txBody>
      </p:sp>
      <p:cxnSp>
        <p:nvCxnSpPr>
          <p:cNvPr id="35" name="Straight Connector 34">
            <a:extLst>
              <a:ext uri="{FF2B5EF4-FFF2-40B4-BE49-F238E27FC236}">
                <a16:creationId xmlns:a16="http://schemas.microsoft.com/office/drawing/2014/main" id="{FD91BFE1-7365-4B94-B861-CFDBAD1D31E0}"/>
              </a:ext>
            </a:extLst>
          </p:cNvPr>
          <p:cNvCxnSpPr>
            <a:cxnSpLocks/>
          </p:cNvCxnSpPr>
          <p:nvPr/>
        </p:nvCxnSpPr>
        <p:spPr>
          <a:xfrm>
            <a:off x="2957549" y="1828607"/>
            <a:ext cx="2073160"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CustomShape 10">
            <a:extLst>
              <a:ext uri="{FF2B5EF4-FFF2-40B4-BE49-F238E27FC236}">
                <a16:creationId xmlns:a16="http://schemas.microsoft.com/office/drawing/2014/main" id="{F7CB63A9-A3CA-41E8-9360-5F910C787363}"/>
              </a:ext>
            </a:extLst>
          </p:cNvPr>
          <p:cNvSpPr/>
          <p:nvPr/>
        </p:nvSpPr>
        <p:spPr>
          <a:xfrm>
            <a:off x="6553446"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4" name="CustomShape 11">
            <a:extLst>
              <a:ext uri="{FF2B5EF4-FFF2-40B4-BE49-F238E27FC236}">
                <a16:creationId xmlns:a16="http://schemas.microsoft.com/office/drawing/2014/main" id="{5B42E33F-80C5-4B8F-87F3-74BE52091314}"/>
              </a:ext>
            </a:extLst>
          </p:cNvPr>
          <p:cNvSpPr/>
          <p:nvPr/>
        </p:nvSpPr>
        <p:spPr>
          <a:xfrm>
            <a:off x="6553446"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5" name="CustomShape 12">
            <a:extLst>
              <a:ext uri="{FF2B5EF4-FFF2-40B4-BE49-F238E27FC236}">
                <a16:creationId xmlns:a16="http://schemas.microsoft.com/office/drawing/2014/main" id="{F0E102D7-D283-45FB-BDF1-D06A410D5988}"/>
              </a:ext>
            </a:extLst>
          </p:cNvPr>
          <p:cNvSpPr/>
          <p:nvPr/>
        </p:nvSpPr>
        <p:spPr>
          <a:xfrm>
            <a:off x="6553446"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6" name="CustomShape 13">
            <a:extLst>
              <a:ext uri="{FF2B5EF4-FFF2-40B4-BE49-F238E27FC236}">
                <a16:creationId xmlns:a16="http://schemas.microsoft.com/office/drawing/2014/main" id="{742C0A60-6426-4671-A725-560259B7793A}"/>
              </a:ext>
            </a:extLst>
          </p:cNvPr>
          <p:cNvSpPr/>
          <p:nvPr/>
        </p:nvSpPr>
        <p:spPr>
          <a:xfrm>
            <a:off x="6553446"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18" name="CustomShape 15">
            <a:extLst>
              <a:ext uri="{FF2B5EF4-FFF2-40B4-BE49-F238E27FC236}">
                <a16:creationId xmlns:a16="http://schemas.microsoft.com/office/drawing/2014/main" id="{8C1E8EF7-44FE-431B-A5CF-3D33D8761341}"/>
              </a:ext>
            </a:extLst>
          </p:cNvPr>
          <p:cNvSpPr/>
          <p:nvPr/>
        </p:nvSpPr>
        <p:spPr>
          <a:xfrm>
            <a:off x="5712438" y="2643440"/>
            <a:ext cx="184862" cy="232174"/>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ro" sz="2000" spc="-1">
                <a:solidFill>
                  <a:srgbClr val="000000"/>
                </a:solidFill>
                <a:ea typeface="DejaVu Sans"/>
              </a:rPr>
              <a:t>+</a:t>
            </a:r>
            <a:endParaRPr lang="en-US" sz="2000" spc="-1" dirty="0"/>
          </a:p>
        </p:txBody>
      </p:sp>
      <p:sp>
        <p:nvSpPr>
          <p:cNvPr id="19" name="CustomShape 16">
            <a:extLst>
              <a:ext uri="{FF2B5EF4-FFF2-40B4-BE49-F238E27FC236}">
                <a16:creationId xmlns:a16="http://schemas.microsoft.com/office/drawing/2014/main" id="{49D26725-FB84-4858-8881-0E0E3A796D86}"/>
              </a:ext>
            </a:extLst>
          </p:cNvPr>
          <p:cNvSpPr/>
          <p:nvPr/>
        </p:nvSpPr>
        <p:spPr>
          <a:xfrm>
            <a:off x="5751376" y="3537361"/>
            <a:ext cx="176001" cy="370698"/>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rtl="0">
              <a:lnSpc>
                <a:spcPct val="100000"/>
              </a:lnSpc>
            </a:pPr>
            <a:r>
              <a:rPr lang="ro" sz="2000" spc="-1">
                <a:solidFill>
                  <a:srgbClr val="000000"/>
                </a:solidFill>
                <a:ea typeface="DejaVu Sans"/>
              </a:rPr>
              <a:t>+</a:t>
            </a:r>
            <a:endParaRPr lang="en-US" sz="2000" spc="-1"/>
          </a:p>
        </p:txBody>
      </p:sp>
      <p:sp>
        <p:nvSpPr>
          <p:cNvPr id="20" name="Line 17">
            <a:extLst>
              <a:ext uri="{FF2B5EF4-FFF2-40B4-BE49-F238E27FC236}">
                <a16:creationId xmlns:a16="http://schemas.microsoft.com/office/drawing/2014/main" id="{256B1576-060D-4394-BD76-7426D87DFDC2}"/>
              </a:ext>
            </a:extLst>
          </p:cNvPr>
          <p:cNvSpPr/>
          <p:nvPr/>
        </p:nvSpPr>
        <p:spPr>
          <a:xfrm>
            <a:off x="7643645" y="3507722"/>
            <a:ext cx="309729" cy="976"/>
          </a:xfrm>
          <a:prstGeom prst="line">
            <a:avLst/>
          </a:prstGeom>
          <a:ln w="9360">
            <a:solidFill>
              <a:srgbClr val="000000"/>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21" name="CustomShape 18">
            <a:extLst>
              <a:ext uri="{FF2B5EF4-FFF2-40B4-BE49-F238E27FC236}">
                <a16:creationId xmlns:a16="http://schemas.microsoft.com/office/drawing/2014/main" id="{ADD987F1-8EAB-496A-8D19-C48899520F24}"/>
              </a:ext>
            </a:extLst>
          </p:cNvPr>
          <p:cNvSpPr/>
          <p:nvPr/>
        </p:nvSpPr>
        <p:spPr>
          <a:xfrm>
            <a:off x="8696058" y="294630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2" name="CustomShape 19">
            <a:extLst>
              <a:ext uri="{FF2B5EF4-FFF2-40B4-BE49-F238E27FC236}">
                <a16:creationId xmlns:a16="http://schemas.microsoft.com/office/drawing/2014/main" id="{D35A5E36-85F6-46AF-98DF-39692AEF8018}"/>
              </a:ext>
            </a:extLst>
          </p:cNvPr>
          <p:cNvSpPr/>
          <p:nvPr/>
        </p:nvSpPr>
        <p:spPr>
          <a:xfrm>
            <a:off x="8696058" y="2636580"/>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3" name="CustomShape 20">
            <a:extLst>
              <a:ext uri="{FF2B5EF4-FFF2-40B4-BE49-F238E27FC236}">
                <a16:creationId xmlns:a16="http://schemas.microsoft.com/office/drawing/2014/main" id="{8B52BF1D-CA88-4C6E-AB49-BB75DD3E5E25}"/>
              </a:ext>
            </a:extLst>
          </p:cNvPr>
          <p:cNvSpPr/>
          <p:nvPr/>
        </p:nvSpPr>
        <p:spPr>
          <a:xfrm>
            <a:off x="8696058" y="3945244"/>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4" name="CustomShape 21">
            <a:extLst>
              <a:ext uri="{FF2B5EF4-FFF2-40B4-BE49-F238E27FC236}">
                <a16:creationId xmlns:a16="http://schemas.microsoft.com/office/drawing/2014/main" id="{AA834479-5CFE-4D54-B50B-BF8EB1891905}"/>
              </a:ext>
            </a:extLst>
          </p:cNvPr>
          <p:cNvSpPr/>
          <p:nvPr/>
        </p:nvSpPr>
        <p:spPr>
          <a:xfrm>
            <a:off x="8696058" y="3635516"/>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5" name="CustomShape 22">
            <a:extLst>
              <a:ext uri="{FF2B5EF4-FFF2-40B4-BE49-F238E27FC236}">
                <a16:creationId xmlns:a16="http://schemas.microsoft.com/office/drawing/2014/main" id="{46D9A377-1D2E-45C3-8C52-1A6100835FC1}"/>
              </a:ext>
            </a:extLst>
          </p:cNvPr>
          <p:cNvSpPr/>
          <p:nvPr/>
        </p:nvSpPr>
        <p:spPr>
          <a:xfrm>
            <a:off x="8441203" y="3735751"/>
            <a:ext cx="370943" cy="370699"/>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6" name="CustomShape 23">
            <a:extLst>
              <a:ext uri="{FF2B5EF4-FFF2-40B4-BE49-F238E27FC236}">
                <a16:creationId xmlns:a16="http://schemas.microsoft.com/office/drawing/2014/main" id="{38303356-6B33-44BB-B4BD-52A3965A8066}"/>
              </a:ext>
            </a:extLst>
          </p:cNvPr>
          <p:cNvSpPr/>
          <p:nvPr/>
        </p:nvSpPr>
        <p:spPr>
          <a:xfrm>
            <a:off x="8441203" y="2860219"/>
            <a:ext cx="370943" cy="370943"/>
          </a:xfrm>
          <a:prstGeom prst="ellipse">
            <a:avLst/>
          </a:prstGeom>
          <a:solidFill>
            <a:srgbClr val="FFFFFF"/>
          </a:solidFill>
          <a:ln w="9360">
            <a:solidFill>
              <a:srgbClr val="808080"/>
            </a:solidFill>
            <a:round/>
          </a:ln>
        </p:spPr>
        <p:style>
          <a:lnRef idx="0">
            <a:scrgbClr r="0" g="0" b="0"/>
          </a:lnRef>
          <a:fillRef idx="0">
            <a:scrgbClr r="0" g="0" b="0"/>
          </a:fillRef>
          <a:effectRef idx="0">
            <a:scrgbClr r="0" g="0" b="0"/>
          </a:effectRef>
          <a:fontRef idx="minor"/>
        </p:style>
        <p:txBody>
          <a:bodyPr/>
          <a:lstStyle/>
          <a:p>
            <a:endParaRPr lang="hu-HU"/>
          </a:p>
        </p:txBody>
      </p:sp>
      <p:sp>
        <p:nvSpPr>
          <p:cNvPr id="27" name="CustomShape 24">
            <a:extLst>
              <a:ext uri="{FF2B5EF4-FFF2-40B4-BE49-F238E27FC236}">
                <a16:creationId xmlns:a16="http://schemas.microsoft.com/office/drawing/2014/main" id="{E556D72D-FB48-444A-8E2C-2A87607948E6}"/>
              </a:ext>
            </a:extLst>
          </p:cNvPr>
          <p:cNvSpPr/>
          <p:nvPr/>
        </p:nvSpPr>
        <p:spPr>
          <a:xfrm>
            <a:off x="8412614" y="4803514"/>
            <a:ext cx="905402" cy="71901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lang="ro" spc="-1" baseline="-33000" dirty="0">
                <a:solidFill>
                  <a:srgbClr val="000000"/>
                </a:solidFill>
                <a:ea typeface="DejaVu Sans"/>
              </a:rPr>
              <a:t>3</a:t>
            </a:r>
            <a:r>
              <a:rPr dirty="0"/>
              <a:t/>
            </a:r>
            <a:br>
              <a:rPr dirty="0"/>
            </a:br>
            <a:r>
              <a:rPr lang="ro" spc="-1" dirty="0">
                <a:solidFill>
                  <a:srgbClr val="000000"/>
                </a:solidFill>
                <a:ea typeface="DejaVu Sans"/>
              </a:rPr>
              <a:t>Ozon</a:t>
            </a:r>
            <a:endParaRPr lang="en-US" strike="sngStrike" spc="-1" dirty="0">
              <a:solidFill>
                <a:srgbClr val="FF0000"/>
              </a:solidFill>
            </a:endParaRPr>
          </a:p>
        </p:txBody>
      </p:sp>
      <p:sp>
        <p:nvSpPr>
          <p:cNvPr id="31" name="CustomShape 28">
            <a:extLst>
              <a:ext uri="{FF2B5EF4-FFF2-40B4-BE49-F238E27FC236}">
                <a16:creationId xmlns:a16="http://schemas.microsoft.com/office/drawing/2014/main" id="{E74EDC1D-EE17-4AF3-943F-703B2121AC05}"/>
              </a:ext>
            </a:extLst>
          </p:cNvPr>
          <p:cNvSpPr/>
          <p:nvPr/>
        </p:nvSpPr>
        <p:spPr>
          <a:xfrm>
            <a:off x="6052508" y="4803514"/>
            <a:ext cx="1484990" cy="813512"/>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0970" tIns="30485" rIns="60970" bIns="30485" rtlCol="0"/>
          <a:lstStyle/>
          <a:p>
            <a:pPr algn="ctr" rtl="0">
              <a:lnSpc>
                <a:spcPct val="100000"/>
              </a:lnSpc>
            </a:pPr>
            <a:r>
              <a:rPr lang="ro" spc="-1" dirty="0">
                <a:solidFill>
                  <a:srgbClr val="000000"/>
                </a:solidFill>
                <a:ea typeface="DejaVu Sans"/>
              </a:rPr>
              <a:t>O</a:t>
            </a:r>
            <a:r>
              <a:rPr lang="ro" spc="-1" baseline="-33000" dirty="0">
                <a:solidFill>
                  <a:srgbClr val="000000"/>
                </a:solidFill>
                <a:ea typeface="DejaVu Sans"/>
              </a:rPr>
              <a:t>2</a:t>
            </a:r>
            <a:r>
              <a:rPr dirty="0"/>
              <a:t/>
            </a:r>
            <a:br>
              <a:rPr dirty="0"/>
            </a:br>
            <a:r>
              <a:rPr lang="ro" spc="-1" dirty="0">
                <a:solidFill>
                  <a:srgbClr val="000000"/>
                </a:solidFill>
                <a:ea typeface="DejaVu Sans"/>
              </a:rPr>
              <a:t>Oxigen molecular</a:t>
            </a:r>
            <a:endParaRPr lang="en-US" spc="-1" dirty="0"/>
          </a:p>
        </p:txBody>
      </p:sp>
      <p:cxnSp>
        <p:nvCxnSpPr>
          <p:cNvPr id="36" name="Straight Connector 35">
            <a:extLst>
              <a:ext uri="{FF2B5EF4-FFF2-40B4-BE49-F238E27FC236}">
                <a16:creationId xmlns:a16="http://schemas.microsoft.com/office/drawing/2014/main" id="{9D47EDC9-3472-45EC-A1D0-618C5CDF82A9}"/>
              </a:ext>
            </a:extLst>
          </p:cNvPr>
          <p:cNvCxnSpPr>
            <a:cxnSpLocks/>
          </p:cNvCxnSpPr>
          <p:nvPr/>
        </p:nvCxnSpPr>
        <p:spPr>
          <a:xfrm>
            <a:off x="6586609" y="1828607"/>
            <a:ext cx="2382579" cy="0"/>
          </a:xfrm>
          <a:prstGeom prst="line">
            <a:avLst/>
          </a:prstGeom>
          <a:ln cap="sq">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2CE1FBFA-2EF0-8B06-5A92-5E571FC9818A}"/>
              </a:ext>
            </a:extLst>
          </p:cNvPr>
          <p:cNvSpPr txBox="1"/>
          <p:nvPr/>
        </p:nvSpPr>
        <p:spPr>
          <a:xfrm>
            <a:off x="296918" y="5923225"/>
            <a:ext cx="11257667" cy="215444"/>
          </a:xfrm>
          <a:prstGeom prst="rect">
            <a:avLst/>
          </a:prstGeom>
          <a:noFill/>
        </p:spPr>
        <p:txBody>
          <a:bodyPr wrap="square" rtlCol="0">
            <a:spAutoFit/>
          </a:bodyPr>
          <a:lstStyle/>
          <a:p>
            <a:pPr rtl="0"/>
            <a:r>
              <a:rPr lang="ro" sz="800" b="0" i="0">
                <a:solidFill>
                  <a:srgbClr val="212121"/>
                </a:solidFill>
                <a:effectLst/>
                <a:latin typeface="BlinkMacSystemFont"/>
              </a:rPr>
              <a:t>https://www.epa.gov/ozone-pollution-and-your-patients-health/what-ozone Accesat: 23.03.2023.</a:t>
            </a:r>
            <a:endParaRPr lang="en-US" sz="800" dirty="0"/>
          </a:p>
        </p:txBody>
      </p:sp>
    </p:spTree>
    <p:extLst>
      <p:ext uri="{BB962C8B-B14F-4D97-AF65-F5344CB8AC3E}">
        <p14:creationId xmlns:p14="http://schemas.microsoft.com/office/powerpoint/2010/main" val="2951164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D5F0B-BE8B-43BB-8B58-3B8E4B770BB4}"/>
              </a:ext>
            </a:extLst>
          </p:cNvPr>
          <p:cNvSpPr>
            <a:spLocks noGrp="1"/>
          </p:cNvSpPr>
          <p:nvPr>
            <p:ph type="title"/>
          </p:nvPr>
        </p:nvSpPr>
        <p:spPr/>
        <p:txBody>
          <a:bodyPr rtlCol="0">
            <a:normAutofit fontScale="90000"/>
          </a:bodyPr>
          <a:lstStyle/>
          <a:p>
            <a:pPr rtl="0"/>
            <a:r>
              <a:rPr lang="ro" dirty="0"/>
              <a:t>Depleția ozonului stratosferic</a:t>
            </a:r>
          </a:p>
        </p:txBody>
      </p:sp>
      <p:sp>
        <p:nvSpPr>
          <p:cNvPr id="3" name="Content Placeholder 2">
            <a:extLst>
              <a:ext uri="{FF2B5EF4-FFF2-40B4-BE49-F238E27FC236}">
                <a16:creationId xmlns:a16="http://schemas.microsoft.com/office/drawing/2014/main" id="{163A2FCA-B345-454E-9869-1A7B7EE5424D}"/>
              </a:ext>
            </a:extLst>
          </p:cNvPr>
          <p:cNvSpPr>
            <a:spLocks noGrp="1"/>
          </p:cNvSpPr>
          <p:nvPr>
            <p:ph idx="1"/>
          </p:nvPr>
        </p:nvSpPr>
        <p:spPr>
          <a:xfrm>
            <a:off x="192505" y="3188588"/>
            <a:ext cx="7329668" cy="3117084"/>
          </a:xfrm>
        </p:spPr>
        <p:txBody>
          <a:bodyPr rtlCol="0">
            <a:normAutofit/>
          </a:bodyPr>
          <a:lstStyle/>
          <a:p>
            <a:pPr algn="just" rtl="0"/>
            <a:r>
              <a:rPr lang="ro" sz="2200" dirty="0"/>
              <a:t>Circulația atmosferică Brewer-Dobson împinge aerul troposferic ecuatorial în sus către stratosferă și îl transportă către poli.</a:t>
            </a:r>
          </a:p>
          <a:p>
            <a:pPr algn="just" rtl="0"/>
            <a:r>
              <a:rPr lang="ro" sz="2200" dirty="0"/>
              <a:t>Factorii geografici, meteorologici și chimici unici se combină la poli și au ca rezultat depleția sezonieră a ozonului stratosferic. </a:t>
            </a:r>
          </a:p>
        </p:txBody>
      </p:sp>
      <p:sp>
        <p:nvSpPr>
          <p:cNvPr id="4" name="TextBox 3">
            <a:extLst>
              <a:ext uri="{FF2B5EF4-FFF2-40B4-BE49-F238E27FC236}">
                <a16:creationId xmlns:a16="http://schemas.microsoft.com/office/drawing/2014/main" id="{573775A5-CB1A-45D6-A9C6-AB986B698119}"/>
              </a:ext>
            </a:extLst>
          </p:cNvPr>
          <p:cNvSpPr txBox="1"/>
          <p:nvPr/>
        </p:nvSpPr>
        <p:spPr>
          <a:xfrm>
            <a:off x="296918" y="6156130"/>
            <a:ext cx="11257667" cy="215444"/>
          </a:xfrm>
          <a:prstGeom prst="rect">
            <a:avLst/>
          </a:prstGeom>
          <a:noFill/>
        </p:spPr>
        <p:txBody>
          <a:bodyPr wrap="square" rtlCol="0">
            <a:spAutoFit/>
          </a:bodyPr>
          <a:lstStyle/>
          <a:p>
            <a:pPr rtl="0"/>
            <a:r>
              <a:rPr lang="ro" sz="800" b="0" i="0" dirty="0">
                <a:solidFill>
                  <a:srgbClr val="212121"/>
                </a:solidFill>
                <a:effectLst/>
                <a:latin typeface="BlinkMacSystemFont"/>
              </a:rPr>
              <a:t>DOI: 10.1016/j.ijwd.2020.07.003</a:t>
            </a:r>
            <a:endParaRPr lang="en-US" sz="800" dirty="0"/>
          </a:p>
        </p:txBody>
      </p:sp>
      <p:pic>
        <p:nvPicPr>
          <p:cNvPr id="5" name="Picture 4" descr="Icon&#10;&#10;Description automatically generated">
            <a:extLst>
              <a:ext uri="{FF2B5EF4-FFF2-40B4-BE49-F238E27FC236}">
                <a16:creationId xmlns:a16="http://schemas.microsoft.com/office/drawing/2014/main" id="{3D7E3B9C-43FA-41C6-99D8-A28A2FF3B43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3068" y="1194722"/>
            <a:ext cx="4236425" cy="4236425"/>
          </a:xfrm>
          <a:prstGeom prst="rect">
            <a:avLst/>
          </a:prstGeom>
        </p:spPr>
      </p:pic>
      <p:sp>
        <p:nvSpPr>
          <p:cNvPr id="6" name="Rectangle 5">
            <a:extLst>
              <a:ext uri="{FF2B5EF4-FFF2-40B4-BE49-F238E27FC236}">
                <a16:creationId xmlns:a16="http://schemas.microsoft.com/office/drawing/2014/main" id="{B745EC09-842A-4D6D-BBB1-FA5093EC95D5}"/>
              </a:ext>
            </a:extLst>
          </p:cNvPr>
          <p:cNvSpPr/>
          <p:nvPr/>
        </p:nvSpPr>
        <p:spPr>
          <a:xfrm rot="16200000">
            <a:off x="11057352" y="5344832"/>
            <a:ext cx="1675459" cy="246221"/>
          </a:xfrm>
          <a:prstGeom prst="rect">
            <a:avLst/>
          </a:prstGeom>
        </p:spPr>
        <p:txBody>
          <a:bodyPr wrap="none" rtlCol="0">
            <a:spAutoFit/>
          </a:bodyPr>
          <a:lstStyle/>
          <a:p>
            <a:pPr rtl="0"/>
            <a:r>
              <a:rPr lang="ro" sz="1000"/>
              <a:t>Sursa: Licență gratuită Pixabay</a:t>
            </a:r>
          </a:p>
        </p:txBody>
      </p:sp>
      <p:sp>
        <p:nvSpPr>
          <p:cNvPr id="7" name="Arrow: Curved Right 6">
            <a:extLst>
              <a:ext uri="{FF2B5EF4-FFF2-40B4-BE49-F238E27FC236}">
                <a16:creationId xmlns:a16="http://schemas.microsoft.com/office/drawing/2014/main" id="{B21A4DC0-4B54-44C4-AE94-24EAB72504FA}"/>
              </a:ext>
            </a:extLst>
          </p:cNvPr>
          <p:cNvSpPr/>
          <p:nvPr/>
        </p:nvSpPr>
        <p:spPr>
          <a:xfrm rot="19395654">
            <a:off x="8261981" y="3207751"/>
            <a:ext cx="995194" cy="280403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8" name="Arrow: Curved Right 7">
            <a:extLst>
              <a:ext uri="{FF2B5EF4-FFF2-40B4-BE49-F238E27FC236}">
                <a16:creationId xmlns:a16="http://schemas.microsoft.com/office/drawing/2014/main" id="{E4B84E80-8E11-4D59-A817-71C5D580E551}"/>
              </a:ext>
            </a:extLst>
          </p:cNvPr>
          <p:cNvSpPr/>
          <p:nvPr/>
        </p:nvSpPr>
        <p:spPr>
          <a:xfrm rot="1831801" flipH="1">
            <a:off x="10735799" y="3304313"/>
            <a:ext cx="991173" cy="254346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9" name="Arrow: Curved Right 8">
            <a:extLst>
              <a:ext uri="{FF2B5EF4-FFF2-40B4-BE49-F238E27FC236}">
                <a16:creationId xmlns:a16="http://schemas.microsoft.com/office/drawing/2014/main" id="{24B36870-7260-4726-B9C7-5FA24B1BF371}"/>
              </a:ext>
            </a:extLst>
          </p:cNvPr>
          <p:cNvSpPr/>
          <p:nvPr/>
        </p:nvSpPr>
        <p:spPr>
          <a:xfrm rot="1843122" flipV="1">
            <a:off x="8184377" y="767065"/>
            <a:ext cx="988995" cy="2757164"/>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
        <p:nvSpPr>
          <p:cNvPr id="10" name="Arrow: Curved Right 9">
            <a:extLst>
              <a:ext uri="{FF2B5EF4-FFF2-40B4-BE49-F238E27FC236}">
                <a16:creationId xmlns:a16="http://schemas.microsoft.com/office/drawing/2014/main" id="{DF62D325-5234-40A5-AA42-4A3D80C001D3}"/>
              </a:ext>
            </a:extLst>
          </p:cNvPr>
          <p:cNvSpPr/>
          <p:nvPr/>
        </p:nvSpPr>
        <p:spPr>
          <a:xfrm rot="19732472" flipH="1" flipV="1">
            <a:off x="10554864" y="665393"/>
            <a:ext cx="1057887" cy="2763409"/>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tx1"/>
              </a:solidFill>
            </a:endParaRPr>
          </a:p>
        </p:txBody>
      </p:sp>
    </p:spTree>
    <p:extLst>
      <p:ext uri="{BB962C8B-B14F-4D97-AF65-F5344CB8AC3E}">
        <p14:creationId xmlns:p14="http://schemas.microsoft.com/office/powerpoint/2010/main" val="1671387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1238F-B9C8-62AB-E067-8B0264684EB9}"/>
              </a:ext>
            </a:extLst>
          </p:cNvPr>
          <p:cNvSpPr>
            <a:spLocks noGrp="1"/>
          </p:cNvSpPr>
          <p:nvPr>
            <p:ph type="title"/>
          </p:nvPr>
        </p:nvSpPr>
        <p:spPr/>
        <p:txBody>
          <a:bodyPr rtlCol="0">
            <a:normAutofit fontScale="90000"/>
          </a:bodyPr>
          <a:lstStyle/>
          <a:p>
            <a:pPr rtl="0"/>
            <a:r>
              <a:rPr lang="ro" dirty="0"/>
              <a:t>Radiațiile ultraviolete și cancerele de piele</a:t>
            </a:r>
            <a:endParaRPr lang="en-GB" dirty="0"/>
          </a:p>
        </p:txBody>
      </p:sp>
      <p:sp>
        <p:nvSpPr>
          <p:cNvPr id="3" name="Content Placeholder 2">
            <a:extLst>
              <a:ext uri="{FF2B5EF4-FFF2-40B4-BE49-F238E27FC236}">
                <a16:creationId xmlns:a16="http://schemas.microsoft.com/office/drawing/2014/main" id="{E3B65DCD-47F1-D902-7ABE-2D3C0A9C3AB9}"/>
              </a:ext>
            </a:extLst>
          </p:cNvPr>
          <p:cNvSpPr>
            <a:spLocks noGrp="1"/>
          </p:cNvSpPr>
          <p:nvPr>
            <p:ph idx="1"/>
          </p:nvPr>
        </p:nvSpPr>
        <p:spPr>
          <a:xfrm>
            <a:off x="192505" y="934775"/>
            <a:ext cx="11896825" cy="2278781"/>
          </a:xfrm>
        </p:spPr>
        <p:txBody>
          <a:bodyPr rtlCol="0">
            <a:normAutofit fontScale="92500" lnSpcReduction="20000"/>
          </a:bodyPr>
          <a:lstStyle/>
          <a:p>
            <a:pPr rtl="0"/>
            <a:r>
              <a:rPr lang="ro" dirty="0"/>
              <a:t>Cancerul de piele - cel mai frecvent cancer la nivel mondial</a:t>
            </a:r>
          </a:p>
          <a:p>
            <a:pPr rtl="0"/>
            <a:r>
              <a:rPr lang="ro" dirty="0"/>
              <a:t>Ratele de incidență a melanomului malign cutanat și a carcinoamelor cutanate nonmelanotice au crescut substanțial în ultima parte a secolului al XX </a:t>
            </a:r>
            <a:r>
              <a:rPr lang="ro" baseline="30000" dirty="0"/>
              <a:t>-lea</a:t>
            </a:r>
          </a:p>
          <a:p>
            <a:pPr rtl="0"/>
            <a:r>
              <a:rPr lang="ro" dirty="0"/>
              <a:t>Radiațiile UV — principalul factor în patogeneza cancerului de piele (deși etiologia este multifactorială)</a:t>
            </a:r>
          </a:p>
          <a:p>
            <a:pPr rtl="0"/>
            <a:endParaRPr lang="en-GB" dirty="0"/>
          </a:p>
        </p:txBody>
      </p:sp>
      <p:pic>
        <p:nvPicPr>
          <p:cNvPr id="5" name="Picture 4" descr="Map&#10;&#10;Description automatically generated">
            <a:extLst>
              <a:ext uri="{FF2B5EF4-FFF2-40B4-BE49-F238E27FC236}">
                <a16:creationId xmlns:a16="http://schemas.microsoft.com/office/drawing/2014/main" id="{77DD9B31-8800-D35C-46BB-9EEB5AF272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7167" y="3113684"/>
            <a:ext cx="2369407" cy="2973373"/>
          </a:xfrm>
          <a:prstGeom prst="rect">
            <a:avLst/>
          </a:prstGeom>
        </p:spPr>
      </p:pic>
      <p:sp>
        <p:nvSpPr>
          <p:cNvPr id="7" name="TextBox 6">
            <a:extLst>
              <a:ext uri="{FF2B5EF4-FFF2-40B4-BE49-F238E27FC236}">
                <a16:creationId xmlns:a16="http://schemas.microsoft.com/office/drawing/2014/main" id="{67279CF4-C0ED-4529-4719-9031E11BBCDB}"/>
              </a:ext>
            </a:extLst>
          </p:cNvPr>
          <p:cNvSpPr txBox="1"/>
          <p:nvPr/>
        </p:nvSpPr>
        <p:spPr>
          <a:xfrm>
            <a:off x="547079" y="3905229"/>
            <a:ext cx="1912678" cy="1477328"/>
          </a:xfrm>
          <a:prstGeom prst="rect">
            <a:avLst/>
          </a:prstGeom>
          <a:noFill/>
        </p:spPr>
        <p:txBody>
          <a:bodyPr wrap="square" rtlCol="0">
            <a:spAutoFit/>
          </a:bodyPr>
          <a:lstStyle/>
          <a:p>
            <a:pPr rtl="0"/>
            <a:r>
              <a:rPr lang="ro" dirty="0"/>
              <a:t>Incidența carcinomului cutanat nonmelanotic s-a </a:t>
            </a:r>
            <a:r>
              <a:rPr lang="ro" b="1" dirty="0"/>
              <a:t>dublat din</a:t>
            </a:r>
            <a:r>
              <a:rPr lang="ro" dirty="0"/>
              <a:t> 1960</a:t>
            </a:r>
          </a:p>
        </p:txBody>
      </p:sp>
      <p:pic>
        <p:nvPicPr>
          <p:cNvPr id="9" name="Picture 8" descr="Map&#10;&#10;Description automatically generated with medium confidence">
            <a:extLst>
              <a:ext uri="{FF2B5EF4-FFF2-40B4-BE49-F238E27FC236}">
                <a16:creationId xmlns:a16="http://schemas.microsoft.com/office/drawing/2014/main" id="{3A68C78E-F417-DDAE-A34A-D412385FF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45428" y="3033343"/>
            <a:ext cx="3344014" cy="3074925"/>
          </a:xfrm>
          <a:prstGeom prst="rect">
            <a:avLst/>
          </a:prstGeom>
        </p:spPr>
      </p:pic>
      <p:sp>
        <p:nvSpPr>
          <p:cNvPr id="10" name="TextBox 9">
            <a:extLst>
              <a:ext uri="{FF2B5EF4-FFF2-40B4-BE49-F238E27FC236}">
                <a16:creationId xmlns:a16="http://schemas.microsoft.com/office/drawing/2014/main" id="{8C5411A3-9627-68D5-7364-F5DBA6B64ABD}"/>
              </a:ext>
            </a:extLst>
          </p:cNvPr>
          <p:cNvSpPr txBox="1"/>
          <p:nvPr/>
        </p:nvSpPr>
        <p:spPr>
          <a:xfrm>
            <a:off x="5745460" y="3970640"/>
            <a:ext cx="1912678" cy="1477328"/>
          </a:xfrm>
          <a:prstGeom prst="rect">
            <a:avLst/>
          </a:prstGeom>
          <a:noFill/>
        </p:spPr>
        <p:txBody>
          <a:bodyPr wrap="square" rtlCol="0">
            <a:spAutoFit/>
          </a:bodyPr>
          <a:lstStyle/>
          <a:p>
            <a:pPr rtl="0"/>
            <a:r>
              <a:rPr lang="ro" dirty="0"/>
              <a:t>Incidența carcinomului cutanat nonmelanotic a </a:t>
            </a:r>
            <a:r>
              <a:rPr lang="ro" b="1" dirty="0"/>
              <a:t>crescut</a:t>
            </a:r>
            <a:r>
              <a:rPr lang="ro" dirty="0"/>
              <a:t> de 4 ori</a:t>
            </a:r>
            <a:endParaRPr lang="en-GB" dirty="0"/>
          </a:p>
        </p:txBody>
      </p:sp>
      <p:sp>
        <p:nvSpPr>
          <p:cNvPr id="12" name="TextBox 11">
            <a:extLst>
              <a:ext uri="{FF2B5EF4-FFF2-40B4-BE49-F238E27FC236}">
                <a16:creationId xmlns:a16="http://schemas.microsoft.com/office/drawing/2014/main" id="{46307FA8-F5DC-160A-0E2D-A606A654CB5C}"/>
              </a:ext>
            </a:extLst>
          </p:cNvPr>
          <p:cNvSpPr txBox="1"/>
          <p:nvPr/>
        </p:nvSpPr>
        <p:spPr>
          <a:xfrm>
            <a:off x="8844314" y="4157644"/>
            <a:ext cx="1427583" cy="646331"/>
          </a:xfrm>
          <a:prstGeom prst="rect">
            <a:avLst/>
          </a:prstGeom>
          <a:noFill/>
        </p:spPr>
        <p:txBody>
          <a:bodyPr wrap="square" rtlCol="0">
            <a:spAutoFit/>
          </a:bodyPr>
          <a:lstStyle/>
          <a:p>
            <a:pPr rtl="0"/>
            <a:r>
              <a:rPr lang="ro" sz="3600" b="1"/>
              <a:t>↗ 4x</a:t>
            </a:r>
            <a:endParaRPr lang="en-GB" sz="3600" dirty="0"/>
          </a:p>
        </p:txBody>
      </p:sp>
      <p:sp>
        <p:nvSpPr>
          <p:cNvPr id="13" name="TextBox 12">
            <a:extLst>
              <a:ext uri="{FF2B5EF4-FFF2-40B4-BE49-F238E27FC236}">
                <a16:creationId xmlns:a16="http://schemas.microsoft.com/office/drawing/2014/main" id="{BE02CF58-A2DA-CDEE-A132-62F6899671E7}"/>
              </a:ext>
            </a:extLst>
          </p:cNvPr>
          <p:cNvSpPr txBox="1"/>
          <p:nvPr/>
        </p:nvSpPr>
        <p:spPr>
          <a:xfrm>
            <a:off x="2697944" y="4295602"/>
            <a:ext cx="1427583" cy="646331"/>
          </a:xfrm>
          <a:prstGeom prst="rect">
            <a:avLst/>
          </a:prstGeom>
          <a:noFill/>
        </p:spPr>
        <p:txBody>
          <a:bodyPr wrap="square" rtlCol="0">
            <a:spAutoFit/>
          </a:bodyPr>
          <a:lstStyle/>
          <a:p>
            <a:pPr rtl="0"/>
            <a:r>
              <a:rPr lang="ro" sz="3600" b="1"/>
              <a:t>↗ 2x</a:t>
            </a:r>
            <a:endParaRPr lang="en-GB" sz="3600" dirty="0"/>
          </a:p>
        </p:txBody>
      </p:sp>
      <p:sp>
        <p:nvSpPr>
          <p:cNvPr id="14" name="Rectangle 13">
            <a:extLst>
              <a:ext uri="{FF2B5EF4-FFF2-40B4-BE49-F238E27FC236}">
                <a16:creationId xmlns:a16="http://schemas.microsoft.com/office/drawing/2014/main" id="{8FF5FEC9-9FBE-186C-7DA9-BC3B245E418A}"/>
              </a:ext>
            </a:extLst>
          </p:cNvPr>
          <p:cNvSpPr/>
          <p:nvPr/>
        </p:nvSpPr>
        <p:spPr>
          <a:xfrm rot="16200000">
            <a:off x="10890303" y="5082480"/>
            <a:ext cx="1675459" cy="246221"/>
          </a:xfrm>
          <a:prstGeom prst="rect">
            <a:avLst/>
          </a:prstGeom>
        </p:spPr>
        <p:txBody>
          <a:bodyPr wrap="none" rtlCol="0">
            <a:spAutoFit/>
          </a:bodyPr>
          <a:lstStyle/>
          <a:p>
            <a:pPr rtl="0"/>
            <a:r>
              <a:rPr lang="ro" sz="1000"/>
              <a:t>Sursa: Licență gratuită Pixabay</a:t>
            </a:r>
          </a:p>
        </p:txBody>
      </p:sp>
      <p:sp>
        <p:nvSpPr>
          <p:cNvPr id="16" name="TextBox 15">
            <a:extLst>
              <a:ext uri="{FF2B5EF4-FFF2-40B4-BE49-F238E27FC236}">
                <a16:creationId xmlns:a16="http://schemas.microsoft.com/office/drawing/2014/main" id="{AC0B1983-A036-E76A-7161-AB59DA6F3D63}"/>
              </a:ext>
            </a:extLst>
          </p:cNvPr>
          <p:cNvSpPr txBox="1"/>
          <p:nvPr/>
        </p:nvSpPr>
        <p:spPr>
          <a:xfrm>
            <a:off x="391988" y="6106555"/>
            <a:ext cx="11012069" cy="215444"/>
          </a:xfrm>
          <a:prstGeom prst="rect">
            <a:avLst/>
          </a:prstGeom>
          <a:noFill/>
        </p:spPr>
        <p:txBody>
          <a:bodyPr wrap="square" rtlCol="0">
            <a:spAutoFit/>
          </a:bodyPr>
          <a:lstStyle/>
          <a:p>
            <a:pPr rtl="0"/>
            <a:r>
              <a:rPr lang="ro" sz="800" b="0" i="0">
                <a:solidFill>
                  <a:srgbClr val="212121"/>
                </a:solidFill>
                <a:effectLst/>
                <a:latin typeface="BlinkMacSystemFont"/>
              </a:rPr>
              <a:t>DOI: 10.1016/j.ijwd.2020.07.003</a:t>
            </a:r>
            <a:endParaRPr lang="en-GB" sz="800" dirty="0"/>
          </a:p>
        </p:txBody>
      </p:sp>
    </p:spTree>
    <p:extLst>
      <p:ext uri="{BB962C8B-B14F-4D97-AF65-F5344CB8AC3E}">
        <p14:creationId xmlns:p14="http://schemas.microsoft.com/office/powerpoint/2010/main" val="2110942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85E54-4E2E-AF98-1A2C-FC8C46DEF00E}"/>
              </a:ext>
            </a:extLst>
          </p:cNvPr>
          <p:cNvSpPr>
            <a:spLocks noGrp="1"/>
          </p:cNvSpPr>
          <p:nvPr>
            <p:ph type="title"/>
          </p:nvPr>
        </p:nvSpPr>
        <p:spPr/>
        <p:txBody>
          <a:bodyPr rtlCol="0">
            <a:normAutofit fontScale="90000"/>
          </a:bodyPr>
          <a:lstStyle/>
          <a:p>
            <a:pPr rtl="0"/>
            <a:r>
              <a:rPr lang="ro" dirty="0"/>
              <a:t>Radiațiile ultraviolete și cancerele de piele</a:t>
            </a:r>
            <a:endParaRPr lang="en-GB" dirty="0"/>
          </a:p>
        </p:txBody>
      </p:sp>
      <p:sp>
        <p:nvSpPr>
          <p:cNvPr id="3" name="Content Placeholder 2">
            <a:extLst>
              <a:ext uri="{FF2B5EF4-FFF2-40B4-BE49-F238E27FC236}">
                <a16:creationId xmlns:a16="http://schemas.microsoft.com/office/drawing/2014/main" id="{493FD888-43DA-BFDE-D72C-78D0C34A98B3}"/>
              </a:ext>
            </a:extLst>
          </p:cNvPr>
          <p:cNvSpPr>
            <a:spLocks noGrp="1"/>
          </p:cNvSpPr>
          <p:nvPr>
            <p:ph idx="1"/>
          </p:nvPr>
        </p:nvSpPr>
        <p:spPr>
          <a:xfrm>
            <a:off x="309857" y="1656272"/>
            <a:ext cx="4915285" cy="3876782"/>
          </a:xfrm>
        </p:spPr>
        <p:txBody>
          <a:bodyPr rtlCol="0">
            <a:normAutofit/>
          </a:bodyPr>
          <a:lstStyle/>
          <a:p>
            <a:pPr algn="just" rtl="0">
              <a:spcAft>
                <a:spcPts val="2500"/>
              </a:spcAft>
            </a:pPr>
            <a:r>
              <a:rPr lang="ro" sz="2200" dirty="0"/>
              <a:t>Vitamina D, sintetizată în piele - efecte pozitive asupra sănătății (sănătatea musculo-scheletică, metabolismul calciului și funcția imună)</a:t>
            </a:r>
          </a:p>
          <a:p>
            <a:pPr algn="just" rtl="0"/>
            <a:r>
              <a:rPr lang="ro" sz="2200" dirty="0"/>
              <a:t>Opinii divergente privind punctul de echilibru între riscul și beneficiile expunerii la radiațiile UV</a:t>
            </a:r>
          </a:p>
        </p:txBody>
      </p:sp>
      <p:pic>
        <p:nvPicPr>
          <p:cNvPr id="5" name="Picture 4" descr="A picture containing chart&#10;&#10;Description automatically generated">
            <a:extLst>
              <a:ext uri="{FF2B5EF4-FFF2-40B4-BE49-F238E27FC236}">
                <a16:creationId xmlns:a16="http://schemas.microsoft.com/office/drawing/2014/main" id="{D14941CB-D316-B6DF-7061-78A419994E9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275" t="3907" r="14236"/>
          <a:stretch/>
        </p:blipFill>
        <p:spPr>
          <a:xfrm>
            <a:off x="5663681" y="948285"/>
            <a:ext cx="5850293" cy="4961429"/>
          </a:xfrm>
          <a:prstGeom prst="rect">
            <a:avLst/>
          </a:prstGeom>
        </p:spPr>
      </p:pic>
      <p:sp>
        <p:nvSpPr>
          <p:cNvPr id="4" name="Rectangle 3">
            <a:extLst>
              <a:ext uri="{FF2B5EF4-FFF2-40B4-BE49-F238E27FC236}">
                <a16:creationId xmlns:a16="http://schemas.microsoft.com/office/drawing/2014/main" id="{9687DD42-2BE0-72D1-EA41-79C59C0A5F83}"/>
              </a:ext>
            </a:extLst>
          </p:cNvPr>
          <p:cNvSpPr/>
          <p:nvPr/>
        </p:nvSpPr>
        <p:spPr>
          <a:xfrm rot="16200000">
            <a:off x="9356322" y="3218957"/>
            <a:ext cx="4833374" cy="218265"/>
          </a:xfrm>
          <a:prstGeom prst="rect">
            <a:avLst/>
          </a:prstGeom>
        </p:spPr>
        <p:txBody>
          <a:bodyPr wrap="none" rtlCol="0">
            <a:spAutoFit/>
          </a:bodyPr>
          <a:lstStyle/>
          <a:p>
            <a:pPr rtl="0">
              <a:lnSpc>
                <a:spcPct val="107000"/>
              </a:lnSpc>
              <a:spcAft>
                <a:spcPts val="800"/>
              </a:spcAft>
            </a:pPr>
            <a:r>
              <a:rPr lang="ro" sz="800">
                <a:effectLst/>
                <a:latin typeface="Calibri" panose="020F0502020204030204" pitchFamily="34" charset="0"/>
                <a:ea typeface="Calibri" panose="020F0502020204030204" pitchFamily="34" charset="0"/>
                <a:cs typeface="Arial" panose="020B0604020202020204" pitchFamily="34" charset="0"/>
              </a:rPr>
              <a:t>Nadasan V. Igiena — Sănătatea mediului pentru studenții la medicină. University Press 2022 (folosit cu permisiune)</a:t>
            </a:r>
          </a:p>
        </p:txBody>
      </p:sp>
      <p:sp>
        <p:nvSpPr>
          <p:cNvPr id="6" name="TextBox 5">
            <a:extLst>
              <a:ext uri="{FF2B5EF4-FFF2-40B4-BE49-F238E27FC236}">
                <a16:creationId xmlns:a16="http://schemas.microsoft.com/office/drawing/2014/main" id="{B1229622-F6C4-894C-B735-FFB30EF10E9B}"/>
              </a:ext>
            </a:extLst>
          </p:cNvPr>
          <p:cNvSpPr txBox="1"/>
          <p:nvPr/>
        </p:nvSpPr>
        <p:spPr>
          <a:xfrm>
            <a:off x="296918" y="5923225"/>
            <a:ext cx="11257667" cy="215444"/>
          </a:xfrm>
          <a:prstGeom prst="rect">
            <a:avLst/>
          </a:prstGeom>
          <a:noFill/>
        </p:spPr>
        <p:txBody>
          <a:bodyPr wrap="square" rtlCol="0">
            <a:spAutoFit/>
          </a:bodyPr>
          <a:lstStyle/>
          <a:p>
            <a:pPr rtl="0"/>
            <a:r>
              <a:rPr lang="ro"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863170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848E4-D6A5-8912-5BF2-A324BF4F05CF}"/>
              </a:ext>
            </a:extLst>
          </p:cNvPr>
          <p:cNvSpPr>
            <a:spLocks noGrp="1"/>
          </p:cNvSpPr>
          <p:nvPr>
            <p:ph type="title"/>
          </p:nvPr>
        </p:nvSpPr>
        <p:spPr/>
        <p:txBody>
          <a:bodyPr rtlCol="0">
            <a:normAutofit fontScale="90000"/>
          </a:bodyPr>
          <a:lstStyle/>
          <a:p>
            <a:pPr rtl="0"/>
            <a:r>
              <a:rPr lang="ro" dirty="0"/>
              <a:t>Cancerul legat de dereglări în aprovizionarea cu alimente și apă</a:t>
            </a:r>
          </a:p>
        </p:txBody>
      </p:sp>
      <p:sp>
        <p:nvSpPr>
          <p:cNvPr id="3" name="Content Placeholder 2">
            <a:extLst>
              <a:ext uri="{FF2B5EF4-FFF2-40B4-BE49-F238E27FC236}">
                <a16:creationId xmlns:a16="http://schemas.microsoft.com/office/drawing/2014/main" id="{ECDECCDC-6BDE-E69B-0F70-6A5311763B04}"/>
              </a:ext>
            </a:extLst>
          </p:cNvPr>
          <p:cNvSpPr>
            <a:spLocks noGrp="1"/>
          </p:cNvSpPr>
          <p:nvPr>
            <p:ph idx="1"/>
          </p:nvPr>
        </p:nvSpPr>
        <p:spPr>
          <a:xfrm>
            <a:off x="152642" y="2252691"/>
            <a:ext cx="4897080" cy="2536166"/>
          </a:xfrm>
        </p:spPr>
        <p:txBody>
          <a:bodyPr rtlCol="0">
            <a:normAutofit/>
          </a:bodyPr>
          <a:lstStyle/>
          <a:p>
            <a:pPr marL="0" indent="0" algn="just" rtl="0">
              <a:buNone/>
            </a:pPr>
            <a:r>
              <a:rPr lang="ro" sz="2000" dirty="0" smtClean="0"/>
              <a:t>Schimbările </a:t>
            </a:r>
            <a:r>
              <a:rPr lang="ro" sz="2000" dirty="0"/>
              <a:t>climatice - impact asupra calității și cantității producției de alimente prin creșterea temperaturilor, inundații, secetă, evenimente meteorologice extreme, ozon mai ridicat la nivelul solului, interferența cu insectele polenizatoare, creșterea nivelului </a:t>
            </a:r>
            <a:r>
              <a:rPr lang="ro" sz="2000" dirty="0" smtClean="0"/>
              <a:t>mării.</a:t>
            </a:r>
            <a:endParaRPr lang="ro" sz="2000" dirty="0"/>
          </a:p>
        </p:txBody>
      </p:sp>
      <p:sp>
        <p:nvSpPr>
          <p:cNvPr id="4" name="TextBox 3">
            <a:extLst>
              <a:ext uri="{FF2B5EF4-FFF2-40B4-BE49-F238E27FC236}">
                <a16:creationId xmlns:a16="http://schemas.microsoft.com/office/drawing/2014/main" id="{F6376557-B62E-4F47-C26F-6ED9C2AF7C22}"/>
              </a:ext>
            </a:extLst>
          </p:cNvPr>
          <p:cNvSpPr txBox="1"/>
          <p:nvPr/>
        </p:nvSpPr>
        <p:spPr>
          <a:xfrm>
            <a:off x="296918" y="6018111"/>
            <a:ext cx="11257667" cy="338554"/>
          </a:xfrm>
          <a:prstGeom prst="rect">
            <a:avLst/>
          </a:prstGeom>
          <a:noFill/>
        </p:spPr>
        <p:txBody>
          <a:bodyPr wrap="square" rtlCol="0">
            <a:spAutoFit/>
          </a:bodyPr>
          <a:lstStyle/>
          <a:p>
            <a:pPr rtl="0"/>
            <a:r>
              <a:rPr lang="ro" sz="800" b="0" i="0" dirty="0">
                <a:solidFill>
                  <a:srgbClr val="212121"/>
                </a:solidFill>
                <a:effectLst/>
                <a:latin typeface="BlinkMacSystemFont"/>
              </a:rPr>
              <a:t>DOI: 10.1016/S1470-2045(20)30448-4</a:t>
            </a:r>
          </a:p>
          <a:p>
            <a:pPr rtl="0"/>
            <a:r>
              <a:rPr lang="ro" sz="800" b="0" i="0" dirty="0">
                <a:solidFill>
                  <a:srgbClr val="212121"/>
                </a:solidFill>
                <a:effectLst/>
                <a:latin typeface="BlinkMacSystemFont"/>
              </a:rPr>
              <a:t>DOI: 10.1016/S0140-6736(15)01156-3</a:t>
            </a:r>
            <a:endParaRPr lang="en-US" sz="800" dirty="0"/>
          </a:p>
        </p:txBody>
      </p:sp>
      <p:sp>
        <p:nvSpPr>
          <p:cNvPr id="5" name="Téglalap 4"/>
          <p:cNvSpPr/>
          <p:nvPr/>
        </p:nvSpPr>
        <p:spPr>
          <a:xfrm>
            <a:off x="5089585" y="4788857"/>
            <a:ext cx="6999745" cy="1446550"/>
          </a:xfrm>
          <a:prstGeom prst="rect">
            <a:avLst/>
          </a:prstGeom>
        </p:spPr>
        <p:txBody>
          <a:bodyPr wrap="square">
            <a:spAutoFit/>
          </a:bodyPr>
          <a:lstStyle/>
          <a:p>
            <a:pPr algn="just">
              <a:lnSpc>
                <a:spcPct val="110000"/>
              </a:lnSpc>
            </a:pPr>
            <a:r>
              <a:rPr lang="ro" sz="2000" dirty="0"/>
              <a:t>Un studiu comprehensiv de modelare a prezis 534 000 de decese legate de climă la nivel mondial până în 2050, inclusiv decese cauzate de cancer (din cauza schimbărilor în aprovizionarea cu alimente, cum ar fi consumul redus de fructe și legume).</a:t>
            </a:r>
          </a:p>
        </p:txBody>
      </p:sp>
      <p:pic>
        <p:nvPicPr>
          <p:cNvPr id="6" name="Picture 2" descr="https://video.cgtn.com/news/34457a4e7755444e784d544e3467444d3555444f31457a6333566d54/video/9b6f751633654c009d4a806f91411b6c/9b6f751633654c009d4a806f91411b6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69312" y="893629"/>
            <a:ext cx="6926080" cy="3895228"/>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5448540" y="4390847"/>
            <a:ext cx="1927044" cy="215444"/>
          </a:xfrm>
          <a:prstGeom prst="rect">
            <a:avLst/>
          </a:prstGeom>
        </p:spPr>
        <p:txBody>
          <a:bodyPr wrap="square">
            <a:spAutoFit/>
          </a:bodyPr>
          <a:lstStyle/>
          <a:p>
            <a:r>
              <a:rPr lang="hu-HU" sz="800" dirty="0" err="1" smtClean="0">
                <a:solidFill>
                  <a:schemeClr val="bg2">
                    <a:lumMod val="25000"/>
                  </a:schemeClr>
                </a:solidFill>
              </a:rPr>
              <a:t>Source</a:t>
            </a:r>
            <a:r>
              <a:rPr lang="hu-HU" sz="800" dirty="0">
                <a:solidFill>
                  <a:schemeClr val="bg2">
                    <a:lumMod val="25000"/>
                  </a:schemeClr>
                </a:solidFill>
              </a:rPr>
              <a:t>: https://shorturl.at/8squQ</a:t>
            </a:r>
            <a:endParaRPr lang="de-DE" sz="800" dirty="0">
              <a:solidFill>
                <a:schemeClr val="bg2">
                  <a:lumMod val="25000"/>
                </a:schemeClr>
              </a:solidFill>
            </a:endParaRPr>
          </a:p>
        </p:txBody>
      </p:sp>
    </p:spTree>
    <p:extLst>
      <p:ext uri="{BB962C8B-B14F-4D97-AF65-F5344CB8AC3E}">
        <p14:creationId xmlns:p14="http://schemas.microsoft.com/office/powerpoint/2010/main" val="503198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F58A6-9C54-8149-3973-9C01103348A7}"/>
              </a:ext>
            </a:extLst>
          </p:cNvPr>
          <p:cNvSpPr>
            <a:spLocks noGrp="1"/>
          </p:cNvSpPr>
          <p:nvPr>
            <p:ph type="title"/>
          </p:nvPr>
        </p:nvSpPr>
        <p:spPr/>
        <p:txBody>
          <a:bodyPr rtlCol="0">
            <a:normAutofit fontScale="90000"/>
          </a:bodyPr>
          <a:lstStyle/>
          <a:p>
            <a:pPr rtl="0"/>
            <a:r>
              <a:rPr lang="ro"/>
              <a:t>Expunerea la substanțe toxice industriale</a:t>
            </a:r>
          </a:p>
        </p:txBody>
      </p:sp>
      <p:sp>
        <p:nvSpPr>
          <p:cNvPr id="3" name="Content Placeholder 2">
            <a:extLst>
              <a:ext uri="{FF2B5EF4-FFF2-40B4-BE49-F238E27FC236}">
                <a16:creationId xmlns:a16="http://schemas.microsoft.com/office/drawing/2014/main" id="{A8924136-E58C-A46B-8932-11084396A190}"/>
              </a:ext>
            </a:extLst>
          </p:cNvPr>
          <p:cNvSpPr>
            <a:spLocks noGrp="1"/>
          </p:cNvSpPr>
          <p:nvPr>
            <p:ph idx="1"/>
          </p:nvPr>
        </p:nvSpPr>
        <p:spPr>
          <a:xfrm>
            <a:off x="242496" y="3214530"/>
            <a:ext cx="5328400" cy="2708695"/>
          </a:xfrm>
        </p:spPr>
        <p:txBody>
          <a:bodyPr rtlCol="0">
            <a:normAutofit/>
          </a:bodyPr>
          <a:lstStyle/>
          <a:p>
            <a:pPr marL="0" indent="0" algn="just" rtl="0">
              <a:buNone/>
            </a:pPr>
            <a:r>
              <a:rPr lang="ro" sz="2200" dirty="0"/>
              <a:t>Este posibil ca substanțele toxice pentru mediu să crească odată cu creșterea industrializării și a producției chimice, independent de schimbările climatice. </a:t>
            </a:r>
          </a:p>
          <a:p>
            <a:pPr marL="0" indent="0" rtl="0">
              <a:buNone/>
            </a:pPr>
            <a:r>
              <a:rPr lang="ro" sz="2200" dirty="0"/>
              <a:t>Schimbările climatice pot crește și mai mult expunerea la toxinele din mediu</a:t>
            </a:r>
            <a:r>
              <a:rPr lang="ro" sz="2200" dirty="0" smtClean="0"/>
              <a:t>.</a:t>
            </a:r>
            <a:endParaRPr lang="ro" sz="2200" dirty="0"/>
          </a:p>
        </p:txBody>
      </p:sp>
      <p:sp>
        <p:nvSpPr>
          <p:cNvPr id="4" name="TextBox 3">
            <a:extLst>
              <a:ext uri="{FF2B5EF4-FFF2-40B4-BE49-F238E27FC236}">
                <a16:creationId xmlns:a16="http://schemas.microsoft.com/office/drawing/2014/main" id="{9B6C2FB8-720B-DCC0-F1AD-781F883E6A61}"/>
              </a:ext>
            </a:extLst>
          </p:cNvPr>
          <p:cNvSpPr txBox="1"/>
          <p:nvPr/>
        </p:nvSpPr>
        <p:spPr>
          <a:xfrm>
            <a:off x="158902" y="6164753"/>
            <a:ext cx="11257667" cy="215444"/>
          </a:xfrm>
          <a:prstGeom prst="rect">
            <a:avLst/>
          </a:prstGeom>
          <a:noFill/>
        </p:spPr>
        <p:txBody>
          <a:bodyPr wrap="square" rtlCol="0">
            <a:spAutoFit/>
          </a:bodyPr>
          <a:lstStyle/>
          <a:p>
            <a:pPr rtl="0"/>
            <a:r>
              <a:rPr lang="ro" sz="800" b="0" i="0" dirty="0">
                <a:solidFill>
                  <a:srgbClr val="212121"/>
                </a:solidFill>
                <a:effectLst/>
                <a:latin typeface="BlinkMacSystemFont"/>
              </a:rPr>
              <a:t>DOI: 10.1016/S1470-2045(20)30448-4</a:t>
            </a:r>
          </a:p>
        </p:txBody>
      </p:sp>
      <p:pic>
        <p:nvPicPr>
          <p:cNvPr id="5" name="Picture 2" descr="https://www.schoolgovernance.net.au/hubfs/shutterstock_418194466.jpg#keepProtoco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0289" y="1105850"/>
            <a:ext cx="6348858" cy="4817375"/>
          </a:xfrm>
          <a:prstGeom prst="rect">
            <a:avLst/>
          </a:prstGeom>
          <a:noFill/>
          <a:extLst>
            <a:ext uri="{909E8E84-426E-40DD-AFC4-6F175D3DCCD1}">
              <a14:hiddenFill xmlns:a14="http://schemas.microsoft.com/office/drawing/2010/main">
                <a:solidFill>
                  <a:srgbClr val="FFFFFF"/>
                </a:solidFill>
              </a14:hiddenFill>
            </a:ext>
          </a:extLst>
        </p:spPr>
      </p:pic>
      <p:sp>
        <p:nvSpPr>
          <p:cNvPr id="6" name="Téglalap 5"/>
          <p:cNvSpPr/>
          <p:nvPr/>
        </p:nvSpPr>
        <p:spPr>
          <a:xfrm>
            <a:off x="5639904" y="5735048"/>
            <a:ext cx="1535998" cy="215444"/>
          </a:xfrm>
          <a:prstGeom prst="rect">
            <a:avLst/>
          </a:prstGeom>
        </p:spPr>
        <p:txBody>
          <a:bodyPr wrap="none">
            <a:spAutoFit/>
          </a:bodyPr>
          <a:lstStyle/>
          <a:p>
            <a:r>
              <a:rPr lang="hu-HU" sz="800" dirty="0" err="1" smtClean="0"/>
              <a:t>Source</a:t>
            </a:r>
            <a:r>
              <a:rPr lang="hu-HU" sz="800" dirty="0" smtClean="0"/>
              <a:t>: </a:t>
            </a:r>
            <a:r>
              <a:rPr lang="de-DE" sz="800" dirty="0" smtClean="0"/>
              <a:t>https</a:t>
            </a:r>
            <a:r>
              <a:rPr lang="de-DE" sz="800" dirty="0"/>
              <a:t>://shorturl.at/Kjgqf</a:t>
            </a:r>
          </a:p>
        </p:txBody>
      </p:sp>
    </p:spTree>
    <p:extLst>
      <p:ext uri="{BB962C8B-B14F-4D97-AF65-F5344CB8AC3E}">
        <p14:creationId xmlns:p14="http://schemas.microsoft.com/office/powerpoint/2010/main" val="3314028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ro"/>
              <a:t>Micotoxine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7" y="934775"/>
            <a:ext cx="6441206" cy="5370897"/>
          </a:xfrm>
        </p:spPr>
        <p:txBody>
          <a:bodyPr rtlCol="0">
            <a:normAutofit/>
          </a:bodyPr>
          <a:lstStyle/>
          <a:p>
            <a:pPr rtl="0"/>
            <a:r>
              <a:rPr lang="ro" sz="2200" dirty="0"/>
              <a:t>Micotoxine - toxine naturale produse de anumite mucegaiuri (ciuperci) </a:t>
            </a:r>
          </a:p>
          <a:p>
            <a:pPr rtl="0"/>
            <a:r>
              <a:rPr lang="ro" sz="2200" dirty="0"/>
              <a:t>Ciuperci din genul Aspergillus, Fusarium și Penicillium </a:t>
            </a:r>
          </a:p>
          <a:p>
            <a:pPr rtl="0"/>
            <a:r>
              <a:rPr lang="ro" sz="2200" dirty="0"/>
              <a:t>Aflatoxine (AF) - produse de Aspergillus flavus</a:t>
            </a:r>
          </a:p>
          <a:p>
            <a:pPr rtl="0"/>
            <a:r>
              <a:rPr lang="ro" sz="2200" dirty="0"/>
              <a:t>Aspergillus - cresc în sol, vegetație în descompunere, fân și cereale</a:t>
            </a:r>
            <a:endParaRPr lang="en-GB" sz="2200" dirty="0"/>
          </a:p>
          <a:p>
            <a:pPr rtl="0"/>
            <a:r>
              <a:rPr lang="ro" sz="2200" dirty="0"/>
              <a:t>Aflatoxina B1 (AFB1) - cel mai puternic cancerigen natural cunoscut </a:t>
            </a:r>
          </a:p>
          <a:p>
            <a:pPr rtl="0"/>
            <a:r>
              <a:rPr lang="ro" sz="2200" dirty="0"/>
              <a:t>Alte micotoxine importante: Fumonisina B1 (FB1) și ochratoxina A (OTA)</a:t>
            </a:r>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257667" cy="215444"/>
          </a:xfrm>
          <a:prstGeom prst="rect">
            <a:avLst/>
          </a:prstGeom>
          <a:noFill/>
        </p:spPr>
        <p:txBody>
          <a:bodyPr wrap="square" rtlCol="0">
            <a:spAutoFit/>
          </a:bodyPr>
          <a:lstStyle/>
          <a:p>
            <a:pPr rtl="0"/>
            <a:r>
              <a:rPr lang="ro" sz="800" b="0" i="0">
                <a:solidFill>
                  <a:srgbClr val="212121"/>
                </a:solidFill>
                <a:effectLst/>
                <a:latin typeface="BlinkMacSystemFont"/>
              </a:rPr>
              <a:t>www.efsa.europa.eu/en/topics/topic/mycotoxin; www.who.int/news-room/fact-sheets/detail/mycotoxin Accesat: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483" y="742871"/>
            <a:ext cx="4930731" cy="4930731"/>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9894149" y="3646129"/>
            <a:ext cx="3995247" cy="215444"/>
          </a:xfrm>
          <a:prstGeom prst="rect">
            <a:avLst/>
          </a:prstGeom>
          <a:noFill/>
        </p:spPr>
        <p:txBody>
          <a:bodyPr wrap="square" rtlCol="0">
            <a:spAutoFit/>
          </a:bodyPr>
          <a:lstStyle/>
          <a:p>
            <a:pPr rtl="0"/>
            <a:r>
              <a:rPr lang="ro" sz="800"/>
              <a:t>Sursa: 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578456" y="5751475"/>
            <a:ext cx="4205594" cy="369332"/>
          </a:xfrm>
          <a:prstGeom prst="rect">
            <a:avLst/>
          </a:prstGeom>
          <a:noFill/>
        </p:spPr>
        <p:txBody>
          <a:bodyPr wrap="square" rtlCol="0">
            <a:spAutoFit/>
          </a:bodyPr>
          <a:lstStyle/>
          <a:p>
            <a:pPr rtl="0"/>
            <a:r>
              <a:rPr lang="ro"/>
              <a:t>Aspergillus flavus</a:t>
            </a:r>
          </a:p>
        </p:txBody>
      </p:sp>
    </p:spTree>
    <p:extLst>
      <p:ext uri="{BB962C8B-B14F-4D97-AF65-F5344CB8AC3E}">
        <p14:creationId xmlns:p14="http://schemas.microsoft.com/office/powerpoint/2010/main" val="3935753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979098" y="1700331"/>
            <a:ext cx="10233804" cy="2802657"/>
          </a:xfrm>
        </p:spPr>
        <p:txBody>
          <a:bodyPr rtlCol="0">
            <a:normAutofit fontScale="90000"/>
          </a:bodyPr>
          <a:lstStyle/>
          <a:p>
            <a:pPr algn="ctr" rtl="0">
              <a:lnSpc>
                <a:spcPct val="110000"/>
              </a:lnSpc>
            </a:pPr>
            <a:r>
              <a:rPr lang="ro" dirty="0"/>
              <a:t>Impactul schimbărilor climatice asupra cancerului, bolilor </a:t>
            </a:r>
            <a:r>
              <a:rPr lang="ro" dirty="0" smtClean="0"/>
              <a:t>fungice </a:t>
            </a:r>
            <a:r>
              <a:rPr lang="ro" dirty="0"/>
              <a:t>și micotoxinelor </a:t>
            </a:r>
            <a:endParaRPr lang="hu-HU" dirty="0"/>
          </a:p>
        </p:txBody>
      </p:sp>
    </p:spTree>
    <p:extLst>
      <p:ext uri="{BB962C8B-B14F-4D97-AF65-F5344CB8AC3E}">
        <p14:creationId xmlns:p14="http://schemas.microsoft.com/office/powerpoint/2010/main" val="1970558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B8909-4E3A-49BD-83B7-0AA50FE8339E}"/>
              </a:ext>
            </a:extLst>
          </p:cNvPr>
          <p:cNvSpPr>
            <a:spLocks noGrp="1"/>
          </p:cNvSpPr>
          <p:nvPr>
            <p:ph type="title"/>
          </p:nvPr>
        </p:nvSpPr>
        <p:spPr>
          <a:xfrm>
            <a:off x="192505" y="153009"/>
            <a:ext cx="4853948" cy="1715819"/>
          </a:xfrm>
        </p:spPr>
        <p:txBody>
          <a:bodyPr rtlCol="0">
            <a:normAutofit/>
          </a:bodyPr>
          <a:lstStyle/>
          <a:p>
            <a:pPr rtl="0"/>
            <a:r>
              <a:rPr lang="ro" dirty="0"/>
              <a:t>Notificări </a:t>
            </a:r>
            <a:r>
              <a:rPr lang="ro" dirty="0" smtClean="0"/>
              <a:t>legate</a:t>
            </a:r>
            <a:br>
              <a:rPr lang="ro" dirty="0" smtClean="0"/>
            </a:br>
            <a:r>
              <a:rPr lang="ro" dirty="0" smtClean="0"/>
              <a:t> </a:t>
            </a:r>
            <a:r>
              <a:rPr lang="ro" dirty="0"/>
              <a:t>de aflatoxină - UE</a:t>
            </a:r>
          </a:p>
        </p:txBody>
      </p:sp>
      <p:sp>
        <p:nvSpPr>
          <p:cNvPr id="3" name="Content Placeholder 2">
            <a:extLst>
              <a:ext uri="{FF2B5EF4-FFF2-40B4-BE49-F238E27FC236}">
                <a16:creationId xmlns:a16="http://schemas.microsoft.com/office/drawing/2014/main" id="{5A2AB342-9AF3-4148-890E-2C95175429DF}"/>
              </a:ext>
            </a:extLst>
          </p:cNvPr>
          <p:cNvSpPr>
            <a:spLocks noGrp="1"/>
          </p:cNvSpPr>
          <p:nvPr>
            <p:ph idx="1"/>
          </p:nvPr>
        </p:nvSpPr>
        <p:spPr>
          <a:xfrm>
            <a:off x="244711" y="4967252"/>
            <a:ext cx="11792413" cy="1369815"/>
          </a:xfrm>
        </p:spPr>
        <p:txBody>
          <a:bodyPr rtlCol="0">
            <a:normAutofit/>
          </a:bodyPr>
          <a:lstStyle/>
          <a:p>
            <a:pPr marL="0" indent="0" algn="just" rtl="0">
              <a:lnSpc>
                <a:spcPct val="120000"/>
              </a:lnSpc>
              <a:buNone/>
            </a:pPr>
            <a:r>
              <a:rPr lang="ro" sz="2200" dirty="0"/>
              <a:t>Țările de origine pentru notificările legate de aflatoxină în produsele alimentare conform bazei de date a Sistemului de alertă rapidă al Uniunii Europene (UE) pentru alimente și furaje (RASFF) de la 1 ianuarie 2009 până la 27 iunie </a:t>
            </a:r>
            <a:r>
              <a:rPr lang="ro" sz="2200" dirty="0" smtClean="0"/>
              <a:t>2019.</a:t>
            </a:r>
            <a:endParaRPr lang="ro" sz="2200" dirty="0"/>
          </a:p>
        </p:txBody>
      </p:sp>
      <p:pic>
        <p:nvPicPr>
          <p:cNvPr id="5" name="Picture 4">
            <a:extLst>
              <a:ext uri="{FF2B5EF4-FFF2-40B4-BE49-F238E27FC236}">
                <a16:creationId xmlns:a16="http://schemas.microsoft.com/office/drawing/2014/main" id="{E69A6C0C-222B-47FA-93D9-7D2EA4B6218D}"/>
              </a:ext>
            </a:extLst>
          </p:cNvPr>
          <p:cNvPicPr>
            <a:picLocks noChangeAspect="1"/>
          </p:cNvPicPr>
          <p:nvPr/>
        </p:nvPicPr>
        <p:blipFill rotWithShape="1">
          <a:blip r:embed="rId2">
            <a:extLst>
              <a:ext uri="{28A0092B-C50C-407E-A947-70E740481C1C}">
                <a14:useLocalDpi xmlns:a14="http://schemas.microsoft.com/office/drawing/2010/main" val="0"/>
              </a:ext>
            </a:extLst>
          </a:blip>
          <a:srcRect l="3432" b="3402"/>
          <a:stretch/>
        </p:blipFill>
        <p:spPr>
          <a:xfrm>
            <a:off x="4219471" y="284707"/>
            <a:ext cx="7817653" cy="4628481"/>
          </a:xfrm>
          <a:prstGeom prst="rect">
            <a:avLst/>
          </a:prstGeom>
        </p:spPr>
      </p:pic>
      <p:sp>
        <p:nvSpPr>
          <p:cNvPr id="8" name="TextBox 7">
            <a:extLst>
              <a:ext uri="{FF2B5EF4-FFF2-40B4-BE49-F238E27FC236}">
                <a16:creationId xmlns:a16="http://schemas.microsoft.com/office/drawing/2014/main" id="{ADFA8FD2-51C7-4777-AF7E-D5B3AEA62A7F}"/>
              </a:ext>
            </a:extLst>
          </p:cNvPr>
          <p:cNvSpPr txBox="1"/>
          <p:nvPr/>
        </p:nvSpPr>
        <p:spPr>
          <a:xfrm>
            <a:off x="0" y="6121623"/>
            <a:ext cx="12192000" cy="215444"/>
          </a:xfrm>
          <a:prstGeom prst="rect">
            <a:avLst/>
          </a:prstGeom>
          <a:noFill/>
        </p:spPr>
        <p:txBody>
          <a:bodyPr wrap="square" rtlCol="0">
            <a:spAutoFit/>
          </a:bodyPr>
          <a:lstStyle/>
          <a:p>
            <a:pPr algn="r" rtl="0"/>
            <a:r>
              <a:rPr lang="ro" sz="800" b="0" i="0" dirty="0">
                <a:solidFill>
                  <a:srgbClr val="212121"/>
                </a:solidFill>
                <a:effectLst/>
                <a:latin typeface="BlinkMacSystemFont"/>
              </a:rPr>
              <a:t>DOI: 10.3389/fmicb.2019.02908</a:t>
            </a:r>
          </a:p>
        </p:txBody>
      </p:sp>
    </p:spTree>
    <p:extLst>
      <p:ext uri="{BB962C8B-B14F-4D97-AF65-F5344CB8AC3E}">
        <p14:creationId xmlns:p14="http://schemas.microsoft.com/office/powerpoint/2010/main" val="32505798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ro" dirty="0"/>
              <a:t>Efectele micotoxinelor asupra sănătății umane</a:t>
            </a:r>
          </a:p>
        </p:txBody>
      </p:sp>
      <p:pic>
        <p:nvPicPr>
          <p:cNvPr id="6" name="Kép 5"/>
          <p:cNvPicPr>
            <a:picLocks noChangeAspect="1"/>
          </p:cNvPicPr>
          <p:nvPr/>
        </p:nvPicPr>
        <p:blipFill>
          <a:blip r:embed="rId2"/>
          <a:stretch>
            <a:fillRect/>
          </a:stretch>
        </p:blipFill>
        <p:spPr>
          <a:xfrm>
            <a:off x="2145509" y="730267"/>
            <a:ext cx="9836581" cy="5604489"/>
          </a:xfrm>
          <a:prstGeom prst="rect">
            <a:avLst/>
          </a:prstGeom>
          <a:ln w="3175">
            <a:solidFill>
              <a:schemeClr val="bg1">
                <a:lumMod val="65000"/>
              </a:schemeClr>
            </a:solidFill>
          </a:ln>
        </p:spPr>
      </p:pic>
      <p:sp>
        <p:nvSpPr>
          <p:cNvPr id="8" name="Szövegdoboz 7"/>
          <p:cNvSpPr txBox="1"/>
          <p:nvPr/>
        </p:nvSpPr>
        <p:spPr>
          <a:xfrm>
            <a:off x="10705290" y="6119312"/>
            <a:ext cx="1276800" cy="215444"/>
          </a:xfrm>
          <a:prstGeom prst="rect">
            <a:avLst/>
          </a:prstGeom>
          <a:noFill/>
        </p:spPr>
        <p:txBody>
          <a:bodyPr wrap="square" rtlCol="0">
            <a:spAutoFit/>
          </a:bodyPr>
          <a:lstStyle/>
          <a:p>
            <a:r>
              <a:rPr lang="hu-HU" sz="800" dirty="0" err="1" smtClean="0">
                <a:solidFill>
                  <a:schemeClr val="bg1">
                    <a:lumMod val="50000"/>
                  </a:schemeClr>
                </a:solidFill>
              </a:rPr>
              <a:t>Source</a:t>
            </a:r>
            <a:r>
              <a:rPr lang="hu-HU" sz="800" dirty="0" smtClean="0">
                <a:solidFill>
                  <a:schemeClr val="bg1">
                    <a:lumMod val="50000"/>
                  </a:schemeClr>
                </a:solidFill>
              </a:rPr>
              <a:t>: affidiajourna.com</a:t>
            </a:r>
            <a:endParaRPr lang="de-DE" sz="800" dirty="0">
              <a:solidFill>
                <a:schemeClr val="bg1">
                  <a:lumMod val="50000"/>
                </a:schemeClr>
              </a:solidFill>
            </a:endParaRPr>
          </a:p>
        </p:txBody>
      </p:sp>
    </p:spTree>
    <p:extLst>
      <p:ext uri="{BB962C8B-B14F-4D97-AF65-F5344CB8AC3E}">
        <p14:creationId xmlns:p14="http://schemas.microsoft.com/office/powerpoint/2010/main" val="1416262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ro"/>
              <a:t>Expunerea indirectă a populației umane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5" y="934775"/>
            <a:ext cx="11056339" cy="5181353"/>
          </a:xfrm>
        </p:spPr>
        <p:txBody>
          <a:bodyPr rtlCol="0"/>
          <a:lstStyle/>
          <a:p>
            <a:pPr marL="0" indent="0" rtl="0">
              <a:buNone/>
            </a:pPr>
            <a:r>
              <a:rPr lang="ro" dirty="0"/>
              <a:t>Consumul de lapte contaminat de către oameni poate crește riscul de cancer la ficat </a:t>
            </a:r>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919719"/>
            <a:ext cx="1704703" cy="215444"/>
          </a:xfrm>
          <a:prstGeom prst="rect">
            <a:avLst/>
          </a:prstGeom>
          <a:noFill/>
        </p:spPr>
        <p:txBody>
          <a:bodyPr wrap="square" rtlCol="0">
            <a:spAutoFit/>
          </a:bodyPr>
          <a:lstStyle/>
          <a:p>
            <a:pPr rtl="0"/>
            <a:r>
              <a:rPr lang="ro" sz="800"/>
              <a:t>Sursa: pixabay.com (imagini gratuite)</a:t>
            </a:r>
            <a:endParaRPr lang="en-DE" sz="800" dirty="0"/>
          </a:p>
        </p:txBody>
      </p:sp>
      <p:sp>
        <p:nvSpPr>
          <p:cNvPr id="4" name="CustomShape 3">
            <a:extLst>
              <a:ext uri="{FF2B5EF4-FFF2-40B4-BE49-F238E27FC236}">
                <a16:creationId xmlns:a16="http://schemas.microsoft.com/office/drawing/2014/main" id="{51679BC4-D5F9-1F75-08FE-C1A59BB4C40F}"/>
              </a:ext>
            </a:extLst>
          </p:cNvPr>
          <p:cNvSpPr/>
          <p:nvPr/>
        </p:nvSpPr>
        <p:spPr>
          <a:xfrm>
            <a:off x="5287677" y="3134594"/>
            <a:ext cx="1062221" cy="975089"/>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ro" sz="1200" spc="-1" dirty="0">
                <a:ea typeface="DejaVu Sans"/>
              </a:rPr>
              <a:t>Cereale, semințe </a:t>
            </a:r>
            <a:r>
              <a:rPr lang="en-US" sz="1200" spc="-1" dirty="0" err="1">
                <a:ea typeface="DejaVu Sans"/>
              </a:rPr>
              <a:t>contaminat</a:t>
            </a:r>
            <a:r>
              <a:rPr lang="ro-RO" sz="1200" spc="-1" dirty="0">
                <a:ea typeface="DejaVu Sans"/>
              </a:rPr>
              <a:t>e cu m</a:t>
            </a:r>
            <a:r>
              <a:rPr lang="en-US" sz="1200" spc="-1" dirty="0" err="1">
                <a:ea typeface="DejaVu Sans"/>
              </a:rPr>
              <a:t>icotoxin</a:t>
            </a:r>
            <a:r>
              <a:rPr lang="ro-RO" sz="1200" spc="-1" dirty="0">
                <a:ea typeface="DejaVu Sans"/>
              </a:rPr>
              <a:t>e</a:t>
            </a:r>
            <a:endParaRPr lang="ro-RO" sz="1200" spc="-1" dirty="0"/>
          </a:p>
        </p:txBody>
      </p:sp>
      <p:sp>
        <p:nvSpPr>
          <p:cNvPr id="5" name="CustomShape 4">
            <a:extLst>
              <a:ext uri="{FF2B5EF4-FFF2-40B4-BE49-F238E27FC236}">
                <a16:creationId xmlns:a16="http://schemas.microsoft.com/office/drawing/2014/main" id="{DB209E6F-D4BD-8A09-DA07-3269E2405101}"/>
              </a:ext>
            </a:extLst>
          </p:cNvPr>
          <p:cNvSpPr/>
          <p:nvPr/>
        </p:nvSpPr>
        <p:spPr>
          <a:xfrm>
            <a:off x="8573485" y="4276687"/>
            <a:ext cx="1062221" cy="312298"/>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ro" sz="1225" spc="-1">
                <a:solidFill>
                  <a:srgbClr val="000000"/>
                </a:solidFill>
                <a:ea typeface="DejaVu Sans"/>
              </a:rPr>
              <a:t>Oameni</a:t>
            </a:r>
            <a:endParaRPr lang="en-US" sz="1225" spc="-1" dirty="0"/>
          </a:p>
        </p:txBody>
      </p:sp>
      <p:sp>
        <p:nvSpPr>
          <p:cNvPr id="6" name="CustomShape 5">
            <a:extLst>
              <a:ext uri="{FF2B5EF4-FFF2-40B4-BE49-F238E27FC236}">
                <a16:creationId xmlns:a16="http://schemas.microsoft.com/office/drawing/2014/main" id="{87B68208-2A90-64DD-59F7-E0D16B3ECC13}"/>
              </a:ext>
            </a:extLst>
          </p:cNvPr>
          <p:cNvSpPr/>
          <p:nvPr/>
        </p:nvSpPr>
        <p:spPr>
          <a:xfrm>
            <a:off x="1390206" y="4276687"/>
            <a:ext cx="1395147" cy="312299"/>
          </a:xfrm>
          <a:custGeom>
            <a:avLst/>
            <a:gdLst/>
            <a:ahLst/>
            <a:cxnLst/>
            <a:rect l="l" t="t" r="r" b="b"/>
            <a:pathLst>
              <a:path w="4575" h="2798">
                <a:moveTo>
                  <a:pt x="4" y="0"/>
                </a:moveTo>
                <a:cubicBezTo>
                  <a:pt x="2" y="0"/>
                  <a:pt x="0" y="2"/>
                  <a:pt x="0" y="4"/>
                </a:cubicBezTo>
                <a:lnTo>
                  <a:pt x="0" y="2792"/>
                </a:lnTo>
                <a:cubicBezTo>
                  <a:pt x="0" y="2794"/>
                  <a:pt x="2" y="2797"/>
                  <a:pt x="4" y="2797"/>
                </a:cubicBezTo>
                <a:lnTo>
                  <a:pt x="4569" y="2797"/>
                </a:lnTo>
                <a:cubicBezTo>
                  <a:pt x="4571" y="2797"/>
                  <a:pt x="4574" y="2794"/>
                  <a:pt x="4574" y="2792"/>
                </a:cubicBezTo>
                <a:lnTo>
                  <a:pt x="4574" y="4"/>
                </a:lnTo>
                <a:cubicBezTo>
                  <a:pt x="4574" y="2"/>
                  <a:pt x="4571" y="0"/>
                  <a:pt x="4569" y="0"/>
                </a:cubicBezTo>
                <a:lnTo>
                  <a:pt x="4" y="0"/>
                </a:lnTo>
              </a:path>
            </a:pathLst>
          </a:custGeom>
          <a:solidFill>
            <a:srgbClr val="CFE7F5"/>
          </a:solidFill>
          <a:ln w="9360">
            <a:solidFill>
              <a:srgbClr val="808080"/>
            </a:solidFill>
            <a:round/>
          </a:ln>
        </p:spPr>
        <p:style>
          <a:lnRef idx="0">
            <a:scrgbClr r="0" g="0" b="0"/>
          </a:lnRef>
          <a:fillRef idx="0">
            <a:scrgbClr r="0" g="0" b="0"/>
          </a:fillRef>
          <a:effectRef idx="0">
            <a:scrgbClr r="0" g="0" b="0"/>
          </a:effectRef>
          <a:fontRef idx="minor"/>
        </p:style>
        <p:txBody>
          <a:bodyPr lIns="61235" tIns="30617" rIns="61235" bIns="30617" rtlCol="0" anchor="ctr"/>
          <a:lstStyle/>
          <a:p>
            <a:pPr algn="ctr" rtl="0">
              <a:lnSpc>
                <a:spcPct val="100000"/>
              </a:lnSpc>
            </a:pPr>
            <a:r>
              <a:rPr lang="ro" sz="1225" spc="-1">
                <a:solidFill>
                  <a:srgbClr val="000000"/>
                </a:solidFill>
                <a:ea typeface="DejaVu Sans"/>
              </a:rPr>
              <a:t>Animale</a:t>
            </a:r>
            <a:endParaRPr lang="en-US" sz="1225" spc="-1" dirty="0"/>
          </a:p>
        </p:txBody>
      </p:sp>
      <p:sp>
        <p:nvSpPr>
          <p:cNvPr id="9" name="CustomShape 7">
            <a:extLst>
              <a:ext uri="{FF2B5EF4-FFF2-40B4-BE49-F238E27FC236}">
                <a16:creationId xmlns:a16="http://schemas.microsoft.com/office/drawing/2014/main" id="{5CE2D1A1-4308-BF76-1AB9-D43AAFDC0C4C}"/>
              </a:ext>
            </a:extLst>
          </p:cNvPr>
          <p:cNvSpPr/>
          <p:nvPr/>
        </p:nvSpPr>
        <p:spPr>
          <a:xfrm>
            <a:off x="2748891" y="2974700"/>
            <a:ext cx="1162427" cy="41233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ro" sz="1225" spc="-1" dirty="0">
                <a:solidFill>
                  <a:srgbClr val="000000"/>
                </a:solidFill>
                <a:ea typeface="DejaVu Sans"/>
              </a:rPr>
              <a:t>Furaje contaminate</a:t>
            </a:r>
            <a:endParaRPr lang="en-US" sz="1225" strike="sngStrike" spc="-1" dirty="0">
              <a:solidFill>
                <a:srgbClr val="FF0000"/>
              </a:solidFill>
            </a:endParaRPr>
          </a:p>
        </p:txBody>
      </p:sp>
      <p:sp>
        <p:nvSpPr>
          <p:cNvPr id="12" name="CustomShape 10">
            <a:extLst>
              <a:ext uri="{FF2B5EF4-FFF2-40B4-BE49-F238E27FC236}">
                <a16:creationId xmlns:a16="http://schemas.microsoft.com/office/drawing/2014/main" id="{16961CF0-E703-644D-EC9B-B5064ED83901}"/>
              </a:ext>
            </a:extLst>
          </p:cNvPr>
          <p:cNvSpPr/>
          <p:nvPr/>
        </p:nvSpPr>
        <p:spPr>
          <a:xfrm>
            <a:off x="4767476" y="4487387"/>
            <a:ext cx="1906395" cy="407700"/>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ro" sz="1225" spc="-1" dirty="0">
                <a:ea typeface="DejaVu Sans"/>
              </a:rPr>
              <a:t>Lapte și carne contaminate</a:t>
            </a:r>
            <a:endParaRPr lang="en-US" sz="1225" spc="-1" dirty="0"/>
          </a:p>
        </p:txBody>
      </p:sp>
      <p:sp>
        <p:nvSpPr>
          <p:cNvPr id="13" name="CustomShape 11">
            <a:extLst>
              <a:ext uri="{FF2B5EF4-FFF2-40B4-BE49-F238E27FC236}">
                <a16:creationId xmlns:a16="http://schemas.microsoft.com/office/drawing/2014/main" id="{6C900EA9-677D-6661-E520-56940A300241}"/>
              </a:ext>
            </a:extLst>
          </p:cNvPr>
          <p:cNvSpPr/>
          <p:nvPr/>
        </p:nvSpPr>
        <p:spPr>
          <a:xfrm>
            <a:off x="7289816" y="2960357"/>
            <a:ext cx="1490982" cy="649187"/>
          </a:xfrm>
          <a:custGeom>
            <a:avLst/>
            <a:gdLst/>
            <a:ahLst/>
            <a:cxnLst/>
            <a:rect l="l" t="t" r="r" b="b"/>
            <a:pathLst>
              <a:path w="21600" h="21600">
                <a:moveTo>
                  <a:pt x="0" y="0"/>
                </a:moveTo>
                <a:lnTo>
                  <a:pt x="21600" y="0"/>
                </a:lnTo>
                <a:lnTo>
                  <a:pt x="21600" y="21600"/>
                </a:lnTo>
                <a:lnTo>
                  <a:pt x="0" y="21600"/>
                </a:lnTo>
                <a:lnTo>
                  <a:pt x="0" y="0"/>
                </a:lnTo>
                <a:close/>
              </a:path>
            </a:pathLst>
          </a:custGeom>
          <a:noFill/>
          <a:ln>
            <a:noFill/>
          </a:ln>
        </p:spPr>
        <p:style>
          <a:lnRef idx="0">
            <a:scrgbClr r="0" g="0" b="0"/>
          </a:lnRef>
          <a:fillRef idx="0">
            <a:scrgbClr r="0" g="0" b="0"/>
          </a:fillRef>
          <a:effectRef idx="0">
            <a:scrgbClr r="0" g="0" b="0"/>
          </a:effectRef>
          <a:fontRef idx="minor"/>
        </p:style>
        <p:txBody>
          <a:bodyPr lIns="61235" tIns="30617" rIns="61235" bIns="30617" rtlCol="0"/>
          <a:lstStyle/>
          <a:p>
            <a:pPr algn="ctr" rtl="0">
              <a:lnSpc>
                <a:spcPct val="100000"/>
              </a:lnSpc>
            </a:pPr>
            <a:r>
              <a:rPr lang="ro" sz="1225" spc="-1" dirty="0">
                <a:ea typeface="DejaVu Sans"/>
              </a:rPr>
              <a:t>Alimente pentru consum uman contaminate</a:t>
            </a:r>
            <a:endParaRPr lang="en-US" sz="1225" spc="-1" dirty="0"/>
          </a:p>
        </p:txBody>
      </p:sp>
      <p:pic>
        <p:nvPicPr>
          <p:cNvPr id="15" name="Picture 14" descr="A picture containing dark, night sky&#10;&#10;Description automatically generated">
            <a:extLst>
              <a:ext uri="{FF2B5EF4-FFF2-40B4-BE49-F238E27FC236}">
                <a16:creationId xmlns:a16="http://schemas.microsoft.com/office/drawing/2014/main" id="{27737033-CDEF-F25D-C8A2-B16DD105C9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0205" y="4590068"/>
            <a:ext cx="1395147" cy="107469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FC7D1250-F876-DC6C-6046-BCA5AB467A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1166" y="4628295"/>
            <a:ext cx="1210664" cy="1066897"/>
          </a:xfrm>
          <a:prstGeom prst="rect">
            <a:avLst/>
          </a:prstGeom>
        </p:spPr>
      </p:pic>
      <p:pic>
        <p:nvPicPr>
          <p:cNvPr id="19" name="Picture 18" descr="Shape&#10;&#10;Description automatically generated with low confidence">
            <a:extLst>
              <a:ext uri="{FF2B5EF4-FFF2-40B4-BE49-F238E27FC236}">
                <a16:creationId xmlns:a16="http://schemas.microsoft.com/office/drawing/2014/main" id="{A443EC6F-FC0D-D8AE-014D-65801B558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9062" y="1955333"/>
            <a:ext cx="677992" cy="975090"/>
          </a:xfrm>
          <a:prstGeom prst="rect">
            <a:avLst/>
          </a:prstGeom>
        </p:spPr>
      </p:pic>
      <p:cxnSp>
        <p:nvCxnSpPr>
          <p:cNvPr id="21" name="Straight Arrow Connector 20">
            <a:extLst>
              <a:ext uri="{FF2B5EF4-FFF2-40B4-BE49-F238E27FC236}">
                <a16:creationId xmlns:a16="http://schemas.microsoft.com/office/drawing/2014/main" id="{2B84332B-8F3C-7264-B094-E323BBE65305}"/>
              </a:ext>
            </a:extLst>
          </p:cNvPr>
          <p:cNvCxnSpPr>
            <a:cxnSpLocks/>
          </p:cNvCxnSpPr>
          <p:nvPr/>
        </p:nvCxnSpPr>
        <p:spPr>
          <a:xfrm>
            <a:off x="2945424" y="4420462"/>
            <a:ext cx="543466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A227D52-3F14-FA02-E16E-CFDEB768B441}"/>
              </a:ext>
            </a:extLst>
          </p:cNvPr>
          <p:cNvCxnSpPr>
            <a:cxnSpLocks/>
          </p:cNvCxnSpPr>
          <p:nvPr/>
        </p:nvCxnSpPr>
        <p:spPr>
          <a:xfrm>
            <a:off x="6499902" y="3516422"/>
            <a:ext cx="2506588" cy="6512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9306D7C-5A64-C248-2F9C-CB9F9877715F}"/>
              </a:ext>
            </a:extLst>
          </p:cNvPr>
          <p:cNvCxnSpPr>
            <a:cxnSpLocks/>
          </p:cNvCxnSpPr>
          <p:nvPr/>
        </p:nvCxnSpPr>
        <p:spPr>
          <a:xfrm flipH="1">
            <a:off x="2176459" y="3476317"/>
            <a:ext cx="2947084" cy="69283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76C0E10-BBD5-B042-93B5-531E6B575B7E}"/>
              </a:ext>
            </a:extLst>
          </p:cNvPr>
          <p:cNvSpPr txBox="1"/>
          <p:nvPr/>
        </p:nvSpPr>
        <p:spPr>
          <a:xfrm>
            <a:off x="296918" y="5983607"/>
            <a:ext cx="11257667" cy="338554"/>
          </a:xfrm>
          <a:prstGeom prst="rect">
            <a:avLst/>
          </a:prstGeom>
          <a:noFill/>
        </p:spPr>
        <p:txBody>
          <a:bodyPr wrap="square" rtlCol="0">
            <a:spAutoFit/>
          </a:bodyPr>
          <a:lstStyle/>
          <a:p>
            <a:pPr rtl="0"/>
            <a:r>
              <a:rPr lang="ro" sz="800" b="0" i="0">
                <a:solidFill>
                  <a:srgbClr val="212121"/>
                </a:solidFill>
                <a:effectLst/>
                <a:latin typeface="BlinkMacSystemFont"/>
              </a:rPr>
              <a:t>DOI: 10.3389/fmicb.2016.02170</a:t>
            </a:r>
          </a:p>
          <a:p>
            <a:pPr rtl="0"/>
            <a:r>
              <a:rPr lang="ro" sz="800" b="0" i="0">
                <a:solidFill>
                  <a:srgbClr val="212121"/>
                </a:solidFill>
                <a:effectLst/>
                <a:latin typeface="BlinkMacSystemFont"/>
              </a:rPr>
              <a:t>DOI: 10.4103/0019-557X.96985</a:t>
            </a:r>
          </a:p>
        </p:txBody>
      </p:sp>
    </p:spTree>
    <p:extLst>
      <p:ext uri="{BB962C8B-B14F-4D97-AF65-F5344CB8AC3E}">
        <p14:creationId xmlns:p14="http://schemas.microsoft.com/office/powerpoint/2010/main" val="2536747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ro"/>
              <a:t>Metode de detectare a micotoxinei</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40750" y="2122097"/>
            <a:ext cx="6637787" cy="3657601"/>
          </a:xfrm>
        </p:spPr>
        <p:txBody>
          <a:bodyPr rtlCol="0">
            <a:normAutofit/>
          </a:bodyPr>
          <a:lstStyle/>
          <a:p>
            <a:pPr marL="0" indent="0" rtl="0">
              <a:spcAft>
                <a:spcPts val="500"/>
              </a:spcAft>
              <a:buNone/>
            </a:pPr>
            <a:r>
              <a:rPr lang="ro" sz="2200" dirty="0" smtClean="0"/>
              <a:t>Cele </a:t>
            </a:r>
            <a:r>
              <a:rPr lang="ro" sz="2200" dirty="0"/>
              <a:t>mai frecvent utilizate metode: </a:t>
            </a:r>
          </a:p>
          <a:p>
            <a:pPr lvl="1" rtl="0">
              <a:lnSpc>
                <a:spcPct val="110000"/>
              </a:lnSpc>
              <a:spcAft>
                <a:spcPts val="500"/>
              </a:spcAft>
            </a:pPr>
            <a:r>
              <a:rPr lang="ro" sz="2000" dirty="0"/>
              <a:t>Cromatografie lichidă de înaltă performanță (HPLC)</a:t>
            </a:r>
          </a:p>
          <a:p>
            <a:pPr lvl="1" rtl="0">
              <a:lnSpc>
                <a:spcPct val="110000"/>
              </a:lnSpc>
              <a:spcAft>
                <a:spcPts val="500"/>
              </a:spcAft>
            </a:pPr>
            <a:r>
              <a:rPr lang="ro" sz="2000" dirty="0"/>
              <a:t>Cromatografie lichidă cu spectroscopie de masă (LCMS)</a:t>
            </a:r>
          </a:p>
          <a:p>
            <a:pPr lvl="1" rtl="0">
              <a:lnSpc>
                <a:spcPct val="110000"/>
              </a:lnSpc>
              <a:spcAft>
                <a:spcPts val="500"/>
              </a:spcAft>
            </a:pPr>
            <a:r>
              <a:rPr lang="ro" sz="2000" dirty="0"/>
              <a:t>Testul imun-absorbant legat de enzime (ELISA)</a:t>
            </a:r>
          </a:p>
          <a:p>
            <a:pPr marL="0" indent="0" rtl="0">
              <a:spcAft>
                <a:spcPts val="500"/>
              </a:spcAft>
              <a:buNone/>
            </a:pPr>
            <a:r>
              <a:rPr lang="ro" sz="2200" dirty="0"/>
              <a:t>Biosenzori și imunoteste dezvoltate pentru a detecta ultra-urme de aflatoxine</a:t>
            </a:r>
          </a:p>
        </p:txBody>
      </p:sp>
      <p:sp>
        <p:nvSpPr>
          <p:cNvPr id="7" name="TextBox 6">
            <a:extLst>
              <a:ext uri="{FF2B5EF4-FFF2-40B4-BE49-F238E27FC236}">
                <a16:creationId xmlns:a16="http://schemas.microsoft.com/office/drawing/2014/main" id="{CE05670A-BC2D-455B-8204-789B416CFBEB}"/>
              </a:ext>
            </a:extLst>
          </p:cNvPr>
          <p:cNvSpPr txBox="1"/>
          <p:nvPr/>
        </p:nvSpPr>
        <p:spPr>
          <a:xfrm rot="16200000">
            <a:off x="10553959" y="3644418"/>
            <a:ext cx="2844907" cy="215444"/>
          </a:xfrm>
          <a:prstGeom prst="rect">
            <a:avLst/>
          </a:prstGeom>
          <a:noFill/>
        </p:spPr>
        <p:txBody>
          <a:bodyPr wrap="square" rtlCol="0">
            <a:spAutoFit/>
          </a:bodyPr>
          <a:lstStyle/>
          <a:p>
            <a:pPr rtl="0"/>
            <a:r>
              <a:rPr lang="ro" sz="800"/>
              <a:t>http://creativecommons.org/licenses/by/4.0/.</a:t>
            </a:r>
            <a:endParaRPr lang="en-DE" sz="800" dirty="0"/>
          </a:p>
        </p:txBody>
      </p:sp>
      <p:sp>
        <p:nvSpPr>
          <p:cNvPr id="8" name="TextBox 7">
            <a:extLst>
              <a:ext uri="{FF2B5EF4-FFF2-40B4-BE49-F238E27FC236}">
                <a16:creationId xmlns:a16="http://schemas.microsoft.com/office/drawing/2014/main" id="{E2DAF9D4-92F5-4930-AE7A-A55CF15E6FDC}"/>
              </a:ext>
            </a:extLst>
          </p:cNvPr>
          <p:cNvSpPr txBox="1"/>
          <p:nvPr/>
        </p:nvSpPr>
        <p:spPr>
          <a:xfrm>
            <a:off x="360218" y="6027973"/>
            <a:ext cx="11257667" cy="338554"/>
          </a:xfrm>
          <a:prstGeom prst="rect">
            <a:avLst/>
          </a:prstGeom>
          <a:noFill/>
        </p:spPr>
        <p:txBody>
          <a:bodyPr wrap="square" rtlCol="0">
            <a:spAutoFit/>
          </a:bodyPr>
          <a:lstStyle/>
          <a:p>
            <a:pPr rtl="0"/>
            <a:r>
              <a:rPr lang="ro" sz="800" b="0" i="0" dirty="0">
                <a:solidFill>
                  <a:srgbClr val="212121"/>
                </a:solidFill>
                <a:effectLst/>
                <a:latin typeface="BlinkMacSystemFont"/>
              </a:rPr>
              <a:t>DOI: 10.3389/fmicb.2016.02170</a:t>
            </a:r>
          </a:p>
          <a:p>
            <a:pPr rtl="0"/>
            <a:r>
              <a:rPr lang="ro" sz="800" b="0" i="0" dirty="0">
                <a:solidFill>
                  <a:srgbClr val="212121"/>
                </a:solidFill>
                <a:effectLst/>
                <a:latin typeface="BlinkMacSystemFont"/>
              </a:rPr>
              <a:t>DOI: 10.1038/s41598-022-08352-4</a:t>
            </a:r>
          </a:p>
        </p:txBody>
      </p:sp>
      <p:pic>
        <p:nvPicPr>
          <p:cNvPr id="1026" name="Picture 2" descr="Figure 3">
            <a:extLst>
              <a:ext uri="{FF2B5EF4-FFF2-40B4-BE49-F238E27FC236}">
                <a16:creationId xmlns:a16="http://schemas.microsoft.com/office/drawing/2014/main" id="{1E16A74A-95C1-43C8-922F-841CCB4019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31" t="4052" r="60547" b="4645"/>
          <a:stretch/>
        </p:blipFill>
        <p:spPr bwMode="auto">
          <a:xfrm>
            <a:off x="6830293" y="200051"/>
            <a:ext cx="5090746" cy="497454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3B952AC-7EC2-41F4-A2CF-CEC206892347}"/>
              </a:ext>
            </a:extLst>
          </p:cNvPr>
          <p:cNvSpPr txBox="1"/>
          <p:nvPr/>
        </p:nvSpPr>
        <p:spPr>
          <a:xfrm>
            <a:off x="6830293" y="5252982"/>
            <a:ext cx="5038397" cy="738664"/>
          </a:xfrm>
          <a:prstGeom prst="rect">
            <a:avLst/>
          </a:prstGeom>
          <a:noFill/>
        </p:spPr>
        <p:txBody>
          <a:bodyPr wrap="square" rtlCol="0">
            <a:spAutoFit/>
          </a:bodyPr>
          <a:lstStyle/>
          <a:p>
            <a:pPr rtl="0"/>
            <a:r>
              <a:rPr lang="ro" sz="1400" b="0" i="0" dirty="0">
                <a:solidFill>
                  <a:srgbClr val="222222"/>
                </a:solidFill>
                <a:effectLst/>
                <a:latin typeface="-apple-system"/>
              </a:rPr>
              <a:t>Imagini sRGB (a, b) și imagini NcdA corespunzătoare (c, d) ale semințelor </a:t>
            </a:r>
            <a:r>
              <a:rPr lang="ro" sz="1400" b="0" i="1" dirty="0">
                <a:solidFill>
                  <a:srgbClr val="222222"/>
                </a:solidFill>
                <a:effectLst/>
                <a:latin typeface="-apple-system"/>
              </a:rPr>
              <a:t>Zea mays L.</a:t>
            </a:r>
            <a:r>
              <a:rPr lang="ro" sz="1400" b="0" i="0" dirty="0">
                <a:solidFill>
                  <a:srgbClr val="222222"/>
                </a:solidFill>
                <a:effectLst/>
                <a:latin typeface="-apple-system"/>
              </a:rPr>
              <a:t> </a:t>
            </a:r>
            <a:r>
              <a:rPr lang="ro" sz="1400" dirty="0">
                <a:solidFill>
                  <a:srgbClr val="222222"/>
                </a:solidFill>
                <a:latin typeface="-apple-system"/>
              </a:rPr>
              <a:t>(a, c — necontaminate; b, d AFB </a:t>
            </a:r>
            <a:r>
              <a:rPr lang="ro" sz="1400" b="0" i="0" baseline="-25000" dirty="0">
                <a:solidFill>
                  <a:srgbClr val="222222"/>
                </a:solidFill>
                <a:effectLst/>
                <a:latin typeface="-apple-system"/>
              </a:rPr>
              <a:t>1</a:t>
            </a:r>
            <a:r>
              <a:rPr lang="ro" sz="1400" dirty="0">
                <a:solidFill>
                  <a:srgbClr val="222222"/>
                </a:solidFill>
                <a:latin typeface="-apple-system"/>
              </a:rPr>
              <a:t> -semințe contaminate)</a:t>
            </a:r>
            <a:endParaRPr lang="en-US" sz="1400" dirty="0"/>
          </a:p>
        </p:txBody>
      </p:sp>
    </p:spTree>
    <p:extLst>
      <p:ext uri="{BB962C8B-B14F-4D97-AF65-F5344CB8AC3E}">
        <p14:creationId xmlns:p14="http://schemas.microsoft.com/office/powerpoint/2010/main" val="34058213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ro"/>
              <a:t>Formarea micotoxinei și schimbările climatice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4106" y="2743199"/>
            <a:ext cx="4484928" cy="3387049"/>
          </a:xfrm>
        </p:spPr>
        <p:txBody>
          <a:bodyPr rtlCol="0">
            <a:normAutofit/>
          </a:bodyPr>
          <a:lstStyle/>
          <a:p>
            <a:pPr marL="0" indent="0" rtl="0">
              <a:buNone/>
            </a:pPr>
            <a:r>
              <a:rPr lang="ro" sz="2200" dirty="0"/>
              <a:t>Datorită schimbărilor climatice - speciile de Aspergillus migrează constant spre nord</a:t>
            </a:r>
          </a:p>
          <a:p>
            <a:pPr marL="0" indent="0" rtl="0">
              <a:buNone/>
            </a:pPr>
            <a:r>
              <a:rPr lang="ro" sz="2200" dirty="0"/>
              <a:t>În țările tropicale, provocările legate de mucegai pot fi exacerbate</a:t>
            </a:r>
            <a:endParaRPr lang="en-GB" sz="2200" dirty="0"/>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16815" y="1031464"/>
            <a:ext cx="7400600" cy="39373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94106" y="934775"/>
            <a:ext cx="11505168" cy="5370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endParaRPr lang="en-GB" sz="24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296918" y="5983607"/>
            <a:ext cx="11257667" cy="338554"/>
          </a:xfrm>
          <a:prstGeom prst="rect">
            <a:avLst/>
          </a:prstGeom>
          <a:noFill/>
        </p:spPr>
        <p:txBody>
          <a:bodyPr wrap="square" rtlCol="0">
            <a:spAutoFit/>
          </a:bodyPr>
          <a:lstStyle/>
          <a:p>
            <a:pPr rtl="0"/>
            <a:r>
              <a:rPr lang="ro" sz="800" b="0" i="0">
                <a:solidFill>
                  <a:srgbClr val="212121"/>
                </a:solidFill>
                <a:effectLst/>
                <a:latin typeface="BlinkMacSystemFont"/>
              </a:rPr>
              <a:t>ISBN: 9780124114715, 45-49.</a:t>
            </a:r>
          </a:p>
          <a:p>
            <a:pPr rtl="0"/>
            <a:r>
              <a:rPr lang="ro" sz="800" b="0" i="0">
                <a:solidFill>
                  <a:srgbClr val="212121"/>
                </a:solidFill>
                <a:effectLst/>
                <a:latin typeface="BlinkMacSystemFont"/>
              </a:rPr>
              <a:t>DOI: 10.3389/fmicb.2019.02908</a:t>
            </a:r>
          </a:p>
        </p:txBody>
      </p:sp>
    </p:spTree>
    <p:extLst>
      <p:ext uri="{BB962C8B-B14F-4D97-AF65-F5344CB8AC3E}">
        <p14:creationId xmlns:p14="http://schemas.microsoft.com/office/powerpoint/2010/main" val="17006904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78DCB-F54B-4601-B3B4-20391E9B1C0F}"/>
              </a:ext>
            </a:extLst>
          </p:cNvPr>
          <p:cNvSpPr>
            <a:spLocks noGrp="1"/>
          </p:cNvSpPr>
          <p:nvPr>
            <p:ph type="title"/>
          </p:nvPr>
        </p:nvSpPr>
        <p:spPr/>
        <p:txBody>
          <a:bodyPr rtlCol="0">
            <a:normAutofit fontScale="90000"/>
          </a:bodyPr>
          <a:lstStyle/>
          <a:p>
            <a:pPr rtl="0"/>
            <a:r>
              <a:rPr lang="ro"/>
              <a:t>Micotoxine și scenarii privind schimbările climatice</a:t>
            </a:r>
          </a:p>
        </p:txBody>
      </p:sp>
      <p:pic>
        <p:nvPicPr>
          <p:cNvPr id="8" name="Picture 7">
            <a:extLst>
              <a:ext uri="{FF2B5EF4-FFF2-40B4-BE49-F238E27FC236}">
                <a16:creationId xmlns:a16="http://schemas.microsoft.com/office/drawing/2014/main" id="{44C63F2B-E69E-4A77-B39B-3BC8DCD3B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167" y="1764121"/>
            <a:ext cx="10053404" cy="4417894"/>
          </a:xfrm>
          <a:prstGeom prst="rect">
            <a:avLst/>
          </a:prstGeom>
        </p:spPr>
      </p:pic>
      <p:sp>
        <p:nvSpPr>
          <p:cNvPr id="11" name="Content Placeholder 2">
            <a:extLst>
              <a:ext uri="{FF2B5EF4-FFF2-40B4-BE49-F238E27FC236}">
                <a16:creationId xmlns:a16="http://schemas.microsoft.com/office/drawing/2014/main" id="{3D4552E3-56AC-43E9-A6AC-A543C3952069}"/>
              </a:ext>
            </a:extLst>
          </p:cNvPr>
          <p:cNvSpPr>
            <a:spLocks noGrp="1"/>
          </p:cNvSpPr>
          <p:nvPr>
            <p:ph idx="1"/>
          </p:nvPr>
        </p:nvSpPr>
        <p:spPr>
          <a:xfrm>
            <a:off x="192505" y="934775"/>
            <a:ext cx="11593095" cy="939839"/>
          </a:xfrm>
        </p:spPr>
        <p:txBody>
          <a:bodyPr rtlCol="0">
            <a:normAutofit/>
          </a:bodyPr>
          <a:lstStyle/>
          <a:p>
            <a:pPr marL="0" indent="0" rtl="0">
              <a:buNone/>
            </a:pPr>
            <a:r>
              <a:rPr lang="ro" dirty="0"/>
              <a:t>O creștere de la o probabilitate scăzută la medie de contaminare cu aflatoxină se constată în scenariul +2°C</a:t>
            </a:r>
          </a:p>
        </p:txBody>
      </p:sp>
      <p:sp>
        <p:nvSpPr>
          <p:cNvPr id="3" name="TextBox 2">
            <a:extLst>
              <a:ext uri="{FF2B5EF4-FFF2-40B4-BE49-F238E27FC236}">
                <a16:creationId xmlns:a16="http://schemas.microsoft.com/office/drawing/2014/main" id="{E1EBE915-E3AC-F8CC-0E2A-0DDE9EBAB405}"/>
              </a:ext>
            </a:extLst>
          </p:cNvPr>
          <p:cNvSpPr txBox="1"/>
          <p:nvPr/>
        </p:nvSpPr>
        <p:spPr>
          <a:xfrm>
            <a:off x="296918" y="6182015"/>
            <a:ext cx="11257667" cy="215444"/>
          </a:xfrm>
          <a:prstGeom prst="rect">
            <a:avLst/>
          </a:prstGeom>
          <a:noFill/>
        </p:spPr>
        <p:txBody>
          <a:bodyPr wrap="square" rtlCol="0">
            <a:spAutoFit/>
          </a:bodyPr>
          <a:lstStyle/>
          <a:p>
            <a:pPr rtl="0"/>
            <a:r>
              <a:rPr lang="ro" sz="800" b="0" i="0" dirty="0">
                <a:solidFill>
                  <a:srgbClr val="212121"/>
                </a:solidFill>
                <a:effectLst/>
                <a:latin typeface="BlinkMacSystemFont"/>
              </a:rPr>
              <a:t>DOI: 10.1038/srep24328</a:t>
            </a:r>
          </a:p>
        </p:txBody>
      </p:sp>
    </p:spTree>
    <p:extLst>
      <p:ext uri="{BB962C8B-B14F-4D97-AF65-F5344CB8AC3E}">
        <p14:creationId xmlns:p14="http://schemas.microsoft.com/office/powerpoint/2010/main" val="3092517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pPr rtl="0"/>
            <a:r>
              <a:rPr lang="ro" dirty="0"/>
              <a:t>Pe scurt</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192505" y="1906438"/>
            <a:ext cx="11384144" cy="4399234"/>
          </a:xfrm>
        </p:spPr>
        <p:txBody>
          <a:bodyPr rtlCol="0">
            <a:normAutofit/>
          </a:bodyPr>
          <a:lstStyle/>
          <a:p>
            <a:pPr algn="just" rtl="0">
              <a:lnSpc>
                <a:spcPct val="120000"/>
              </a:lnSpc>
              <a:spcAft>
                <a:spcPts val="2500"/>
              </a:spcAft>
            </a:pPr>
            <a:r>
              <a:rPr lang="ro" dirty="0"/>
              <a:t>Controlul schimbărilor climatice necesită intervenții integrate, susținute, pe mai multe niveluri, dar atingerea unui consens între părțile implicate cu interese divergente este dificilă din cauza complexității și caracterului tehnic al dovezilor</a:t>
            </a:r>
          </a:p>
          <a:p>
            <a:pPr algn="just" rtl="0">
              <a:lnSpc>
                <a:spcPct val="120000"/>
              </a:lnSpc>
              <a:spcAft>
                <a:spcPts val="2500"/>
              </a:spcAft>
            </a:pPr>
            <a:r>
              <a:rPr lang="ro" dirty="0"/>
              <a:t>Știința/dovezile nu sunt suficiente pentru o acțiune concertată. </a:t>
            </a:r>
          </a:p>
          <a:p>
            <a:pPr algn="just" rtl="0">
              <a:lnSpc>
                <a:spcPct val="120000"/>
              </a:lnSpc>
              <a:spcAft>
                <a:spcPts val="2500"/>
              </a:spcAft>
            </a:pPr>
            <a:r>
              <a:rPr lang="ro" dirty="0"/>
              <a:t>Comunicarea eficientă este esențială.</a:t>
            </a:r>
          </a:p>
        </p:txBody>
      </p:sp>
    </p:spTree>
    <p:extLst>
      <p:ext uri="{BB962C8B-B14F-4D97-AF65-F5344CB8AC3E}">
        <p14:creationId xmlns:p14="http://schemas.microsoft.com/office/powerpoint/2010/main" val="4277260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pPr rtl="0"/>
            <a:r>
              <a:rPr lang="ro" dirty="0"/>
              <a:t>Testează-ți cunoștințele</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526211" y="934775"/>
            <a:ext cx="11300604" cy="5448772"/>
          </a:xfrm>
        </p:spPr>
        <p:txBody>
          <a:bodyPr rtlCol="0">
            <a:normAutofit/>
          </a:bodyPr>
          <a:lstStyle/>
          <a:p>
            <a:pPr rtl="0"/>
            <a:r>
              <a:rPr lang="ro" sz="2200" dirty="0"/>
              <a:t>Care sunt principalele mecanisme care leagă schimbările climatice de incidența crescută a cancerului?</a:t>
            </a:r>
          </a:p>
          <a:p>
            <a:pPr rtl="0"/>
            <a:r>
              <a:rPr lang="ro" sz="2200" dirty="0"/>
              <a:t>Ce tipuri de cancer pot fi asociate cu schimbările climatice?</a:t>
            </a:r>
          </a:p>
          <a:p>
            <a:pPr rtl="0"/>
            <a:r>
              <a:rPr lang="ro" sz="2200" dirty="0"/>
              <a:t>Cum pot duce schimbările climatice la o expunere crescută la radiațiile UV și, în cele din urmă, la creșterea incidenței cancerelor de piele?</a:t>
            </a:r>
          </a:p>
          <a:p>
            <a:pPr rtl="0"/>
            <a:r>
              <a:rPr lang="ro" sz="2200" dirty="0"/>
              <a:t>Cum pot contribui schimbările climatice la contaminarea cu micotoxine a produselor alimentare? </a:t>
            </a:r>
          </a:p>
          <a:p>
            <a:pPr rtl="0"/>
            <a:r>
              <a:rPr lang="ro" sz="2200" dirty="0"/>
              <a:t>Ce patologii sunt legate cauzal de expunerea la micotoxine?</a:t>
            </a:r>
          </a:p>
          <a:p>
            <a:pPr rtl="0"/>
            <a:r>
              <a:rPr lang="ro" sz="2200" dirty="0"/>
              <a:t>Care sunt culturile alimentare afectate cel mai frecvent de contaminarea cu micotoxine?</a:t>
            </a:r>
          </a:p>
          <a:p>
            <a:pPr rtl="0"/>
            <a:r>
              <a:rPr lang="ro" sz="2200" dirty="0"/>
              <a:t>Care sunt strategiile de bază pentru controlul și atenuarea riscului de expunere la micotoxine?</a:t>
            </a:r>
          </a:p>
          <a:p>
            <a:pPr rtl="0"/>
            <a:endParaRPr lang="en-US" dirty="0"/>
          </a:p>
        </p:txBody>
      </p:sp>
    </p:spTree>
    <p:extLst>
      <p:ext uri="{BB962C8B-B14F-4D97-AF65-F5344CB8AC3E}">
        <p14:creationId xmlns:p14="http://schemas.microsoft.com/office/powerpoint/2010/main" val="2019500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9EA3D-0764-47B6-BA02-AE46A8F469C1}"/>
              </a:ext>
            </a:extLst>
          </p:cNvPr>
          <p:cNvSpPr>
            <a:spLocks noGrp="1"/>
          </p:cNvSpPr>
          <p:nvPr>
            <p:ph type="title"/>
          </p:nvPr>
        </p:nvSpPr>
        <p:spPr/>
        <p:txBody>
          <a:bodyPr rtlCol="0">
            <a:normAutofit fontScale="90000"/>
          </a:bodyPr>
          <a:lstStyle/>
          <a:p>
            <a:pPr rtl="0"/>
            <a:r>
              <a:rPr lang="ro" dirty="0"/>
              <a:t>Bibliografie obligatorie</a:t>
            </a:r>
          </a:p>
        </p:txBody>
      </p:sp>
      <p:sp>
        <p:nvSpPr>
          <p:cNvPr id="6" name="Content Placeholder 2">
            <a:extLst>
              <a:ext uri="{FF2B5EF4-FFF2-40B4-BE49-F238E27FC236}">
                <a16:creationId xmlns:a16="http://schemas.microsoft.com/office/drawing/2014/main" id="{5EE6D0F8-8DF6-4752-AA7A-564B1E2271E8}"/>
              </a:ext>
            </a:extLst>
          </p:cNvPr>
          <p:cNvSpPr>
            <a:spLocks noGrp="1"/>
          </p:cNvSpPr>
          <p:nvPr>
            <p:ph idx="1"/>
          </p:nvPr>
        </p:nvSpPr>
        <p:spPr>
          <a:xfrm>
            <a:off x="664233" y="957533"/>
            <a:ext cx="11033185" cy="5348140"/>
          </a:xfrm>
        </p:spPr>
        <p:txBody>
          <a:bodyPr rtlCol="0">
            <a:normAutofit/>
          </a:bodyPr>
          <a:lstStyle/>
          <a:p>
            <a:pPr rtl="0">
              <a:lnSpc>
                <a:spcPct val="120000"/>
              </a:lnSpc>
            </a:pPr>
            <a:r>
              <a:rPr lang="ro" sz="1800" dirty="0"/>
              <a:t>Hiatt RA, Beyeler N.Cancerul și schimbările climatice. Lancet Oncol. 2020 Nov;21(11):e519-e527. doi: 10.1016/S1470-2045(20)30448-4</a:t>
            </a:r>
          </a:p>
          <a:p>
            <a:pPr rtl="0">
              <a:lnSpc>
                <a:spcPct val="120000"/>
              </a:lnSpc>
            </a:pPr>
            <a:r>
              <a:rPr lang="ro" sz="1800" dirty="0"/>
              <a:t>Vineis P, Huybrechts I, Millett C, Weiderpass E. Schimbările climatice și cancerul: politici convergente. Mol Oncol. 2021 martie; 15 (3): 764-769. doi: 10.1002/1878-0261.12781</a:t>
            </a:r>
          </a:p>
          <a:p>
            <a:pPr rtl="0">
              <a:lnSpc>
                <a:spcPct val="120000"/>
              </a:lnSpc>
            </a:pPr>
            <a:r>
              <a:rPr lang="ro" sz="1800" dirty="0"/>
              <a:t>Parker ER. Influența schimbărilor climatice asupra incidenței cancerului de piele - O revizuire a dovezilor. Int J Dermatol pentru femei. 2020 iulie 17; 7 (1): 17-27. doi: 10.1016/j.ijwd.2020.07.003. </a:t>
            </a:r>
          </a:p>
          <a:p>
            <a:pPr rtl="0">
              <a:lnSpc>
                <a:spcPct val="120000"/>
              </a:lnSpc>
            </a:pPr>
            <a:r>
              <a:rPr lang="ro" sz="1800" dirty="0"/>
              <a:t>Perrone G, Ferrara M, Medina A, Pascale M, Magan N. Ciuperci toxine și micotoxine într-un scenariu al schimbărilor climatice: Ecologie, genomică, distribuție, predicție și prevenire a riscului. Microorganisms. 29 septembrie 2020; 8 (10): 1496. doi: 10.3390/microorganisms8101496. </a:t>
            </a:r>
          </a:p>
          <a:p>
            <a:pPr rtl="0">
              <a:lnSpc>
                <a:spcPct val="120000"/>
              </a:lnSpc>
            </a:pPr>
            <a:r>
              <a:rPr lang="ro" sz="1800" dirty="0"/>
              <a:t>Kumar P, Mahato DK, Kamle M, Mohanta TK, Kang SG. Aflatoxine: O preocupare globală pentru siguranța alimentară, sănătatea umană și gestionarea acestora. Microbiol frontal. 2017 17 ianuarie; 7:2170. doi: 10.3389/fmicb.2016.02170. </a:t>
            </a:r>
          </a:p>
        </p:txBody>
      </p:sp>
    </p:spTree>
    <p:extLst>
      <p:ext uri="{BB962C8B-B14F-4D97-AF65-F5344CB8AC3E}">
        <p14:creationId xmlns:p14="http://schemas.microsoft.com/office/powerpoint/2010/main" val="39258797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algn="ctr" rtl="0">
              <a:buNone/>
            </a:pPr>
            <a:r>
              <a:rPr lang="ro" sz="2000" dirty="0" smtClean="0"/>
              <a:t>Această </a:t>
            </a:r>
            <a:r>
              <a:rPr lang="ro" sz="2000" dirty="0"/>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774005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B83D5-D361-4F2B-9BB2-B776F7CE1605}"/>
              </a:ext>
            </a:extLst>
          </p:cNvPr>
          <p:cNvSpPr>
            <a:spLocks noGrp="1"/>
          </p:cNvSpPr>
          <p:nvPr>
            <p:ph type="title"/>
          </p:nvPr>
        </p:nvSpPr>
        <p:spPr/>
        <p:txBody>
          <a:bodyPr rtlCol="0">
            <a:normAutofit fontScale="90000"/>
          </a:bodyPr>
          <a:lstStyle/>
          <a:p>
            <a:pPr rtl="0"/>
            <a:r>
              <a:rPr lang="ro" dirty="0"/>
              <a:t>Obiective didactice</a:t>
            </a:r>
          </a:p>
        </p:txBody>
      </p:sp>
      <p:sp>
        <p:nvSpPr>
          <p:cNvPr id="3" name="Content Placeholder 2">
            <a:extLst>
              <a:ext uri="{FF2B5EF4-FFF2-40B4-BE49-F238E27FC236}">
                <a16:creationId xmlns:a16="http://schemas.microsoft.com/office/drawing/2014/main" id="{286DE49D-0905-4A31-9FBE-0F4D5A3EF822}"/>
              </a:ext>
            </a:extLst>
          </p:cNvPr>
          <p:cNvSpPr>
            <a:spLocks noGrp="1"/>
          </p:cNvSpPr>
          <p:nvPr>
            <p:ph idx="1"/>
          </p:nvPr>
        </p:nvSpPr>
        <p:spPr/>
        <p:txBody>
          <a:bodyPr rtlCol="0">
            <a:normAutofit lnSpcReduction="10000"/>
          </a:bodyPr>
          <a:lstStyle/>
          <a:p>
            <a:pPr marL="0" indent="0" rtl="0">
              <a:buNone/>
            </a:pPr>
            <a:r>
              <a:rPr lang="ro" dirty="0"/>
              <a:t>După finalizarea cu succes a cursului, studenții vor putea:</a:t>
            </a:r>
          </a:p>
          <a:p>
            <a:pPr rtl="0"/>
            <a:r>
              <a:rPr lang="ro" dirty="0"/>
              <a:t>Enumera principalele mecanisme care leagă schimbările climatice de incidența crescută a cancerului</a:t>
            </a:r>
          </a:p>
          <a:p>
            <a:pPr rtl="0"/>
            <a:r>
              <a:rPr lang="ro" dirty="0"/>
              <a:t>Numi cel puțin patru tipuri de cancer posibil asociate cu schimbările climatice</a:t>
            </a:r>
          </a:p>
          <a:p>
            <a:pPr rtl="0"/>
            <a:r>
              <a:rPr lang="ro" dirty="0"/>
              <a:t>Explic</a:t>
            </a:r>
            <a:r>
              <a:rPr lang="ro-RO" dirty="0"/>
              <a:t>a</a:t>
            </a:r>
            <a:r>
              <a:rPr lang="ro" dirty="0"/>
              <a:t> modul în care schimbările climatice pot duce la o expunere crescută la radiațiile UV și, în cele din urmă, la creșterea incidenței cancerelor de piele</a:t>
            </a:r>
          </a:p>
          <a:p>
            <a:pPr rtl="0"/>
            <a:r>
              <a:rPr lang="ro" dirty="0"/>
              <a:t>Descrie influența schimbărilor climatice asupra bolilor fungice și contaminării cu micotoxine a produselor alimentare și două patologii legate cauzal de expunerea la micotoxine</a:t>
            </a:r>
          </a:p>
          <a:p>
            <a:pPr rtl="0"/>
            <a:r>
              <a:rPr lang="ro" dirty="0"/>
              <a:t>Numi cel puțin cinci culturi afectate frecvent de contaminarea cu micotoxine</a:t>
            </a:r>
          </a:p>
          <a:p>
            <a:pPr rtl="0"/>
            <a:r>
              <a:rPr lang="ro" dirty="0"/>
              <a:t>Descrie strategiile de bază pentru controlul și atenuarea riscului de expunere la micotoxine</a:t>
            </a:r>
          </a:p>
        </p:txBody>
      </p:sp>
    </p:spTree>
    <p:extLst>
      <p:ext uri="{BB962C8B-B14F-4D97-AF65-F5344CB8AC3E}">
        <p14:creationId xmlns:p14="http://schemas.microsoft.com/office/powerpoint/2010/main" val="4143313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rtlCol="0">
            <a:normAutofit/>
          </a:bodyPr>
          <a:lstStyle/>
          <a:p>
            <a:pPr rtl="0"/>
            <a:r>
              <a:rPr lang="ro"/>
              <a:t>Schimbările climatice — cancerul: mecanisme principale</a:t>
            </a:r>
            <a:endParaRPr lang="hu-HU" dirty="0"/>
          </a:p>
        </p:txBody>
      </p:sp>
      <p:graphicFrame>
        <p:nvGraphicFramePr>
          <p:cNvPr id="4" name="Diagram 3">
            <a:extLst>
              <a:ext uri="{FF2B5EF4-FFF2-40B4-BE49-F238E27FC236}">
                <a16:creationId xmlns:a16="http://schemas.microsoft.com/office/drawing/2014/main" id="{FC9B1177-ACE7-4179-ACED-A8A08377D346}"/>
              </a:ext>
            </a:extLst>
          </p:cNvPr>
          <p:cNvGraphicFramePr/>
          <p:nvPr>
            <p:extLst>
              <p:ext uri="{D42A27DB-BD31-4B8C-83A1-F6EECF244321}">
                <p14:modId xmlns:p14="http://schemas.microsoft.com/office/powerpoint/2010/main" val="2615878433"/>
              </p:ext>
            </p:extLst>
          </p:nvPr>
        </p:nvGraphicFramePr>
        <p:xfrm>
          <a:off x="1399988" y="1385046"/>
          <a:ext cx="9008035" cy="44440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3BE09FB4-4C20-BA04-05D5-F41F72CA2131}"/>
              </a:ext>
            </a:extLst>
          </p:cNvPr>
          <p:cNvSpPr txBox="1"/>
          <p:nvPr/>
        </p:nvSpPr>
        <p:spPr>
          <a:xfrm>
            <a:off x="302558" y="6090228"/>
            <a:ext cx="10266829" cy="215444"/>
          </a:xfrm>
          <a:prstGeom prst="rect">
            <a:avLst/>
          </a:prstGeom>
          <a:noFill/>
        </p:spPr>
        <p:txBody>
          <a:bodyPr wrap="square" rtlCol="0">
            <a:spAutoFit/>
          </a:bodyPr>
          <a:lstStyle/>
          <a:p>
            <a:pPr rtl="0"/>
            <a:r>
              <a:rPr lang="ro"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4108115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1097567"/>
          </a:xfrm>
        </p:spPr>
        <p:txBody>
          <a:bodyPr rtlCol="0">
            <a:normAutofit/>
          </a:bodyPr>
          <a:lstStyle/>
          <a:p>
            <a:pPr rtl="0"/>
            <a:r>
              <a:rPr lang="ro" dirty="0"/>
              <a:t>Cancere posibil asociate cu schimbările climatice</a:t>
            </a:r>
            <a:endParaRPr lang="hu-HU" dirty="0"/>
          </a:p>
        </p:txBody>
      </p:sp>
      <p:graphicFrame>
        <p:nvGraphicFramePr>
          <p:cNvPr id="6" name="Diagram 5">
            <a:extLst>
              <a:ext uri="{FF2B5EF4-FFF2-40B4-BE49-F238E27FC236}">
                <a16:creationId xmlns:a16="http://schemas.microsoft.com/office/drawing/2014/main" id="{D1B217BC-D148-49EF-8E13-D84AAB536EC8}"/>
              </a:ext>
            </a:extLst>
          </p:cNvPr>
          <p:cNvGraphicFramePr/>
          <p:nvPr>
            <p:extLst>
              <p:ext uri="{D42A27DB-BD31-4B8C-83A1-F6EECF244321}">
                <p14:modId xmlns:p14="http://schemas.microsoft.com/office/powerpoint/2010/main" val="2089068584"/>
              </p:ext>
            </p:extLst>
          </p:nvPr>
        </p:nvGraphicFramePr>
        <p:xfrm>
          <a:off x="874057" y="1250576"/>
          <a:ext cx="9829799" cy="4491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EB0D7C50-47DD-CEC6-CE66-D7767A128A4C}"/>
              </a:ext>
            </a:extLst>
          </p:cNvPr>
          <p:cNvSpPr txBox="1"/>
          <p:nvPr/>
        </p:nvSpPr>
        <p:spPr>
          <a:xfrm>
            <a:off x="302558" y="6090228"/>
            <a:ext cx="10266829" cy="215444"/>
          </a:xfrm>
          <a:prstGeom prst="rect">
            <a:avLst/>
          </a:prstGeom>
          <a:noFill/>
        </p:spPr>
        <p:txBody>
          <a:bodyPr wrap="square" rtlCol="0">
            <a:spAutoFit/>
          </a:bodyPr>
          <a:lstStyle/>
          <a:p>
            <a:pPr rtl="0"/>
            <a:r>
              <a:rPr lang="ro" sz="800" b="0" i="0">
                <a:solidFill>
                  <a:srgbClr val="212121"/>
                </a:solidFill>
                <a:effectLst/>
                <a:latin typeface="BlinkMacSystemFont"/>
              </a:rPr>
              <a:t>DOI: 10.1016/S1470-2045(20)30448-4. </a:t>
            </a:r>
            <a:endParaRPr lang="en-US" sz="800" dirty="0"/>
          </a:p>
        </p:txBody>
      </p:sp>
    </p:spTree>
    <p:extLst>
      <p:ext uri="{BB962C8B-B14F-4D97-AF65-F5344CB8AC3E}">
        <p14:creationId xmlns:p14="http://schemas.microsoft.com/office/powerpoint/2010/main" val="2346363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AEC3-9EC9-4BB1-AA73-7457BCA9DD53}"/>
              </a:ext>
            </a:extLst>
          </p:cNvPr>
          <p:cNvSpPr>
            <a:spLocks noGrp="1"/>
          </p:cNvSpPr>
          <p:nvPr>
            <p:ph type="title"/>
          </p:nvPr>
        </p:nvSpPr>
        <p:spPr/>
        <p:txBody>
          <a:bodyPr rtlCol="0">
            <a:normAutofit fontScale="90000"/>
          </a:bodyPr>
          <a:lstStyle/>
          <a:p>
            <a:pPr rtl="0"/>
            <a:r>
              <a:rPr lang="ro"/>
              <a:t>Particule în suspensie (PM) — Clasificare EPA</a:t>
            </a:r>
          </a:p>
        </p:txBody>
      </p:sp>
      <p:sp>
        <p:nvSpPr>
          <p:cNvPr id="3" name="Content Placeholder 2">
            <a:extLst>
              <a:ext uri="{FF2B5EF4-FFF2-40B4-BE49-F238E27FC236}">
                <a16:creationId xmlns:a16="http://schemas.microsoft.com/office/drawing/2014/main" id="{F61574C9-001F-4B98-8CBE-6A1A338FFD53}"/>
              </a:ext>
            </a:extLst>
          </p:cNvPr>
          <p:cNvSpPr>
            <a:spLocks noGrp="1"/>
          </p:cNvSpPr>
          <p:nvPr>
            <p:ph idx="1"/>
          </p:nvPr>
        </p:nvSpPr>
        <p:spPr>
          <a:xfrm>
            <a:off x="192505" y="934776"/>
            <a:ext cx="5367637" cy="5038322"/>
          </a:xfrm>
        </p:spPr>
        <p:txBody>
          <a:bodyPr rtlCol="0"/>
          <a:lstStyle/>
          <a:p>
            <a:pPr rtl="0"/>
            <a:r>
              <a:rPr lang="ro" dirty="0"/>
              <a:t>PM</a:t>
            </a:r>
            <a:r>
              <a:rPr lang="ro" baseline="-25000" dirty="0"/>
              <a:t>10</a:t>
            </a:r>
            <a:r>
              <a:rPr lang="ro" dirty="0"/>
              <a:t> — particule mari inhalabile </a:t>
            </a:r>
          </a:p>
          <a:p>
            <a:pPr lvl="1" rtl="0"/>
            <a:r>
              <a:rPr lang="ro" dirty="0"/>
              <a:t>Diametru &lt;10 μm; valoare limită pentru media anuală: 40 μg/m</a:t>
            </a:r>
            <a:r>
              <a:rPr lang="ro" baseline="30000" dirty="0"/>
              <a:t>3</a:t>
            </a:r>
          </a:p>
          <a:p>
            <a:pPr rtl="0"/>
            <a:r>
              <a:rPr lang="ro" dirty="0"/>
              <a:t>PM</a:t>
            </a:r>
            <a:r>
              <a:rPr lang="ro" baseline="-25000" dirty="0"/>
              <a:t>2.5</a:t>
            </a:r>
            <a:r>
              <a:rPr lang="ro" dirty="0"/>
              <a:t> - particule fine inhalabile</a:t>
            </a:r>
          </a:p>
          <a:p>
            <a:pPr lvl="1" rtl="0"/>
            <a:r>
              <a:rPr lang="ro" dirty="0"/>
              <a:t>Diametru &lt;2,5 μm; valoare limită pentru media anuală: 20 μg/m</a:t>
            </a:r>
            <a:r>
              <a:rPr lang="ro" baseline="30000" dirty="0"/>
              <a:t>3</a:t>
            </a:r>
          </a:p>
          <a:p>
            <a:pPr rtl="0"/>
            <a:r>
              <a:rPr lang="ro" dirty="0"/>
              <a:t>PM</a:t>
            </a:r>
            <a:r>
              <a:rPr lang="ro" baseline="-25000" dirty="0"/>
              <a:t>0.1</a:t>
            </a:r>
            <a:r>
              <a:rPr lang="ro" dirty="0"/>
              <a:t> - particule ultrafine, nanoparticule</a:t>
            </a:r>
          </a:p>
          <a:p>
            <a:pPr lvl="1" rtl="0"/>
            <a:r>
              <a:rPr lang="ro" dirty="0"/>
              <a:t>Diametru &lt;0.1μm (subcategoria PM</a:t>
            </a:r>
            <a:r>
              <a:rPr lang="ro" baseline="-25000" dirty="0"/>
              <a:t>2.5</a:t>
            </a:r>
            <a:r>
              <a:rPr lang="ro" dirty="0"/>
              <a:t>); fără reglementări specifice</a:t>
            </a:r>
          </a:p>
        </p:txBody>
      </p:sp>
      <p:sp>
        <p:nvSpPr>
          <p:cNvPr id="4" name="Rectangle 3">
            <a:extLst>
              <a:ext uri="{FF2B5EF4-FFF2-40B4-BE49-F238E27FC236}">
                <a16:creationId xmlns:a16="http://schemas.microsoft.com/office/drawing/2014/main" id="{37E2B24D-6F77-4C41-B26E-E84686DA5181}"/>
              </a:ext>
            </a:extLst>
          </p:cNvPr>
          <p:cNvSpPr/>
          <p:nvPr/>
        </p:nvSpPr>
        <p:spPr>
          <a:xfrm>
            <a:off x="332034" y="5973098"/>
            <a:ext cx="5985178" cy="217432"/>
          </a:xfrm>
          <a:prstGeom prst="rect">
            <a:avLst/>
          </a:prstGeom>
        </p:spPr>
        <p:txBody>
          <a:bodyPr wrap="square" rtlCol="0">
            <a:spAutoFit/>
          </a:bodyPr>
          <a:lstStyle/>
          <a:p>
            <a:pPr rtl="0"/>
            <a:r>
              <a:rPr lang="ro" sz="800"/>
              <a:t>www.eea.europa.eu/themes/air/air-quality/resources/air-quality-map-Accesat 20.03.2023.</a:t>
            </a:r>
          </a:p>
        </p:txBody>
      </p:sp>
      <p:pic>
        <p:nvPicPr>
          <p:cNvPr id="5" name="Picture 4">
            <a:extLst>
              <a:ext uri="{FF2B5EF4-FFF2-40B4-BE49-F238E27FC236}">
                <a16:creationId xmlns:a16="http://schemas.microsoft.com/office/drawing/2014/main" id="{834A657C-BBC4-4E18-93D8-2FAA6316F0DE}"/>
              </a:ext>
            </a:extLst>
          </p:cNvPr>
          <p:cNvPicPr/>
          <p:nvPr/>
        </p:nvPicPr>
        <p:blipFill rotWithShape="1">
          <a:blip r:embed="rId2"/>
          <a:srcRect/>
          <a:stretch/>
        </p:blipFill>
        <p:spPr>
          <a:xfrm>
            <a:off x="5560142" y="1193726"/>
            <a:ext cx="6226731" cy="4470547"/>
          </a:xfrm>
          <a:prstGeom prst="rect">
            <a:avLst/>
          </a:prstGeom>
          <a:ln>
            <a:noFill/>
          </a:ln>
        </p:spPr>
      </p:pic>
    </p:spTree>
    <p:extLst>
      <p:ext uri="{BB962C8B-B14F-4D97-AF65-F5344CB8AC3E}">
        <p14:creationId xmlns:p14="http://schemas.microsoft.com/office/powerpoint/2010/main" val="3980713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7DD06-D410-4F85-9401-63CD8A3EBB05}"/>
              </a:ext>
            </a:extLst>
          </p:cNvPr>
          <p:cNvSpPr>
            <a:spLocks noGrp="1"/>
          </p:cNvSpPr>
          <p:nvPr>
            <p:ph type="title"/>
          </p:nvPr>
        </p:nvSpPr>
        <p:spPr/>
        <p:txBody>
          <a:bodyPr rtlCol="0">
            <a:normAutofit fontScale="90000"/>
          </a:bodyPr>
          <a:lstStyle/>
          <a:p>
            <a:pPr rtl="0"/>
            <a:r>
              <a:rPr lang="ro"/>
              <a:t>Particulele în suspensie - dimensiune vs penetrare</a:t>
            </a:r>
          </a:p>
        </p:txBody>
      </p:sp>
      <p:sp>
        <p:nvSpPr>
          <p:cNvPr id="3" name="Content Placeholder 2">
            <a:extLst>
              <a:ext uri="{FF2B5EF4-FFF2-40B4-BE49-F238E27FC236}">
                <a16:creationId xmlns:a16="http://schemas.microsoft.com/office/drawing/2014/main" id="{E264FC4A-A4B9-4E9A-8B9C-188BAE2A36F6}"/>
              </a:ext>
            </a:extLst>
          </p:cNvPr>
          <p:cNvSpPr>
            <a:spLocks noGrp="1"/>
          </p:cNvSpPr>
          <p:nvPr>
            <p:ph idx="1"/>
          </p:nvPr>
        </p:nvSpPr>
        <p:spPr>
          <a:xfrm>
            <a:off x="192505" y="934776"/>
            <a:ext cx="11896825" cy="5038322"/>
          </a:xfrm>
        </p:spPr>
        <p:txBody>
          <a:bodyPr rtlCol="0">
            <a:normAutofit fontScale="92500"/>
          </a:bodyPr>
          <a:lstStyle/>
          <a:p>
            <a:pPr rtl="0"/>
            <a:r>
              <a:rPr lang="ro" dirty="0"/>
              <a:t>Determină măsura în care pătrund în sistemul respirator și proporția care este reținută în plămân:</a:t>
            </a:r>
          </a:p>
          <a:p>
            <a:pPr rtl="0"/>
            <a:r>
              <a:rPr lang="ro" dirty="0"/>
              <a:t>&gt; 10 μm: reținut în căile respiratorii superioare </a:t>
            </a:r>
          </a:p>
          <a:p>
            <a:pPr rtl="0"/>
            <a:r>
              <a:rPr lang="ro" dirty="0"/>
              <a:t>&lt;10 &gt;2,5 μm: pătrunde până la </a:t>
            </a:r>
            <a:r>
              <a:rPr lang="en-US" dirty="0"/>
              <a:t/>
            </a:r>
            <a:br>
              <a:rPr lang="en-US" dirty="0"/>
            </a:br>
            <a:r>
              <a:rPr lang="ro" dirty="0"/>
              <a:t>bronhiole</a:t>
            </a:r>
            <a:endParaRPr lang="ro" strike="sngStrike" dirty="0"/>
          </a:p>
          <a:p>
            <a:pPr rtl="0"/>
            <a:r>
              <a:rPr lang="ro" dirty="0"/>
              <a:t>&lt;2,5 μm: pătrunde până la </a:t>
            </a:r>
            <a:r>
              <a:rPr lang="en-US" dirty="0"/>
              <a:t/>
            </a:r>
            <a:br>
              <a:rPr lang="en-US" dirty="0"/>
            </a:br>
            <a:r>
              <a:rPr lang="ro" dirty="0"/>
              <a:t>alveole, depuse în plămâni </a:t>
            </a:r>
            <a:r>
              <a:rPr lang="en-US" dirty="0"/>
              <a:t/>
            </a:r>
            <a:br>
              <a:rPr lang="en-US" dirty="0"/>
            </a:br>
            <a:r>
              <a:rPr lang="ro" dirty="0"/>
              <a:t>într-o proporție mare (80-90%)</a:t>
            </a:r>
          </a:p>
          <a:p>
            <a:pPr rtl="0"/>
            <a:r>
              <a:rPr lang="ro" dirty="0"/>
              <a:t>&lt;0,1 μm: intră în alveole, dar </a:t>
            </a:r>
            <a:br>
              <a:rPr lang="ro" dirty="0"/>
            </a:br>
            <a:r>
              <a:rPr lang="ro" dirty="0"/>
              <a:t>o proporție semnificativă este </a:t>
            </a:r>
            <a:r>
              <a:rPr lang="en-US" dirty="0"/>
              <a:t/>
            </a:r>
            <a:br>
              <a:rPr lang="en-US" dirty="0"/>
            </a:br>
            <a:r>
              <a:rPr lang="ro-RO" dirty="0"/>
              <a:t>eliminată prin </a:t>
            </a:r>
            <a:r>
              <a:rPr lang="ro" dirty="0"/>
              <a:t>expirație</a:t>
            </a:r>
          </a:p>
        </p:txBody>
      </p:sp>
      <p:pic>
        <p:nvPicPr>
          <p:cNvPr id="4" name="Picture 3">
            <a:extLst>
              <a:ext uri="{FF2B5EF4-FFF2-40B4-BE49-F238E27FC236}">
                <a16:creationId xmlns:a16="http://schemas.microsoft.com/office/drawing/2014/main" id="{4A9F66E1-DD86-4E13-BF2C-94E6CC101404}"/>
              </a:ext>
            </a:extLst>
          </p:cNvPr>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7197213" y="1514553"/>
            <a:ext cx="4321277" cy="4704931"/>
          </a:xfrm>
          <a:prstGeom prst="rect">
            <a:avLst/>
          </a:prstGeom>
        </p:spPr>
      </p:pic>
      <p:sp>
        <p:nvSpPr>
          <p:cNvPr id="5" name="Rectangle 4">
            <a:extLst>
              <a:ext uri="{FF2B5EF4-FFF2-40B4-BE49-F238E27FC236}">
                <a16:creationId xmlns:a16="http://schemas.microsoft.com/office/drawing/2014/main" id="{635E3F38-E428-42FE-85DC-38E93DBF5989}"/>
              </a:ext>
            </a:extLst>
          </p:cNvPr>
          <p:cNvSpPr/>
          <p:nvPr/>
        </p:nvSpPr>
        <p:spPr>
          <a:xfrm rot="16200000">
            <a:off x="10540686" y="4716520"/>
            <a:ext cx="2790484" cy="215444"/>
          </a:xfrm>
          <a:prstGeom prst="rect">
            <a:avLst/>
          </a:prstGeom>
        </p:spPr>
        <p:txBody>
          <a:bodyPr wrap="square" rtlCol="0">
            <a:spAutoFit/>
          </a:bodyPr>
          <a:lstStyle/>
          <a:p>
            <a:pPr rtl="0"/>
            <a:r>
              <a:rPr lang="ro" sz="800">
                <a:latin typeface="Calibri" panose="020F0502020204030204" pitchFamily="34" charset="0"/>
                <a:ea typeface="Calibri" panose="020F0502020204030204" pitchFamily="34" charset="0"/>
                <a:cs typeface="Times New Roman" panose="02020603050405020304" pitchFamily="18" charset="0"/>
              </a:rPr>
              <a:t>Sursa: Theresa Knott, Wikimedia Commons (CC BY-SA 2.5)</a:t>
            </a:r>
            <a:endParaRPr lang="en-US" sz="800" dirty="0"/>
          </a:p>
        </p:txBody>
      </p:sp>
      <p:sp>
        <p:nvSpPr>
          <p:cNvPr id="6" name="Line 3">
            <a:extLst>
              <a:ext uri="{FF2B5EF4-FFF2-40B4-BE49-F238E27FC236}">
                <a16:creationId xmlns:a16="http://schemas.microsoft.com/office/drawing/2014/main" id="{D9514D8F-25AF-450C-89AF-A3A79211CCE3}"/>
              </a:ext>
            </a:extLst>
          </p:cNvPr>
          <p:cNvSpPr/>
          <p:nvPr/>
        </p:nvSpPr>
        <p:spPr>
          <a:xfrm>
            <a:off x="5978107" y="1873418"/>
            <a:ext cx="3903312" cy="672077"/>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7" name="Line 4">
            <a:extLst>
              <a:ext uri="{FF2B5EF4-FFF2-40B4-BE49-F238E27FC236}">
                <a16:creationId xmlns:a16="http://schemas.microsoft.com/office/drawing/2014/main" id="{AF67770E-DD3E-416A-986D-BE5D5919DB91}"/>
              </a:ext>
            </a:extLst>
          </p:cNvPr>
          <p:cNvSpPr/>
          <p:nvPr/>
        </p:nvSpPr>
        <p:spPr>
          <a:xfrm>
            <a:off x="4088920" y="2545495"/>
            <a:ext cx="4957751" cy="1767012"/>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8" name="Line 5">
            <a:extLst>
              <a:ext uri="{FF2B5EF4-FFF2-40B4-BE49-F238E27FC236}">
                <a16:creationId xmlns:a16="http://schemas.microsoft.com/office/drawing/2014/main" id="{733FAD53-52C0-4226-B44E-140087EFFB47}"/>
              </a:ext>
            </a:extLst>
          </p:cNvPr>
          <p:cNvSpPr/>
          <p:nvPr/>
        </p:nvSpPr>
        <p:spPr>
          <a:xfrm>
            <a:off x="4088921" y="4054414"/>
            <a:ext cx="4774859" cy="1289031"/>
          </a:xfrm>
          <a:prstGeom prst="line">
            <a:avLst/>
          </a:prstGeom>
          <a:ln w="28575">
            <a:solidFill>
              <a:srgbClr val="FF3333"/>
            </a:solidFill>
            <a:round/>
            <a:tailEnd type="triangle" w="med" len="med"/>
          </a:ln>
        </p:spPr>
        <p:style>
          <a:lnRef idx="0">
            <a:scrgbClr r="0" g="0" b="0"/>
          </a:lnRef>
          <a:fillRef idx="0">
            <a:scrgbClr r="0" g="0" b="0"/>
          </a:fillRef>
          <a:effectRef idx="0">
            <a:scrgbClr r="0" g="0" b="0"/>
          </a:effectRef>
          <a:fontRef idx="minor"/>
        </p:style>
        <p:txBody>
          <a:bodyPr/>
          <a:lstStyle/>
          <a:p>
            <a:endParaRPr lang="hu-HU"/>
          </a:p>
        </p:txBody>
      </p:sp>
      <p:sp>
        <p:nvSpPr>
          <p:cNvPr id="9" name="Rectangle 8">
            <a:extLst>
              <a:ext uri="{FF2B5EF4-FFF2-40B4-BE49-F238E27FC236}">
                <a16:creationId xmlns:a16="http://schemas.microsoft.com/office/drawing/2014/main" id="{E3786E8D-233B-47B2-BC24-273BEBF8A1D4}"/>
              </a:ext>
            </a:extLst>
          </p:cNvPr>
          <p:cNvSpPr/>
          <p:nvPr/>
        </p:nvSpPr>
        <p:spPr>
          <a:xfrm>
            <a:off x="332034" y="5973098"/>
            <a:ext cx="11186456" cy="338554"/>
          </a:xfrm>
          <a:prstGeom prst="rect">
            <a:avLst/>
          </a:prstGeom>
        </p:spPr>
        <p:txBody>
          <a:bodyPr wrap="square" rtlCol="0">
            <a:spAutoFit/>
          </a:bodyPr>
          <a:lstStyle/>
          <a:p>
            <a:pPr rtl="0"/>
            <a:r>
              <a:rPr lang="ro" sz="800"/>
              <a:t>DOI: 10.21037/amj.2020.03.04 </a:t>
            </a:r>
          </a:p>
          <a:p>
            <a:pPr rtl="0"/>
            <a:r>
              <a:rPr lang="ro" sz="800"/>
              <a:t>DOI: 10.1007/s10661-006-9296-4</a:t>
            </a:r>
          </a:p>
        </p:txBody>
      </p:sp>
    </p:spTree>
    <p:extLst>
      <p:ext uri="{BB962C8B-B14F-4D97-AF65-F5344CB8AC3E}">
        <p14:creationId xmlns:p14="http://schemas.microsoft.com/office/powerpoint/2010/main" val="4196023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B612B7-8143-4BDB-84E2-5DAC68E20EFF}"/>
              </a:ext>
            </a:extLst>
          </p:cNvPr>
          <p:cNvSpPr/>
          <p:nvPr/>
        </p:nvSpPr>
        <p:spPr>
          <a:xfrm>
            <a:off x="501445" y="3519577"/>
            <a:ext cx="10505861" cy="156138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a:solidFill>
                <a:schemeClr val="accent1">
                  <a:lumMod val="20000"/>
                  <a:lumOff val="80000"/>
                </a:schemeClr>
              </a:solidFill>
            </a:endParaRPr>
          </a:p>
        </p:txBody>
      </p:sp>
      <p:sp>
        <p:nvSpPr>
          <p:cNvPr id="3" name="Content Placeholder 2">
            <a:extLst>
              <a:ext uri="{FF2B5EF4-FFF2-40B4-BE49-F238E27FC236}">
                <a16:creationId xmlns:a16="http://schemas.microsoft.com/office/drawing/2014/main" id="{390A0656-2445-4D5B-9704-ED1C729741DB}"/>
              </a:ext>
            </a:extLst>
          </p:cNvPr>
          <p:cNvSpPr>
            <a:spLocks noGrp="1"/>
          </p:cNvSpPr>
          <p:nvPr>
            <p:ph idx="1"/>
          </p:nvPr>
        </p:nvSpPr>
        <p:spPr>
          <a:xfrm>
            <a:off x="192505" y="1224951"/>
            <a:ext cx="11325985" cy="5080721"/>
          </a:xfrm>
        </p:spPr>
        <p:txBody>
          <a:bodyPr rtlCol="0"/>
          <a:lstStyle/>
          <a:p>
            <a:pPr rtl="0"/>
            <a:r>
              <a:rPr lang="ro" dirty="0"/>
              <a:t>Determină amploarea spațială a poluării, numărul de persoane expuse</a:t>
            </a:r>
          </a:p>
          <a:p>
            <a:pPr rtl="0"/>
            <a:r>
              <a:rPr lang="ro" dirty="0"/>
              <a:t>Particulele mai mari se vor depune aproape de sursa de poluare, în timp ce particulele mai mici se vor depune într-un ritm mai lent sau deloc și astfel vor fi transportate de curenții de aer la distanțe mari.</a:t>
            </a:r>
          </a:p>
          <a:p>
            <a:pPr marL="457200" lvl="1" indent="0">
              <a:buNone/>
            </a:pPr>
            <a:endParaRPr lang="ro" sz="1600" dirty="0" smtClean="0"/>
          </a:p>
          <a:p>
            <a:pPr marL="457200" lvl="1" indent="0">
              <a:lnSpc>
                <a:spcPct val="110000"/>
              </a:lnSpc>
              <a:buNone/>
            </a:pPr>
            <a:r>
              <a:rPr lang="ro" dirty="0" smtClean="0"/>
              <a:t>PM </a:t>
            </a:r>
            <a:r>
              <a:rPr lang="ro" dirty="0"/>
              <a:t>&gt; 10 μm: sedimentare rapidă</a:t>
            </a:r>
          </a:p>
          <a:p>
            <a:pPr marL="457200" lvl="1" indent="0">
              <a:lnSpc>
                <a:spcPct val="110000"/>
              </a:lnSpc>
              <a:buNone/>
            </a:pPr>
            <a:r>
              <a:rPr lang="ro" dirty="0"/>
              <a:t>PM 10 până la 0,1 μm: se depune cu o rată uniformă; difuzie relativ scăzută în aer</a:t>
            </a:r>
          </a:p>
          <a:p>
            <a:pPr marL="457200" lvl="1" indent="0">
              <a:lnSpc>
                <a:spcPct val="110000"/>
              </a:lnSpc>
              <a:buNone/>
            </a:pPr>
            <a:r>
              <a:rPr lang="ro" dirty="0"/>
              <a:t>PM 0,1 până la 0,001 μm: nu se depun; propagare la distanțe mari</a:t>
            </a:r>
          </a:p>
        </p:txBody>
      </p:sp>
      <p:sp>
        <p:nvSpPr>
          <p:cNvPr id="2" name="Title 1">
            <a:extLst>
              <a:ext uri="{FF2B5EF4-FFF2-40B4-BE49-F238E27FC236}">
                <a16:creationId xmlns:a16="http://schemas.microsoft.com/office/drawing/2014/main" id="{F7CF790D-B650-4203-99E7-3B0074B9C43C}"/>
              </a:ext>
            </a:extLst>
          </p:cNvPr>
          <p:cNvSpPr>
            <a:spLocks noGrp="1"/>
          </p:cNvSpPr>
          <p:nvPr>
            <p:ph type="title"/>
          </p:nvPr>
        </p:nvSpPr>
        <p:spPr/>
        <p:txBody>
          <a:bodyPr rtlCol="0">
            <a:normAutofit fontScale="90000"/>
          </a:bodyPr>
          <a:lstStyle/>
          <a:p>
            <a:pPr rtl="0"/>
            <a:r>
              <a:rPr lang="ro" dirty="0"/>
              <a:t>Particulele în suspensie - dimensiune vs sedimentare</a:t>
            </a:r>
          </a:p>
        </p:txBody>
      </p:sp>
      <p:sp>
        <p:nvSpPr>
          <p:cNvPr id="5" name="Rectangle 4">
            <a:extLst>
              <a:ext uri="{FF2B5EF4-FFF2-40B4-BE49-F238E27FC236}">
                <a16:creationId xmlns:a16="http://schemas.microsoft.com/office/drawing/2014/main" id="{701F7805-9F91-E321-2295-5CED54DE8A34}"/>
              </a:ext>
            </a:extLst>
          </p:cNvPr>
          <p:cNvSpPr/>
          <p:nvPr/>
        </p:nvSpPr>
        <p:spPr>
          <a:xfrm>
            <a:off x="332034" y="5973098"/>
            <a:ext cx="11186456" cy="338554"/>
          </a:xfrm>
          <a:prstGeom prst="rect">
            <a:avLst/>
          </a:prstGeom>
        </p:spPr>
        <p:txBody>
          <a:bodyPr wrap="square" rtlCol="0">
            <a:spAutoFit/>
          </a:bodyPr>
          <a:lstStyle/>
          <a:p>
            <a:pPr rtl="0"/>
            <a:r>
              <a:rPr lang="ro" sz="800"/>
              <a:t>DOI: 10.21037/amj.2020.03.04 </a:t>
            </a:r>
          </a:p>
          <a:p>
            <a:pPr rtl="0"/>
            <a:r>
              <a:rPr lang="ro" sz="800"/>
              <a:t>DOI: 10.1007/s10661-006-9296-4</a:t>
            </a:r>
          </a:p>
        </p:txBody>
      </p:sp>
    </p:spTree>
    <p:extLst>
      <p:ext uri="{BB962C8B-B14F-4D97-AF65-F5344CB8AC3E}">
        <p14:creationId xmlns:p14="http://schemas.microsoft.com/office/powerpoint/2010/main" val="3156102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08C7C-17BD-4246-BFDE-5C1423E3A61D}"/>
              </a:ext>
            </a:extLst>
          </p:cNvPr>
          <p:cNvSpPr>
            <a:spLocks noGrp="1"/>
          </p:cNvSpPr>
          <p:nvPr>
            <p:ph type="title"/>
          </p:nvPr>
        </p:nvSpPr>
        <p:spPr/>
        <p:txBody>
          <a:bodyPr rtlCol="0">
            <a:normAutofit fontScale="90000"/>
          </a:bodyPr>
          <a:lstStyle/>
          <a:p>
            <a:pPr rtl="0"/>
            <a:r>
              <a:rPr lang="ro" dirty="0"/>
              <a:t>Particulele în suspensie — dimensiune, sedimentare, propagare</a:t>
            </a:r>
          </a:p>
        </p:txBody>
      </p:sp>
      <p:sp>
        <p:nvSpPr>
          <p:cNvPr id="3" name="Content Placeholder 2">
            <a:extLst>
              <a:ext uri="{FF2B5EF4-FFF2-40B4-BE49-F238E27FC236}">
                <a16:creationId xmlns:a16="http://schemas.microsoft.com/office/drawing/2014/main" id="{7F005518-A27A-4911-A322-D7247BCCA2EF}"/>
              </a:ext>
            </a:extLst>
          </p:cNvPr>
          <p:cNvSpPr>
            <a:spLocks noGrp="1"/>
          </p:cNvSpPr>
          <p:nvPr>
            <p:ph idx="1"/>
          </p:nvPr>
        </p:nvSpPr>
        <p:spPr>
          <a:xfrm>
            <a:off x="9040758" y="1768414"/>
            <a:ext cx="2915453" cy="3732733"/>
          </a:xfrm>
        </p:spPr>
        <p:txBody>
          <a:bodyPr rtlCol="0">
            <a:normAutofit/>
          </a:bodyPr>
          <a:lstStyle/>
          <a:p>
            <a:pPr marL="0" indent="0" algn="just" rtl="0">
              <a:lnSpc>
                <a:spcPct val="120000"/>
              </a:lnSpc>
              <a:buNone/>
            </a:pPr>
            <a:r>
              <a:rPr lang="ro" sz="2000" dirty="0"/>
              <a:t>Depuneri radioactive de cesiu-137 măsurate la </a:t>
            </a:r>
            <a:br>
              <a:rPr lang="ro" sz="2000" dirty="0"/>
            </a:br>
            <a:r>
              <a:rPr lang="ro" sz="2000" dirty="0"/>
              <a:t>2 săptămâni după emisiile radioactive de la centrala nucleară de la Cernobîl (Ucraina) în 1986.</a:t>
            </a:r>
          </a:p>
        </p:txBody>
      </p:sp>
      <p:sp>
        <p:nvSpPr>
          <p:cNvPr id="4" name="Rectangle 3">
            <a:extLst>
              <a:ext uri="{FF2B5EF4-FFF2-40B4-BE49-F238E27FC236}">
                <a16:creationId xmlns:a16="http://schemas.microsoft.com/office/drawing/2014/main" id="{275BAEAD-FEAC-4CFC-A8DD-586700984C41}"/>
              </a:ext>
            </a:extLst>
          </p:cNvPr>
          <p:cNvSpPr/>
          <p:nvPr/>
        </p:nvSpPr>
        <p:spPr>
          <a:xfrm>
            <a:off x="332033" y="5973098"/>
            <a:ext cx="11230701" cy="215444"/>
          </a:xfrm>
          <a:prstGeom prst="rect">
            <a:avLst/>
          </a:prstGeom>
        </p:spPr>
        <p:txBody>
          <a:bodyPr wrap="square" rtlCol="0">
            <a:spAutoFit/>
          </a:bodyPr>
          <a:lstStyle/>
          <a:p>
            <a:pPr rtl="0"/>
            <a:r>
              <a:rPr lang="ro" sz="800"/>
              <a:t>https://op.europa.eu/en/publication-detail/-/publication/110b15f7-4df8-49a0-856f-be8f681ae9fd Accesat 19.02.2023.</a:t>
            </a:r>
          </a:p>
        </p:txBody>
      </p:sp>
      <p:pic>
        <p:nvPicPr>
          <p:cNvPr id="5" name="Picture 4">
            <a:extLst>
              <a:ext uri="{FF2B5EF4-FFF2-40B4-BE49-F238E27FC236}">
                <a16:creationId xmlns:a16="http://schemas.microsoft.com/office/drawing/2014/main" id="{6DFB7987-4A73-4822-8169-6F2B67E94858}"/>
              </a:ext>
            </a:extLst>
          </p:cNvPr>
          <p:cNvPicPr/>
          <p:nvPr/>
        </p:nvPicPr>
        <p:blipFill>
          <a:blip r:embed="rId2"/>
          <a:stretch/>
        </p:blipFill>
        <p:spPr>
          <a:xfrm>
            <a:off x="472042" y="934776"/>
            <a:ext cx="8379471" cy="4920334"/>
          </a:xfrm>
          <a:prstGeom prst="rect">
            <a:avLst/>
          </a:prstGeom>
          <a:ln>
            <a:noFill/>
          </a:ln>
        </p:spPr>
      </p:pic>
    </p:spTree>
    <p:extLst>
      <p:ext uri="{BB962C8B-B14F-4D97-AF65-F5344CB8AC3E}">
        <p14:creationId xmlns:p14="http://schemas.microsoft.com/office/powerpoint/2010/main" val="342963830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231F8E1-A301-4653-BCB2-CD30CA639E4F}">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2.xml><?xml version="1.0" encoding="utf-8"?>
<ds:datastoreItem xmlns:ds="http://schemas.openxmlformats.org/officeDocument/2006/customXml" ds:itemID="{58E67ACE-460B-4473-8FFA-F07E942C7C7C}">
  <ds:schemaRefs>
    <ds:schemaRef ds:uri="http://schemas.microsoft.com/sharepoint/v3/contenttype/forms"/>
  </ds:schemaRefs>
</ds:datastoreItem>
</file>

<file path=customXml/itemProps3.xml><?xml version="1.0" encoding="utf-8"?>
<ds:datastoreItem xmlns:ds="http://schemas.openxmlformats.org/officeDocument/2006/customXml" ds:itemID="{D3888387-0D3E-46A2-952A-0CF21BD8FB9E}"/>
</file>

<file path=docProps/app.xml><?xml version="1.0" encoding="utf-8"?>
<Properties xmlns="http://schemas.openxmlformats.org/officeDocument/2006/extended-properties" xmlns:vt="http://schemas.openxmlformats.org/officeDocument/2006/docPropsVTypes">
  <Template>Office-téma</Template>
  <TotalTime>925</TotalTime>
  <Words>1913</Words>
  <Application>Microsoft Office PowerPoint</Application>
  <PresentationFormat>Szélesvásznú</PresentationFormat>
  <Paragraphs>208</Paragraphs>
  <Slides>29</Slides>
  <Notes>3</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29</vt:i4>
      </vt:variant>
    </vt:vector>
  </HeadingPairs>
  <TitlesOfParts>
    <vt:vector size="37" baseType="lpstr">
      <vt:lpstr>-apple-system</vt:lpstr>
      <vt:lpstr>Arial</vt:lpstr>
      <vt:lpstr>BlinkMacSystemFont</vt:lpstr>
      <vt:lpstr>Calibri</vt:lpstr>
      <vt:lpstr>DejaVu Sans</vt:lpstr>
      <vt:lpstr>Garamond</vt:lpstr>
      <vt:lpstr>Times New Roman</vt:lpstr>
      <vt:lpstr>Office-téma</vt:lpstr>
      <vt:lpstr>Developing new curriculum outlines and learning materials on climate change's health impacts for medical schools 2021-2-HU01-KA220-HED-000050972</vt:lpstr>
      <vt:lpstr>Impactul schimbărilor climatice asupra cancerului, bolilor fungice și micotoxinelor </vt:lpstr>
      <vt:lpstr>Obiective didactice</vt:lpstr>
      <vt:lpstr>Schimbările climatice — cancerul: mecanisme principale</vt:lpstr>
      <vt:lpstr>Cancere posibil asociate cu schimbările climatice</vt:lpstr>
      <vt:lpstr>Particule în suspensie (PM) — Clasificare EPA</vt:lpstr>
      <vt:lpstr>Particulele în suspensie - dimensiune vs penetrare</vt:lpstr>
      <vt:lpstr>Particulele în suspensie - dimensiune vs sedimentare</vt:lpstr>
      <vt:lpstr>Particulele în suspensie — dimensiune, sedimentare, propagare</vt:lpstr>
      <vt:lpstr>Surse de particule inhalabile fine (PM2.5)</vt:lpstr>
      <vt:lpstr>Particulele în suspensie și schimbările climatice</vt:lpstr>
      <vt:lpstr>Ozon troposferic (ozon la nivelul solului)</vt:lpstr>
      <vt:lpstr>Ozon stratosferic (15-35 km altitudine) </vt:lpstr>
      <vt:lpstr>Depleția ozonului stratosferic</vt:lpstr>
      <vt:lpstr>Radiațiile ultraviolete și cancerele de piele</vt:lpstr>
      <vt:lpstr>Radiațiile ultraviolete și cancerele de piele</vt:lpstr>
      <vt:lpstr>Cancerul legat de dereglări în aprovizionarea cu alimente și apă</vt:lpstr>
      <vt:lpstr>Expunerea la substanțe toxice industriale</vt:lpstr>
      <vt:lpstr>Micotoxine</vt:lpstr>
      <vt:lpstr>Notificări legate  de aflatoxină - UE</vt:lpstr>
      <vt:lpstr>Efectele micotoxinelor asupra sănătății umane</vt:lpstr>
      <vt:lpstr>Expunerea indirectă a populației umane</vt:lpstr>
      <vt:lpstr>Metode de detectare a micotoxinei</vt:lpstr>
      <vt:lpstr>Formarea micotoxinei și schimbările climatice</vt:lpstr>
      <vt:lpstr>Micotoxine și scenarii privind schimbările climatice</vt:lpstr>
      <vt:lpstr>Pe scurt</vt:lpstr>
      <vt:lpstr>Testează-ți cunoștințele</vt:lpstr>
      <vt:lpstr>Bibliografie obligatorie</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cancer, fungal diseases, mycotoxins</dc:title>
  <dc:creator>Márovics Gergely Péter</dc:creator>
  <cp:lastModifiedBy>User</cp:lastModifiedBy>
  <cp:revision>54</cp:revision>
  <dcterms:created xsi:type="dcterms:W3CDTF">2023-07-11T11:59:48Z</dcterms:created>
  <dcterms:modified xsi:type="dcterms:W3CDTF">2025-04-22T13:03:05Z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