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sldIdLst>
    <p:sldId id="333" r:id="rId5"/>
    <p:sldId id="262" r:id="rId6"/>
    <p:sldId id="328" r:id="rId7"/>
    <p:sldId id="325" r:id="rId8"/>
    <p:sldId id="326" r:id="rId9"/>
    <p:sldId id="272" r:id="rId10"/>
    <p:sldId id="274" r:id="rId11"/>
    <p:sldId id="282" r:id="rId12"/>
    <p:sldId id="281" r:id="rId13"/>
    <p:sldId id="285" r:id="rId14"/>
    <p:sldId id="288" r:id="rId15"/>
    <p:sldId id="286" r:id="rId16"/>
    <p:sldId id="279" r:id="rId17"/>
    <p:sldId id="287" r:id="rId18"/>
    <p:sldId id="293" r:id="rId19"/>
    <p:sldId id="294" r:id="rId20"/>
    <p:sldId id="317" r:id="rId21"/>
    <p:sldId id="297" r:id="rId22"/>
    <p:sldId id="319" r:id="rId23"/>
    <p:sldId id="302" r:id="rId24"/>
    <p:sldId id="331" r:id="rId25"/>
    <p:sldId id="332" r:id="rId26"/>
    <p:sldId id="311" r:id="rId27"/>
    <p:sldId id="312" r:id="rId28"/>
    <p:sldId id="270" r:id="rId29"/>
    <p:sldId id="329" r:id="rId30"/>
    <p:sldId id="330" r:id="rId31"/>
    <p:sldId id="334" r:id="rId32"/>
  </p:sldIdLst>
  <p:sldSz cx="12192000"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C2455-9EE4-194D-A5D7-7F8C26050337}" v="17" dt="2023-07-11T09:09:34.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8"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CC9C343F-8935-4645-B933-0EBD7703C09F}"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AE5EB23-240D-6449-B9CF-799F1D8B0033}" type="slidenum">
              <a:rPr lang="en-US" smtClean="0"/>
              <a:t>‹#›</a:t>
            </a:fld>
            <a:endParaRPr lang="en-US"/>
          </a:p>
        </p:txBody>
      </p:sp>
    </p:spTree>
    <p:extLst>
      <p:ext uri="{BB962C8B-B14F-4D97-AF65-F5344CB8AC3E}">
        <p14:creationId xmlns:p14="http://schemas.microsoft.com/office/powerpoint/2010/main" val="2089135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rtlCol="0"/>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rtl="0" eaLnBrk="1" hangingPunct="1">
              <a:spcBef>
                <a:spcPct val="0"/>
              </a:spcBef>
            </a:pPr>
            <a:fld id="{8CD20D7C-5340-43FC-8191-9379E3EF85FF}" type="slidenum">
              <a:rPr lang="hu-HU" altLang="hu-HU" smtClean="0"/>
              <a:pPr rtl="0" eaLnBrk="1" hangingPunct="1">
                <a:spcBef>
                  <a:spcPct val="0"/>
                </a:spcBef>
              </a:pPr>
              <a:t>18</a:t>
            </a:fld>
            <a:endParaRPr lang="hu-HU" altLang="hu-HU"/>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p:spPr>
        <p:txBody>
          <a:bodyPr rtlCol="0"/>
          <a:lstStyle/>
          <a:p>
            <a:pPr rtl="0" eaLnBrk="1" hangingPunct="1"/>
            <a:endParaRPr lang="hu-HU" altLang="hu-HU"/>
          </a:p>
        </p:txBody>
      </p:sp>
    </p:spTree>
    <p:extLst>
      <p:ext uri="{BB962C8B-B14F-4D97-AF65-F5344CB8AC3E}">
        <p14:creationId xmlns:p14="http://schemas.microsoft.com/office/powerpoint/2010/main" val="1034313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ro"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ro"/>
              <a:t>Titel</a:t>
            </a:r>
          </a:p>
        </p:txBody>
      </p:sp>
      <p:sp>
        <p:nvSpPr>
          <p:cNvPr id="3" name="Tartalom helye 2"/>
          <p:cNvSpPr>
            <a:spLocks noGrp="1"/>
          </p:cNvSpPr>
          <p:nvPr>
            <p:ph idx="1" hasCustomPrompt="1"/>
          </p:nvPr>
        </p:nvSpPr>
        <p:spPr>
          <a:xfrm>
            <a:off x="192505" y="954026"/>
            <a:ext cx="11896825" cy="5351646"/>
          </a:xfrm>
        </p:spPr>
        <p:txBody>
          <a:bodyPr rtlCol="0"/>
          <a:lstStyle>
            <a:lvl1pPr>
              <a:lnSpc>
                <a:spcPct val="110000"/>
              </a:lnSpc>
              <a:spcAft>
                <a:spcPts val="1000"/>
              </a:spcAft>
              <a:defRPr sz="2400"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ro" noProof="0" dirty="0"/>
              <a:t>Main text (First level)</a:t>
            </a:r>
          </a:p>
          <a:p>
            <a:pPr lvl="1" rtl="0"/>
            <a:r>
              <a:rPr lang="ro" noProof="0" dirty="0"/>
              <a:t>Second level</a:t>
            </a:r>
          </a:p>
          <a:p>
            <a:pPr lvl="2" rtl="0"/>
            <a:r>
              <a:rPr lang="ro" noProof="0" dirty="0"/>
              <a:t>Third level</a:t>
            </a:r>
          </a:p>
          <a:p>
            <a:pPr lvl="3" rtl="0"/>
            <a:r>
              <a:rPr lang="ro"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o"/>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ipcc.ch/report/sixth-assessment-report-working-group-ii/" TargetMode="External"/><Relationship Id="rId2" Type="http://schemas.openxmlformats.org/officeDocument/2006/relationships/hyperlink" Target="https://www.thelancet.com/article/S0140-6736(21)01787-6/fulltext"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655792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592118"/>
          </a:xfrm>
        </p:spPr>
        <p:txBody>
          <a:bodyPr rtlCol="0">
            <a:noAutofit/>
          </a:bodyPr>
          <a:lstStyle/>
          <a:p>
            <a:pPr rtl="0">
              <a:lnSpc>
                <a:spcPct val="150000"/>
              </a:lnSpc>
            </a:pPr>
            <a:r>
              <a:rPr lang="ro" sz="2400" b="1" dirty="0"/>
              <a:t>DENUMIREA/CLASIFICAREA SPECIEI: </a:t>
            </a:r>
            <a:r>
              <a:rPr lang="ro" sz="2400" i="1" dirty="0"/>
              <a:t>Aedes (Stegomyia)</a:t>
            </a:r>
            <a:r>
              <a:rPr lang="ro" sz="2400" dirty="0"/>
              <a:t> albopictus DENUMIRE COMUNĂ: </a:t>
            </a:r>
            <a:r>
              <a:rPr lang="ro" sz="2400" b="1" dirty="0"/>
              <a:t> </a:t>
            </a:r>
            <a:r>
              <a:rPr lang="ro" sz="2400" dirty="0"/>
              <a:t>Țânțar tigru asiatic, țânțar de ziua pă </a:t>
            </a:r>
            <a:r>
              <a:rPr lang="ro" sz="2400" b="1" dirty="0"/>
              <a:t>durii SINONIME ȘI ALT NUME ÎN UZ:</a:t>
            </a:r>
            <a:r>
              <a:rPr lang="ro" sz="2400" dirty="0"/>
              <a:t> </a:t>
            </a:r>
            <a:r>
              <a:rPr lang="ro" sz="2400" i="1" dirty="0"/>
              <a:t>Stegomyia albopicta</a:t>
            </a:r>
            <a:endParaRPr lang="hu-HU" sz="24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68469" y="1684742"/>
            <a:ext cx="7366000"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4419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942546"/>
          </a:xfrm>
        </p:spPr>
        <p:txBody>
          <a:bodyPr rtlCol="0">
            <a:normAutofit/>
          </a:bodyPr>
          <a:lstStyle/>
          <a:p>
            <a:pPr rtl="0"/>
            <a:r>
              <a:rPr lang="ro" sz="2400" b="1"/>
              <a:t>Harta arată distribuția actuală cunoscută a țânțarilor invazivi Aedes (Ae. aegypti, Ae. albopictus, Ae. atropalpus, Ae. japonicus și Ae. koreicus) în Europa începând cu martie 2022.</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12598" y="1028528"/>
            <a:ext cx="7524941" cy="5312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2003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algn="ctr" rtl="0"/>
            <a:r>
              <a:rPr lang="ro" b="1"/>
              <a:t>Distribuția geografică a Aedes spp. (prezent - așteptat)</a:t>
            </a:r>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371515" y="1335820"/>
            <a:ext cx="5534238" cy="4332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2149" y="1335820"/>
            <a:ext cx="5621572" cy="4332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82572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Distribuția malariei cauzată de Plasmodium falciparum până în 2050</a:t>
            </a:r>
          </a:p>
        </p:txBody>
      </p:sp>
      <p:pic>
        <p:nvPicPr>
          <p:cNvPr id="4" name="Tartalom helye 3"/>
          <p:cNvPicPr>
            <a:picLocks noGrp="1" noChangeAspect="1"/>
          </p:cNvPicPr>
          <p:nvPr>
            <p:ph idx="1"/>
          </p:nvPr>
        </p:nvPicPr>
        <p:blipFill rotWithShape="1">
          <a:blip r:embed="rId2">
            <a:extLst>
              <a:ext uri="{28A0092B-C50C-407E-A947-70E740481C1C}">
                <a14:useLocalDpi xmlns:a14="http://schemas.microsoft.com/office/drawing/2010/main" val="0"/>
              </a:ext>
            </a:extLst>
          </a:blip>
          <a:srcRect t="7084"/>
          <a:stretch/>
        </p:blipFill>
        <p:spPr>
          <a:xfrm>
            <a:off x="1974904" y="702644"/>
            <a:ext cx="8332028" cy="5464136"/>
          </a:xfrm>
        </p:spPr>
      </p:pic>
    </p:spTree>
    <p:extLst>
      <p:ext uri="{BB962C8B-B14F-4D97-AF65-F5344CB8AC3E}">
        <p14:creationId xmlns:p14="http://schemas.microsoft.com/office/powerpoint/2010/main" val="1298456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3516853" cy="6080814"/>
          </a:xfrm>
        </p:spPr>
        <p:txBody>
          <a:bodyPr rtlCol="0">
            <a:normAutofit/>
          </a:bodyPr>
          <a:lstStyle/>
          <a:p>
            <a:pPr rtl="0">
              <a:lnSpc>
                <a:spcPct val="110000"/>
              </a:lnSpc>
            </a:pPr>
            <a:r>
              <a:rPr lang="ro" sz="2200" dirty="0"/>
              <a:t>Distribuția potențială a </a:t>
            </a:r>
            <a:r>
              <a:rPr lang="ro" sz="2200" i="1" dirty="0"/>
              <a:t>Anopheles darling</a:t>
            </a:r>
            <a:r>
              <a:rPr lang="ro" sz="2200" dirty="0"/>
              <a:t> i,</a:t>
            </a:r>
            <a:r>
              <a:rPr lang="hu-HU" sz="2200" dirty="0"/>
              <a:t/>
            </a:r>
            <a:br>
              <a:rPr lang="hu-HU" sz="2200" dirty="0"/>
            </a:br>
            <a:r>
              <a:rPr lang="ro" sz="2200" i="1" dirty="0"/>
              <a:t>Plasmodium falciparum și</a:t>
            </a:r>
            <a:r>
              <a:rPr lang="ro" sz="2200" dirty="0"/>
              <a:t> </a:t>
            </a:r>
            <a:r>
              <a:rPr lang="hu-HU" sz="2200" dirty="0"/>
              <a:t/>
            </a:r>
            <a:br>
              <a:rPr lang="hu-HU" sz="2200" dirty="0"/>
            </a:br>
            <a:r>
              <a:rPr lang="ro" sz="2200" i="1" dirty="0"/>
              <a:t>An. deaneorum</a:t>
            </a:r>
            <a:r>
              <a:rPr lang="ro" sz="2200" dirty="0"/>
              <a:t> (în America de Sud) sub:</a:t>
            </a:r>
            <a:r>
              <a:rPr lang="hu-HU" sz="2200" dirty="0"/>
              <a:t/>
            </a:r>
            <a:br>
              <a:rPr lang="hu-HU" sz="2200" dirty="0"/>
            </a:br>
            <a:r>
              <a:rPr lang="hu-HU" sz="2200" dirty="0"/>
              <a:t/>
            </a:r>
            <a:br>
              <a:rPr lang="hu-HU" sz="2200" dirty="0"/>
            </a:br>
            <a:r>
              <a:rPr lang="ro" sz="2200" dirty="0"/>
              <a:t>- condiţiile </a:t>
            </a:r>
            <a:r>
              <a:rPr lang="ro" sz="2200" dirty="0" smtClean="0"/>
              <a:t>contemporane </a:t>
            </a:r>
            <a:r>
              <a:rPr lang="hu-HU" sz="2200" dirty="0"/>
              <a:t/>
            </a:r>
            <a:br>
              <a:rPr lang="hu-HU" sz="2200" dirty="0"/>
            </a:br>
            <a:r>
              <a:rPr lang="hu-HU" sz="2200" dirty="0"/>
              <a:t/>
            </a:r>
            <a:br>
              <a:rPr lang="hu-HU" sz="2200" dirty="0"/>
            </a:br>
            <a:r>
              <a:rPr lang="ro" sz="2200" dirty="0"/>
              <a:t>- scenariul </a:t>
            </a:r>
            <a:r>
              <a:rPr lang="ro" sz="2200" dirty="0" smtClean="0"/>
              <a:t>schimbărilor</a:t>
            </a:r>
            <a:br>
              <a:rPr lang="ro" sz="2200" dirty="0" smtClean="0"/>
            </a:br>
            <a:r>
              <a:rPr lang="ro" sz="2200" dirty="0" smtClean="0"/>
              <a:t>  climatice </a:t>
            </a:r>
            <a:r>
              <a:rPr lang="ro" sz="2200" dirty="0"/>
              <a:t>globale1 și </a:t>
            </a:r>
            <a:r>
              <a:rPr lang="hu-HU" sz="2200" dirty="0"/>
              <a:t/>
            </a:r>
            <a:br>
              <a:rPr lang="hu-HU" sz="2200" dirty="0"/>
            </a:br>
            <a:r>
              <a:rPr lang="hu-HU" sz="2200" dirty="0"/>
              <a:t/>
            </a:r>
            <a:br>
              <a:rPr lang="hu-HU" sz="2200" dirty="0"/>
            </a:br>
            <a:r>
              <a:rPr lang="ro" sz="2200" dirty="0"/>
              <a:t>- scenariul </a:t>
            </a:r>
            <a:r>
              <a:rPr lang="ro" sz="2200" dirty="0" smtClean="0"/>
              <a:t>schimbărilor</a:t>
            </a:r>
            <a:br>
              <a:rPr lang="ro" sz="2200" dirty="0" smtClean="0"/>
            </a:br>
            <a:r>
              <a:rPr lang="ro" sz="2200" dirty="0" smtClean="0"/>
              <a:t>  </a:t>
            </a:r>
            <a:r>
              <a:rPr lang="ro" sz="2200" dirty="0"/>
              <a:t>climatice globale2</a:t>
            </a:r>
            <a:endParaRPr lang="hu-HU" sz="2200"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76870" y="57256"/>
            <a:ext cx="6200508" cy="6312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3065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20183"/>
          </a:xfrm>
        </p:spPr>
        <p:txBody>
          <a:bodyPr rtlCol="0">
            <a:normAutofit/>
          </a:bodyPr>
          <a:lstStyle/>
          <a:p>
            <a:pPr rtl="0"/>
            <a:r>
              <a:rPr lang="ro" dirty="0"/>
              <a:t>Schimbările climatice și intoxicațiile pe bază de apă</a:t>
            </a:r>
            <a:endParaRPr lang="hu-HU" dirty="0"/>
          </a:p>
        </p:txBody>
      </p:sp>
      <p:sp>
        <p:nvSpPr>
          <p:cNvPr id="3" name="Tartalom helye 2"/>
          <p:cNvSpPr>
            <a:spLocks noGrp="1"/>
          </p:cNvSpPr>
          <p:nvPr>
            <p:ph idx="1"/>
          </p:nvPr>
        </p:nvSpPr>
        <p:spPr>
          <a:xfrm>
            <a:off x="106242" y="3994030"/>
            <a:ext cx="5949502" cy="1207698"/>
          </a:xfrm>
        </p:spPr>
        <p:txBody>
          <a:bodyPr rtlCol="0">
            <a:normAutofit/>
          </a:bodyPr>
          <a:lstStyle/>
          <a:p>
            <a:pPr marL="0" indent="0" rtl="0">
              <a:buNone/>
            </a:pPr>
            <a:r>
              <a:rPr lang="ro" sz="3400" dirty="0"/>
              <a:t>Alge toxice și cianobacterii</a:t>
            </a:r>
            <a:endParaRPr lang="hu-HU" sz="3400" dirty="0"/>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55909" y="1173192"/>
            <a:ext cx="7033422" cy="4230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286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rmAutofit/>
          </a:bodyPr>
          <a:lstStyle/>
          <a:p>
            <a:pPr rtl="0"/>
            <a:r>
              <a:rPr lang="ro" b="1"/>
              <a:t>Haburi toxice marine/boli transmise de fructe de mare</a:t>
            </a:r>
            <a:endParaRPr lang="hu-HU" b="1" dirty="0"/>
          </a:p>
        </p:txBody>
      </p:sp>
      <p:sp>
        <p:nvSpPr>
          <p:cNvPr id="3" name="Tartalom helye 2"/>
          <p:cNvSpPr>
            <a:spLocks noGrp="1"/>
          </p:cNvSpPr>
          <p:nvPr>
            <p:ph idx="1"/>
          </p:nvPr>
        </p:nvSpPr>
        <p:spPr>
          <a:xfrm>
            <a:off x="192505" y="1228725"/>
            <a:ext cx="11896825" cy="5076947"/>
          </a:xfrm>
        </p:spPr>
        <p:txBody>
          <a:bodyPr rtlCol="0"/>
          <a:lstStyle/>
          <a:p>
            <a:pPr rtl="0"/>
            <a:r>
              <a:rPr lang="ro" dirty="0"/>
              <a:t>Intoxicație cu ciguatera (incidență: 251/10.000) în populațiile din Pacific și Caraibe</a:t>
            </a:r>
            <a:endParaRPr lang="hu-HU" dirty="0"/>
          </a:p>
          <a:p>
            <a:pPr marL="0" indent="0" rtl="0">
              <a:buNone/>
            </a:pPr>
            <a:endParaRPr lang="hu-HU" dirty="0"/>
          </a:p>
          <a:p>
            <a:pPr marL="0" indent="0" rtl="0">
              <a:buNone/>
            </a:pPr>
            <a:r>
              <a:rPr lang="ro" dirty="0"/>
              <a:t>Frecvente decese umane:</a:t>
            </a:r>
          </a:p>
          <a:p>
            <a:pPr lvl="1" rtl="0">
              <a:spcAft>
                <a:spcPts val="500"/>
              </a:spcAft>
            </a:pPr>
            <a:r>
              <a:rPr lang="ro" sz="2200" dirty="0"/>
              <a:t>Intoxicații amnezice cu crustacee (acid domoic)</a:t>
            </a:r>
          </a:p>
          <a:p>
            <a:pPr lvl="1" rtl="0">
              <a:spcAft>
                <a:spcPts val="500"/>
              </a:spcAft>
            </a:pPr>
            <a:r>
              <a:rPr lang="ro" sz="2200" dirty="0"/>
              <a:t>Otrăvire cu Ciguatera (Ciguatoxin)</a:t>
            </a:r>
          </a:p>
          <a:p>
            <a:pPr lvl="1" rtl="0">
              <a:spcAft>
                <a:spcPts val="500"/>
              </a:spcAft>
            </a:pPr>
            <a:r>
              <a:rPr lang="ro" sz="2200" dirty="0"/>
              <a:t>Palitoxicoza (Palitoxina)</a:t>
            </a:r>
          </a:p>
          <a:p>
            <a:pPr lvl="1" rtl="0">
              <a:spcAft>
                <a:spcPts val="500"/>
              </a:spcAft>
            </a:pPr>
            <a:r>
              <a:rPr lang="ro" sz="2200" dirty="0"/>
              <a:t>Intoxicații paralitice cu crustacee (saxitoxină)</a:t>
            </a:r>
          </a:p>
          <a:p>
            <a:pPr rtl="0"/>
            <a:endParaRPr lang="hu-HU"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7094" y="1742228"/>
            <a:ext cx="5025819" cy="4563444"/>
          </a:xfrm>
          <a:prstGeom prst="rect">
            <a:avLst/>
          </a:prstGeom>
        </p:spPr>
      </p:pic>
      <p:sp>
        <p:nvSpPr>
          <p:cNvPr id="5" name="Szövegdoboz 4"/>
          <p:cNvSpPr txBox="1"/>
          <p:nvPr/>
        </p:nvSpPr>
        <p:spPr>
          <a:xfrm>
            <a:off x="192505" y="5791140"/>
            <a:ext cx="6098875" cy="400110"/>
          </a:xfrm>
          <a:prstGeom prst="rect">
            <a:avLst/>
          </a:prstGeom>
          <a:noFill/>
        </p:spPr>
        <p:txBody>
          <a:bodyPr wrap="square" rtlCol="0">
            <a:spAutoFit/>
          </a:bodyPr>
          <a:lstStyle/>
          <a:p>
            <a:pPr rtl="0"/>
            <a:r>
              <a:rPr lang="ro" sz="1000" dirty="0"/>
              <a:t>Young N și colab. Înflorirea algelor marine dăunătoare și sănătatea umană: O revizuire sistematică a domeniului de aplicare. Harmful Algae 98 (2020) 101901</a:t>
            </a:r>
          </a:p>
        </p:txBody>
      </p:sp>
    </p:spTree>
    <p:extLst>
      <p:ext uri="{BB962C8B-B14F-4D97-AF65-F5344CB8AC3E}">
        <p14:creationId xmlns:p14="http://schemas.microsoft.com/office/powerpoint/2010/main" val="1072042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0385" y="153009"/>
            <a:ext cx="12028946" cy="549635"/>
          </a:xfrm>
        </p:spPr>
        <p:txBody>
          <a:bodyPr rtlCol="0">
            <a:normAutofit fontScale="90000"/>
          </a:bodyPr>
          <a:lstStyle/>
          <a:p>
            <a:pPr algn="ctr" rtl="0"/>
            <a:r>
              <a:rPr lang="ro" b="1"/>
              <a:t>Sistemul informațional al algelor dăunătoare al IOC-UNESCO </a:t>
            </a:r>
            <a:r>
              <a:rPr lang="hu-HU" b="1" dirty="0"/>
              <a:t/>
            </a:r>
            <a:br>
              <a:rPr lang="hu-HU" b="1" dirty="0"/>
            </a:br>
            <a:r>
              <a:rPr lang="ro" sz="2700" b="1"/>
              <a:t>Toate sindroamele/Uman/Marine</a:t>
            </a:r>
            <a:endParaRPr lang="hu-HU" sz="2700" b="1" dirty="0"/>
          </a:p>
        </p:txBody>
      </p:sp>
      <p:pic>
        <p:nvPicPr>
          <p:cNvPr id="8" name="Tartalom helye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48318" y="935038"/>
            <a:ext cx="8184264" cy="5370512"/>
          </a:xfrm>
        </p:spPr>
      </p:pic>
    </p:spTree>
    <p:extLst>
      <p:ext uri="{BB962C8B-B14F-4D97-AF65-F5344CB8AC3E}">
        <p14:creationId xmlns:p14="http://schemas.microsoft.com/office/powerpoint/2010/main" val="26588858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rtlCol="0">
            <a:normAutofit fontScale="90000"/>
          </a:bodyPr>
          <a:lstStyle/>
          <a:p>
            <a:pPr rtl="0" eaLnBrk="1" hangingPunct="1">
              <a:defRPr/>
            </a:pPr>
            <a:r>
              <a:rPr lang="ro" sz="4400" b="1"/>
              <a:t>Ce sunt cianobacteriile?</a:t>
            </a:r>
          </a:p>
        </p:txBody>
      </p:sp>
      <p:sp>
        <p:nvSpPr>
          <p:cNvPr id="46083" name="Rectangle 3"/>
          <p:cNvSpPr>
            <a:spLocks noGrp="1" noChangeArrowheads="1"/>
          </p:cNvSpPr>
          <p:nvPr>
            <p:ph type="body" idx="1"/>
          </p:nvPr>
        </p:nvSpPr>
        <p:spPr>
          <a:xfrm>
            <a:off x="966158" y="1406106"/>
            <a:ext cx="11123172" cy="4899566"/>
          </a:xfrm>
        </p:spPr>
        <p:txBody>
          <a:bodyPr rtlCol="0"/>
          <a:lstStyle/>
          <a:p>
            <a:pPr rtl="0" eaLnBrk="1" hangingPunct="1"/>
            <a:r>
              <a:rPr lang="ro" dirty="0"/>
              <a:t>Noua taxonomie: anterior alge albastru-verzi</a:t>
            </a:r>
            <a:endParaRPr lang="hu-HU" altLang="hu-HU" dirty="0"/>
          </a:p>
          <a:p>
            <a:pPr rtl="0" eaLnBrk="1" hangingPunct="1"/>
            <a:r>
              <a:rPr lang="ro" dirty="0"/>
              <a:t>procariote</a:t>
            </a:r>
            <a:endParaRPr lang="hu-HU" altLang="hu-HU" dirty="0"/>
          </a:p>
          <a:p>
            <a:pPr rtl="0" eaLnBrk="1" hangingPunct="1"/>
            <a:r>
              <a:rPr lang="ro" dirty="0"/>
              <a:t>fotosintetizare</a:t>
            </a:r>
            <a:endParaRPr lang="hu-HU" altLang="hu-HU" dirty="0"/>
          </a:p>
          <a:p>
            <a:pPr rtl="0" eaLnBrk="1" hangingPunct="1"/>
            <a:r>
              <a:rPr lang="ro" dirty="0"/>
              <a:t>Peretele celular gram negativ</a:t>
            </a:r>
            <a:endParaRPr lang="hu-HU" altLang="hu-HU" dirty="0"/>
          </a:p>
          <a:p>
            <a:pPr rtl="0" eaLnBrk="1" hangingPunct="1"/>
            <a:r>
              <a:rPr lang="ro" dirty="0"/>
              <a:t>unicelulare</a:t>
            </a:r>
            <a:endParaRPr lang="hu-HU" altLang="hu-HU" dirty="0"/>
          </a:p>
          <a:p>
            <a:pPr rtl="0" eaLnBrk="1" hangingPunct="1"/>
            <a:r>
              <a:rPr lang="ro" dirty="0"/>
              <a:t>filamentos</a:t>
            </a:r>
            <a:endParaRPr lang="hu-HU" altLang="hu-HU" dirty="0"/>
          </a:p>
        </p:txBody>
      </p:sp>
      <p:pic>
        <p:nvPicPr>
          <p:cNvPr id="46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897059" y="1353699"/>
            <a:ext cx="5574713" cy="3737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09017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69010" y="153009"/>
            <a:ext cx="12122989" cy="549635"/>
          </a:xfrm>
        </p:spPr>
        <p:txBody>
          <a:bodyPr rtlCol="0">
            <a:normAutofit fontScale="90000"/>
          </a:bodyPr>
          <a:lstStyle/>
          <a:p>
            <a:pPr rtl="0"/>
            <a:r>
              <a:rPr lang="ro" sz="3100" b="1" dirty="0"/>
              <a:t>Factori de mediu multipli care interacționează care controlează cianoHabs în ecosistemele de apă dulce</a:t>
            </a:r>
            <a:r>
              <a:rPr lang="ro" b="1" dirty="0"/>
              <a:t> </a:t>
            </a:r>
            <a:r>
              <a:rPr lang="ro" sz="2200" b="1" dirty="0"/>
              <a:t>(Paerl 2017)</a:t>
            </a:r>
            <a:endParaRPr lang="hu-HU" sz="2200" dirty="0"/>
          </a:p>
        </p:txBody>
      </p:sp>
      <p:pic>
        <p:nvPicPr>
          <p:cNvPr id="4" name="Tartalom helye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1" y="935447"/>
            <a:ext cx="10449516" cy="5335961"/>
          </a:xfrm>
        </p:spPr>
      </p:pic>
    </p:spTree>
    <p:extLst>
      <p:ext uri="{BB962C8B-B14F-4D97-AF65-F5344CB8AC3E}">
        <p14:creationId xmlns:p14="http://schemas.microsoft.com/office/powerpoint/2010/main" val="876994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028340" y="1438215"/>
            <a:ext cx="10135319" cy="3444336"/>
          </a:xfrm>
        </p:spPr>
        <p:txBody>
          <a:bodyPr rtlCol="0">
            <a:normAutofit/>
          </a:bodyPr>
          <a:lstStyle/>
          <a:p>
            <a:pPr algn="ctr" rtl="0">
              <a:lnSpc>
                <a:spcPct val="110000"/>
              </a:lnSpc>
            </a:pPr>
            <a:r>
              <a:rPr lang="ro" sz="5200" dirty="0"/>
              <a:t>Impactul schimbărilor climatice </a:t>
            </a:r>
            <a:r>
              <a:rPr lang="ro" sz="5200" dirty="0" smtClean="0"/>
              <a:t>asupra bolilor </a:t>
            </a:r>
            <a:r>
              <a:rPr lang="ro" sz="5200" dirty="0"/>
              <a:t>transmise de apă, alge toxice, balneologie </a:t>
            </a:r>
            <a:endParaRPr lang="hu-HU" sz="5200" dirty="0"/>
          </a:p>
        </p:txBody>
      </p:sp>
    </p:spTree>
    <p:extLst>
      <p:ext uri="{BB962C8B-B14F-4D97-AF65-F5344CB8AC3E}">
        <p14:creationId xmlns:p14="http://schemas.microsoft.com/office/powerpoint/2010/main" val="3049485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ím 2"/>
          <p:cNvSpPr>
            <a:spLocks noGrp="1"/>
          </p:cNvSpPr>
          <p:nvPr>
            <p:ph type="title"/>
          </p:nvPr>
        </p:nvSpPr>
        <p:spPr/>
        <p:txBody>
          <a:bodyPr rtlCol="0">
            <a:normAutofit fontScale="90000"/>
          </a:bodyPr>
          <a:lstStyle/>
          <a:p>
            <a:pPr rtl="0"/>
            <a:r>
              <a:rPr lang="ro" b="1"/>
              <a:t>Surse de carbon</a:t>
            </a:r>
            <a:endParaRPr lang="hu-HU" b="1" dirty="0"/>
          </a:p>
        </p:txBody>
      </p:sp>
      <p:sp>
        <p:nvSpPr>
          <p:cNvPr id="4" name="Tartalom helye 3"/>
          <p:cNvSpPr>
            <a:spLocks noGrp="1"/>
          </p:cNvSpPr>
          <p:nvPr>
            <p:ph idx="1"/>
          </p:nvPr>
        </p:nvSpPr>
        <p:spPr/>
        <p:txBody>
          <a:bodyPr rtlCol="0"/>
          <a:lstStyle/>
          <a:p>
            <a:pPr rtl="0">
              <a:lnSpc>
                <a:spcPct val="130000"/>
              </a:lnSpc>
              <a:spcAft>
                <a:spcPts val="500"/>
              </a:spcAft>
            </a:pPr>
            <a:r>
              <a:rPr lang="ro" sz="2400" dirty="0"/>
              <a:t>Fotosinteza: compuși organici din carbon anorganic</a:t>
            </a:r>
            <a:endParaRPr lang="hu-HU" sz="2400" dirty="0"/>
          </a:p>
          <a:p>
            <a:pPr rtl="0">
              <a:lnSpc>
                <a:spcPct val="130000"/>
              </a:lnSpc>
              <a:spcAft>
                <a:spcPts val="500"/>
              </a:spcAft>
            </a:pPr>
            <a:r>
              <a:rPr lang="ro" sz="2400" dirty="0"/>
              <a:t>Organisme acvatice: disponibilitatea carbonului anorganic din CO</a:t>
            </a:r>
            <a:r>
              <a:rPr lang="ro" sz="2400" baseline="-25000" dirty="0"/>
              <a:t>2</a:t>
            </a:r>
            <a:r>
              <a:rPr lang="ro" sz="2400" dirty="0"/>
              <a:t> gazos diluat, carbonat sau anioni bicarbonati</a:t>
            </a:r>
            <a:endParaRPr lang="hu-HU" sz="2400" dirty="0"/>
          </a:p>
          <a:p>
            <a:pPr rtl="0">
              <a:lnSpc>
                <a:spcPct val="130000"/>
              </a:lnSpc>
            </a:pPr>
            <a:r>
              <a:rPr lang="ro" sz="2400" dirty="0"/>
              <a:t>Folosind carboxizomi care sunt compartimente bacteriene cu enzime specifice</a:t>
            </a:r>
            <a:endParaRPr lang="hu-HU" sz="2400" dirty="0"/>
          </a:p>
          <a:p>
            <a:pPr rtl="0"/>
            <a:endParaRPr lang="hu-HU" sz="2400" b="1" dirty="0"/>
          </a:p>
          <a:p>
            <a:pPr marL="0" indent="0" rtl="0">
              <a:buNone/>
            </a:pPr>
            <a:r>
              <a:rPr lang="ro" sz="2400" dirty="0"/>
              <a:t>		</a:t>
            </a:r>
          </a:p>
          <a:p>
            <a:pPr marL="0" indent="0" rtl="0">
              <a:spcAft>
                <a:spcPts val="0"/>
              </a:spcAft>
              <a:buNone/>
            </a:pPr>
            <a:r>
              <a:rPr lang="ro" sz="2400" i="1" dirty="0"/>
              <a:t>		</a:t>
            </a:r>
            <a:r>
              <a:rPr lang="ro" sz="2400" b="1" i="1" dirty="0"/>
              <a:t>Membrana tilacoidă cianobacteriană</a:t>
            </a:r>
            <a:r>
              <a:rPr lang="ro" sz="2400" b="1" dirty="0"/>
              <a:t> </a:t>
            </a:r>
          </a:p>
          <a:p>
            <a:pPr marL="0" indent="0" rtl="0">
              <a:spcBef>
                <a:spcPts val="500"/>
              </a:spcBef>
              <a:buNone/>
            </a:pPr>
            <a:r>
              <a:rPr lang="ro" sz="2400" b="1" dirty="0"/>
              <a:t>		</a:t>
            </a:r>
            <a:r>
              <a:rPr lang="ro" sz="2400" i="1" dirty="0"/>
              <a:t>(C: carboxizom, locul fixării </a:t>
            </a:r>
            <a:r>
              <a:rPr lang="ro" sz="2400" i="1" dirty="0" smtClean="0"/>
              <a:t>CO</a:t>
            </a:r>
            <a:r>
              <a:rPr lang="ro" sz="2400" i="1" baseline="-25000" dirty="0" smtClean="0"/>
              <a:t>2</a:t>
            </a:r>
            <a:r>
              <a:rPr lang="ro" sz="2400" i="1" dirty="0"/>
              <a: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4757" y="3359293"/>
            <a:ext cx="4291895" cy="2878604"/>
          </a:xfrm>
          <a:prstGeom prst="rect">
            <a:avLst/>
          </a:prstGeom>
          <a:noFill/>
          <a:ln w="6350">
            <a:solidFill>
              <a:schemeClr val="bg1">
                <a:lumMod val="5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928151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539816" y="7699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defRPr/>
            </a:pPr>
            <a:r>
              <a:rPr lang="ro" b="1" smtClean="0"/>
              <a:t>Cylindrospermopsis raciborskii</a:t>
            </a:r>
            <a:endParaRPr lang="ro" b="1"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9468" y="1766889"/>
            <a:ext cx="5293477" cy="3599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4845" y="596890"/>
            <a:ext cx="3481555" cy="4798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4106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154882" y="45383"/>
            <a:ext cx="10515600" cy="1325563"/>
          </a:xfrm>
        </p:spPr>
        <p:txBody>
          <a:bodyPr rtlCol="0">
            <a:normAutofit/>
          </a:bodyPr>
          <a:lstStyle/>
          <a:p>
            <a:pPr algn="just" rtl="0" eaLnBrk="1" hangingPunct="1">
              <a:defRPr/>
            </a:pPr>
            <a:r>
              <a:rPr lang="ro" sz="4000" b="1" dirty="0"/>
              <a:t>Toxine cianobacteriene, exemple</a:t>
            </a:r>
            <a:endParaRPr lang="hu-HU" altLang="hu-HU" sz="4000" b="1" dirty="0"/>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793" y="1569422"/>
            <a:ext cx="5060957" cy="2915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0541" y="2436364"/>
            <a:ext cx="4901638" cy="3623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églalap 11"/>
          <p:cNvSpPr/>
          <p:nvPr/>
        </p:nvSpPr>
        <p:spPr>
          <a:xfrm>
            <a:off x="9432758" y="562084"/>
            <a:ext cx="2475449" cy="1477328"/>
          </a:xfrm>
          <a:prstGeom prst="rect">
            <a:avLst/>
          </a:prstGeom>
        </p:spPr>
        <p:txBody>
          <a:bodyPr wrap="square" rtlCol="0">
            <a:spAutoFit/>
          </a:bodyPr>
          <a:lstStyle/>
          <a:p>
            <a:pPr rtl="0"/>
            <a:r>
              <a:rPr lang="ro" dirty="0"/>
              <a:t>Neurotoxine</a:t>
            </a:r>
            <a:r>
              <a:rPr lang="ro" dirty="0" smtClean="0">
                <a:cs typeface="Times New Roman" pitchFamily="18" charset="0"/>
              </a:rPr>
              <a:t>:</a:t>
            </a:r>
            <a:br>
              <a:rPr lang="ro" dirty="0" smtClean="0">
                <a:cs typeface="Times New Roman" pitchFamily="18" charset="0"/>
              </a:rPr>
            </a:br>
            <a:r>
              <a:rPr lang="ro" dirty="0" smtClean="0">
                <a:cs typeface="Times New Roman" pitchFamily="18" charset="0"/>
              </a:rPr>
              <a:t>a</a:t>
            </a:r>
            <a:r>
              <a:rPr lang="ro" dirty="0">
                <a:cs typeface="Times New Roman" pitchFamily="18" charset="0"/>
              </a:rPr>
              <a:t>) anatoxina-a</a:t>
            </a:r>
            <a:r>
              <a:rPr lang="ro" dirty="0" smtClean="0">
                <a:cs typeface="Times New Roman" pitchFamily="18" charset="0"/>
              </a:rPr>
              <a:t>;</a:t>
            </a:r>
            <a:br>
              <a:rPr lang="ro" dirty="0" smtClean="0">
                <a:cs typeface="Times New Roman" pitchFamily="18" charset="0"/>
              </a:rPr>
            </a:br>
            <a:r>
              <a:rPr lang="ro" dirty="0" smtClean="0">
                <a:cs typeface="Times New Roman" pitchFamily="18" charset="0"/>
              </a:rPr>
              <a:t>b</a:t>
            </a:r>
            <a:r>
              <a:rPr lang="ro" dirty="0">
                <a:cs typeface="Times New Roman" pitchFamily="18" charset="0"/>
              </a:rPr>
              <a:t>) homoanatoxina-a</a:t>
            </a:r>
            <a:r>
              <a:rPr lang="ro" dirty="0" smtClean="0">
                <a:cs typeface="Times New Roman" pitchFamily="18" charset="0"/>
              </a:rPr>
              <a:t>;</a:t>
            </a:r>
            <a:br>
              <a:rPr lang="ro" dirty="0" smtClean="0">
                <a:cs typeface="Times New Roman" pitchFamily="18" charset="0"/>
              </a:rPr>
            </a:br>
            <a:r>
              <a:rPr lang="ro" dirty="0" smtClean="0">
                <a:cs typeface="Times New Roman" pitchFamily="18" charset="0"/>
              </a:rPr>
              <a:t>c</a:t>
            </a:r>
            <a:r>
              <a:rPr lang="ro" dirty="0">
                <a:cs typeface="Times New Roman" pitchFamily="18" charset="0"/>
              </a:rPr>
              <a:t>) anatoxina-a (S</a:t>
            </a:r>
            <a:r>
              <a:rPr lang="ro" dirty="0" smtClean="0">
                <a:cs typeface="Times New Roman" pitchFamily="18" charset="0"/>
              </a:rPr>
              <a:t>);</a:t>
            </a:r>
            <a:br>
              <a:rPr lang="ro" dirty="0" smtClean="0">
                <a:cs typeface="Times New Roman" pitchFamily="18" charset="0"/>
              </a:rPr>
            </a:br>
            <a:r>
              <a:rPr lang="ro" dirty="0" smtClean="0">
                <a:cs typeface="Times New Roman" pitchFamily="18" charset="0"/>
              </a:rPr>
              <a:t>d</a:t>
            </a:r>
            <a:r>
              <a:rPr lang="ro" dirty="0">
                <a:cs typeface="Times New Roman" pitchFamily="18" charset="0"/>
              </a:rPr>
              <a:t>)</a:t>
            </a:r>
            <a:r>
              <a:rPr lang="ro" dirty="0"/>
              <a:t> </a:t>
            </a:r>
            <a:r>
              <a:rPr lang="ro" dirty="0" smtClean="0"/>
              <a:t>saxitoxină.</a:t>
            </a:r>
            <a:endParaRPr lang="hu-HU" dirty="0"/>
          </a:p>
        </p:txBody>
      </p:sp>
      <p:sp>
        <p:nvSpPr>
          <p:cNvPr id="13" name="Téglalap 12"/>
          <p:cNvSpPr/>
          <p:nvPr/>
        </p:nvSpPr>
        <p:spPr>
          <a:xfrm>
            <a:off x="480379" y="4459715"/>
            <a:ext cx="3956481" cy="1200329"/>
          </a:xfrm>
          <a:prstGeom prst="rect">
            <a:avLst/>
          </a:prstGeom>
        </p:spPr>
        <p:txBody>
          <a:bodyPr wrap="square" rtlCol="0">
            <a:spAutoFit/>
          </a:bodyPr>
          <a:lstStyle/>
          <a:p>
            <a:pPr rtl="0"/>
            <a:r>
              <a:rPr lang="ro" dirty="0">
                <a:cs typeface="Times New Roman" pitchFamily="18" charset="0"/>
              </a:rPr>
              <a:t>Alcaloizi citotoxici: </a:t>
            </a:r>
          </a:p>
          <a:p>
            <a:pPr rtl="0"/>
            <a:r>
              <a:rPr lang="ro" dirty="0">
                <a:cs typeface="Times New Roman" pitchFamily="18" charset="0"/>
              </a:rPr>
              <a:t>a) c </a:t>
            </a:r>
            <a:r>
              <a:rPr lang="ro" dirty="0"/>
              <a:t>y</a:t>
            </a:r>
            <a:r>
              <a:rPr lang="ro" dirty="0">
                <a:cs typeface="Times New Roman" pitchFamily="18" charset="0"/>
              </a:rPr>
              <a:t> lindrospermopsin; </a:t>
            </a:r>
            <a:endParaRPr lang="hu-HU" altLang="hu-HU" dirty="0"/>
          </a:p>
          <a:p>
            <a:pPr rtl="0"/>
            <a:r>
              <a:rPr lang="ro" dirty="0">
                <a:cs typeface="Times New Roman" pitchFamily="18" charset="0"/>
              </a:rPr>
              <a:t>b) deox </a:t>
            </a:r>
            <a:r>
              <a:rPr lang="ro" dirty="0"/>
              <a:t>i</a:t>
            </a:r>
            <a:r>
              <a:rPr lang="ro" dirty="0">
                <a:cs typeface="Times New Roman" pitchFamily="18" charset="0"/>
              </a:rPr>
              <a:t> c </a:t>
            </a:r>
            <a:r>
              <a:rPr lang="ro" dirty="0"/>
              <a:t>y</a:t>
            </a:r>
            <a:r>
              <a:rPr lang="ro" dirty="0">
                <a:cs typeface="Times New Roman" pitchFamily="18" charset="0"/>
              </a:rPr>
              <a:t> lindrospermopsin; </a:t>
            </a:r>
          </a:p>
          <a:p>
            <a:pPr rtl="0"/>
            <a:r>
              <a:rPr lang="ro" dirty="0">
                <a:cs typeface="Times New Roman" pitchFamily="18" charset="0"/>
              </a:rPr>
              <a:t>c) 7-epic </a:t>
            </a:r>
            <a:r>
              <a:rPr lang="ro" dirty="0"/>
              <a:t>y</a:t>
            </a:r>
            <a:r>
              <a:rPr lang="ro" dirty="0">
                <a:cs typeface="Times New Roman" pitchFamily="18" charset="0"/>
              </a:rPr>
              <a:t> lindrospermopsin.</a:t>
            </a:r>
            <a:endParaRPr lang="hu-HU" altLang="hu-HU" dirty="0"/>
          </a:p>
        </p:txBody>
      </p:sp>
    </p:spTree>
    <p:extLst>
      <p:ext uri="{BB962C8B-B14F-4D97-AF65-F5344CB8AC3E}">
        <p14:creationId xmlns:p14="http://schemas.microsoft.com/office/powerpoint/2010/main" val="3868792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a:xfrm>
            <a:off x="240631" y="192506"/>
            <a:ext cx="9659155" cy="837397"/>
          </a:xfrm>
        </p:spPr>
        <p:txBody>
          <a:bodyPr rtlCol="0">
            <a:noAutofit/>
          </a:bodyPr>
          <a:lstStyle/>
          <a:p>
            <a:pPr rtl="0"/>
            <a:r>
              <a:rPr lang="ro" sz="2600" b="1" dirty="0"/>
              <a:t>Studii experimentale și de teren pentru a determina impactul schimbărilor climatice. Rolul </a:t>
            </a:r>
            <a:r>
              <a:rPr lang="ro" sz="2600" b="1" dirty="0" smtClean="0"/>
              <a:t>omicilor</a:t>
            </a:r>
            <a:endParaRPr lang="hu-HU" sz="2600" b="1"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74"/>
          <a:stretch/>
        </p:blipFill>
        <p:spPr bwMode="auto">
          <a:xfrm>
            <a:off x="880286" y="1029903"/>
            <a:ext cx="10405316" cy="5284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942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34754" y="125128"/>
            <a:ext cx="11906450" cy="1039529"/>
          </a:xfrm>
        </p:spPr>
        <p:txBody>
          <a:bodyPr rtlCol="0">
            <a:noAutofit/>
          </a:bodyPr>
          <a:lstStyle/>
          <a:p>
            <a:pPr algn="ctr" rtl="0"/>
            <a:r>
              <a:rPr lang="ro" b="1" dirty="0"/>
              <a:t>Date omice publicate sau accesibile despre taxonii care cauzează HAB</a:t>
            </a:r>
          </a:p>
        </p:txBody>
      </p:sp>
      <p:pic>
        <p:nvPicPr>
          <p:cNvPr id="205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1787" b="5631"/>
          <a:stretch/>
        </p:blipFill>
        <p:spPr bwMode="auto">
          <a:xfrm>
            <a:off x="1711223" y="1164657"/>
            <a:ext cx="7813377" cy="5111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30082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dirty="0"/>
              <a:t>Ce se poate face pentru a reduce riscul bolilor transmise prin apă?</a:t>
            </a:r>
          </a:p>
        </p:txBody>
      </p:sp>
      <p:sp>
        <p:nvSpPr>
          <p:cNvPr id="3" name="Tartalom helye 2"/>
          <p:cNvSpPr>
            <a:spLocks noGrp="1"/>
          </p:cNvSpPr>
          <p:nvPr>
            <p:ph idx="1"/>
          </p:nvPr>
        </p:nvSpPr>
        <p:spPr>
          <a:xfrm>
            <a:off x="595223" y="1414732"/>
            <a:ext cx="11494107" cy="4890940"/>
          </a:xfrm>
        </p:spPr>
        <p:txBody>
          <a:bodyPr rtlCol="0">
            <a:normAutofit/>
          </a:bodyPr>
          <a:lstStyle/>
          <a:p>
            <a:pPr marL="0" indent="0" rtl="0">
              <a:buNone/>
            </a:pPr>
            <a:r>
              <a:rPr lang="ro" dirty="0"/>
              <a:t> </a:t>
            </a:r>
            <a:r>
              <a:rPr lang="ro" dirty="0" smtClean="0"/>
              <a:t>asigurarea </a:t>
            </a:r>
            <a:r>
              <a:rPr lang="ro" dirty="0"/>
              <a:t>accesului universal la îngrijire și gestionarea bolilor </a:t>
            </a:r>
          </a:p>
          <a:p>
            <a:pPr rtl="0"/>
            <a:r>
              <a:rPr lang="ro" dirty="0"/>
              <a:t>îmbunătățirea supravegherii bolilor </a:t>
            </a:r>
          </a:p>
          <a:p>
            <a:pPr rtl="0"/>
            <a:r>
              <a:rPr lang="ro" dirty="0"/>
              <a:t>dezvoltarea și investiția în sisteme de avertizare timpurie pentru monitorizarea schimbărilor condițiilor climatice </a:t>
            </a:r>
          </a:p>
          <a:p>
            <a:pPr rtl="0"/>
            <a:r>
              <a:rPr lang="ro" dirty="0"/>
              <a:t>modernizarea sistemelor de captare a apei, depozitare, tratare și distribuție </a:t>
            </a:r>
          </a:p>
          <a:p>
            <a:pPr rtl="0"/>
            <a:r>
              <a:rPr lang="ro" dirty="0"/>
              <a:t>protejarea infrastructurii critice împotriva inundațiilor, furtunilor și creșterii nivelului mării </a:t>
            </a:r>
          </a:p>
          <a:p>
            <a:pPr rtl="0"/>
            <a:r>
              <a:rPr lang="ro" dirty="0"/>
              <a:t>utilizați sisteme de purificare a apei menajere</a:t>
            </a:r>
          </a:p>
          <a:p>
            <a:pPr rtl="0"/>
            <a:endParaRPr lang="hu-HU" dirty="0"/>
          </a:p>
        </p:txBody>
      </p:sp>
    </p:spTree>
    <p:extLst>
      <p:ext uri="{BB962C8B-B14F-4D97-AF65-F5344CB8AC3E}">
        <p14:creationId xmlns:p14="http://schemas.microsoft.com/office/powerpoint/2010/main" val="503610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ro-RO" b="1" dirty="0"/>
              <a:t>Autoevaluare </a:t>
            </a:r>
            <a:endParaRPr lang="de-DE" dirty="0"/>
          </a:p>
        </p:txBody>
      </p:sp>
      <p:sp>
        <p:nvSpPr>
          <p:cNvPr id="3" name="Tartalom helye 2"/>
          <p:cNvSpPr>
            <a:spLocks noGrp="1"/>
          </p:cNvSpPr>
          <p:nvPr>
            <p:ph idx="1"/>
          </p:nvPr>
        </p:nvSpPr>
        <p:spPr>
          <a:xfrm>
            <a:off x="776378" y="1190445"/>
            <a:ext cx="11200809" cy="5175612"/>
          </a:xfrm>
        </p:spPr>
        <p:txBody>
          <a:bodyPr>
            <a:normAutofit fontScale="92500"/>
          </a:bodyPr>
          <a:lstStyle/>
          <a:p>
            <a:pPr marL="361950" indent="-361950">
              <a:buFont typeface="+mj-lt"/>
              <a:buAutoNum type="arabicParenR"/>
            </a:pPr>
            <a:r>
              <a:rPr lang="ro-RO" dirty="0" smtClean="0"/>
              <a:t>Numiți </a:t>
            </a:r>
            <a:r>
              <a:rPr lang="ro-RO" dirty="0"/>
              <a:t>două boli hidrice netransmise prin vectori și două boli hidrice transmise prin vectori, care sunt exacerbate de schimbările climatice.</a:t>
            </a:r>
            <a:endParaRPr lang="hu-HU" dirty="0"/>
          </a:p>
          <a:p>
            <a:pPr marL="361950" indent="-361950">
              <a:buFont typeface="+mj-lt"/>
              <a:buAutoNum type="arabicParenR"/>
            </a:pPr>
            <a:r>
              <a:rPr lang="ro-RO" dirty="0" smtClean="0"/>
              <a:t>Care </a:t>
            </a:r>
            <a:r>
              <a:rPr lang="ro-RO" dirty="0"/>
              <a:t>sunt efectele majore ale schimbărilor climatice care determină creșterea bolilor transmise prin apă?</a:t>
            </a:r>
            <a:endParaRPr lang="hu-HU" dirty="0"/>
          </a:p>
          <a:p>
            <a:pPr marL="361950" indent="-361950">
              <a:buFont typeface="+mj-lt"/>
              <a:buAutoNum type="arabicParenR"/>
            </a:pPr>
            <a:r>
              <a:rPr lang="ro-RO" dirty="0" smtClean="0"/>
              <a:t>Enumerați </a:t>
            </a:r>
            <a:r>
              <a:rPr lang="ro-RO" dirty="0"/>
              <a:t>factorii schimbărilor climatice care determină ciclul de viață al vectorului și numărul mare al bolilor transmise prin apă.</a:t>
            </a:r>
            <a:endParaRPr lang="hu-HU" dirty="0"/>
          </a:p>
          <a:p>
            <a:pPr marL="361950" indent="-361950">
              <a:buFont typeface="+mj-lt"/>
              <a:buAutoNum type="arabicParenR"/>
            </a:pPr>
            <a:r>
              <a:rPr lang="ro-RO" dirty="0" smtClean="0"/>
              <a:t>Care </a:t>
            </a:r>
            <a:r>
              <a:rPr lang="ro-RO" dirty="0"/>
              <a:t>sunt efectele schimbărilor climatice care influențează proliferarea algelor?</a:t>
            </a:r>
            <a:endParaRPr lang="hu-HU" dirty="0"/>
          </a:p>
          <a:p>
            <a:pPr marL="361950" indent="-361950">
              <a:buFont typeface="+mj-lt"/>
              <a:buAutoNum type="arabicParenR"/>
            </a:pPr>
            <a:r>
              <a:rPr lang="ro-RO" dirty="0" smtClean="0"/>
              <a:t>Descrieți </a:t>
            </a:r>
            <a:r>
              <a:rPr lang="ro-RO" dirty="0"/>
              <a:t>unii dintre factorii de mediu care controlează creșterea dăunătoare ale algelor (CyanoHAB) în ecosistemele de apă dulce.</a:t>
            </a:r>
            <a:endParaRPr lang="hu-HU" dirty="0"/>
          </a:p>
          <a:p>
            <a:pPr marL="361950" indent="-361950">
              <a:buFont typeface="+mj-lt"/>
              <a:buAutoNum type="arabicParenR"/>
            </a:pPr>
            <a:r>
              <a:rPr lang="ro-RO" dirty="0" smtClean="0"/>
              <a:t>Enumerați </a:t>
            </a:r>
            <a:r>
              <a:rPr lang="ro-RO" dirty="0"/>
              <a:t>acțiunile care pot fi întreprinse pentru a reduce riscul de boli transmise prin apă</a:t>
            </a:r>
            <a:r>
              <a:rPr lang="ro-RO" dirty="0" smtClean="0"/>
              <a:t>.</a:t>
            </a:r>
            <a:endParaRPr lang="de-DE" dirty="0"/>
          </a:p>
        </p:txBody>
      </p:sp>
    </p:spTree>
    <p:extLst>
      <p:ext uri="{BB962C8B-B14F-4D97-AF65-F5344CB8AC3E}">
        <p14:creationId xmlns:p14="http://schemas.microsoft.com/office/powerpoint/2010/main" val="29742891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ro-RO" b="1" dirty="0"/>
              <a:t>Lecturi suplimentare</a:t>
            </a:r>
            <a:endParaRPr lang="de-DE" dirty="0"/>
          </a:p>
        </p:txBody>
      </p:sp>
      <p:sp>
        <p:nvSpPr>
          <p:cNvPr id="3" name="Tartalom helye 2"/>
          <p:cNvSpPr>
            <a:spLocks noGrp="1"/>
          </p:cNvSpPr>
          <p:nvPr>
            <p:ph idx="1"/>
          </p:nvPr>
        </p:nvSpPr>
        <p:spPr>
          <a:xfrm>
            <a:off x="508958" y="1069675"/>
            <a:ext cx="11468228" cy="4942698"/>
          </a:xfrm>
        </p:spPr>
        <p:txBody>
          <a:bodyPr>
            <a:normAutofit fontScale="92500" lnSpcReduction="20000"/>
          </a:bodyPr>
          <a:lstStyle/>
          <a:p>
            <a:pPr>
              <a:lnSpc>
                <a:spcPct val="120000"/>
              </a:lnSpc>
              <a:spcAft>
                <a:spcPts val="2000"/>
              </a:spcAft>
            </a:pPr>
            <a:r>
              <a:rPr lang="en-US" dirty="0"/>
              <a:t>Global Climate Change and Human Health: From Science to Practice, by J. </a:t>
            </a:r>
            <a:r>
              <a:rPr lang="en-US" dirty="0" err="1"/>
              <a:t>Lemery</a:t>
            </a:r>
            <a:r>
              <a:rPr lang="en-US" dirty="0"/>
              <a:t>, K. Knowlton, and C. Sorensen. Chapter 3. Publisher: John Wiley, 2021. Print ISBN: 9781119667957, eBook ISBN: 9781119670018.</a:t>
            </a:r>
            <a:endParaRPr lang="hu-HU" dirty="0"/>
          </a:p>
          <a:p>
            <a:pPr>
              <a:lnSpc>
                <a:spcPct val="120000"/>
              </a:lnSpc>
            </a:pPr>
            <a:r>
              <a:rPr lang="en-US" dirty="0"/>
              <a:t>Climate Change and Public Health, by B. Levy and J. </a:t>
            </a:r>
            <a:r>
              <a:rPr lang="en-US" dirty="0" err="1"/>
              <a:t>Patz</a:t>
            </a:r>
            <a:r>
              <a:rPr lang="en-US" dirty="0"/>
              <a:t>. Chapter 4B. Publisher: Oxford University Press, 2015. Print ISBN: 9780190202453 eBook ISBN: 9780190202460.</a:t>
            </a:r>
            <a:endParaRPr lang="hu-HU" dirty="0"/>
          </a:p>
          <a:p>
            <a:pPr fontAlgn="base"/>
            <a:r>
              <a:rPr lang="hu-HU" dirty="0"/>
              <a:t>2021 </a:t>
            </a:r>
            <a:r>
              <a:rPr lang="hu-HU" dirty="0" err="1"/>
              <a:t>report</a:t>
            </a:r>
            <a:r>
              <a:rPr lang="hu-HU" dirty="0"/>
              <a:t> of </a:t>
            </a:r>
            <a:r>
              <a:rPr lang="hu-HU" dirty="0" err="1"/>
              <a:t>the</a:t>
            </a:r>
            <a:r>
              <a:rPr lang="hu-HU" dirty="0"/>
              <a:t> </a:t>
            </a:r>
            <a:r>
              <a:rPr lang="hu-HU" dirty="0" err="1"/>
              <a:t>Lancet</a:t>
            </a:r>
            <a:r>
              <a:rPr lang="hu-HU" dirty="0"/>
              <a:t> </a:t>
            </a:r>
            <a:r>
              <a:rPr lang="hu-HU" dirty="0" err="1"/>
              <a:t>Countdown</a:t>
            </a:r>
            <a:r>
              <a:rPr lang="hu-HU" dirty="0"/>
              <a:t> </a:t>
            </a:r>
            <a:r>
              <a:rPr lang="hu-HU" dirty="0" err="1"/>
              <a:t>on</a:t>
            </a:r>
            <a:r>
              <a:rPr lang="hu-HU" dirty="0"/>
              <a:t> </a:t>
            </a:r>
            <a:r>
              <a:rPr lang="hu-HU" dirty="0" err="1"/>
              <a:t>health</a:t>
            </a:r>
            <a:r>
              <a:rPr lang="hu-HU" dirty="0"/>
              <a:t> and </a:t>
            </a:r>
            <a:r>
              <a:rPr lang="hu-HU" dirty="0" err="1"/>
              <a:t>climate</a:t>
            </a:r>
            <a:r>
              <a:rPr lang="hu-HU" dirty="0"/>
              <a:t> </a:t>
            </a:r>
            <a:r>
              <a:rPr lang="hu-HU" dirty="0" err="1"/>
              <a:t>change</a:t>
            </a:r>
            <a:r>
              <a:rPr lang="hu-HU" dirty="0" smtClean="0"/>
              <a:t>​</a:t>
            </a:r>
            <a:br>
              <a:rPr lang="hu-HU" dirty="0" smtClean="0"/>
            </a:br>
            <a:r>
              <a:rPr lang="hu-HU" u="sng" dirty="0" smtClean="0">
                <a:hlinkClick r:id="rId2"/>
              </a:rPr>
              <a:t>https</a:t>
            </a:r>
            <a:r>
              <a:rPr lang="hu-HU" u="sng" dirty="0">
                <a:hlinkClick r:id="rId2"/>
              </a:rPr>
              <a:t>://www.thelancet.com/article/S0140-6736(21)01787-6/fulltext</a:t>
            </a:r>
            <a:r>
              <a:rPr lang="hu-HU" dirty="0"/>
              <a:t>​</a:t>
            </a:r>
          </a:p>
          <a:p>
            <a:pPr fontAlgn="base"/>
            <a:r>
              <a:rPr lang="hu-HU" dirty="0" smtClean="0"/>
              <a:t>​</a:t>
            </a:r>
            <a:r>
              <a:rPr lang="hu-HU" dirty="0" err="1" smtClean="0"/>
              <a:t>Hennon</a:t>
            </a:r>
            <a:r>
              <a:rPr lang="hu-HU" dirty="0" smtClean="0"/>
              <a:t> </a:t>
            </a:r>
            <a:r>
              <a:rPr lang="hu-HU" dirty="0"/>
              <a:t>GMM, </a:t>
            </a:r>
            <a:r>
              <a:rPr lang="hu-HU" dirty="0" err="1"/>
              <a:t>Dyhrman</a:t>
            </a:r>
            <a:r>
              <a:rPr lang="hu-HU" dirty="0"/>
              <a:t> ST: </a:t>
            </a:r>
            <a:r>
              <a:rPr lang="hu-HU" dirty="0" err="1"/>
              <a:t>Progress</a:t>
            </a:r>
            <a:r>
              <a:rPr lang="hu-HU" dirty="0"/>
              <a:t> and </a:t>
            </a:r>
            <a:r>
              <a:rPr lang="hu-HU" dirty="0" err="1"/>
              <a:t>promise</a:t>
            </a:r>
            <a:r>
              <a:rPr lang="hu-HU" dirty="0"/>
              <a:t> of </a:t>
            </a:r>
            <a:r>
              <a:rPr lang="hu-HU" dirty="0" err="1"/>
              <a:t>omics</a:t>
            </a:r>
            <a:r>
              <a:rPr lang="hu-HU" dirty="0"/>
              <a:t> </a:t>
            </a:r>
            <a:r>
              <a:rPr lang="hu-HU" dirty="0" err="1"/>
              <a:t>for</a:t>
            </a:r>
            <a:r>
              <a:rPr lang="hu-HU" dirty="0"/>
              <a:t> </a:t>
            </a:r>
            <a:r>
              <a:rPr lang="hu-HU" dirty="0" err="1"/>
              <a:t>predicting</a:t>
            </a:r>
            <a:r>
              <a:rPr lang="hu-HU" dirty="0"/>
              <a:t> </a:t>
            </a:r>
            <a:r>
              <a:rPr lang="hu-HU" dirty="0" err="1"/>
              <a:t>the</a:t>
            </a:r>
            <a:r>
              <a:rPr lang="hu-HU" dirty="0"/>
              <a:t> </a:t>
            </a:r>
            <a:r>
              <a:rPr lang="hu-HU" dirty="0" err="1"/>
              <a:t>impacts</a:t>
            </a:r>
            <a:r>
              <a:rPr lang="hu-HU" dirty="0"/>
              <a:t> of </a:t>
            </a:r>
            <a:r>
              <a:rPr lang="hu-HU" dirty="0" err="1"/>
              <a:t>climate</a:t>
            </a:r>
            <a:r>
              <a:rPr lang="hu-HU" dirty="0"/>
              <a:t> </a:t>
            </a:r>
            <a:r>
              <a:rPr lang="hu-HU" dirty="0" err="1"/>
              <a:t>change</a:t>
            </a:r>
            <a:r>
              <a:rPr lang="hu-HU" dirty="0"/>
              <a:t> </a:t>
            </a:r>
            <a:r>
              <a:rPr lang="hu-HU" dirty="0" err="1"/>
              <a:t>on</a:t>
            </a:r>
            <a:r>
              <a:rPr lang="hu-HU" dirty="0"/>
              <a:t> </a:t>
            </a:r>
            <a:r>
              <a:rPr lang="hu-HU" dirty="0" err="1"/>
              <a:t>harmful</a:t>
            </a:r>
            <a:r>
              <a:rPr lang="hu-HU" dirty="0"/>
              <a:t> </a:t>
            </a:r>
            <a:r>
              <a:rPr lang="hu-HU" dirty="0" err="1"/>
              <a:t>algal</a:t>
            </a:r>
            <a:r>
              <a:rPr lang="hu-HU" dirty="0"/>
              <a:t> </a:t>
            </a:r>
            <a:r>
              <a:rPr lang="hu-HU" dirty="0" err="1"/>
              <a:t>blooms</a:t>
            </a:r>
            <a:r>
              <a:rPr lang="hu-HU" dirty="0"/>
              <a:t>. </a:t>
            </a:r>
            <a:r>
              <a:rPr lang="hu-HU" b="1" dirty="0" err="1"/>
              <a:t>Harmful</a:t>
            </a:r>
            <a:r>
              <a:rPr lang="hu-HU" b="1" dirty="0"/>
              <a:t> </a:t>
            </a:r>
            <a:r>
              <a:rPr lang="hu-HU" b="1" dirty="0" err="1"/>
              <a:t>Algae</a:t>
            </a:r>
            <a:r>
              <a:rPr lang="hu-HU" dirty="0"/>
              <a:t> 91 (2020) 101587</a:t>
            </a:r>
            <a:r>
              <a:rPr lang="en-US" dirty="0"/>
              <a:t>​</a:t>
            </a:r>
          </a:p>
          <a:p>
            <a:pPr fontAlgn="base"/>
            <a:r>
              <a:rPr lang="hu-HU" dirty="0" smtClean="0"/>
              <a:t>​</a:t>
            </a:r>
            <a:r>
              <a:rPr lang="hu-HU" dirty="0" err="1" smtClean="0"/>
              <a:t>Climate</a:t>
            </a:r>
            <a:r>
              <a:rPr lang="hu-HU" dirty="0" smtClean="0"/>
              <a:t> </a:t>
            </a:r>
            <a:r>
              <a:rPr lang="hu-HU" dirty="0" err="1"/>
              <a:t>change</a:t>
            </a:r>
            <a:r>
              <a:rPr lang="hu-HU" dirty="0"/>
              <a:t> 2022: </a:t>
            </a:r>
            <a:r>
              <a:rPr lang="hu-HU" dirty="0" err="1"/>
              <a:t>Impacts</a:t>
            </a:r>
            <a:r>
              <a:rPr lang="hu-HU" dirty="0"/>
              <a:t>, </a:t>
            </a:r>
            <a:r>
              <a:rPr lang="hu-HU" dirty="0" err="1"/>
              <a:t>adaptation</a:t>
            </a:r>
            <a:r>
              <a:rPr lang="hu-HU" dirty="0"/>
              <a:t>, </a:t>
            </a:r>
            <a:r>
              <a:rPr lang="hu-HU" dirty="0" err="1"/>
              <a:t>vulnerability</a:t>
            </a:r>
            <a:r>
              <a:rPr lang="hu-HU" dirty="0"/>
              <a:t> (IPCC </a:t>
            </a:r>
            <a:r>
              <a:rPr lang="hu-HU" dirty="0" err="1"/>
              <a:t>Report</a:t>
            </a:r>
            <a:r>
              <a:rPr lang="hu-HU" dirty="0"/>
              <a:t>)</a:t>
            </a:r>
            <a:r>
              <a:rPr lang="en-US" dirty="0" smtClean="0"/>
              <a:t>​</a:t>
            </a:r>
            <a:r>
              <a:rPr lang="hu-HU" dirty="0" smtClean="0"/>
              <a:t/>
            </a:r>
            <a:br>
              <a:rPr lang="hu-HU" dirty="0" smtClean="0"/>
            </a:br>
            <a:r>
              <a:rPr lang="hu-HU" u="sng" dirty="0" smtClean="0">
                <a:hlinkClick r:id="rId3"/>
              </a:rPr>
              <a:t>https</a:t>
            </a:r>
            <a:r>
              <a:rPr lang="hu-HU" u="sng" dirty="0">
                <a:hlinkClick r:id="rId3"/>
              </a:rPr>
              <a:t>://www.ipcc.ch/report/sixth-assessment-report-working-group-ii/</a:t>
            </a:r>
            <a:r>
              <a:rPr lang="hu-HU" dirty="0"/>
              <a:t>​</a:t>
            </a:r>
          </a:p>
          <a:p>
            <a:pPr fontAlgn="base"/>
            <a:endParaRPr lang="hu-HU" dirty="0"/>
          </a:p>
          <a:p>
            <a:endParaRPr lang="de-DE" dirty="0"/>
          </a:p>
        </p:txBody>
      </p:sp>
    </p:spTree>
    <p:extLst>
      <p:ext uri="{BB962C8B-B14F-4D97-AF65-F5344CB8AC3E}">
        <p14:creationId xmlns:p14="http://schemas.microsoft.com/office/powerpoint/2010/main" val="17553998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t>Vă mulțumim pentru atenție!</a:t>
            </a:r>
          </a:p>
          <a:p>
            <a:pPr marL="0" indent="0" algn="ctr" rtl="0">
              <a:buNone/>
            </a:pPr>
            <a:r>
              <a:rPr lang="ro" sz="2000" dirty="0" smtClean="0"/>
              <a:t>Această </a:t>
            </a:r>
            <a:r>
              <a:rPr lang="ro" sz="2000" dirty="0"/>
              <a:t>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886508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en-US" b="1" dirty="0" err="1"/>
              <a:t>Obiective</a:t>
            </a:r>
            <a:r>
              <a:rPr lang="en-US" b="1" dirty="0"/>
              <a:t> </a:t>
            </a:r>
            <a:r>
              <a:rPr lang="en-US" b="1" dirty="0" err="1"/>
              <a:t>didactice</a:t>
            </a:r>
            <a:endParaRPr lang="de-DE" dirty="0"/>
          </a:p>
        </p:txBody>
      </p:sp>
      <p:sp>
        <p:nvSpPr>
          <p:cNvPr id="3" name="Tartalom helye 2"/>
          <p:cNvSpPr>
            <a:spLocks noGrp="1"/>
          </p:cNvSpPr>
          <p:nvPr>
            <p:ph idx="1"/>
          </p:nvPr>
        </p:nvSpPr>
        <p:spPr>
          <a:xfrm>
            <a:off x="353683" y="1112808"/>
            <a:ext cx="11735647" cy="5192864"/>
          </a:xfrm>
        </p:spPr>
        <p:txBody>
          <a:bodyPr/>
          <a:lstStyle/>
          <a:p>
            <a:pPr marL="0" indent="0">
              <a:buNone/>
            </a:pPr>
            <a:r>
              <a:rPr lang="ro-RO" dirty="0"/>
              <a:t>Obiectivele didactice pentru această săptămână includ:</a:t>
            </a:r>
            <a:endParaRPr lang="hu-HU" dirty="0"/>
          </a:p>
          <a:p>
            <a:pPr lvl="1">
              <a:lnSpc>
                <a:spcPct val="110000"/>
              </a:lnSpc>
              <a:spcAft>
                <a:spcPts val="1000"/>
              </a:spcAft>
            </a:pPr>
            <a:r>
              <a:rPr lang="ro-RO" dirty="0" smtClean="0"/>
              <a:t>înțelegerea </a:t>
            </a:r>
            <a:r>
              <a:rPr lang="ro-RO" dirty="0"/>
              <a:t>diferitelor tipuri de boli transmise prin apă, agenții patogeni ai acestora și vectorul/gazdele.</a:t>
            </a:r>
            <a:endParaRPr lang="hu-HU" dirty="0"/>
          </a:p>
          <a:p>
            <a:pPr lvl="1">
              <a:lnSpc>
                <a:spcPct val="110000"/>
              </a:lnSpc>
              <a:spcAft>
                <a:spcPts val="1000"/>
              </a:spcAft>
            </a:pPr>
            <a:r>
              <a:rPr lang="ro-RO" dirty="0" smtClean="0"/>
              <a:t>examinarea </a:t>
            </a:r>
            <a:r>
              <a:rPr lang="ro-RO" dirty="0"/>
              <a:t>efectelor vremii și ale schimbărilor climatice asupra distribuției și intensității bolilor transmise prin apă.</a:t>
            </a:r>
            <a:endParaRPr lang="hu-HU" dirty="0"/>
          </a:p>
          <a:p>
            <a:pPr lvl="1">
              <a:lnSpc>
                <a:spcPct val="110000"/>
              </a:lnSpc>
              <a:spcAft>
                <a:spcPts val="1000"/>
              </a:spcAft>
            </a:pPr>
            <a:r>
              <a:rPr lang="ro-RO" dirty="0" smtClean="0"/>
              <a:t>îmbogățirea </a:t>
            </a:r>
            <a:r>
              <a:rPr lang="ro-RO" dirty="0"/>
              <a:t>cunoștințelor privind modul în care factorii schimbărilor climatice afectează proliferarea algelor dăunătoare, bolile transmise de fructe de mare șimultiplicarea cianobacteriană în ecosistemul de apă dulce.</a:t>
            </a:r>
            <a:endParaRPr lang="hu-HU" dirty="0"/>
          </a:p>
          <a:p>
            <a:pPr lvl="1">
              <a:lnSpc>
                <a:spcPct val="110000"/>
              </a:lnSpc>
              <a:spcAft>
                <a:spcPts val="1000"/>
              </a:spcAft>
            </a:pPr>
            <a:r>
              <a:rPr lang="ro-RO" dirty="0" smtClean="0"/>
              <a:t>discuții </a:t>
            </a:r>
            <a:r>
              <a:rPr lang="ro-RO" dirty="0"/>
              <a:t>și evaluări ale metodelor de remediere a riscurilor de boli transmise prin apă, agravate de schimbările climatice.</a:t>
            </a:r>
            <a:endParaRPr lang="hu-HU" dirty="0"/>
          </a:p>
          <a:p>
            <a:endParaRPr lang="de-DE" dirty="0"/>
          </a:p>
        </p:txBody>
      </p:sp>
    </p:spTree>
    <p:extLst>
      <p:ext uri="{BB962C8B-B14F-4D97-AF65-F5344CB8AC3E}">
        <p14:creationId xmlns:p14="http://schemas.microsoft.com/office/powerpoint/2010/main" val="1869847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E19F50BF-12A5-34B0-DF09-B1B2D36D312E}"/>
              </a:ext>
            </a:extLst>
          </p:cNvPr>
          <p:cNvSpPr>
            <a:spLocks noGrp="1"/>
          </p:cNvSpPr>
          <p:nvPr>
            <p:ph type="title"/>
          </p:nvPr>
        </p:nvSpPr>
        <p:spPr>
          <a:xfrm>
            <a:off x="630936" y="639520"/>
            <a:ext cx="3429000" cy="1719072"/>
          </a:xfrm>
        </p:spPr>
        <p:txBody>
          <a:bodyPr rtlCol="0" anchor="b">
            <a:normAutofit/>
          </a:bodyPr>
          <a:lstStyle/>
          <a:p>
            <a:pPr rtl="0"/>
            <a:r>
              <a:rPr lang="ro" sz="3800" dirty="0">
                <a:latin typeface="Times New Roman"/>
                <a:ea typeface="+mj-lt"/>
                <a:cs typeface="+mj-lt"/>
              </a:rPr>
              <a:t>Raportul 2021 al </a:t>
            </a:r>
            <a:r>
              <a:rPr lang="ro" sz="3800" i="1" dirty="0">
                <a:latin typeface="Times New Roman"/>
                <a:ea typeface="+mj-lt"/>
                <a:cs typeface="+mj-lt"/>
              </a:rPr>
              <a:t>Lancet</a:t>
            </a:r>
            <a:r>
              <a:rPr lang="ro" sz="3800" dirty="0">
                <a:latin typeface="Times New Roman"/>
                <a:ea typeface="+mj-lt"/>
                <a:cs typeface="+mj-lt"/>
              </a:rPr>
              <a:t> Countdown</a:t>
            </a:r>
            <a:endParaRPr lang="hu-HU" sz="3800" dirty="0">
              <a:latin typeface="Times New Roman"/>
            </a:endParaRPr>
          </a:p>
        </p:txBody>
      </p:sp>
      <p:sp>
        <p:nvSpPr>
          <p:cNvPr id="3" name="Tartalom helye 2">
            <a:extLst>
              <a:ext uri="{FF2B5EF4-FFF2-40B4-BE49-F238E27FC236}">
                <a16:creationId xmlns:a16="http://schemas.microsoft.com/office/drawing/2014/main" id="{DBB34464-A3BE-654B-2223-1FD5E589F4C3}"/>
              </a:ext>
            </a:extLst>
          </p:cNvPr>
          <p:cNvSpPr>
            <a:spLocks noGrp="1"/>
          </p:cNvSpPr>
          <p:nvPr>
            <p:ph idx="1"/>
          </p:nvPr>
        </p:nvSpPr>
        <p:spPr>
          <a:xfrm>
            <a:off x="630935" y="2807208"/>
            <a:ext cx="3673645" cy="3410712"/>
          </a:xfrm>
        </p:spPr>
        <p:txBody>
          <a:bodyPr vert="horz" lIns="91440" tIns="45720" rIns="91440" bIns="45720" rtlCol="0" anchor="t">
            <a:normAutofit/>
          </a:bodyPr>
          <a:lstStyle/>
          <a:p>
            <a:pPr marL="0" indent="0" rtl="0">
              <a:spcAft>
                <a:spcPts val="1000"/>
              </a:spcAft>
              <a:buNone/>
            </a:pPr>
            <a:r>
              <a:rPr lang="ro" sz="2000" dirty="0">
                <a:latin typeface="Times New Roman"/>
                <a:ea typeface="+mn-lt"/>
                <a:cs typeface="+mn-lt"/>
              </a:rPr>
              <a:t>1.3: boli infecțioase sensibile la climă </a:t>
            </a:r>
          </a:p>
          <a:p>
            <a:pPr marL="0" indent="0" rtl="0">
              <a:spcAft>
                <a:spcPts val="1000"/>
              </a:spcAft>
              <a:buNone/>
            </a:pPr>
            <a:r>
              <a:rPr lang="ro" sz="2000" dirty="0">
                <a:latin typeface="Times New Roman"/>
                <a:ea typeface="+mn-lt"/>
                <a:cs typeface="+mn-lt"/>
              </a:rPr>
              <a:t>1.3.1: adecvarea climei pentru transmiterea bolilor infecțioase </a:t>
            </a:r>
          </a:p>
          <a:p>
            <a:pPr marL="0" indent="0" rtl="0">
              <a:spcAft>
                <a:spcPts val="1000"/>
              </a:spcAft>
              <a:buNone/>
            </a:pPr>
            <a:r>
              <a:rPr lang="ro" sz="2000" dirty="0">
                <a:latin typeface="Times New Roman"/>
                <a:ea typeface="+mn-lt"/>
                <a:cs typeface="+mn-lt"/>
              </a:rPr>
              <a:t>1.3.2: vulnerabilitate la bolile transmise de țânțari</a:t>
            </a:r>
            <a:endParaRPr lang="hu-HU" sz="2000" dirty="0">
              <a:latin typeface="Times New Roman"/>
              <a:cs typeface="Calibri"/>
            </a:endParaRPr>
          </a:p>
        </p:txBody>
      </p:sp>
      <p:pic>
        <p:nvPicPr>
          <p:cNvPr id="4" name="Kép 4" descr="A képen diagram látható&#10;&#10;Automatikusan generált leírás">
            <a:extLst>
              <a:ext uri="{FF2B5EF4-FFF2-40B4-BE49-F238E27FC236}">
                <a16:creationId xmlns:a16="http://schemas.microsoft.com/office/drawing/2014/main" id="{B0F2EEE9-3728-2390-AF9C-70B33BCA7E3A}"/>
              </a:ext>
            </a:extLst>
          </p:cNvPr>
          <p:cNvPicPr>
            <a:picLocks noChangeAspect="1"/>
          </p:cNvPicPr>
          <p:nvPr/>
        </p:nvPicPr>
        <p:blipFill>
          <a:blip r:embed="rId2"/>
          <a:stretch>
            <a:fillRect/>
          </a:stretch>
        </p:blipFill>
        <p:spPr>
          <a:xfrm>
            <a:off x="4244194" y="628604"/>
            <a:ext cx="7868919" cy="5409882"/>
          </a:xfrm>
          <a:prstGeom prst="rect">
            <a:avLst/>
          </a:prstGeom>
        </p:spPr>
      </p:pic>
    </p:spTree>
    <p:extLst>
      <p:ext uri="{BB962C8B-B14F-4D97-AF65-F5344CB8AC3E}">
        <p14:creationId xmlns:p14="http://schemas.microsoft.com/office/powerpoint/2010/main" val="4288848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192712"/>
          </a:xfrm>
        </p:spPr>
        <p:txBody>
          <a:bodyPr rtlCol="0">
            <a:normAutofit/>
          </a:bodyPr>
          <a:lstStyle/>
          <a:p>
            <a:pPr rtl="0"/>
            <a:r>
              <a:rPr lang="ro" b="1" dirty="0"/>
              <a:t>Holeră</a:t>
            </a:r>
            <a:endParaRPr lang="hu-HU" dirty="0"/>
          </a:p>
        </p:txBody>
      </p:sp>
      <p:sp>
        <p:nvSpPr>
          <p:cNvPr id="3" name="Tartalom helye 2"/>
          <p:cNvSpPr>
            <a:spLocks noGrp="1"/>
          </p:cNvSpPr>
          <p:nvPr>
            <p:ph idx="1"/>
          </p:nvPr>
        </p:nvSpPr>
        <p:spPr>
          <a:xfrm>
            <a:off x="192505" y="1345721"/>
            <a:ext cx="11896825" cy="4873686"/>
          </a:xfrm>
        </p:spPr>
        <p:txBody>
          <a:bodyPr rtlCol="0">
            <a:noAutofit/>
          </a:bodyPr>
          <a:lstStyle/>
          <a:p>
            <a:pPr rtl="0">
              <a:spcAft>
                <a:spcPts val="1500"/>
              </a:spcAft>
            </a:pPr>
            <a:r>
              <a:rPr lang="ro" sz="2200" b="1" dirty="0"/>
              <a:t>Holera</a:t>
            </a:r>
            <a:r>
              <a:rPr lang="ro" sz="2200" dirty="0"/>
              <a:t>: vârfuri constante de primăvară și toamnă ale bolii de-a lungul mai multor ani. </a:t>
            </a:r>
            <a:endParaRPr lang="hu-HU" sz="2200" dirty="0"/>
          </a:p>
          <a:p>
            <a:pPr rtl="0">
              <a:spcAft>
                <a:spcPts val="1500"/>
              </a:spcAft>
            </a:pPr>
            <a:endParaRPr lang="ro" sz="2200" b="1" i="1" dirty="0" smtClean="0"/>
          </a:p>
          <a:p>
            <a:pPr rtl="0">
              <a:spcAft>
                <a:spcPts val="1500"/>
              </a:spcAft>
            </a:pPr>
            <a:endParaRPr lang="ro" sz="2200" b="1" i="1" dirty="0"/>
          </a:p>
          <a:p>
            <a:pPr rtl="0">
              <a:spcAft>
                <a:spcPts val="1500"/>
              </a:spcAft>
            </a:pPr>
            <a:endParaRPr lang="ro" sz="2200" b="1" i="1" dirty="0" smtClean="0"/>
          </a:p>
          <a:p>
            <a:pPr rtl="0">
              <a:spcAft>
                <a:spcPts val="1500"/>
              </a:spcAft>
            </a:pPr>
            <a:endParaRPr lang="ro" sz="2200" b="1" i="1" dirty="0" smtClean="0"/>
          </a:p>
          <a:p>
            <a:pPr rtl="0">
              <a:spcAft>
                <a:spcPts val="1500"/>
              </a:spcAft>
            </a:pPr>
            <a:endParaRPr lang="ro" sz="2200" b="1" i="1" dirty="0"/>
          </a:p>
          <a:p>
            <a:pPr rtl="0">
              <a:spcAft>
                <a:spcPts val="1500"/>
              </a:spcAft>
            </a:pPr>
            <a:r>
              <a:rPr lang="ro" sz="2200" b="1" i="1" dirty="0" smtClean="0"/>
              <a:t>Vibrio </a:t>
            </a:r>
            <a:r>
              <a:rPr lang="ro" sz="2200" b="1" i="1" dirty="0"/>
              <a:t>cholerae</a:t>
            </a:r>
            <a:r>
              <a:rPr lang="ro" sz="2200" i="1" dirty="0"/>
              <a:t>,</a:t>
            </a:r>
            <a:r>
              <a:rPr lang="ro" sz="2200" dirty="0"/>
              <a:t> un comensal de copepode care prosperă în apă de-a lungul coastei și în apele din interior</a:t>
            </a:r>
            <a:r>
              <a:rPr lang="ro" sz="2200" dirty="0" smtClean="0"/>
              <a:t>.</a:t>
            </a:r>
            <a:endParaRPr lang="hu-HU" sz="22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5412" y="2144843"/>
            <a:ext cx="4106172" cy="27324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Vibrio cholerae bacteria, LM - Stock Image - C027/9047 - Science Photo  Libra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6888" y="1959393"/>
            <a:ext cx="2431044" cy="3241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45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847655"/>
          </a:xfrm>
        </p:spPr>
        <p:txBody>
          <a:bodyPr rtlCol="0">
            <a:normAutofit fontScale="90000"/>
          </a:bodyPr>
          <a:lstStyle/>
          <a:p>
            <a:pPr rtl="0">
              <a:lnSpc>
                <a:spcPct val="110000"/>
              </a:lnSpc>
            </a:pPr>
            <a:r>
              <a:rPr lang="ro" b="1" dirty="0" smtClean="0"/>
              <a:t>Holera nu este singura boală transmisă de apă afectată de temperaturi ridicate, ploi abundente și secetă</a:t>
            </a:r>
            <a:endParaRPr lang="hu-HU" b="1" dirty="0"/>
          </a:p>
        </p:txBody>
      </p:sp>
      <p:sp>
        <p:nvSpPr>
          <p:cNvPr id="3" name="Tartalom helye 2"/>
          <p:cNvSpPr>
            <a:spLocks noGrp="1"/>
          </p:cNvSpPr>
          <p:nvPr>
            <p:ph idx="1"/>
          </p:nvPr>
        </p:nvSpPr>
        <p:spPr>
          <a:xfrm>
            <a:off x="767751" y="1604512"/>
            <a:ext cx="11321579" cy="4701159"/>
          </a:xfrm>
        </p:spPr>
        <p:txBody>
          <a:bodyPr rtlCol="0">
            <a:normAutofit/>
          </a:bodyPr>
          <a:lstStyle/>
          <a:p>
            <a:pPr>
              <a:lnSpc>
                <a:spcPct val="150000"/>
              </a:lnSpc>
            </a:pPr>
            <a:r>
              <a:rPr lang="ro" dirty="0" smtClean="0"/>
              <a:t>Leptospiroza </a:t>
            </a:r>
            <a:r>
              <a:rPr lang="ro" i="1" dirty="0" smtClean="0"/>
              <a:t>(Leptospira sp.)</a:t>
            </a:r>
          </a:p>
          <a:p>
            <a:pPr>
              <a:lnSpc>
                <a:spcPct val="150000"/>
              </a:lnSpc>
            </a:pPr>
            <a:r>
              <a:rPr lang="ro" dirty="0" smtClean="0"/>
              <a:t>Dengue</a:t>
            </a:r>
          </a:p>
          <a:p>
            <a:pPr>
              <a:lnSpc>
                <a:spcPct val="150000"/>
              </a:lnSpc>
            </a:pPr>
            <a:r>
              <a:rPr lang="ro" dirty="0" smtClean="0"/>
              <a:t>Escherichia </a:t>
            </a:r>
            <a:r>
              <a:rPr lang="ro" dirty="0"/>
              <a:t>coli </a:t>
            </a:r>
            <a:r>
              <a:rPr lang="ro" dirty="0" smtClean="0"/>
              <a:t>diareagene</a:t>
            </a:r>
          </a:p>
          <a:p>
            <a:pPr>
              <a:lnSpc>
                <a:spcPct val="150000"/>
              </a:lnSpc>
            </a:pPr>
            <a:r>
              <a:rPr lang="ro" dirty="0" smtClean="0">
                <a:solidFill>
                  <a:schemeClr val="tx1"/>
                </a:solidFill>
              </a:rPr>
              <a:t>Tifus </a:t>
            </a:r>
            <a:r>
              <a:rPr lang="ro" i="1" dirty="0" smtClean="0">
                <a:solidFill>
                  <a:schemeClr val="tx1"/>
                </a:solidFill>
              </a:rPr>
              <a:t>(Salmonella enterica ssp. </a:t>
            </a:r>
            <a:r>
              <a:rPr lang="hu-HU" i="1" dirty="0" smtClean="0">
                <a:solidFill>
                  <a:schemeClr val="tx1"/>
                </a:solidFill>
              </a:rPr>
              <a:t>E</a:t>
            </a:r>
            <a:r>
              <a:rPr lang="ro" i="1" dirty="0" smtClean="0">
                <a:solidFill>
                  <a:schemeClr val="tx1"/>
                </a:solidFill>
              </a:rPr>
              <a:t>nterica serovar. Typhi) (S. Typhi)</a:t>
            </a:r>
          </a:p>
          <a:p>
            <a:pPr lvl="1" rtl="0"/>
            <a:endParaRPr lang="hu-HU" dirty="0"/>
          </a:p>
        </p:txBody>
      </p:sp>
    </p:spTree>
    <p:extLst>
      <p:ext uri="{BB962C8B-B14F-4D97-AF65-F5344CB8AC3E}">
        <p14:creationId xmlns:p14="http://schemas.microsoft.com/office/powerpoint/2010/main" val="3376048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777705" y="153009"/>
            <a:ext cx="9311625" cy="795897"/>
          </a:xfrm>
        </p:spPr>
        <p:txBody>
          <a:bodyPr rtlCol="0">
            <a:normAutofit/>
          </a:bodyPr>
          <a:lstStyle/>
          <a:p>
            <a:pPr rtl="0"/>
            <a:r>
              <a:rPr lang="ro" b="1"/>
              <a:t>El Niño și focare de boli</a:t>
            </a:r>
            <a:endParaRPr lang="hu-HU" b="1" dirty="0"/>
          </a:p>
        </p:txBody>
      </p:sp>
      <p:pic>
        <p:nvPicPr>
          <p:cNvPr id="4" name="Tartalom helye 3"/>
          <p:cNvPicPr>
            <a:picLocks noGrp="1" noChangeAspect="1"/>
          </p:cNvPicPr>
          <p:nvPr>
            <p:ph idx="1"/>
          </p:nvPr>
        </p:nvPicPr>
        <p:blipFill>
          <a:blip r:embed="rId2"/>
          <a:stretch>
            <a:fillRect/>
          </a:stretch>
        </p:blipFill>
        <p:spPr>
          <a:xfrm>
            <a:off x="104061" y="823414"/>
            <a:ext cx="5977562" cy="3795752"/>
          </a:xfrm>
          <a:prstGeom prst="rect">
            <a:avLst/>
          </a:prstGeom>
        </p:spPr>
      </p:pic>
      <p:pic>
        <p:nvPicPr>
          <p:cNvPr id="8" name="Kép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2793" y="2493034"/>
            <a:ext cx="6065369" cy="3874596"/>
          </a:xfrm>
          <a:prstGeom prst="rect">
            <a:avLst/>
          </a:prstGeom>
        </p:spPr>
      </p:pic>
      <p:sp>
        <p:nvSpPr>
          <p:cNvPr id="9" name="Szövegdoboz 8"/>
          <p:cNvSpPr txBox="1"/>
          <p:nvPr/>
        </p:nvSpPr>
        <p:spPr>
          <a:xfrm>
            <a:off x="104061" y="4765815"/>
            <a:ext cx="5727396" cy="923330"/>
          </a:xfrm>
          <a:prstGeom prst="rect">
            <a:avLst/>
          </a:prstGeom>
          <a:noFill/>
        </p:spPr>
        <p:txBody>
          <a:bodyPr wrap="square" rtlCol="0">
            <a:spAutoFit/>
          </a:bodyPr>
          <a:lstStyle/>
          <a:p>
            <a:pPr rtl="0"/>
            <a:r>
              <a:rPr lang="ro" dirty="0"/>
              <a:t>Puncte fierbinți cu risc potențial crescut pentru focare de boală în condiții El Niño: 2006 – 2007.</a:t>
            </a:r>
          </a:p>
          <a:p>
            <a:pPr rtl="0"/>
            <a:endParaRPr lang="hu-HU" dirty="0"/>
          </a:p>
        </p:txBody>
      </p:sp>
    </p:spTree>
    <p:extLst>
      <p:ext uri="{BB962C8B-B14F-4D97-AF65-F5344CB8AC3E}">
        <p14:creationId xmlns:p14="http://schemas.microsoft.com/office/powerpoint/2010/main" val="1229776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dirty="0" smtClean="0"/>
              <a:t>Bolile virale Mosquitoborne (Zika)</a:t>
            </a:r>
            <a:endParaRPr lang="ro" b="1" dirty="0"/>
          </a:p>
        </p:txBody>
      </p:sp>
      <p:sp>
        <p:nvSpPr>
          <p:cNvPr id="3" name="Tartalom helye 2"/>
          <p:cNvSpPr>
            <a:spLocks noGrp="1"/>
          </p:cNvSpPr>
          <p:nvPr>
            <p:ph idx="1"/>
          </p:nvPr>
        </p:nvSpPr>
        <p:spPr/>
        <p:txBody>
          <a:bodyPr rtlCol="0"/>
          <a:lstStyle/>
          <a:p>
            <a:pPr rtl="0"/>
            <a:r>
              <a:rPr lang="ro" b="1" i="1" smtClean="0"/>
              <a:t>Boala virusului</a:t>
            </a:r>
            <a:r>
              <a:rPr lang="ro" smtClean="0"/>
              <a:t> Zika (Zika) este cauzată de virusul Zika și se răspândește la oameni în principal prin mușcătura unui țânț </a:t>
            </a:r>
            <a:r>
              <a:rPr lang="ro" i="1" smtClean="0"/>
              <a:t>ar infectat Aedes</a:t>
            </a:r>
            <a:r>
              <a:rPr lang="ro" smtClean="0"/>
              <a:t> sp. Acești țânțari mușcă cel mai activ în timpul zilei, dar mușcă și noaptea. În prezent, nu există vaccin pentru a preveni infecția cu Zika.</a:t>
            </a:r>
            <a:endParaRPr lang="hu-HU" dirty="0"/>
          </a:p>
          <a:p>
            <a:pPr rtl="0"/>
            <a:r>
              <a:rPr lang="ro" b="1" i="1" dirty="0"/>
              <a:t>Aedes egipteni</a:t>
            </a:r>
            <a:endParaRPr lang="hu-HU" b="1" i="1" dirty="0"/>
          </a:p>
        </p:txBody>
      </p:sp>
      <p:pic>
        <p:nvPicPr>
          <p:cNvPr id="2050" name="Picture 2" descr="https://orilliadentist.com/wp-content/uploads/2016/02/AeAegypti-PHI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8698" y="2735842"/>
            <a:ext cx="7381875" cy="34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8087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Boli virale transmise de țânțari (boala virusului West Nile)</a:t>
            </a:r>
          </a:p>
        </p:txBody>
      </p:sp>
      <p:sp>
        <p:nvSpPr>
          <p:cNvPr id="3" name="Tartalom helye 2"/>
          <p:cNvSpPr>
            <a:spLocks noGrp="1"/>
          </p:cNvSpPr>
          <p:nvPr>
            <p:ph idx="1"/>
          </p:nvPr>
        </p:nvSpPr>
        <p:spPr/>
        <p:txBody>
          <a:bodyPr rtlCol="0">
            <a:normAutofit/>
          </a:bodyPr>
          <a:lstStyle/>
          <a:p>
            <a:pPr rtl="0"/>
            <a:r>
              <a:rPr lang="ro" dirty="0"/>
              <a:t>Cel mai frecvent mod în care </a:t>
            </a:r>
            <a:r>
              <a:rPr lang="ro" b="1" i="1" dirty="0"/>
              <a:t>virusul West Nile</a:t>
            </a:r>
            <a:r>
              <a:rPr lang="ro" dirty="0"/>
              <a:t> este transmis victimelor este prin mușcătura unui țânțar. Majoritatea persoanelor infectate cu virusul West Nile nu vor avea niciun simptom. Aproximativ 1 din 5 persoane infectate vor dezvolta febră și alte simptome. Mai puțin de 1% dintre cei infectați dezvoltă o boală neurologică gravă, uneori fatală.</a:t>
            </a:r>
            <a:endParaRPr lang="hu-HU" dirty="0"/>
          </a:p>
          <a:p>
            <a:pPr rtl="0"/>
            <a:endParaRPr lang="hu-HU" dirty="0"/>
          </a:p>
          <a:p>
            <a:pPr rtl="0"/>
            <a:r>
              <a:rPr lang="ro" dirty="0"/>
              <a:t>Vector: </a:t>
            </a:r>
            <a:r>
              <a:rPr lang="ro" b="1" i="1" dirty="0"/>
              <a:t>Culex spp.</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21876" y="2753326"/>
            <a:ext cx="5210245" cy="344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5438078"/>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83323FE-A5AC-4E23-9BA5-2F63FDFC1C00}">
  <ds:schemaRefs>
    <ds:schemaRef ds:uri="http://schemas.microsoft.com/sharepoint/v3/contenttype/forms"/>
  </ds:schemaRefs>
</ds:datastoreItem>
</file>

<file path=customXml/itemProps2.xml><?xml version="1.0" encoding="utf-8"?>
<ds:datastoreItem xmlns:ds="http://schemas.openxmlformats.org/officeDocument/2006/customXml" ds:itemID="{9DFC5840-4129-4C83-B82E-CFE3309F6A31}">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3.xml><?xml version="1.0" encoding="utf-8"?>
<ds:datastoreItem xmlns:ds="http://schemas.openxmlformats.org/officeDocument/2006/customXml" ds:itemID="{D7867807-B521-45D4-9BA9-DD8501A699DB}"/>
</file>

<file path=docProps/app.xml><?xml version="1.0" encoding="utf-8"?>
<Properties xmlns="http://schemas.openxmlformats.org/officeDocument/2006/extended-properties" xmlns:vt="http://schemas.openxmlformats.org/officeDocument/2006/docPropsVTypes">
  <Template>Office-téma</Template>
  <TotalTime>211</TotalTime>
  <Words>1010</Words>
  <Application>Microsoft Office PowerPoint</Application>
  <PresentationFormat>Szélesvásznú</PresentationFormat>
  <Paragraphs>109</Paragraphs>
  <Slides>28</Slides>
  <Notes>1</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28</vt:i4>
      </vt:variant>
    </vt:vector>
  </HeadingPairs>
  <TitlesOfParts>
    <vt:vector size="33"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Impactul schimbărilor climatice asupra bolilor transmise de apă, alge toxice, balneologie </vt:lpstr>
      <vt:lpstr>Obiective didactice</vt:lpstr>
      <vt:lpstr>Raportul 2021 al Lancet Countdown</vt:lpstr>
      <vt:lpstr>Holeră</vt:lpstr>
      <vt:lpstr>Holera nu este singura boală transmisă de apă afectată de temperaturi ridicate, ploi abundente și secetă</vt:lpstr>
      <vt:lpstr>El Niño și focare de boli</vt:lpstr>
      <vt:lpstr>Bolile virale Mosquitoborne (Zika)</vt:lpstr>
      <vt:lpstr>Boli virale transmise de țânțari (boala virusului West Nile)</vt:lpstr>
      <vt:lpstr>DENUMIREA/CLASIFICAREA SPECIEI: Aedes (Stegomyia) albopictus DENUMIRE COMUNĂ:  Țânțar tigru asiatic, țânțar de ziua pă durii SINONIME ȘI ALT NUME ÎN UZ: Stegomyia albopicta</vt:lpstr>
      <vt:lpstr>Harta arată distribuția actuală cunoscută a țânțarilor invazivi Aedes (Ae. aegypti, Ae. albopictus, Ae. atropalpus, Ae. japonicus și Ae. koreicus) în Europa începând cu martie 2022.</vt:lpstr>
      <vt:lpstr>Distribuția geografică a Aedes spp. (prezent - așteptat)</vt:lpstr>
      <vt:lpstr>Distribuția malariei cauzată de Plasmodium falciparum până în 2050</vt:lpstr>
      <vt:lpstr>Distribuția potențială a Anopheles darling i, Plasmodium falciparum și  An. deaneorum (în America de Sud) sub:  - condiţiile contemporane   - scenariul schimbărilor   climatice globale1 și   - scenariul schimbărilor   climatice globale2</vt:lpstr>
      <vt:lpstr>Schimbările climatice și intoxicațiile pe bază de apă</vt:lpstr>
      <vt:lpstr>Haburi toxice marine/boli transmise de fructe de mare</vt:lpstr>
      <vt:lpstr>Sistemul informațional al algelor dăunătoare al IOC-UNESCO  Toate sindroamele/Uman/Marine</vt:lpstr>
      <vt:lpstr>Ce sunt cianobacteriile?</vt:lpstr>
      <vt:lpstr>Factori de mediu multipli care interacționează care controlează cianoHabs în ecosistemele de apă dulce (Paerl 2017)</vt:lpstr>
      <vt:lpstr>Surse de carbon</vt:lpstr>
      <vt:lpstr>PowerPoint-bemutató</vt:lpstr>
      <vt:lpstr>Toxine cianobacteriene, exemple</vt:lpstr>
      <vt:lpstr>Studii experimentale și de teren pentru a determina impactul schimbărilor climatice. Rolul omicilor</vt:lpstr>
      <vt:lpstr>Date omice publicate sau accesibile despre taxonii care cauzează HAB</vt:lpstr>
      <vt:lpstr>Ce se poate face pentru a reduce riscul bolilor transmise prin apă?</vt:lpstr>
      <vt:lpstr>Autoevaluare </vt:lpstr>
      <vt:lpstr>Lecturi suplimentare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waterborne diseases, toxic algae, balneology</dc:title>
  <dc:creator>Márovics Gergely Péter</dc:creator>
  <cp:lastModifiedBy>User</cp:lastModifiedBy>
  <cp:revision>47</cp:revision>
  <dcterms:created xsi:type="dcterms:W3CDTF">2023-07-11T12:25:49Z</dcterms:created>
  <dcterms:modified xsi:type="dcterms:W3CDTF">2025-04-22T13:00:41Z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