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0"/>
  </p:notesMasterIdLst>
  <p:sldIdLst>
    <p:sldId id="331" r:id="rId5"/>
    <p:sldId id="262" r:id="rId6"/>
    <p:sldId id="327" r:id="rId7"/>
    <p:sldId id="275" r:id="rId8"/>
    <p:sldId id="280" r:id="rId9"/>
    <p:sldId id="265" r:id="rId10"/>
    <p:sldId id="266" r:id="rId11"/>
    <p:sldId id="319" r:id="rId12"/>
    <p:sldId id="320" r:id="rId13"/>
    <p:sldId id="289" r:id="rId14"/>
    <p:sldId id="287" r:id="rId15"/>
    <p:sldId id="290" r:id="rId16"/>
    <p:sldId id="292" r:id="rId17"/>
    <p:sldId id="293" r:id="rId18"/>
    <p:sldId id="298" r:id="rId19"/>
    <p:sldId id="268" r:id="rId20"/>
    <p:sldId id="279" r:id="rId21"/>
    <p:sldId id="285" r:id="rId22"/>
    <p:sldId id="272" r:id="rId23"/>
    <p:sldId id="288" r:id="rId24"/>
    <p:sldId id="282" r:id="rId25"/>
    <p:sldId id="330" r:id="rId26"/>
    <p:sldId id="281" r:id="rId27"/>
    <p:sldId id="305" r:id="rId28"/>
    <p:sldId id="307" r:id="rId29"/>
    <p:sldId id="308" r:id="rId30"/>
    <p:sldId id="313" r:id="rId31"/>
    <p:sldId id="299" r:id="rId32"/>
    <p:sldId id="316" r:id="rId33"/>
    <p:sldId id="318" r:id="rId34"/>
    <p:sldId id="270" r:id="rId35"/>
    <p:sldId id="323" r:id="rId36"/>
    <p:sldId id="328" r:id="rId37"/>
    <p:sldId id="329" r:id="rId38"/>
    <p:sldId id="332" r:id="rId39"/>
  </p:sldIdLst>
  <p:sldSz cx="12192000" cy="6858000"/>
  <p:notesSz cx="6858000" cy="9144000"/>
  <p:defaultTextStyle>
    <a:defPPr rtl="0">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5820"/>
  </p:normalViewPr>
  <p:slideViewPr>
    <p:cSldViewPr snapToGrid="0" showGuides="1">
      <p:cViewPr varScale="1">
        <p:scale>
          <a:sx n="111" d="100"/>
          <a:sy n="111" d="100"/>
        </p:scale>
        <p:origin x="456" y="102"/>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iagrams/_rels/data4.xml.rels><?xml version="1.0" encoding="UTF-8" standalone="yes"?>
<Relationships xmlns="http://schemas.openxmlformats.org/package/2006/relationships"><Relationship Id="rId1" Type="http://schemas.openxmlformats.org/officeDocument/2006/relationships/image" Target="../media/image33.png"/></Relationships>
</file>

<file path=ppt/diagrams/_rels/drawing4.xml.rels><?xml version="1.0" encoding="UTF-8" standalone="yes"?>
<Relationships xmlns="http://schemas.openxmlformats.org/package/2006/relationships"><Relationship Id="rId1"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8A6F5-90F3-448A-B51E-FAA11ADAA994}" type="doc">
      <dgm:prSet loTypeId="urn:microsoft.com/office/officeart/2005/8/layout/hList1" loCatId="list" qsTypeId="urn:microsoft.com/office/officeart/2005/8/quickstyle/simple3" qsCatId="simple" csTypeId="urn:microsoft.com/office/officeart/2005/8/colors/accent1_2" csCatId="accent1" phldr="1"/>
      <dgm:spPr/>
      <dgm:t>
        <a:bodyPr rtlCol="0"/>
        <a:lstStyle/>
        <a:p>
          <a:pPr rtl="0"/>
          <a:endParaRPr lang="hu-HU"/>
        </a:p>
      </dgm:t>
    </dgm:pt>
    <dgm:pt modelId="{7D605682-25FB-4684-A2F9-69DAC7AA066A}">
      <dgm:prSet phldrT="[Szöveg]"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ro" sz="2000" b="1">
              <a:latin typeface="+mn-lt"/>
              <a:sym typeface="PT Sans" charset="-52"/>
            </a:rPr>
            <a:t>Afectarea directă a sănătății</a:t>
          </a:r>
          <a:endParaRPr lang="hu-HU" sz="1800" dirty="0"/>
        </a:p>
      </dgm:t>
    </dgm:pt>
    <dgm:pt modelId="{FFD63B34-61E6-4C4E-8E3C-852A998F16D3}" type="parTrans" cxnId="{E8D84A24-84D7-4E55-8B69-17F074A75EE9}">
      <dgm:prSet/>
      <dgm:spPr/>
      <dgm:t>
        <a:bodyPr rtlCol="0"/>
        <a:lstStyle/>
        <a:p>
          <a:pPr rtl="0"/>
          <a:endParaRPr lang="hu-HU">
            <a:solidFill>
              <a:schemeClr val="tx1"/>
            </a:solidFill>
          </a:endParaRPr>
        </a:p>
      </dgm:t>
    </dgm:pt>
    <dgm:pt modelId="{000F348A-D390-4356-BEF3-EBEA2670D223}" type="sibTrans" cxnId="{E8D84A24-84D7-4E55-8B69-17F074A75EE9}">
      <dgm:prSet/>
      <dgm:spPr/>
      <dgm:t>
        <a:bodyPr rtlCol="0"/>
        <a:lstStyle/>
        <a:p>
          <a:pPr rtl="0"/>
          <a:endParaRPr lang="hu-HU">
            <a:solidFill>
              <a:schemeClr val="tx1"/>
            </a:solidFill>
          </a:endParaRPr>
        </a:p>
      </dgm:t>
    </dgm:pt>
    <dgm:pt modelId="{CE97B37F-08EA-48D9-8026-C782D10CF31B}">
      <dgm:prSet phldrT="[Szöveg]" custT="1"/>
      <dgm:spPr/>
      <dgm:t>
        <a:bodyPr rtlCol="0"/>
        <a:lstStyle/>
        <a:p>
          <a:pPr rtl="0"/>
          <a:r>
            <a:rPr lang="ro" sz="2000" b="1">
              <a:latin typeface="+mn-lt"/>
              <a:sym typeface="PT Sans" charset="-52"/>
            </a:rPr>
            <a:t>Răspândirea bolii</a:t>
          </a:r>
          <a:endParaRPr lang="hu-HU" sz="1800" dirty="0"/>
        </a:p>
      </dgm:t>
    </dgm:pt>
    <dgm:pt modelId="{C01DE81F-0722-4BC7-AF6A-743A4F4C0238}" type="parTrans" cxnId="{72763593-81DB-440B-B6C2-5652EF626D6F}">
      <dgm:prSet/>
      <dgm:spPr/>
      <dgm:t>
        <a:bodyPr rtlCol="0"/>
        <a:lstStyle/>
        <a:p>
          <a:pPr rtl="0"/>
          <a:endParaRPr lang="hu-HU">
            <a:solidFill>
              <a:schemeClr val="tx1"/>
            </a:solidFill>
          </a:endParaRPr>
        </a:p>
      </dgm:t>
    </dgm:pt>
    <dgm:pt modelId="{73400A9C-3183-42B3-8EB3-4A9E45EEDD0B}" type="sibTrans" cxnId="{72763593-81DB-440B-B6C2-5652EF626D6F}">
      <dgm:prSet/>
      <dgm:spPr/>
      <dgm:t>
        <a:bodyPr rtlCol="0"/>
        <a:lstStyle/>
        <a:p>
          <a:pPr rtl="0"/>
          <a:endParaRPr lang="hu-HU">
            <a:solidFill>
              <a:schemeClr val="tx1"/>
            </a:solidFill>
          </a:endParaRPr>
        </a:p>
      </dgm:t>
    </dgm:pt>
    <dgm:pt modelId="{A079790B-433C-4CE7-BBB1-2DFE696D708A}">
      <dgm:prSet phldrT="[Szöveg]" custT="1"/>
      <dgm:spPr/>
      <dgm:t>
        <a:bodyPr rtlCol="0"/>
        <a:lstStyle/>
        <a:p>
          <a:pPr rtl="0"/>
          <a:r>
            <a:rPr lang="ro" sz="2400"/>
            <a:t>Boli răspândite de insecte, căpușe și rozătoare</a:t>
          </a:r>
          <a:endParaRPr lang="hu-HU" sz="2400" dirty="0"/>
        </a:p>
      </dgm:t>
    </dgm:pt>
    <dgm:pt modelId="{34C004CA-B9CD-4F60-9160-187F31C116B4}" type="parTrans" cxnId="{ABED6D73-AF50-48D1-93AE-D72ED476B6AF}">
      <dgm:prSet/>
      <dgm:spPr/>
      <dgm:t>
        <a:bodyPr rtlCol="0"/>
        <a:lstStyle/>
        <a:p>
          <a:pPr rtl="0"/>
          <a:endParaRPr lang="hu-HU">
            <a:solidFill>
              <a:schemeClr val="tx1"/>
            </a:solidFill>
          </a:endParaRPr>
        </a:p>
      </dgm:t>
    </dgm:pt>
    <dgm:pt modelId="{D951A7D4-1F15-4695-8D9D-9FBC922475DE}" type="sibTrans" cxnId="{ABED6D73-AF50-48D1-93AE-D72ED476B6AF}">
      <dgm:prSet/>
      <dgm:spPr/>
      <dgm:t>
        <a:bodyPr rtlCol="0"/>
        <a:lstStyle/>
        <a:p>
          <a:pPr rtl="0"/>
          <a:endParaRPr lang="hu-HU">
            <a:solidFill>
              <a:schemeClr val="tx1"/>
            </a:solidFill>
          </a:endParaRPr>
        </a:p>
      </dgm:t>
    </dgm:pt>
    <dgm:pt modelId="{F395CAF5-AE8E-4CF3-BE39-032DC8FC2566}">
      <dgm:prSet phldrT="[Szöveg]"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ro" sz="2000" b="1" dirty="0">
              <a:latin typeface="+mn-lt"/>
              <a:sym typeface="PT Sans" charset="-52"/>
            </a:rPr>
            <a:t>Distrugerea și perturbarea aprovizionării cu alimente</a:t>
          </a:r>
          <a:endParaRPr lang="hu-HU" sz="1800" dirty="0"/>
        </a:p>
      </dgm:t>
    </dgm:pt>
    <dgm:pt modelId="{0D549C6A-E0D0-479C-A9C5-18A9C3EF7E2A}" type="parTrans" cxnId="{8FD21C7B-F0B1-48FC-B3FC-D41AA9FDDAB1}">
      <dgm:prSet/>
      <dgm:spPr/>
      <dgm:t>
        <a:bodyPr rtlCol="0"/>
        <a:lstStyle/>
        <a:p>
          <a:pPr rtl="0"/>
          <a:endParaRPr lang="hu-HU">
            <a:solidFill>
              <a:schemeClr val="tx1"/>
            </a:solidFill>
          </a:endParaRPr>
        </a:p>
      </dgm:t>
    </dgm:pt>
    <dgm:pt modelId="{768832B0-89A3-43B2-BDBF-16433A350337}" type="sibTrans" cxnId="{8FD21C7B-F0B1-48FC-B3FC-D41AA9FDDAB1}">
      <dgm:prSet/>
      <dgm:spPr/>
      <dgm:t>
        <a:bodyPr rtlCol="0"/>
        <a:lstStyle/>
        <a:p>
          <a:pPr rtl="0"/>
          <a:endParaRPr lang="hu-HU">
            <a:solidFill>
              <a:schemeClr val="tx1"/>
            </a:solidFill>
          </a:endParaRPr>
        </a:p>
      </dgm:t>
    </dgm:pt>
    <dgm:pt modelId="{7A9D90F5-8BD4-4375-8996-2C96014D5550}">
      <dgm:prSet phldrT="[Szöveg]" custT="1"/>
      <dgm:spPr/>
      <dgm:t>
        <a:bodyPr rtlCol="0"/>
        <a:lstStyle/>
        <a:p>
          <a:pPr marL="57150" indent="0" defTabSz="488950" rtl="0">
            <a:spcBef>
              <a:spcPct val="0"/>
            </a:spcBef>
            <a:spcAft>
              <a:spcPct val="15000"/>
            </a:spcAft>
          </a:pPr>
          <a:r>
            <a:rPr lang="ro" sz="2400"/>
            <a:t>Foamete și malnutriție</a:t>
          </a:r>
          <a:endParaRPr lang="hu-HU" sz="2400" dirty="0"/>
        </a:p>
      </dgm:t>
    </dgm:pt>
    <dgm:pt modelId="{DB381598-DDD6-4B24-B982-EE94C25F8761}" type="parTrans" cxnId="{4F008849-7C57-4603-9AEE-5646DA1B36B4}">
      <dgm:prSet/>
      <dgm:spPr/>
      <dgm:t>
        <a:bodyPr rtlCol="0"/>
        <a:lstStyle/>
        <a:p>
          <a:pPr rtl="0"/>
          <a:endParaRPr lang="hu-HU">
            <a:solidFill>
              <a:schemeClr val="tx1"/>
            </a:solidFill>
          </a:endParaRPr>
        </a:p>
      </dgm:t>
    </dgm:pt>
    <dgm:pt modelId="{EC059C8B-E919-4B29-987D-31913E41126E}" type="sibTrans" cxnId="{4F008849-7C57-4603-9AEE-5646DA1B36B4}">
      <dgm:prSet/>
      <dgm:spPr/>
      <dgm:t>
        <a:bodyPr rtlCol="0"/>
        <a:lstStyle/>
        <a:p>
          <a:pPr rtl="0"/>
          <a:endParaRPr lang="hu-HU">
            <a:solidFill>
              <a:schemeClr val="tx1"/>
            </a:solidFill>
          </a:endParaRPr>
        </a:p>
      </dgm:t>
    </dgm:pt>
    <dgm:pt modelId="{01D8B814-DCE9-47EF-B4AE-CB3886612828}">
      <dgm:prSet custT="1"/>
      <dgm:spPr/>
      <dgm:t>
        <a:bodyPr rtlCol="0"/>
        <a:lstStyle/>
        <a:p>
          <a:pPr marL="0" marR="0" indent="0" defTabSz="914400" rtl="0" eaLnBrk="1" fontAlgn="auto" latinLnBrk="0" hangingPunct="1">
            <a:lnSpc>
              <a:spcPct val="100000"/>
            </a:lnSpc>
            <a:spcBef>
              <a:spcPts val="0"/>
            </a:spcBef>
            <a:spcAft>
              <a:spcPts val="0"/>
            </a:spcAft>
            <a:buClrTx/>
            <a:buSzTx/>
            <a:buFontTx/>
            <a:buNone/>
            <a:tabLst/>
            <a:defRPr/>
          </a:pPr>
          <a:r>
            <a:rPr lang="ro" sz="2000" b="1">
              <a:latin typeface="+mn-lt"/>
              <a:sym typeface="PT Sans" charset="-52"/>
            </a:rPr>
            <a:t>Perturbarea bunăstării</a:t>
          </a:r>
          <a:endParaRPr lang="hu-HU" sz="2400" dirty="0"/>
        </a:p>
      </dgm:t>
    </dgm:pt>
    <dgm:pt modelId="{24B7AAD2-C418-478D-A2B0-CF9B9DAA11EF}" type="parTrans" cxnId="{C2EC0DB7-F9D0-4446-B029-4D0F770D3FCD}">
      <dgm:prSet/>
      <dgm:spPr/>
      <dgm:t>
        <a:bodyPr rtlCol="0"/>
        <a:lstStyle/>
        <a:p>
          <a:pPr rtl="0"/>
          <a:endParaRPr lang="hu-HU">
            <a:solidFill>
              <a:schemeClr val="tx1"/>
            </a:solidFill>
          </a:endParaRPr>
        </a:p>
      </dgm:t>
    </dgm:pt>
    <dgm:pt modelId="{0CFC6545-8C03-4BDC-9425-197A08D674F1}" type="sibTrans" cxnId="{C2EC0DB7-F9D0-4446-B029-4D0F770D3FCD}">
      <dgm:prSet/>
      <dgm:spPr/>
      <dgm:t>
        <a:bodyPr rtlCol="0"/>
        <a:lstStyle/>
        <a:p>
          <a:pPr rtl="0"/>
          <a:endParaRPr lang="hu-HU">
            <a:solidFill>
              <a:schemeClr val="tx1"/>
            </a:solidFill>
          </a:endParaRPr>
        </a:p>
      </dgm:t>
    </dgm:pt>
    <dgm:pt modelId="{49B253DB-F502-4F9C-AD68-B82A764AA966}">
      <dgm:prSet custT="1"/>
      <dgm:spPr/>
      <dgm:t>
        <a:bodyPr rtlCol="0"/>
        <a:lstStyle/>
        <a:p>
          <a:pPr marL="57150" indent="0" defTabSz="488950" rtl="0">
            <a:spcBef>
              <a:spcPct val="0"/>
            </a:spcBef>
            <a:spcAft>
              <a:spcPct val="15000"/>
            </a:spcAft>
          </a:pPr>
          <a:r>
            <a:rPr lang="ro" sz="2400"/>
            <a:t>Probleme de sănătate mintală</a:t>
          </a:r>
          <a:endParaRPr lang="hu-HU" sz="2400" dirty="0"/>
        </a:p>
      </dgm:t>
    </dgm:pt>
    <dgm:pt modelId="{03DF55F6-5368-463E-ABC9-AE9E6A569133}" type="parTrans" cxnId="{1559332A-358E-4A84-ABD0-57E6EDA02279}">
      <dgm:prSet/>
      <dgm:spPr/>
      <dgm:t>
        <a:bodyPr rtlCol="0"/>
        <a:lstStyle/>
        <a:p>
          <a:pPr rtl="0"/>
          <a:endParaRPr lang="hu-HU">
            <a:solidFill>
              <a:schemeClr val="tx1"/>
            </a:solidFill>
          </a:endParaRPr>
        </a:p>
      </dgm:t>
    </dgm:pt>
    <dgm:pt modelId="{1B1B71C4-8035-4421-9EDC-1BB5807BF4BC}" type="sibTrans" cxnId="{1559332A-358E-4A84-ABD0-57E6EDA02279}">
      <dgm:prSet/>
      <dgm:spPr/>
      <dgm:t>
        <a:bodyPr rtlCol="0"/>
        <a:lstStyle/>
        <a:p>
          <a:pPr rtl="0"/>
          <a:endParaRPr lang="hu-HU">
            <a:solidFill>
              <a:schemeClr val="tx1"/>
            </a:solidFill>
          </a:endParaRPr>
        </a:p>
      </dgm:t>
    </dgm:pt>
    <dgm:pt modelId="{8B99A27A-64CA-47E2-8D13-808EA9C23894}">
      <dgm:prSet custT="1"/>
      <dgm:spPr/>
      <dgm:t>
        <a:bodyPr rtlCol="0"/>
        <a:lstStyle/>
        <a:p>
          <a:pPr rtl="0"/>
          <a:endParaRPr lang="hu-HU" sz="2400" dirty="0">
            <a:solidFill>
              <a:schemeClr val="tx1"/>
            </a:solidFill>
          </a:endParaRPr>
        </a:p>
      </dgm:t>
    </dgm:pt>
    <dgm:pt modelId="{14A35F40-B4DD-434E-98DF-DB6E5D608C44}" type="parTrans" cxnId="{8B162D33-D632-477F-AABD-092832AF1159}">
      <dgm:prSet/>
      <dgm:spPr/>
      <dgm:t>
        <a:bodyPr rtlCol="0"/>
        <a:lstStyle/>
        <a:p>
          <a:pPr rtl="0"/>
          <a:endParaRPr lang="hu-HU"/>
        </a:p>
      </dgm:t>
    </dgm:pt>
    <dgm:pt modelId="{2D649507-F29C-4E09-B26F-40AEC9CCA8A5}" type="sibTrans" cxnId="{8B162D33-D632-477F-AABD-092832AF1159}">
      <dgm:prSet/>
      <dgm:spPr/>
      <dgm:t>
        <a:bodyPr rtlCol="0"/>
        <a:lstStyle/>
        <a:p>
          <a:pPr rtl="0"/>
          <a:endParaRPr lang="hu-HU"/>
        </a:p>
      </dgm:t>
    </dgm:pt>
    <dgm:pt modelId="{1BB1DD67-9E4B-4877-84F7-F976FE4E8680}">
      <dgm:prSet custT="1"/>
      <dgm:spPr/>
      <dgm:t>
        <a:bodyPr rtlCol="0"/>
        <a:lstStyle/>
        <a:p>
          <a:pPr rtl="0"/>
          <a:r>
            <a:rPr lang="ro" sz="2400"/>
            <a:t>Apă contaminată</a:t>
          </a:r>
        </a:p>
      </dgm:t>
    </dgm:pt>
    <dgm:pt modelId="{B61A2814-5311-4B9C-AE34-F76E8825AADC}" type="parTrans" cxnId="{0BBFFC07-4ABB-4ACB-BD56-0F41410791DC}">
      <dgm:prSet/>
      <dgm:spPr/>
      <dgm:t>
        <a:bodyPr rtlCol="0"/>
        <a:lstStyle/>
        <a:p>
          <a:pPr rtl="0"/>
          <a:endParaRPr lang="hu-HU"/>
        </a:p>
      </dgm:t>
    </dgm:pt>
    <dgm:pt modelId="{652F122C-C046-49FE-B652-513965D327B3}" type="sibTrans" cxnId="{0BBFFC07-4ABB-4ACB-BD56-0F41410791DC}">
      <dgm:prSet/>
      <dgm:spPr/>
      <dgm:t>
        <a:bodyPr rtlCol="0"/>
        <a:lstStyle/>
        <a:p>
          <a:pPr rtl="0"/>
          <a:endParaRPr lang="hu-HU"/>
        </a:p>
      </dgm:t>
    </dgm:pt>
    <dgm:pt modelId="{D0464941-FD9C-4693-8001-F3F25BEE21D3}">
      <dgm:prSet custT="1"/>
      <dgm:spPr/>
      <dgm:t>
        <a:bodyPr rtlCol="0"/>
        <a:lstStyle/>
        <a:p>
          <a:pPr rtl="0"/>
          <a:r>
            <a:rPr lang="ro" sz="2400"/>
            <a:t>Alimente contaminate</a:t>
          </a:r>
          <a:endParaRPr lang="hu-HU" sz="2400" dirty="0"/>
        </a:p>
      </dgm:t>
    </dgm:pt>
    <dgm:pt modelId="{298DC04C-9AB7-4A35-939D-28DCD1FD88BC}" type="parTrans" cxnId="{2979887D-FB13-4797-A443-4C1BBB4E9FB7}">
      <dgm:prSet/>
      <dgm:spPr/>
      <dgm:t>
        <a:bodyPr rtlCol="0"/>
        <a:lstStyle/>
        <a:p>
          <a:pPr rtl="0"/>
          <a:endParaRPr lang="hu-HU"/>
        </a:p>
      </dgm:t>
    </dgm:pt>
    <dgm:pt modelId="{11156158-E0DA-4E7B-933B-BD5B2B578637}" type="sibTrans" cxnId="{2979887D-FB13-4797-A443-4C1BBB4E9FB7}">
      <dgm:prSet/>
      <dgm:spPr/>
      <dgm:t>
        <a:bodyPr rtlCol="0"/>
        <a:lstStyle/>
        <a:p>
          <a:pPr rtl="0"/>
          <a:endParaRPr lang="hu-HU"/>
        </a:p>
      </dgm:t>
    </dgm:pt>
    <dgm:pt modelId="{75EDF218-20E6-47B3-A23D-1366361558E2}">
      <dgm:prSet custT="1"/>
      <dgm:spPr/>
      <dgm:t>
        <a:bodyPr rtlCol="0"/>
        <a:lstStyle/>
        <a:p>
          <a:pPr rtl="0"/>
          <a:endParaRPr lang="hu-HU" sz="2400" dirty="0">
            <a:solidFill>
              <a:schemeClr val="tx1"/>
            </a:solidFill>
          </a:endParaRPr>
        </a:p>
      </dgm:t>
    </dgm:pt>
    <dgm:pt modelId="{AFAACB40-C77D-4CFF-A221-4D458FCDBCC6}" type="parTrans" cxnId="{C244A812-E771-410D-9136-C9A68CF0D269}">
      <dgm:prSet/>
      <dgm:spPr/>
      <dgm:t>
        <a:bodyPr rtlCol="0"/>
        <a:lstStyle/>
        <a:p>
          <a:pPr rtl="0"/>
          <a:endParaRPr lang="hu-HU"/>
        </a:p>
      </dgm:t>
    </dgm:pt>
    <dgm:pt modelId="{C3F7A379-0C0E-4F58-877C-2DAF4929F470}" type="sibTrans" cxnId="{C244A812-E771-410D-9136-C9A68CF0D269}">
      <dgm:prSet/>
      <dgm:spPr/>
      <dgm:t>
        <a:bodyPr rtlCol="0"/>
        <a:lstStyle/>
        <a:p>
          <a:pPr rtl="0"/>
          <a:endParaRPr lang="hu-HU"/>
        </a:p>
      </dgm:t>
    </dgm:pt>
    <dgm:pt modelId="{C8F3C722-CCC7-4363-ABF4-E834758F4453}">
      <dgm:prSet phldrT="[Szöveg]" custT="1"/>
      <dgm:spPr/>
      <dgm:t>
        <a:bodyPr rtlCol="0"/>
        <a:lstStyle/>
        <a:p>
          <a:pPr rtl="0"/>
          <a:r>
            <a:rPr lang="ro" sz="2400"/>
            <a:t>Căldură extremă</a:t>
          </a:r>
          <a:endParaRPr lang="en-US" sz="2400" dirty="0"/>
        </a:p>
      </dgm:t>
    </dgm:pt>
    <dgm:pt modelId="{E52DBACA-0C4C-4EE9-8360-177AFCA819DC}" type="parTrans" cxnId="{16F7564A-EE4D-4AB6-AE14-F1ACB05C802D}">
      <dgm:prSet/>
      <dgm:spPr/>
      <dgm:t>
        <a:bodyPr rtlCol="0"/>
        <a:lstStyle/>
        <a:p>
          <a:pPr rtl="0"/>
          <a:endParaRPr lang="hu-HU"/>
        </a:p>
      </dgm:t>
    </dgm:pt>
    <dgm:pt modelId="{277C221C-90E1-4163-B5EA-70715305C098}" type="sibTrans" cxnId="{16F7564A-EE4D-4AB6-AE14-F1ACB05C802D}">
      <dgm:prSet/>
      <dgm:spPr/>
      <dgm:t>
        <a:bodyPr rtlCol="0"/>
        <a:lstStyle/>
        <a:p>
          <a:pPr rtl="0"/>
          <a:endParaRPr lang="hu-HU"/>
        </a:p>
      </dgm:t>
    </dgm:pt>
    <dgm:pt modelId="{D52062E7-799C-42CD-B292-EC025B99B40B}">
      <dgm:prSet phldrT="[Szöveg]" custT="1"/>
      <dgm:spPr/>
      <dgm:t>
        <a:bodyPr rtlCol="0"/>
        <a:lstStyle/>
        <a:p>
          <a:pPr rtl="0"/>
          <a:r>
            <a:rPr lang="ro" sz="2400"/>
            <a:t>Vremea extremă</a:t>
          </a:r>
          <a:endParaRPr lang="hu-HU" sz="2400" dirty="0"/>
        </a:p>
      </dgm:t>
    </dgm:pt>
    <dgm:pt modelId="{1A165843-1CE6-483A-AEED-4723E1641251}" type="parTrans" cxnId="{5995A9B2-6D98-4D5C-88FF-D51688836DFE}">
      <dgm:prSet/>
      <dgm:spPr/>
      <dgm:t>
        <a:bodyPr rtlCol="0"/>
        <a:lstStyle/>
        <a:p>
          <a:pPr rtl="0"/>
          <a:endParaRPr lang="hu-HU"/>
        </a:p>
      </dgm:t>
    </dgm:pt>
    <dgm:pt modelId="{D2ACCA13-14AC-479F-BA41-2E3670721833}" type="sibTrans" cxnId="{5995A9B2-6D98-4D5C-88FF-D51688836DFE}">
      <dgm:prSet/>
      <dgm:spPr/>
      <dgm:t>
        <a:bodyPr rtlCol="0"/>
        <a:lstStyle/>
        <a:p>
          <a:pPr rtl="0"/>
          <a:endParaRPr lang="hu-HU"/>
        </a:p>
      </dgm:t>
    </dgm:pt>
    <dgm:pt modelId="{E893E505-9715-4B8E-BFFD-AA8F4F7439B0}">
      <dgm:prSet phldrT="[Szöveg]" custT="1"/>
      <dgm:spPr/>
      <dgm:t>
        <a:bodyPr rtlCol="0"/>
        <a:lstStyle/>
        <a:p>
          <a:pPr rtl="0"/>
          <a:r>
            <a:rPr lang="ro" sz="2400"/>
            <a:t>Poluarea aerului</a:t>
          </a:r>
          <a:endParaRPr lang="hu-HU" sz="2400" dirty="0"/>
        </a:p>
      </dgm:t>
    </dgm:pt>
    <dgm:pt modelId="{3F53F158-D047-4CFB-A0D1-1BB95CBA590A}" type="parTrans" cxnId="{86A53A6F-ACF9-4536-AB31-2683EAC4118C}">
      <dgm:prSet/>
      <dgm:spPr/>
      <dgm:t>
        <a:bodyPr rtlCol="0"/>
        <a:lstStyle/>
        <a:p>
          <a:pPr rtl="0"/>
          <a:endParaRPr lang="hu-HU"/>
        </a:p>
      </dgm:t>
    </dgm:pt>
    <dgm:pt modelId="{A22FBB4D-81A5-4EC0-A709-5D5292650EC9}" type="sibTrans" cxnId="{86A53A6F-ACF9-4536-AB31-2683EAC4118C}">
      <dgm:prSet/>
      <dgm:spPr/>
      <dgm:t>
        <a:bodyPr rtlCol="0"/>
        <a:lstStyle/>
        <a:p>
          <a:pPr rtl="0"/>
          <a:endParaRPr lang="hu-HU"/>
        </a:p>
      </dgm:t>
    </dgm:pt>
    <dgm:pt modelId="{0E6D734F-2A83-466E-8F3E-0C02B063B9DE}">
      <dgm:prSet custT="1"/>
      <dgm:spPr/>
      <dgm:t>
        <a:bodyPr rtlCol="0"/>
        <a:lstStyle/>
        <a:p>
          <a:pPr rtl="0"/>
          <a:endParaRPr lang="hu-HU" sz="2400" dirty="0">
            <a:solidFill>
              <a:schemeClr val="tx1"/>
            </a:solidFill>
          </a:endParaRPr>
        </a:p>
      </dgm:t>
    </dgm:pt>
    <dgm:pt modelId="{EFF38001-CA38-43BA-BB98-67FC218FABD4}" type="parTrans" cxnId="{5868B62F-821A-4A1C-BCF1-11D89E14C166}">
      <dgm:prSet/>
      <dgm:spPr/>
      <dgm:t>
        <a:bodyPr rtlCol="0"/>
        <a:lstStyle/>
        <a:p>
          <a:pPr rtl="0"/>
          <a:endParaRPr lang="hu-HU"/>
        </a:p>
      </dgm:t>
    </dgm:pt>
    <dgm:pt modelId="{91F83C11-48DA-471C-840D-FB8ECC242D12}" type="sibTrans" cxnId="{5868B62F-821A-4A1C-BCF1-11D89E14C166}">
      <dgm:prSet/>
      <dgm:spPr/>
      <dgm:t>
        <a:bodyPr rtlCol="0"/>
        <a:lstStyle/>
        <a:p>
          <a:pPr rtl="0"/>
          <a:endParaRPr lang="hu-HU"/>
        </a:p>
      </dgm:t>
    </dgm:pt>
    <dgm:pt modelId="{C2F088A4-C760-4A1D-B572-D0F2BD453506}">
      <dgm:prSet custT="1"/>
      <dgm:spPr/>
      <dgm:t>
        <a:bodyPr rtlCol="0"/>
        <a:lstStyle/>
        <a:p>
          <a:pPr rtl="0"/>
          <a:endParaRPr lang="hu-HU" sz="2400" dirty="0">
            <a:solidFill>
              <a:schemeClr val="tx1"/>
            </a:solidFill>
          </a:endParaRPr>
        </a:p>
      </dgm:t>
    </dgm:pt>
    <dgm:pt modelId="{DB651F8A-5DAB-417B-A6F1-3AAF1F3047EB}" type="parTrans" cxnId="{F3102504-930C-4F5F-8B24-70DAC21C6373}">
      <dgm:prSet/>
      <dgm:spPr/>
      <dgm:t>
        <a:bodyPr rtlCol="0"/>
        <a:lstStyle/>
        <a:p>
          <a:pPr rtl="0"/>
          <a:endParaRPr lang="hu-HU"/>
        </a:p>
      </dgm:t>
    </dgm:pt>
    <dgm:pt modelId="{653AA06F-DE49-4A88-96DA-1D3761E7869F}" type="sibTrans" cxnId="{F3102504-930C-4F5F-8B24-70DAC21C6373}">
      <dgm:prSet/>
      <dgm:spPr/>
      <dgm:t>
        <a:bodyPr rtlCol="0"/>
        <a:lstStyle/>
        <a:p>
          <a:pPr rtl="0"/>
          <a:endParaRPr lang="hu-HU"/>
        </a:p>
      </dgm:t>
    </dgm:pt>
    <dgm:pt modelId="{EE736986-C9D8-43C2-8BC2-31D3D5AD145B}" type="pres">
      <dgm:prSet presAssocID="{11A8A6F5-90F3-448A-B51E-FAA11ADAA994}" presName="Name0" presStyleCnt="0">
        <dgm:presLayoutVars>
          <dgm:dir/>
          <dgm:animLvl val="lvl"/>
          <dgm:resizeHandles val="exact"/>
        </dgm:presLayoutVars>
      </dgm:prSet>
      <dgm:spPr/>
      <dgm:t>
        <a:bodyPr/>
        <a:lstStyle/>
        <a:p>
          <a:endParaRPr lang="hu-HU"/>
        </a:p>
      </dgm:t>
    </dgm:pt>
    <dgm:pt modelId="{083EDC92-35FF-4382-A6D1-BE7F48864D60}" type="pres">
      <dgm:prSet presAssocID="{7D605682-25FB-4684-A2F9-69DAC7AA066A}" presName="composite" presStyleCnt="0"/>
      <dgm:spPr/>
    </dgm:pt>
    <dgm:pt modelId="{EA64971F-3098-4871-A022-BAB740C08545}" type="pres">
      <dgm:prSet presAssocID="{7D605682-25FB-4684-A2F9-69DAC7AA066A}" presName="parTx" presStyleLbl="alignNode1" presStyleIdx="0" presStyleCnt="4">
        <dgm:presLayoutVars>
          <dgm:chMax val="0"/>
          <dgm:chPref val="0"/>
          <dgm:bulletEnabled val="1"/>
        </dgm:presLayoutVars>
      </dgm:prSet>
      <dgm:spPr/>
      <dgm:t>
        <a:bodyPr/>
        <a:lstStyle/>
        <a:p>
          <a:endParaRPr lang="hu-HU"/>
        </a:p>
      </dgm:t>
    </dgm:pt>
    <dgm:pt modelId="{28C51DA3-D185-4421-B6AC-3F6E3ED639C5}" type="pres">
      <dgm:prSet presAssocID="{7D605682-25FB-4684-A2F9-69DAC7AA066A}" presName="desTx" presStyleLbl="alignAccFollowNode1" presStyleIdx="0" presStyleCnt="4">
        <dgm:presLayoutVars>
          <dgm:bulletEnabled val="1"/>
        </dgm:presLayoutVars>
      </dgm:prSet>
      <dgm:spPr/>
      <dgm:t>
        <a:bodyPr/>
        <a:lstStyle/>
        <a:p>
          <a:endParaRPr lang="hu-HU"/>
        </a:p>
      </dgm:t>
    </dgm:pt>
    <dgm:pt modelId="{A084F925-B40E-4CD8-AB49-59C77F7077E2}" type="pres">
      <dgm:prSet presAssocID="{000F348A-D390-4356-BEF3-EBEA2670D223}" presName="space" presStyleCnt="0"/>
      <dgm:spPr/>
    </dgm:pt>
    <dgm:pt modelId="{496F31FA-22B5-4F03-9232-ADF87F4A2338}" type="pres">
      <dgm:prSet presAssocID="{CE97B37F-08EA-48D9-8026-C782D10CF31B}" presName="composite" presStyleCnt="0"/>
      <dgm:spPr/>
    </dgm:pt>
    <dgm:pt modelId="{B7E191DC-7C0A-4A05-B1B6-29E35115189F}" type="pres">
      <dgm:prSet presAssocID="{CE97B37F-08EA-48D9-8026-C782D10CF31B}" presName="parTx" presStyleLbl="alignNode1" presStyleIdx="1" presStyleCnt="4">
        <dgm:presLayoutVars>
          <dgm:chMax val="0"/>
          <dgm:chPref val="0"/>
          <dgm:bulletEnabled val="1"/>
        </dgm:presLayoutVars>
      </dgm:prSet>
      <dgm:spPr/>
      <dgm:t>
        <a:bodyPr/>
        <a:lstStyle/>
        <a:p>
          <a:endParaRPr lang="hu-HU"/>
        </a:p>
      </dgm:t>
    </dgm:pt>
    <dgm:pt modelId="{6C5F50F6-93E4-470B-82D8-D1254DE3F46B}" type="pres">
      <dgm:prSet presAssocID="{CE97B37F-08EA-48D9-8026-C782D10CF31B}" presName="desTx" presStyleLbl="alignAccFollowNode1" presStyleIdx="1" presStyleCnt="4">
        <dgm:presLayoutVars>
          <dgm:bulletEnabled val="1"/>
        </dgm:presLayoutVars>
      </dgm:prSet>
      <dgm:spPr/>
      <dgm:t>
        <a:bodyPr/>
        <a:lstStyle/>
        <a:p>
          <a:endParaRPr lang="hu-HU"/>
        </a:p>
      </dgm:t>
    </dgm:pt>
    <dgm:pt modelId="{79956D1D-B120-47DC-9FC4-DF2C5ED8F365}" type="pres">
      <dgm:prSet presAssocID="{73400A9C-3183-42B3-8EB3-4A9E45EEDD0B}" presName="space" presStyleCnt="0"/>
      <dgm:spPr/>
    </dgm:pt>
    <dgm:pt modelId="{E4DE251A-C299-4BE5-A7FD-6B3124E6C425}" type="pres">
      <dgm:prSet presAssocID="{F395CAF5-AE8E-4CF3-BE39-032DC8FC2566}" presName="composite" presStyleCnt="0"/>
      <dgm:spPr/>
    </dgm:pt>
    <dgm:pt modelId="{846EFBE1-B234-4E3C-A630-B1984AC28B92}" type="pres">
      <dgm:prSet presAssocID="{F395CAF5-AE8E-4CF3-BE39-032DC8FC2566}" presName="parTx" presStyleLbl="alignNode1" presStyleIdx="2" presStyleCnt="4" custScaleX="115082" custScaleY="165122">
        <dgm:presLayoutVars>
          <dgm:chMax val="0"/>
          <dgm:chPref val="0"/>
          <dgm:bulletEnabled val="1"/>
        </dgm:presLayoutVars>
      </dgm:prSet>
      <dgm:spPr/>
      <dgm:t>
        <a:bodyPr/>
        <a:lstStyle/>
        <a:p>
          <a:endParaRPr lang="hu-HU"/>
        </a:p>
      </dgm:t>
    </dgm:pt>
    <dgm:pt modelId="{C3C099AB-8A91-4873-9B9E-1263B7D7BAE4}" type="pres">
      <dgm:prSet presAssocID="{F395CAF5-AE8E-4CF3-BE39-032DC8FC2566}" presName="desTx" presStyleLbl="alignAccFollowNode1" presStyleIdx="2" presStyleCnt="4" custScaleX="113720" custScaleY="81252">
        <dgm:presLayoutVars>
          <dgm:bulletEnabled val="1"/>
        </dgm:presLayoutVars>
      </dgm:prSet>
      <dgm:spPr/>
      <dgm:t>
        <a:bodyPr/>
        <a:lstStyle/>
        <a:p>
          <a:endParaRPr lang="hu-HU"/>
        </a:p>
      </dgm:t>
    </dgm:pt>
    <dgm:pt modelId="{0A6BF853-BF18-457E-98DC-6F52C346F9A3}" type="pres">
      <dgm:prSet presAssocID="{768832B0-89A3-43B2-BDBF-16433A350337}" presName="space" presStyleCnt="0"/>
      <dgm:spPr/>
    </dgm:pt>
    <dgm:pt modelId="{2F7AD87F-BD12-42ED-8103-D1DBD4C37C79}" type="pres">
      <dgm:prSet presAssocID="{01D8B814-DCE9-47EF-B4AE-CB3886612828}" presName="composite" presStyleCnt="0"/>
      <dgm:spPr/>
    </dgm:pt>
    <dgm:pt modelId="{38A72842-EC4A-4DCE-A1EE-6CE43394BADE}" type="pres">
      <dgm:prSet presAssocID="{01D8B814-DCE9-47EF-B4AE-CB3886612828}" presName="parTx" presStyleLbl="alignNode1" presStyleIdx="3" presStyleCnt="4">
        <dgm:presLayoutVars>
          <dgm:chMax val="0"/>
          <dgm:chPref val="0"/>
          <dgm:bulletEnabled val="1"/>
        </dgm:presLayoutVars>
      </dgm:prSet>
      <dgm:spPr/>
      <dgm:t>
        <a:bodyPr/>
        <a:lstStyle/>
        <a:p>
          <a:endParaRPr lang="hu-HU"/>
        </a:p>
      </dgm:t>
    </dgm:pt>
    <dgm:pt modelId="{2F332A51-55E1-43B7-8DEA-D6D49BB16389}" type="pres">
      <dgm:prSet presAssocID="{01D8B814-DCE9-47EF-B4AE-CB3886612828}" presName="desTx" presStyleLbl="alignAccFollowNode1" presStyleIdx="3" presStyleCnt="4">
        <dgm:presLayoutVars>
          <dgm:bulletEnabled val="1"/>
        </dgm:presLayoutVars>
      </dgm:prSet>
      <dgm:spPr/>
      <dgm:t>
        <a:bodyPr/>
        <a:lstStyle/>
        <a:p>
          <a:endParaRPr lang="hu-HU"/>
        </a:p>
      </dgm:t>
    </dgm:pt>
  </dgm:ptLst>
  <dgm:cxnLst>
    <dgm:cxn modelId="{788AAA11-5BBE-4D7C-8ABF-DEF73F6C2B4B}" type="presOf" srcId="{1BB1DD67-9E4B-4877-84F7-F976FE4E8680}" destId="{6C5F50F6-93E4-470B-82D8-D1254DE3F46B}" srcOrd="0" destOrd="1" presId="urn:microsoft.com/office/officeart/2005/8/layout/hList1"/>
    <dgm:cxn modelId="{20505BCE-0747-4F0E-8D30-21F2E16795B0}" type="presOf" srcId="{0E6D734F-2A83-466E-8F3E-0C02B063B9DE}" destId="{C3C099AB-8A91-4873-9B9E-1263B7D7BAE4}" srcOrd="0" destOrd="1" presId="urn:microsoft.com/office/officeart/2005/8/layout/hList1"/>
    <dgm:cxn modelId="{D43E2AF4-ABFF-4C0E-B3EA-989158BE8ADB}" type="presOf" srcId="{49B253DB-F502-4F9C-AD68-B82A764AA966}" destId="{2F332A51-55E1-43B7-8DEA-D6D49BB16389}" srcOrd="0" destOrd="0" presId="urn:microsoft.com/office/officeart/2005/8/layout/hList1"/>
    <dgm:cxn modelId="{35E20587-CB9D-4950-BCB0-4CCA793F2044}" type="presOf" srcId="{11A8A6F5-90F3-448A-B51E-FAA11ADAA994}" destId="{EE736986-C9D8-43C2-8BC2-31D3D5AD145B}" srcOrd="0" destOrd="0" presId="urn:microsoft.com/office/officeart/2005/8/layout/hList1"/>
    <dgm:cxn modelId="{EDDDE207-7A94-4F0E-A9D3-79CAED67ED27}" type="presOf" srcId="{D0464941-FD9C-4693-8001-F3F25BEE21D3}" destId="{6C5F50F6-93E4-470B-82D8-D1254DE3F46B}" srcOrd="0" destOrd="2" presId="urn:microsoft.com/office/officeart/2005/8/layout/hList1"/>
    <dgm:cxn modelId="{0BBFFC07-4ABB-4ACB-BD56-0F41410791DC}" srcId="{CE97B37F-08EA-48D9-8026-C782D10CF31B}" destId="{1BB1DD67-9E4B-4877-84F7-F976FE4E8680}" srcOrd="1" destOrd="0" parTransId="{B61A2814-5311-4B9C-AE34-F76E8825AADC}" sibTransId="{652F122C-C046-49FE-B652-513965D327B3}"/>
    <dgm:cxn modelId="{6468C2B2-85F0-4775-968B-32D4BF6497EE}" type="presOf" srcId="{CE97B37F-08EA-48D9-8026-C782D10CF31B}" destId="{B7E191DC-7C0A-4A05-B1B6-29E35115189F}" srcOrd="0" destOrd="0" presId="urn:microsoft.com/office/officeart/2005/8/layout/hList1"/>
    <dgm:cxn modelId="{2979887D-FB13-4797-A443-4C1BBB4E9FB7}" srcId="{CE97B37F-08EA-48D9-8026-C782D10CF31B}" destId="{D0464941-FD9C-4693-8001-F3F25BEE21D3}" srcOrd="2" destOrd="0" parTransId="{298DC04C-9AB7-4A35-939D-28DCD1FD88BC}" sibTransId="{11156158-E0DA-4E7B-933B-BD5B2B578637}"/>
    <dgm:cxn modelId="{9E7E28A2-F4E8-4EBE-A4A0-7BFE6BB2A470}" type="presOf" srcId="{C8F3C722-CCC7-4363-ABF4-E834758F4453}" destId="{28C51DA3-D185-4421-B6AC-3F6E3ED639C5}" srcOrd="0" destOrd="0" presId="urn:microsoft.com/office/officeart/2005/8/layout/hList1"/>
    <dgm:cxn modelId="{8B162D33-D632-477F-AABD-092832AF1159}" srcId="{CE97B37F-08EA-48D9-8026-C782D10CF31B}" destId="{8B99A27A-64CA-47E2-8D13-808EA9C23894}" srcOrd="3" destOrd="0" parTransId="{14A35F40-B4DD-434E-98DF-DB6E5D608C44}" sibTransId="{2D649507-F29C-4E09-B26F-40AEC9CCA8A5}"/>
    <dgm:cxn modelId="{23F4C4E1-B08A-436A-8C59-3E769DA20CF5}" type="presOf" srcId="{E893E505-9715-4B8E-BFFD-AA8F4F7439B0}" destId="{28C51DA3-D185-4421-B6AC-3F6E3ED639C5}" srcOrd="0" destOrd="1" presId="urn:microsoft.com/office/officeart/2005/8/layout/hList1"/>
    <dgm:cxn modelId="{86A53A6F-ACF9-4536-AB31-2683EAC4118C}" srcId="{7D605682-25FB-4684-A2F9-69DAC7AA066A}" destId="{E893E505-9715-4B8E-BFFD-AA8F4F7439B0}" srcOrd="1" destOrd="0" parTransId="{3F53F158-D047-4CFB-A0D1-1BB95CBA590A}" sibTransId="{A22FBB4D-81A5-4EC0-A709-5D5292650EC9}"/>
    <dgm:cxn modelId="{E8D84A24-84D7-4E55-8B69-17F074A75EE9}" srcId="{11A8A6F5-90F3-448A-B51E-FAA11ADAA994}" destId="{7D605682-25FB-4684-A2F9-69DAC7AA066A}" srcOrd="0" destOrd="0" parTransId="{FFD63B34-61E6-4C4E-8E3C-852A998F16D3}" sibTransId="{000F348A-D390-4356-BEF3-EBEA2670D223}"/>
    <dgm:cxn modelId="{2AB8CE9F-8F03-4D77-AAE5-7B2F9879B45A}" type="presOf" srcId="{C2F088A4-C760-4A1D-B572-D0F2BD453506}" destId="{2F332A51-55E1-43B7-8DEA-D6D49BB16389}" srcOrd="0" destOrd="1" presId="urn:microsoft.com/office/officeart/2005/8/layout/hList1"/>
    <dgm:cxn modelId="{13CFB88E-72A3-40D9-B742-683EB237396C}" type="presOf" srcId="{D52062E7-799C-42CD-B292-EC025B99B40B}" destId="{28C51DA3-D185-4421-B6AC-3F6E3ED639C5}" srcOrd="0" destOrd="2" presId="urn:microsoft.com/office/officeart/2005/8/layout/hList1"/>
    <dgm:cxn modelId="{8FD21C7B-F0B1-48FC-B3FC-D41AA9FDDAB1}" srcId="{11A8A6F5-90F3-448A-B51E-FAA11ADAA994}" destId="{F395CAF5-AE8E-4CF3-BE39-032DC8FC2566}" srcOrd="2" destOrd="0" parTransId="{0D549C6A-E0D0-479C-A9C5-18A9C3EF7E2A}" sibTransId="{768832B0-89A3-43B2-BDBF-16433A350337}"/>
    <dgm:cxn modelId="{C2EC0DB7-F9D0-4446-B029-4D0F770D3FCD}" srcId="{11A8A6F5-90F3-448A-B51E-FAA11ADAA994}" destId="{01D8B814-DCE9-47EF-B4AE-CB3886612828}" srcOrd="3" destOrd="0" parTransId="{24B7AAD2-C418-478D-A2B0-CF9B9DAA11EF}" sibTransId="{0CFC6545-8C03-4BDC-9425-197A08D674F1}"/>
    <dgm:cxn modelId="{4D1F4156-6BBC-48F6-A770-9BF75B713793}" type="presOf" srcId="{7A9D90F5-8BD4-4375-8996-2C96014D5550}" destId="{C3C099AB-8A91-4873-9B9E-1263B7D7BAE4}" srcOrd="0" destOrd="0" presId="urn:microsoft.com/office/officeart/2005/8/layout/hList1"/>
    <dgm:cxn modelId="{5995A9B2-6D98-4D5C-88FF-D51688836DFE}" srcId="{7D605682-25FB-4684-A2F9-69DAC7AA066A}" destId="{D52062E7-799C-42CD-B292-EC025B99B40B}" srcOrd="2" destOrd="0" parTransId="{1A165843-1CE6-483A-AEED-4723E1641251}" sibTransId="{D2ACCA13-14AC-479F-BA41-2E3670721833}"/>
    <dgm:cxn modelId="{16F7564A-EE4D-4AB6-AE14-F1ACB05C802D}" srcId="{7D605682-25FB-4684-A2F9-69DAC7AA066A}" destId="{C8F3C722-CCC7-4363-ABF4-E834758F4453}" srcOrd="0" destOrd="0" parTransId="{E52DBACA-0C4C-4EE9-8360-177AFCA819DC}" sibTransId="{277C221C-90E1-4163-B5EA-70715305C098}"/>
    <dgm:cxn modelId="{F3102504-930C-4F5F-8B24-70DAC21C6373}" srcId="{01D8B814-DCE9-47EF-B4AE-CB3886612828}" destId="{C2F088A4-C760-4A1D-B572-D0F2BD453506}" srcOrd="1" destOrd="0" parTransId="{DB651F8A-5DAB-417B-A6F1-3AAF1F3047EB}" sibTransId="{653AA06F-DE49-4A88-96DA-1D3761E7869F}"/>
    <dgm:cxn modelId="{E576BFDE-3A1F-44D7-8F28-C7C12441B15A}" type="presOf" srcId="{75EDF218-20E6-47B3-A23D-1366361558E2}" destId="{28C51DA3-D185-4421-B6AC-3F6E3ED639C5}" srcOrd="0" destOrd="3" presId="urn:microsoft.com/office/officeart/2005/8/layout/hList1"/>
    <dgm:cxn modelId="{0BA50CD3-537E-4EBA-BF3E-2E43363157FA}" type="presOf" srcId="{F395CAF5-AE8E-4CF3-BE39-032DC8FC2566}" destId="{846EFBE1-B234-4E3C-A630-B1984AC28B92}" srcOrd="0" destOrd="0" presId="urn:microsoft.com/office/officeart/2005/8/layout/hList1"/>
    <dgm:cxn modelId="{4F008849-7C57-4603-9AEE-5646DA1B36B4}" srcId="{F395CAF5-AE8E-4CF3-BE39-032DC8FC2566}" destId="{7A9D90F5-8BD4-4375-8996-2C96014D5550}" srcOrd="0" destOrd="0" parTransId="{DB381598-DDD6-4B24-B982-EE94C25F8761}" sibTransId="{EC059C8B-E919-4B29-987D-31913E41126E}"/>
    <dgm:cxn modelId="{72763593-81DB-440B-B6C2-5652EF626D6F}" srcId="{11A8A6F5-90F3-448A-B51E-FAA11ADAA994}" destId="{CE97B37F-08EA-48D9-8026-C782D10CF31B}" srcOrd="1" destOrd="0" parTransId="{C01DE81F-0722-4BC7-AF6A-743A4F4C0238}" sibTransId="{73400A9C-3183-42B3-8EB3-4A9E45EEDD0B}"/>
    <dgm:cxn modelId="{80903319-4D7C-4073-93BC-C042DF568996}" type="presOf" srcId="{7D605682-25FB-4684-A2F9-69DAC7AA066A}" destId="{EA64971F-3098-4871-A022-BAB740C08545}" srcOrd="0" destOrd="0" presId="urn:microsoft.com/office/officeart/2005/8/layout/hList1"/>
    <dgm:cxn modelId="{C244A812-E771-410D-9136-C9A68CF0D269}" srcId="{7D605682-25FB-4684-A2F9-69DAC7AA066A}" destId="{75EDF218-20E6-47B3-A23D-1366361558E2}" srcOrd="3" destOrd="0" parTransId="{AFAACB40-C77D-4CFF-A221-4D458FCDBCC6}" sibTransId="{C3F7A379-0C0E-4F58-877C-2DAF4929F470}"/>
    <dgm:cxn modelId="{ABED6D73-AF50-48D1-93AE-D72ED476B6AF}" srcId="{CE97B37F-08EA-48D9-8026-C782D10CF31B}" destId="{A079790B-433C-4CE7-BBB1-2DFE696D708A}" srcOrd="0" destOrd="0" parTransId="{34C004CA-B9CD-4F60-9160-187F31C116B4}" sibTransId="{D951A7D4-1F15-4695-8D9D-9FBC922475DE}"/>
    <dgm:cxn modelId="{9F9D338A-7259-471C-A66D-C4C13E8A055B}" type="presOf" srcId="{8B99A27A-64CA-47E2-8D13-808EA9C23894}" destId="{6C5F50F6-93E4-470B-82D8-D1254DE3F46B}" srcOrd="0" destOrd="3" presId="urn:microsoft.com/office/officeart/2005/8/layout/hList1"/>
    <dgm:cxn modelId="{9FD6DC78-08E1-4B00-9EF8-802C0B6E349D}" type="presOf" srcId="{01D8B814-DCE9-47EF-B4AE-CB3886612828}" destId="{38A72842-EC4A-4DCE-A1EE-6CE43394BADE}" srcOrd="0" destOrd="0" presId="urn:microsoft.com/office/officeart/2005/8/layout/hList1"/>
    <dgm:cxn modelId="{5868B62F-821A-4A1C-BCF1-11D89E14C166}" srcId="{F395CAF5-AE8E-4CF3-BE39-032DC8FC2566}" destId="{0E6D734F-2A83-466E-8F3E-0C02B063B9DE}" srcOrd="1" destOrd="0" parTransId="{EFF38001-CA38-43BA-BB98-67FC218FABD4}" sibTransId="{91F83C11-48DA-471C-840D-FB8ECC242D12}"/>
    <dgm:cxn modelId="{DA506679-4C61-41A0-9A6E-100BFEDD662B}" type="presOf" srcId="{A079790B-433C-4CE7-BBB1-2DFE696D708A}" destId="{6C5F50F6-93E4-470B-82D8-D1254DE3F46B}" srcOrd="0" destOrd="0" presId="urn:microsoft.com/office/officeart/2005/8/layout/hList1"/>
    <dgm:cxn modelId="{1559332A-358E-4A84-ABD0-57E6EDA02279}" srcId="{01D8B814-DCE9-47EF-B4AE-CB3886612828}" destId="{49B253DB-F502-4F9C-AD68-B82A764AA966}" srcOrd="0" destOrd="0" parTransId="{03DF55F6-5368-463E-ABC9-AE9E6A569133}" sibTransId="{1B1B71C4-8035-4421-9EDC-1BB5807BF4BC}"/>
    <dgm:cxn modelId="{B2C66E3E-0C2B-4F5E-80A0-6D46EA56F668}" type="presParOf" srcId="{EE736986-C9D8-43C2-8BC2-31D3D5AD145B}" destId="{083EDC92-35FF-4382-A6D1-BE7F48864D60}" srcOrd="0" destOrd="0" presId="urn:microsoft.com/office/officeart/2005/8/layout/hList1"/>
    <dgm:cxn modelId="{A4D8D863-43A8-4580-9893-BA3DF619CB88}" type="presParOf" srcId="{083EDC92-35FF-4382-A6D1-BE7F48864D60}" destId="{EA64971F-3098-4871-A022-BAB740C08545}" srcOrd="0" destOrd="0" presId="urn:microsoft.com/office/officeart/2005/8/layout/hList1"/>
    <dgm:cxn modelId="{7C0DA0A8-C94E-4BE0-8406-271E7165308D}" type="presParOf" srcId="{083EDC92-35FF-4382-A6D1-BE7F48864D60}" destId="{28C51DA3-D185-4421-B6AC-3F6E3ED639C5}" srcOrd="1" destOrd="0" presId="urn:microsoft.com/office/officeart/2005/8/layout/hList1"/>
    <dgm:cxn modelId="{38514C19-DBDC-4F43-9ABB-6A76BB8AE674}" type="presParOf" srcId="{EE736986-C9D8-43C2-8BC2-31D3D5AD145B}" destId="{A084F925-B40E-4CD8-AB49-59C77F7077E2}" srcOrd="1" destOrd="0" presId="urn:microsoft.com/office/officeart/2005/8/layout/hList1"/>
    <dgm:cxn modelId="{0047F968-4F33-435A-9F57-CC9C440801ED}" type="presParOf" srcId="{EE736986-C9D8-43C2-8BC2-31D3D5AD145B}" destId="{496F31FA-22B5-4F03-9232-ADF87F4A2338}" srcOrd="2" destOrd="0" presId="urn:microsoft.com/office/officeart/2005/8/layout/hList1"/>
    <dgm:cxn modelId="{621CCA1F-5A95-4160-95D7-FA106618EBEC}" type="presParOf" srcId="{496F31FA-22B5-4F03-9232-ADF87F4A2338}" destId="{B7E191DC-7C0A-4A05-B1B6-29E35115189F}" srcOrd="0" destOrd="0" presId="urn:microsoft.com/office/officeart/2005/8/layout/hList1"/>
    <dgm:cxn modelId="{7D92CA1D-BB3C-42A4-905A-A617EB6FEE11}" type="presParOf" srcId="{496F31FA-22B5-4F03-9232-ADF87F4A2338}" destId="{6C5F50F6-93E4-470B-82D8-D1254DE3F46B}" srcOrd="1" destOrd="0" presId="urn:microsoft.com/office/officeart/2005/8/layout/hList1"/>
    <dgm:cxn modelId="{34A4B48D-4E34-4DCF-948E-49FC4AE627D5}" type="presParOf" srcId="{EE736986-C9D8-43C2-8BC2-31D3D5AD145B}" destId="{79956D1D-B120-47DC-9FC4-DF2C5ED8F365}" srcOrd="3" destOrd="0" presId="urn:microsoft.com/office/officeart/2005/8/layout/hList1"/>
    <dgm:cxn modelId="{EC56F931-F476-4F76-8D21-3DEB93EE59F9}" type="presParOf" srcId="{EE736986-C9D8-43C2-8BC2-31D3D5AD145B}" destId="{E4DE251A-C299-4BE5-A7FD-6B3124E6C425}" srcOrd="4" destOrd="0" presId="urn:microsoft.com/office/officeart/2005/8/layout/hList1"/>
    <dgm:cxn modelId="{67F76F66-CC36-4C32-9109-95FE8BC82FFE}" type="presParOf" srcId="{E4DE251A-C299-4BE5-A7FD-6B3124E6C425}" destId="{846EFBE1-B234-4E3C-A630-B1984AC28B92}" srcOrd="0" destOrd="0" presId="urn:microsoft.com/office/officeart/2005/8/layout/hList1"/>
    <dgm:cxn modelId="{2D0C2FCA-092E-446C-A44A-274286CEE456}" type="presParOf" srcId="{E4DE251A-C299-4BE5-A7FD-6B3124E6C425}" destId="{C3C099AB-8A91-4873-9B9E-1263B7D7BAE4}" srcOrd="1" destOrd="0" presId="urn:microsoft.com/office/officeart/2005/8/layout/hList1"/>
    <dgm:cxn modelId="{BE885D7F-FA80-4C42-B8FD-0EB40558C177}" type="presParOf" srcId="{EE736986-C9D8-43C2-8BC2-31D3D5AD145B}" destId="{0A6BF853-BF18-457E-98DC-6F52C346F9A3}" srcOrd="5" destOrd="0" presId="urn:microsoft.com/office/officeart/2005/8/layout/hList1"/>
    <dgm:cxn modelId="{12E97106-127C-47C0-9D86-2DAAC55FD301}" type="presParOf" srcId="{EE736986-C9D8-43C2-8BC2-31D3D5AD145B}" destId="{2F7AD87F-BD12-42ED-8103-D1DBD4C37C79}" srcOrd="6" destOrd="0" presId="urn:microsoft.com/office/officeart/2005/8/layout/hList1"/>
    <dgm:cxn modelId="{C45D09DF-3F46-47A4-8414-9A968540C947}" type="presParOf" srcId="{2F7AD87F-BD12-42ED-8103-D1DBD4C37C79}" destId="{38A72842-EC4A-4DCE-A1EE-6CE43394BADE}" srcOrd="0" destOrd="0" presId="urn:microsoft.com/office/officeart/2005/8/layout/hList1"/>
    <dgm:cxn modelId="{F3605C6F-F3F5-4BF8-AA7B-B6E5A87960B7}" type="presParOf" srcId="{2F7AD87F-BD12-42ED-8103-D1DBD4C37C79}" destId="{2F332A51-55E1-43B7-8DEA-D6D49BB1638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9D2A75-A12D-413F-A555-7D290E89BE7D}" type="doc">
      <dgm:prSet loTypeId="urn:microsoft.com/office/officeart/2008/layout/VerticalCurvedList" loCatId="list" qsTypeId="urn:microsoft.com/office/officeart/2005/8/quickstyle/simple1" qsCatId="simple" csTypeId="urn:microsoft.com/office/officeart/2005/8/colors/accent1_2" csCatId="accent1" phldr="1"/>
      <dgm:spPr/>
      <dgm:t>
        <a:bodyPr rtlCol="0"/>
        <a:lstStyle/>
        <a:p>
          <a:pPr rtl="0"/>
          <a:endParaRPr lang="hu-HU"/>
        </a:p>
      </dgm:t>
    </dgm:pt>
    <dgm:pt modelId="{E70D88A8-5246-4F24-AA74-5E056F3A5E14}">
      <dgm:prSet phldrT="[Szöveg]"/>
      <dgm:spPr/>
      <dgm:t>
        <a:bodyPr rtlCol="0"/>
        <a:lstStyle/>
        <a:p>
          <a:pPr rtl="0"/>
          <a:r>
            <a:rPr lang="ro"/>
            <a:t>Cost</a:t>
          </a:r>
        </a:p>
      </dgm:t>
    </dgm:pt>
    <dgm:pt modelId="{E01D5EA0-8E60-433F-A495-47572924A352}" type="parTrans" cxnId="{0AF0CB10-0160-4EFB-88DA-5D3FB7E346D0}">
      <dgm:prSet/>
      <dgm:spPr/>
      <dgm:t>
        <a:bodyPr rtlCol="0"/>
        <a:lstStyle/>
        <a:p>
          <a:pPr rtl="0"/>
          <a:endParaRPr lang="hu-HU"/>
        </a:p>
      </dgm:t>
    </dgm:pt>
    <dgm:pt modelId="{5850CB7F-7C87-4494-B19B-0C8C83D45B04}" type="sibTrans" cxnId="{0AF0CB10-0160-4EFB-88DA-5D3FB7E346D0}">
      <dgm:prSet/>
      <dgm:spPr/>
      <dgm:t>
        <a:bodyPr rtlCol="0"/>
        <a:lstStyle/>
        <a:p>
          <a:pPr rtl="0"/>
          <a:endParaRPr lang="hu-HU"/>
        </a:p>
      </dgm:t>
    </dgm:pt>
    <dgm:pt modelId="{0638D086-1E16-405E-B780-3A88A85FFB00}">
      <dgm:prSet/>
      <dgm:spPr/>
      <dgm:t>
        <a:bodyPr rtlCol="0"/>
        <a:lstStyle/>
        <a:p>
          <a:pPr rtl="0"/>
          <a:r>
            <a:rPr lang="ro"/>
            <a:t>Calitate</a:t>
          </a:r>
          <a:endParaRPr lang="hu-HU" dirty="0"/>
        </a:p>
      </dgm:t>
    </dgm:pt>
    <dgm:pt modelId="{DE7FC15F-41E4-4827-A141-990E8FBC3C91}" type="parTrans" cxnId="{F45663B2-486A-4D44-B83A-A9C206044B0E}">
      <dgm:prSet/>
      <dgm:spPr/>
      <dgm:t>
        <a:bodyPr rtlCol="0"/>
        <a:lstStyle/>
        <a:p>
          <a:pPr rtl="0"/>
          <a:endParaRPr lang="hu-HU"/>
        </a:p>
      </dgm:t>
    </dgm:pt>
    <dgm:pt modelId="{87DB6C19-5F54-4531-BCF1-AAE63739F52B}" type="sibTrans" cxnId="{F45663B2-486A-4D44-B83A-A9C206044B0E}">
      <dgm:prSet/>
      <dgm:spPr/>
      <dgm:t>
        <a:bodyPr rtlCol="0"/>
        <a:lstStyle/>
        <a:p>
          <a:pPr rtl="0"/>
          <a:endParaRPr lang="hu-HU"/>
        </a:p>
      </dgm:t>
    </dgm:pt>
    <dgm:pt modelId="{149635A7-0384-494E-B0EE-141ED98F5FA5}">
      <dgm:prSet/>
      <dgm:spPr/>
      <dgm:t>
        <a:bodyPr rtlCol="0"/>
        <a:lstStyle/>
        <a:p>
          <a:pPr rtl="0"/>
          <a:r>
            <a:rPr lang="ro"/>
            <a:t>Acțiuni</a:t>
          </a:r>
        </a:p>
      </dgm:t>
    </dgm:pt>
    <dgm:pt modelId="{917B4C3D-F93A-4C9A-9914-D4D982DA57FE}" type="parTrans" cxnId="{EDD373EB-D2D3-452E-B05F-5539BF2CCDA8}">
      <dgm:prSet/>
      <dgm:spPr/>
      <dgm:t>
        <a:bodyPr rtlCol="0"/>
        <a:lstStyle/>
        <a:p>
          <a:pPr rtl="0"/>
          <a:endParaRPr lang="hu-HU"/>
        </a:p>
      </dgm:t>
    </dgm:pt>
    <dgm:pt modelId="{2DC4FA39-1AA8-4412-967F-F49B3036F83B}" type="sibTrans" cxnId="{EDD373EB-D2D3-452E-B05F-5539BF2CCDA8}">
      <dgm:prSet/>
      <dgm:spPr/>
      <dgm:t>
        <a:bodyPr rtlCol="0"/>
        <a:lstStyle/>
        <a:p>
          <a:pPr rtl="0"/>
          <a:endParaRPr lang="hu-HU"/>
        </a:p>
      </dgm:t>
    </dgm:pt>
    <dgm:pt modelId="{722BBB1D-7219-4BB8-A1C0-89167B1DA6A8}">
      <dgm:prSet/>
      <dgm:spPr/>
      <dgm:t>
        <a:bodyPr rtlCol="0"/>
        <a:lstStyle/>
        <a:p>
          <a:pPr rtl="0"/>
          <a:r>
            <a:rPr lang="ro" dirty="0"/>
            <a:t>Accesibilitate</a:t>
          </a:r>
        </a:p>
      </dgm:t>
    </dgm:pt>
    <dgm:pt modelId="{9F285EC8-EB42-4C3A-B599-DCD7A3DADD49}" type="parTrans" cxnId="{29D91017-FC28-4BDF-9EA7-A78A616D87CF}">
      <dgm:prSet/>
      <dgm:spPr/>
      <dgm:t>
        <a:bodyPr rtlCol="0"/>
        <a:lstStyle/>
        <a:p>
          <a:pPr rtl="0"/>
          <a:endParaRPr lang="hu-HU"/>
        </a:p>
      </dgm:t>
    </dgm:pt>
    <dgm:pt modelId="{0277BF9C-B87C-4CBB-80D6-D5EE3A4FE87C}" type="sibTrans" cxnId="{29D91017-FC28-4BDF-9EA7-A78A616D87CF}">
      <dgm:prSet/>
      <dgm:spPr/>
      <dgm:t>
        <a:bodyPr rtlCol="0"/>
        <a:lstStyle/>
        <a:p>
          <a:pPr rtl="0"/>
          <a:endParaRPr lang="hu-HU"/>
        </a:p>
      </dgm:t>
    </dgm:pt>
    <dgm:pt modelId="{C724AC2B-D757-4DCD-AE79-60F2221CD2AD}" type="pres">
      <dgm:prSet presAssocID="{D19D2A75-A12D-413F-A555-7D290E89BE7D}" presName="Name0" presStyleCnt="0">
        <dgm:presLayoutVars>
          <dgm:chMax val="7"/>
          <dgm:chPref val="7"/>
          <dgm:dir/>
        </dgm:presLayoutVars>
      </dgm:prSet>
      <dgm:spPr/>
      <dgm:t>
        <a:bodyPr/>
        <a:lstStyle/>
        <a:p>
          <a:endParaRPr lang="hu-HU"/>
        </a:p>
      </dgm:t>
    </dgm:pt>
    <dgm:pt modelId="{E2C7B7F2-9CE2-45D7-A6E9-E2521DCF68AC}" type="pres">
      <dgm:prSet presAssocID="{D19D2A75-A12D-413F-A555-7D290E89BE7D}" presName="Name1" presStyleCnt="0"/>
      <dgm:spPr/>
    </dgm:pt>
    <dgm:pt modelId="{2875DE82-8FE1-4713-A3F5-23B06074938C}" type="pres">
      <dgm:prSet presAssocID="{D19D2A75-A12D-413F-A555-7D290E89BE7D}" presName="cycle" presStyleCnt="0"/>
      <dgm:spPr/>
    </dgm:pt>
    <dgm:pt modelId="{6DCEEEB1-9268-45E2-92F5-2284CBBFA38C}" type="pres">
      <dgm:prSet presAssocID="{D19D2A75-A12D-413F-A555-7D290E89BE7D}" presName="srcNode" presStyleLbl="node1" presStyleIdx="0" presStyleCnt="4"/>
      <dgm:spPr/>
    </dgm:pt>
    <dgm:pt modelId="{D92DDE60-CEC7-48B9-A107-585A313B2692}" type="pres">
      <dgm:prSet presAssocID="{D19D2A75-A12D-413F-A555-7D290E89BE7D}" presName="conn" presStyleLbl="parChTrans1D2" presStyleIdx="0" presStyleCnt="1"/>
      <dgm:spPr/>
      <dgm:t>
        <a:bodyPr/>
        <a:lstStyle/>
        <a:p>
          <a:endParaRPr lang="hu-HU"/>
        </a:p>
      </dgm:t>
    </dgm:pt>
    <dgm:pt modelId="{5098C60C-D40B-4793-B63C-FC7303604820}" type="pres">
      <dgm:prSet presAssocID="{D19D2A75-A12D-413F-A555-7D290E89BE7D}" presName="extraNode" presStyleLbl="node1" presStyleIdx="0" presStyleCnt="4"/>
      <dgm:spPr/>
    </dgm:pt>
    <dgm:pt modelId="{B0C3CEC4-9827-49E7-B29C-C54379279918}" type="pres">
      <dgm:prSet presAssocID="{D19D2A75-A12D-413F-A555-7D290E89BE7D}" presName="dstNode" presStyleLbl="node1" presStyleIdx="0" presStyleCnt="4"/>
      <dgm:spPr/>
    </dgm:pt>
    <dgm:pt modelId="{A3A58262-1C8F-48B1-BF8C-7A47B158D069}" type="pres">
      <dgm:prSet presAssocID="{E70D88A8-5246-4F24-AA74-5E056F3A5E14}" presName="text_1" presStyleLbl="node1" presStyleIdx="0" presStyleCnt="4">
        <dgm:presLayoutVars>
          <dgm:bulletEnabled val="1"/>
        </dgm:presLayoutVars>
      </dgm:prSet>
      <dgm:spPr/>
      <dgm:t>
        <a:bodyPr/>
        <a:lstStyle/>
        <a:p>
          <a:endParaRPr lang="hu-HU"/>
        </a:p>
      </dgm:t>
    </dgm:pt>
    <dgm:pt modelId="{1F8B8CDC-03BB-4C7F-AEC1-CCF2779CB7C5}" type="pres">
      <dgm:prSet presAssocID="{E70D88A8-5246-4F24-AA74-5E056F3A5E14}" presName="accent_1" presStyleCnt="0"/>
      <dgm:spPr/>
    </dgm:pt>
    <dgm:pt modelId="{30460E53-F1CA-4F3C-AE20-16794AF65EBD}" type="pres">
      <dgm:prSet presAssocID="{E70D88A8-5246-4F24-AA74-5E056F3A5E14}" presName="accentRepeatNode" presStyleLbl="solidFgAcc1" presStyleIdx="0" presStyleCnt="4"/>
      <dgm:spPr/>
    </dgm:pt>
    <dgm:pt modelId="{7809B153-00AE-4CE0-88C5-8C03FF8A8BC0}" type="pres">
      <dgm:prSet presAssocID="{149635A7-0384-494E-B0EE-141ED98F5FA5}" presName="text_2" presStyleLbl="node1" presStyleIdx="1" presStyleCnt="4">
        <dgm:presLayoutVars>
          <dgm:bulletEnabled val="1"/>
        </dgm:presLayoutVars>
      </dgm:prSet>
      <dgm:spPr/>
      <dgm:t>
        <a:bodyPr/>
        <a:lstStyle/>
        <a:p>
          <a:endParaRPr lang="hu-HU"/>
        </a:p>
      </dgm:t>
    </dgm:pt>
    <dgm:pt modelId="{92187000-5FE6-4CF3-A7DE-10E9F35D82E9}" type="pres">
      <dgm:prSet presAssocID="{149635A7-0384-494E-B0EE-141ED98F5FA5}" presName="accent_2" presStyleCnt="0"/>
      <dgm:spPr/>
    </dgm:pt>
    <dgm:pt modelId="{5E8B08DB-2160-49D0-BACE-8F443F6B5B18}" type="pres">
      <dgm:prSet presAssocID="{149635A7-0384-494E-B0EE-141ED98F5FA5}" presName="accentRepeatNode" presStyleLbl="solidFgAcc1" presStyleIdx="1" presStyleCnt="4"/>
      <dgm:spPr/>
    </dgm:pt>
    <dgm:pt modelId="{5D778B9F-32A4-4B86-83D2-D8F209BF92CC}" type="pres">
      <dgm:prSet presAssocID="{722BBB1D-7219-4BB8-A1C0-89167B1DA6A8}" presName="text_3" presStyleLbl="node1" presStyleIdx="2" presStyleCnt="4">
        <dgm:presLayoutVars>
          <dgm:bulletEnabled val="1"/>
        </dgm:presLayoutVars>
      </dgm:prSet>
      <dgm:spPr/>
      <dgm:t>
        <a:bodyPr/>
        <a:lstStyle/>
        <a:p>
          <a:endParaRPr lang="hu-HU"/>
        </a:p>
      </dgm:t>
    </dgm:pt>
    <dgm:pt modelId="{B92A1BBD-4670-41CB-A6E6-B55599C75E5B}" type="pres">
      <dgm:prSet presAssocID="{722BBB1D-7219-4BB8-A1C0-89167B1DA6A8}" presName="accent_3" presStyleCnt="0"/>
      <dgm:spPr/>
    </dgm:pt>
    <dgm:pt modelId="{05B13765-B720-4D5A-8BBF-5B09D5FE8137}" type="pres">
      <dgm:prSet presAssocID="{722BBB1D-7219-4BB8-A1C0-89167B1DA6A8}" presName="accentRepeatNode" presStyleLbl="solidFgAcc1" presStyleIdx="2" presStyleCnt="4"/>
      <dgm:spPr/>
    </dgm:pt>
    <dgm:pt modelId="{5A7CB068-B3E7-4678-B847-10E413685486}" type="pres">
      <dgm:prSet presAssocID="{0638D086-1E16-405E-B780-3A88A85FFB00}" presName="text_4" presStyleLbl="node1" presStyleIdx="3" presStyleCnt="4" custLinFactNeighborX="77" custLinFactNeighborY="-4176">
        <dgm:presLayoutVars>
          <dgm:bulletEnabled val="1"/>
        </dgm:presLayoutVars>
      </dgm:prSet>
      <dgm:spPr/>
      <dgm:t>
        <a:bodyPr/>
        <a:lstStyle/>
        <a:p>
          <a:endParaRPr lang="hu-HU"/>
        </a:p>
      </dgm:t>
    </dgm:pt>
    <dgm:pt modelId="{6D4E809E-C86F-4C63-8851-5A31EEFC460B}" type="pres">
      <dgm:prSet presAssocID="{0638D086-1E16-405E-B780-3A88A85FFB00}" presName="accent_4" presStyleCnt="0"/>
      <dgm:spPr/>
    </dgm:pt>
    <dgm:pt modelId="{DF5B215E-F114-4DB9-B0C7-5F1EE1E73AFA}" type="pres">
      <dgm:prSet presAssocID="{0638D086-1E16-405E-B780-3A88A85FFB00}" presName="accentRepeatNode" presStyleLbl="solidFgAcc1" presStyleIdx="3" presStyleCnt="4"/>
      <dgm:spPr/>
    </dgm:pt>
  </dgm:ptLst>
  <dgm:cxnLst>
    <dgm:cxn modelId="{19F6F3B1-DA65-444A-93B9-E822663C258A}" type="presOf" srcId="{5850CB7F-7C87-4494-B19B-0C8C83D45B04}" destId="{D92DDE60-CEC7-48B9-A107-585A313B2692}" srcOrd="0" destOrd="0" presId="urn:microsoft.com/office/officeart/2008/layout/VerticalCurvedList"/>
    <dgm:cxn modelId="{F45663B2-486A-4D44-B83A-A9C206044B0E}" srcId="{D19D2A75-A12D-413F-A555-7D290E89BE7D}" destId="{0638D086-1E16-405E-B780-3A88A85FFB00}" srcOrd="3" destOrd="0" parTransId="{DE7FC15F-41E4-4827-A141-990E8FBC3C91}" sibTransId="{87DB6C19-5F54-4531-BCF1-AAE63739F52B}"/>
    <dgm:cxn modelId="{D5C403D0-C63F-4D3C-B155-C57EBB3F5F58}" type="presOf" srcId="{D19D2A75-A12D-413F-A555-7D290E89BE7D}" destId="{C724AC2B-D757-4DCD-AE79-60F2221CD2AD}" srcOrd="0" destOrd="0" presId="urn:microsoft.com/office/officeart/2008/layout/VerticalCurvedList"/>
    <dgm:cxn modelId="{29D91017-FC28-4BDF-9EA7-A78A616D87CF}" srcId="{D19D2A75-A12D-413F-A555-7D290E89BE7D}" destId="{722BBB1D-7219-4BB8-A1C0-89167B1DA6A8}" srcOrd="2" destOrd="0" parTransId="{9F285EC8-EB42-4C3A-B599-DCD7A3DADD49}" sibTransId="{0277BF9C-B87C-4CBB-80D6-D5EE3A4FE87C}"/>
    <dgm:cxn modelId="{0AF0CB10-0160-4EFB-88DA-5D3FB7E346D0}" srcId="{D19D2A75-A12D-413F-A555-7D290E89BE7D}" destId="{E70D88A8-5246-4F24-AA74-5E056F3A5E14}" srcOrd="0" destOrd="0" parTransId="{E01D5EA0-8E60-433F-A495-47572924A352}" sibTransId="{5850CB7F-7C87-4494-B19B-0C8C83D45B04}"/>
    <dgm:cxn modelId="{ECDB4CF2-7F43-4B49-97CA-B841542BCAB1}" type="presOf" srcId="{722BBB1D-7219-4BB8-A1C0-89167B1DA6A8}" destId="{5D778B9F-32A4-4B86-83D2-D8F209BF92CC}" srcOrd="0" destOrd="0" presId="urn:microsoft.com/office/officeart/2008/layout/VerticalCurvedList"/>
    <dgm:cxn modelId="{A330747B-AFB6-428A-898C-CF2507048E0C}" type="presOf" srcId="{0638D086-1E16-405E-B780-3A88A85FFB00}" destId="{5A7CB068-B3E7-4678-B847-10E413685486}" srcOrd="0" destOrd="0" presId="urn:microsoft.com/office/officeart/2008/layout/VerticalCurvedList"/>
    <dgm:cxn modelId="{D7CE668B-ABF1-4AD3-B15D-ABE136AAB57B}" type="presOf" srcId="{149635A7-0384-494E-B0EE-141ED98F5FA5}" destId="{7809B153-00AE-4CE0-88C5-8C03FF8A8BC0}" srcOrd="0" destOrd="0" presId="urn:microsoft.com/office/officeart/2008/layout/VerticalCurvedList"/>
    <dgm:cxn modelId="{EDD373EB-D2D3-452E-B05F-5539BF2CCDA8}" srcId="{D19D2A75-A12D-413F-A555-7D290E89BE7D}" destId="{149635A7-0384-494E-B0EE-141ED98F5FA5}" srcOrd="1" destOrd="0" parTransId="{917B4C3D-F93A-4C9A-9914-D4D982DA57FE}" sibTransId="{2DC4FA39-1AA8-4412-967F-F49B3036F83B}"/>
    <dgm:cxn modelId="{1F9A41EA-C0AB-4481-888C-A238A50E17EE}" type="presOf" srcId="{E70D88A8-5246-4F24-AA74-5E056F3A5E14}" destId="{A3A58262-1C8F-48B1-BF8C-7A47B158D069}" srcOrd="0" destOrd="0" presId="urn:microsoft.com/office/officeart/2008/layout/VerticalCurvedList"/>
    <dgm:cxn modelId="{D2F5F07B-45EB-42A5-810A-AA20E3182E4E}" type="presParOf" srcId="{C724AC2B-D757-4DCD-AE79-60F2221CD2AD}" destId="{E2C7B7F2-9CE2-45D7-A6E9-E2521DCF68AC}" srcOrd="0" destOrd="0" presId="urn:microsoft.com/office/officeart/2008/layout/VerticalCurvedList"/>
    <dgm:cxn modelId="{8B5A1956-9BB1-4363-8FB7-792FD3FF9819}" type="presParOf" srcId="{E2C7B7F2-9CE2-45D7-A6E9-E2521DCF68AC}" destId="{2875DE82-8FE1-4713-A3F5-23B06074938C}" srcOrd="0" destOrd="0" presId="urn:microsoft.com/office/officeart/2008/layout/VerticalCurvedList"/>
    <dgm:cxn modelId="{4A2B6BF3-8E2C-4D1C-BC9B-D253CCB0DF7E}" type="presParOf" srcId="{2875DE82-8FE1-4713-A3F5-23B06074938C}" destId="{6DCEEEB1-9268-45E2-92F5-2284CBBFA38C}" srcOrd="0" destOrd="0" presId="urn:microsoft.com/office/officeart/2008/layout/VerticalCurvedList"/>
    <dgm:cxn modelId="{89A645DE-051E-4926-B98A-CDBBA2903268}" type="presParOf" srcId="{2875DE82-8FE1-4713-A3F5-23B06074938C}" destId="{D92DDE60-CEC7-48B9-A107-585A313B2692}" srcOrd="1" destOrd="0" presId="urn:microsoft.com/office/officeart/2008/layout/VerticalCurvedList"/>
    <dgm:cxn modelId="{EDD918EE-C966-40D7-8536-4EA429FB7CE3}" type="presParOf" srcId="{2875DE82-8FE1-4713-A3F5-23B06074938C}" destId="{5098C60C-D40B-4793-B63C-FC7303604820}" srcOrd="2" destOrd="0" presId="urn:microsoft.com/office/officeart/2008/layout/VerticalCurvedList"/>
    <dgm:cxn modelId="{2718ECDA-F32A-4FD0-BA04-42F7412D03FC}" type="presParOf" srcId="{2875DE82-8FE1-4713-A3F5-23B06074938C}" destId="{B0C3CEC4-9827-49E7-B29C-C54379279918}" srcOrd="3" destOrd="0" presId="urn:microsoft.com/office/officeart/2008/layout/VerticalCurvedList"/>
    <dgm:cxn modelId="{043534DA-3B98-4DA5-B528-00B09CF8453D}" type="presParOf" srcId="{E2C7B7F2-9CE2-45D7-A6E9-E2521DCF68AC}" destId="{A3A58262-1C8F-48B1-BF8C-7A47B158D069}" srcOrd="1" destOrd="0" presId="urn:microsoft.com/office/officeart/2008/layout/VerticalCurvedList"/>
    <dgm:cxn modelId="{CAAC7DFF-2B99-4F62-9081-6AD1BA34D8A5}" type="presParOf" srcId="{E2C7B7F2-9CE2-45D7-A6E9-E2521DCF68AC}" destId="{1F8B8CDC-03BB-4C7F-AEC1-CCF2779CB7C5}" srcOrd="2" destOrd="0" presId="urn:microsoft.com/office/officeart/2008/layout/VerticalCurvedList"/>
    <dgm:cxn modelId="{7890DEBE-B9FB-498B-91FC-DE262D2D7CD4}" type="presParOf" srcId="{1F8B8CDC-03BB-4C7F-AEC1-CCF2779CB7C5}" destId="{30460E53-F1CA-4F3C-AE20-16794AF65EBD}" srcOrd="0" destOrd="0" presId="urn:microsoft.com/office/officeart/2008/layout/VerticalCurvedList"/>
    <dgm:cxn modelId="{C79034D4-9E8B-4480-BB11-D97B2171087D}" type="presParOf" srcId="{E2C7B7F2-9CE2-45D7-A6E9-E2521DCF68AC}" destId="{7809B153-00AE-4CE0-88C5-8C03FF8A8BC0}" srcOrd="3" destOrd="0" presId="urn:microsoft.com/office/officeart/2008/layout/VerticalCurvedList"/>
    <dgm:cxn modelId="{FFBCB32C-65AB-475F-8FB1-A0A81EF6014A}" type="presParOf" srcId="{E2C7B7F2-9CE2-45D7-A6E9-E2521DCF68AC}" destId="{92187000-5FE6-4CF3-A7DE-10E9F35D82E9}" srcOrd="4" destOrd="0" presId="urn:microsoft.com/office/officeart/2008/layout/VerticalCurvedList"/>
    <dgm:cxn modelId="{453DC747-5574-4D5A-BA6E-33F6BAF2AA9D}" type="presParOf" srcId="{92187000-5FE6-4CF3-A7DE-10E9F35D82E9}" destId="{5E8B08DB-2160-49D0-BACE-8F443F6B5B18}" srcOrd="0" destOrd="0" presId="urn:microsoft.com/office/officeart/2008/layout/VerticalCurvedList"/>
    <dgm:cxn modelId="{28EBB55B-585C-47FF-B1F2-5796DECB08D3}" type="presParOf" srcId="{E2C7B7F2-9CE2-45D7-A6E9-E2521DCF68AC}" destId="{5D778B9F-32A4-4B86-83D2-D8F209BF92CC}" srcOrd="5" destOrd="0" presId="urn:microsoft.com/office/officeart/2008/layout/VerticalCurvedList"/>
    <dgm:cxn modelId="{D7744AE4-D977-4B6E-A629-AEFFD48FB065}" type="presParOf" srcId="{E2C7B7F2-9CE2-45D7-A6E9-E2521DCF68AC}" destId="{B92A1BBD-4670-41CB-A6E6-B55599C75E5B}" srcOrd="6" destOrd="0" presId="urn:microsoft.com/office/officeart/2008/layout/VerticalCurvedList"/>
    <dgm:cxn modelId="{ADC29FA7-17DC-4720-9E5C-A6ED14C74F74}" type="presParOf" srcId="{B92A1BBD-4670-41CB-A6E6-B55599C75E5B}" destId="{05B13765-B720-4D5A-8BBF-5B09D5FE8137}" srcOrd="0" destOrd="0" presId="urn:microsoft.com/office/officeart/2008/layout/VerticalCurvedList"/>
    <dgm:cxn modelId="{D373D40C-27A1-4509-AECD-EBD833D66208}" type="presParOf" srcId="{E2C7B7F2-9CE2-45D7-A6E9-E2521DCF68AC}" destId="{5A7CB068-B3E7-4678-B847-10E413685486}" srcOrd="7" destOrd="0" presId="urn:microsoft.com/office/officeart/2008/layout/VerticalCurvedList"/>
    <dgm:cxn modelId="{D3AF0126-07C2-4990-9154-5390723ED42C}" type="presParOf" srcId="{E2C7B7F2-9CE2-45D7-A6E9-E2521DCF68AC}" destId="{6D4E809E-C86F-4C63-8851-5A31EEFC460B}" srcOrd="8" destOrd="0" presId="urn:microsoft.com/office/officeart/2008/layout/VerticalCurvedList"/>
    <dgm:cxn modelId="{0B18F98A-F518-4D09-AA16-425360F847D7}" type="presParOf" srcId="{6D4E809E-C86F-4C63-8851-5A31EEFC460B}" destId="{DF5B215E-F114-4DB9-B0C7-5F1EE1E73AF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19D2A75-A12D-413F-A555-7D290E89BE7D}" type="doc">
      <dgm:prSet loTypeId="urn:microsoft.com/office/officeart/2008/layout/VerticalCurvedList" loCatId="list" qsTypeId="urn:microsoft.com/office/officeart/2005/8/quickstyle/simple1" qsCatId="simple" csTypeId="urn:microsoft.com/office/officeart/2005/8/colors/accent1_2" csCatId="accent1" phldr="1"/>
      <dgm:spPr/>
      <dgm:t>
        <a:bodyPr rtlCol="0"/>
        <a:lstStyle/>
        <a:p>
          <a:pPr rtl="0"/>
          <a:endParaRPr lang="hu-HU"/>
        </a:p>
      </dgm:t>
    </dgm:pt>
    <dgm:pt modelId="{E70D88A8-5246-4F24-AA74-5E056F3A5E14}">
      <dgm:prSet phldrT="[Szöveg]"/>
      <dgm:spPr/>
      <dgm:t>
        <a:bodyPr rtlCol="0"/>
        <a:lstStyle/>
        <a:p>
          <a:pPr rtl="0"/>
          <a:r>
            <a:rPr lang="ro" dirty="0" smtClean="0"/>
            <a:t>Cost: înrăutățirea stării de sănătate a milioane de oameni duce la creșterea costurilor cu asistența</a:t>
          </a:r>
          <a:br>
            <a:rPr lang="ro" dirty="0" smtClean="0"/>
          </a:br>
          <a:r>
            <a:rPr lang="ro" dirty="0" smtClean="0"/>
            <a:t>          medicală. </a:t>
          </a:r>
          <a:endParaRPr lang="ro" dirty="0"/>
        </a:p>
      </dgm:t>
    </dgm:pt>
    <dgm:pt modelId="{E01D5EA0-8E60-433F-A495-47572924A352}" type="parTrans" cxnId="{0AF0CB10-0160-4EFB-88DA-5D3FB7E346D0}">
      <dgm:prSet/>
      <dgm:spPr/>
      <dgm:t>
        <a:bodyPr rtlCol="0"/>
        <a:lstStyle/>
        <a:p>
          <a:pPr rtl="0"/>
          <a:endParaRPr lang="hu-HU"/>
        </a:p>
      </dgm:t>
    </dgm:pt>
    <dgm:pt modelId="{5850CB7F-7C87-4494-B19B-0C8C83D45B04}" type="sibTrans" cxnId="{0AF0CB10-0160-4EFB-88DA-5D3FB7E346D0}">
      <dgm:prSet/>
      <dgm:spPr/>
      <dgm:t>
        <a:bodyPr rtlCol="0"/>
        <a:lstStyle/>
        <a:p>
          <a:pPr rtl="0"/>
          <a:endParaRPr lang="hu-HU"/>
        </a:p>
      </dgm:t>
    </dgm:pt>
    <dgm:pt modelId="{0638D086-1E16-405E-B780-3A88A85FFB00}">
      <dgm:prSet/>
      <dgm:spPr/>
      <dgm:t>
        <a:bodyPr rtlCol="0"/>
        <a:lstStyle/>
        <a:p>
          <a:pPr rtl="0"/>
          <a:r>
            <a:rPr lang="ro" dirty="0" smtClean="0"/>
            <a:t>Calitate: atunci când unele spitale sunt forțate să se închidă, altele pot fi solicitate dincolo de</a:t>
          </a:r>
          <a:br>
            <a:rPr lang="ro" dirty="0" smtClean="0"/>
          </a:br>
          <a:r>
            <a:rPr lang="ro" dirty="0" smtClean="0"/>
            <a:t>               capacitatea lor. </a:t>
          </a:r>
          <a:endParaRPr lang="hu-HU" dirty="0"/>
        </a:p>
      </dgm:t>
    </dgm:pt>
    <dgm:pt modelId="{DE7FC15F-41E4-4827-A141-990E8FBC3C91}" type="parTrans" cxnId="{F45663B2-486A-4D44-B83A-A9C206044B0E}">
      <dgm:prSet/>
      <dgm:spPr/>
      <dgm:t>
        <a:bodyPr rtlCol="0"/>
        <a:lstStyle/>
        <a:p>
          <a:pPr rtl="0"/>
          <a:endParaRPr lang="hu-HU"/>
        </a:p>
      </dgm:t>
    </dgm:pt>
    <dgm:pt modelId="{87DB6C19-5F54-4531-BCF1-AAE63739F52B}" type="sibTrans" cxnId="{F45663B2-486A-4D44-B83A-A9C206044B0E}">
      <dgm:prSet/>
      <dgm:spPr/>
      <dgm:t>
        <a:bodyPr rtlCol="0"/>
        <a:lstStyle/>
        <a:p>
          <a:pPr rtl="0"/>
          <a:endParaRPr lang="hu-HU"/>
        </a:p>
      </dgm:t>
    </dgm:pt>
    <dgm:pt modelId="{149635A7-0384-494E-B0EE-141ED98F5FA5}">
      <dgm:prSet/>
      <dgm:spPr/>
      <dgm:t>
        <a:bodyPr rtlCol="0"/>
        <a:lstStyle/>
        <a:p>
          <a:pPr rtl="0"/>
          <a:r>
            <a:rPr lang="ro" b="0" dirty="0" smtClean="0"/>
            <a:t>Echitate</a:t>
          </a:r>
          <a:r>
            <a:rPr lang="ro" dirty="0" smtClean="0"/>
            <a:t>: schimbările climatice nu afectează oamenii în mod egal; de fapt, ele adâncesc inegalitățile</a:t>
          </a:r>
          <a:br>
            <a:rPr lang="ro" dirty="0" smtClean="0"/>
          </a:br>
          <a:r>
            <a:rPr lang="ro" dirty="0" smtClean="0"/>
            <a:t>                preexistente, afectându-i cel mai mult pe cei care sunt deja expuși unui risc sporit. </a:t>
          </a:r>
          <a:endParaRPr lang="ro" dirty="0"/>
        </a:p>
      </dgm:t>
    </dgm:pt>
    <dgm:pt modelId="{917B4C3D-F93A-4C9A-9914-D4D982DA57FE}" type="parTrans" cxnId="{EDD373EB-D2D3-452E-B05F-5539BF2CCDA8}">
      <dgm:prSet/>
      <dgm:spPr/>
      <dgm:t>
        <a:bodyPr rtlCol="0"/>
        <a:lstStyle/>
        <a:p>
          <a:pPr rtl="0"/>
          <a:endParaRPr lang="hu-HU"/>
        </a:p>
      </dgm:t>
    </dgm:pt>
    <dgm:pt modelId="{2DC4FA39-1AA8-4412-967F-F49B3036F83B}" type="sibTrans" cxnId="{EDD373EB-D2D3-452E-B05F-5539BF2CCDA8}">
      <dgm:prSet/>
      <dgm:spPr/>
      <dgm:t>
        <a:bodyPr rtlCol="0"/>
        <a:lstStyle/>
        <a:p>
          <a:pPr rtl="0"/>
          <a:endParaRPr lang="hu-HU"/>
        </a:p>
      </dgm:t>
    </dgm:pt>
    <dgm:pt modelId="{722BBB1D-7219-4BB8-A1C0-89167B1DA6A8}">
      <dgm:prSet/>
      <dgm:spPr/>
      <dgm:t>
        <a:bodyPr rtlCol="0"/>
        <a:lstStyle/>
        <a:p>
          <a:pPr rtl="0"/>
          <a:r>
            <a:rPr lang="ro" dirty="0" smtClean="0"/>
            <a:t>Accesibilitate: evenimentele climatice extreme duc la perturbarea sistemului de sănătate. </a:t>
          </a:r>
          <a:endParaRPr lang="ro" dirty="0"/>
        </a:p>
      </dgm:t>
    </dgm:pt>
    <dgm:pt modelId="{9F285EC8-EB42-4C3A-B599-DCD7A3DADD49}" type="parTrans" cxnId="{29D91017-FC28-4BDF-9EA7-A78A616D87CF}">
      <dgm:prSet/>
      <dgm:spPr/>
      <dgm:t>
        <a:bodyPr rtlCol="0"/>
        <a:lstStyle/>
        <a:p>
          <a:pPr rtl="0"/>
          <a:endParaRPr lang="hu-HU"/>
        </a:p>
      </dgm:t>
    </dgm:pt>
    <dgm:pt modelId="{0277BF9C-B87C-4CBB-80D6-D5EE3A4FE87C}" type="sibTrans" cxnId="{29D91017-FC28-4BDF-9EA7-A78A616D87CF}">
      <dgm:prSet/>
      <dgm:spPr/>
      <dgm:t>
        <a:bodyPr rtlCol="0"/>
        <a:lstStyle/>
        <a:p>
          <a:pPr rtl="0"/>
          <a:endParaRPr lang="hu-HU"/>
        </a:p>
      </dgm:t>
    </dgm:pt>
    <dgm:pt modelId="{C724AC2B-D757-4DCD-AE79-60F2221CD2AD}" type="pres">
      <dgm:prSet presAssocID="{D19D2A75-A12D-413F-A555-7D290E89BE7D}" presName="Name0" presStyleCnt="0">
        <dgm:presLayoutVars>
          <dgm:chMax val="7"/>
          <dgm:chPref val="7"/>
          <dgm:dir/>
        </dgm:presLayoutVars>
      </dgm:prSet>
      <dgm:spPr/>
      <dgm:t>
        <a:bodyPr/>
        <a:lstStyle/>
        <a:p>
          <a:endParaRPr lang="hu-HU"/>
        </a:p>
      </dgm:t>
    </dgm:pt>
    <dgm:pt modelId="{E2C7B7F2-9CE2-45D7-A6E9-E2521DCF68AC}" type="pres">
      <dgm:prSet presAssocID="{D19D2A75-A12D-413F-A555-7D290E89BE7D}" presName="Name1" presStyleCnt="0"/>
      <dgm:spPr/>
    </dgm:pt>
    <dgm:pt modelId="{2875DE82-8FE1-4713-A3F5-23B06074938C}" type="pres">
      <dgm:prSet presAssocID="{D19D2A75-A12D-413F-A555-7D290E89BE7D}" presName="cycle" presStyleCnt="0"/>
      <dgm:spPr/>
    </dgm:pt>
    <dgm:pt modelId="{6DCEEEB1-9268-45E2-92F5-2284CBBFA38C}" type="pres">
      <dgm:prSet presAssocID="{D19D2A75-A12D-413F-A555-7D290E89BE7D}" presName="srcNode" presStyleLbl="node1" presStyleIdx="0" presStyleCnt="4"/>
      <dgm:spPr/>
    </dgm:pt>
    <dgm:pt modelId="{D92DDE60-CEC7-48B9-A107-585A313B2692}" type="pres">
      <dgm:prSet presAssocID="{D19D2A75-A12D-413F-A555-7D290E89BE7D}" presName="conn" presStyleLbl="parChTrans1D2" presStyleIdx="0" presStyleCnt="1"/>
      <dgm:spPr/>
      <dgm:t>
        <a:bodyPr/>
        <a:lstStyle/>
        <a:p>
          <a:endParaRPr lang="hu-HU"/>
        </a:p>
      </dgm:t>
    </dgm:pt>
    <dgm:pt modelId="{5098C60C-D40B-4793-B63C-FC7303604820}" type="pres">
      <dgm:prSet presAssocID="{D19D2A75-A12D-413F-A555-7D290E89BE7D}" presName="extraNode" presStyleLbl="node1" presStyleIdx="0" presStyleCnt="4"/>
      <dgm:spPr/>
    </dgm:pt>
    <dgm:pt modelId="{B0C3CEC4-9827-49E7-B29C-C54379279918}" type="pres">
      <dgm:prSet presAssocID="{D19D2A75-A12D-413F-A555-7D290E89BE7D}" presName="dstNode" presStyleLbl="node1" presStyleIdx="0" presStyleCnt="4"/>
      <dgm:spPr/>
    </dgm:pt>
    <dgm:pt modelId="{A3A58262-1C8F-48B1-BF8C-7A47B158D069}" type="pres">
      <dgm:prSet presAssocID="{E70D88A8-5246-4F24-AA74-5E056F3A5E14}" presName="text_1" presStyleLbl="node1" presStyleIdx="0" presStyleCnt="4">
        <dgm:presLayoutVars>
          <dgm:bulletEnabled val="1"/>
        </dgm:presLayoutVars>
      </dgm:prSet>
      <dgm:spPr/>
      <dgm:t>
        <a:bodyPr/>
        <a:lstStyle/>
        <a:p>
          <a:endParaRPr lang="hu-HU"/>
        </a:p>
      </dgm:t>
    </dgm:pt>
    <dgm:pt modelId="{1F8B8CDC-03BB-4C7F-AEC1-CCF2779CB7C5}" type="pres">
      <dgm:prSet presAssocID="{E70D88A8-5246-4F24-AA74-5E056F3A5E14}" presName="accent_1" presStyleCnt="0"/>
      <dgm:spPr/>
    </dgm:pt>
    <dgm:pt modelId="{30460E53-F1CA-4F3C-AE20-16794AF65EBD}" type="pres">
      <dgm:prSet presAssocID="{E70D88A8-5246-4F24-AA74-5E056F3A5E14}" presName="accentRepeatNode" presStyleLbl="solidFgAcc1" presStyleIdx="0" presStyleCnt="4"/>
      <dgm:spPr/>
    </dgm:pt>
    <dgm:pt modelId="{7809B153-00AE-4CE0-88C5-8C03FF8A8BC0}" type="pres">
      <dgm:prSet presAssocID="{149635A7-0384-494E-B0EE-141ED98F5FA5}" presName="text_2" presStyleLbl="node1" presStyleIdx="1" presStyleCnt="4">
        <dgm:presLayoutVars>
          <dgm:bulletEnabled val="1"/>
        </dgm:presLayoutVars>
      </dgm:prSet>
      <dgm:spPr/>
      <dgm:t>
        <a:bodyPr/>
        <a:lstStyle/>
        <a:p>
          <a:endParaRPr lang="hu-HU"/>
        </a:p>
      </dgm:t>
    </dgm:pt>
    <dgm:pt modelId="{92187000-5FE6-4CF3-A7DE-10E9F35D82E9}" type="pres">
      <dgm:prSet presAssocID="{149635A7-0384-494E-B0EE-141ED98F5FA5}" presName="accent_2" presStyleCnt="0"/>
      <dgm:spPr/>
    </dgm:pt>
    <dgm:pt modelId="{5E8B08DB-2160-49D0-BACE-8F443F6B5B18}" type="pres">
      <dgm:prSet presAssocID="{149635A7-0384-494E-B0EE-141ED98F5FA5}" presName="accentRepeatNode" presStyleLbl="solidFgAcc1" presStyleIdx="1" presStyleCnt="4"/>
      <dgm:spPr/>
    </dgm:pt>
    <dgm:pt modelId="{5D778B9F-32A4-4B86-83D2-D8F209BF92CC}" type="pres">
      <dgm:prSet presAssocID="{722BBB1D-7219-4BB8-A1C0-89167B1DA6A8}" presName="text_3" presStyleLbl="node1" presStyleIdx="2" presStyleCnt="4">
        <dgm:presLayoutVars>
          <dgm:bulletEnabled val="1"/>
        </dgm:presLayoutVars>
      </dgm:prSet>
      <dgm:spPr/>
      <dgm:t>
        <a:bodyPr/>
        <a:lstStyle/>
        <a:p>
          <a:endParaRPr lang="hu-HU"/>
        </a:p>
      </dgm:t>
    </dgm:pt>
    <dgm:pt modelId="{B92A1BBD-4670-41CB-A6E6-B55599C75E5B}" type="pres">
      <dgm:prSet presAssocID="{722BBB1D-7219-4BB8-A1C0-89167B1DA6A8}" presName="accent_3" presStyleCnt="0"/>
      <dgm:spPr/>
    </dgm:pt>
    <dgm:pt modelId="{05B13765-B720-4D5A-8BBF-5B09D5FE8137}" type="pres">
      <dgm:prSet presAssocID="{722BBB1D-7219-4BB8-A1C0-89167B1DA6A8}" presName="accentRepeatNode" presStyleLbl="solidFgAcc1" presStyleIdx="2" presStyleCnt="4"/>
      <dgm:spPr/>
    </dgm:pt>
    <dgm:pt modelId="{5A7CB068-B3E7-4678-B847-10E413685486}" type="pres">
      <dgm:prSet presAssocID="{0638D086-1E16-405E-B780-3A88A85FFB00}" presName="text_4" presStyleLbl="node1" presStyleIdx="3" presStyleCnt="4" custLinFactNeighborX="77" custLinFactNeighborY="-4176">
        <dgm:presLayoutVars>
          <dgm:bulletEnabled val="1"/>
        </dgm:presLayoutVars>
      </dgm:prSet>
      <dgm:spPr/>
      <dgm:t>
        <a:bodyPr/>
        <a:lstStyle/>
        <a:p>
          <a:endParaRPr lang="hu-HU"/>
        </a:p>
      </dgm:t>
    </dgm:pt>
    <dgm:pt modelId="{6D4E809E-C86F-4C63-8851-5A31EEFC460B}" type="pres">
      <dgm:prSet presAssocID="{0638D086-1E16-405E-B780-3A88A85FFB00}" presName="accent_4" presStyleCnt="0"/>
      <dgm:spPr/>
    </dgm:pt>
    <dgm:pt modelId="{DF5B215E-F114-4DB9-B0C7-5F1EE1E73AFA}" type="pres">
      <dgm:prSet presAssocID="{0638D086-1E16-405E-B780-3A88A85FFB00}" presName="accentRepeatNode" presStyleLbl="solidFgAcc1" presStyleIdx="3" presStyleCnt="4"/>
      <dgm:spPr/>
    </dgm:pt>
  </dgm:ptLst>
  <dgm:cxnLst>
    <dgm:cxn modelId="{19F6F3B1-DA65-444A-93B9-E822663C258A}" type="presOf" srcId="{5850CB7F-7C87-4494-B19B-0C8C83D45B04}" destId="{D92DDE60-CEC7-48B9-A107-585A313B2692}" srcOrd="0" destOrd="0" presId="urn:microsoft.com/office/officeart/2008/layout/VerticalCurvedList"/>
    <dgm:cxn modelId="{F45663B2-486A-4D44-B83A-A9C206044B0E}" srcId="{D19D2A75-A12D-413F-A555-7D290E89BE7D}" destId="{0638D086-1E16-405E-B780-3A88A85FFB00}" srcOrd="3" destOrd="0" parTransId="{DE7FC15F-41E4-4827-A141-990E8FBC3C91}" sibTransId="{87DB6C19-5F54-4531-BCF1-AAE63739F52B}"/>
    <dgm:cxn modelId="{D5C403D0-C63F-4D3C-B155-C57EBB3F5F58}" type="presOf" srcId="{D19D2A75-A12D-413F-A555-7D290E89BE7D}" destId="{C724AC2B-D757-4DCD-AE79-60F2221CD2AD}" srcOrd="0" destOrd="0" presId="urn:microsoft.com/office/officeart/2008/layout/VerticalCurvedList"/>
    <dgm:cxn modelId="{29D91017-FC28-4BDF-9EA7-A78A616D87CF}" srcId="{D19D2A75-A12D-413F-A555-7D290E89BE7D}" destId="{722BBB1D-7219-4BB8-A1C0-89167B1DA6A8}" srcOrd="2" destOrd="0" parTransId="{9F285EC8-EB42-4C3A-B599-DCD7A3DADD49}" sibTransId="{0277BF9C-B87C-4CBB-80D6-D5EE3A4FE87C}"/>
    <dgm:cxn modelId="{0AF0CB10-0160-4EFB-88DA-5D3FB7E346D0}" srcId="{D19D2A75-A12D-413F-A555-7D290E89BE7D}" destId="{E70D88A8-5246-4F24-AA74-5E056F3A5E14}" srcOrd="0" destOrd="0" parTransId="{E01D5EA0-8E60-433F-A495-47572924A352}" sibTransId="{5850CB7F-7C87-4494-B19B-0C8C83D45B04}"/>
    <dgm:cxn modelId="{ECDB4CF2-7F43-4B49-97CA-B841542BCAB1}" type="presOf" srcId="{722BBB1D-7219-4BB8-A1C0-89167B1DA6A8}" destId="{5D778B9F-32A4-4B86-83D2-D8F209BF92CC}" srcOrd="0" destOrd="0" presId="urn:microsoft.com/office/officeart/2008/layout/VerticalCurvedList"/>
    <dgm:cxn modelId="{A330747B-AFB6-428A-898C-CF2507048E0C}" type="presOf" srcId="{0638D086-1E16-405E-B780-3A88A85FFB00}" destId="{5A7CB068-B3E7-4678-B847-10E413685486}" srcOrd="0" destOrd="0" presId="urn:microsoft.com/office/officeart/2008/layout/VerticalCurvedList"/>
    <dgm:cxn modelId="{D7CE668B-ABF1-4AD3-B15D-ABE136AAB57B}" type="presOf" srcId="{149635A7-0384-494E-B0EE-141ED98F5FA5}" destId="{7809B153-00AE-4CE0-88C5-8C03FF8A8BC0}" srcOrd="0" destOrd="0" presId="urn:microsoft.com/office/officeart/2008/layout/VerticalCurvedList"/>
    <dgm:cxn modelId="{EDD373EB-D2D3-452E-B05F-5539BF2CCDA8}" srcId="{D19D2A75-A12D-413F-A555-7D290E89BE7D}" destId="{149635A7-0384-494E-B0EE-141ED98F5FA5}" srcOrd="1" destOrd="0" parTransId="{917B4C3D-F93A-4C9A-9914-D4D982DA57FE}" sibTransId="{2DC4FA39-1AA8-4412-967F-F49B3036F83B}"/>
    <dgm:cxn modelId="{1F9A41EA-C0AB-4481-888C-A238A50E17EE}" type="presOf" srcId="{E70D88A8-5246-4F24-AA74-5E056F3A5E14}" destId="{A3A58262-1C8F-48B1-BF8C-7A47B158D069}" srcOrd="0" destOrd="0" presId="urn:microsoft.com/office/officeart/2008/layout/VerticalCurvedList"/>
    <dgm:cxn modelId="{D2F5F07B-45EB-42A5-810A-AA20E3182E4E}" type="presParOf" srcId="{C724AC2B-D757-4DCD-AE79-60F2221CD2AD}" destId="{E2C7B7F2-9CE2-45D7-A6E9-E2521DCF68AC}" srcOrd="0" destOrd="0" presId="urn:microsoft.com/office/officeart/2008/layout/VerticalCurvedList"/>
    <dgm:cxn modelId="{8B5A1956-9BB1-4363-8FB7-792FD3FF9819}" type="presParOf" srcId="{E2C7B7F2-9CE2-45D7-A6E9-E2521DCF68AC}" destId="{2875DE82-8FE1-4713-A3F5-23B06074938C}" srcOrd="0" destOrd="0" presId="urn:microsoft.com/office/officeart/2008/layout/VerticalCurvedList"/>
    <dgm:cxn modelId="{4A2B6BF3-8E2C-4D1C-BC9B-D253CCB0DF7E}" type="presParOf" srcId="{2875DE82-8FE1-4713-A3F5-23B06074938C}" destId="{6DCEEEB1-9268-45E2-92F5-2284CBBFA38C}" srcOrd="0" destOrd="0" presId="urn:microsoft.com/office/officeart/2008/layout/VerticalCurvedList"/>
    <dgm:cxn modelId="{89A645DE-051E-4926-B98A-CDBBA2903268}" type="presParOf" srcId="{2875DE82-8FE1-4713-A3F5-23B06074938C}" destId="{D92DDE60-CEC7-48B9-A107-585A313B2692}" srcOrd="1" destOrd="0" presId="urn:microsoft.com/office/officeart/2008/layout/VerticalCurvedList"/>
    <dgm:cxn modelId="{EDD918EE-C966-40D7-8536-4EA429FB7CE3}" type="presParOf" srcId="{2875DE82-8FE1-4713-A3F5-23B06074938C}" destId="{5098C60C-D40B-4793-B63C-FC7303604820}" srcOrd="2" destOrd="0" presId="urn:microsoft.com/office/officeart/2008/layout/VerticalCurvedList"/>
    <dgm:cxn modelId="{2718ECDA-F32A-4FD0-BA04-42F7412D03FC}" type="presParOf" srcId="{2875DE82-8FE1-4713-A3F5-23B06074938C}" destId="{B0C3CEC4-9827-49E7-B29C-C54379279918}" srcOrd="3" destOrd="0" presId="urn:microsoft.com/office/officeart/2008/layout/VerticalCurvedList"/>
    <dgm:cxn modelId="{043534DA-3B98-4DA5-B528-00B09CF8453D}" type="presParOf" srcId="{E2C7B7F2-9CE2-45D7-A6E9-E2521DCF68AC}" destId="{A3A58262-1C8F-48B1-BF8C-7A47B158D069}" srcOrd="1" destOrd="0" presId="urn:microsoft.com/office/officeart/2008/layout/VerticalCurvedList"/>
    <dgm:cxn modelId="{CAAC7DFF-2B99-4F62-9081-6AD1BA34D8A5}" type="presParOf" srcId="{E2C7B7F2-9CE2-45D7-A6E9-E2521DCF68AC}" destId="{1F8B8CDC-03BB-4C7F-AEC1-CCF2779CB7C5}" srcOrd="2" destOrd="0" presId="urn:microsoft.com/office/officeart/2008/layout/VerticalCurvedList"/>
    <dgm:cxn modelId="{7890DEBE-B9FB-498B-91FC-DE262D2D7CD4}" type="presParOf" srcId="{1F8B8CDC-03BB-4C7F-AEC1-CCF2779CB7C5}" destId="{30460E53-F1CA-4F3C-AE20-16794AF65EBD}" srcOrd="0" destOrd="0" presId="urn:microsoft.com/office/officeart/2008/layout/VerticalCurvedList"/>
    <dgm:cxn modelId="{C79034D4-9E8B-4480-BB11-D97B2171087D}" type="presParOf" srcId="{E2C7B7F2-9CE2-45D7-A6E9-E2521DCF68AC}" destId="{7809B153-00AE-4CE0-88C5-8C03FF8A8BC0}" srcOrd="3" destOrd="0" presId="urn:microsoft.com/office/officeart/2008/layout/VerticalCurvedList"/>
    <dgm:cxn modelId="{FFBCB32C-65AB-475F-8FB1-A0A81EF6014A}" type="presParOf" srcId="{E2C7B7F2-9CE2-45D7-A6E9-E2521DCF68AC}" destId="{92187000-5FE6-4CF3-A7DE-10E9F35D82E9}" srcOrd="4" destOrd="0" presId="urn:microsoft.com/office/officeart/2008/layout/VerticalCurvedList"/>
    <dgm:cxn modelId="{453DC747-5574-4D5A-BA6E-33F6BAF2AA9D}" type="presParOf" srcId="{92187000-5FE6-4CF3-A7DE-10E9F35D82E9}" destId="{5E8B08DB-2160-49D0-BACE-8F443F6B5B18}" srcOrd="0" destOrd="0" presId="urn:microsoft.com/office/officeart/2008/layout/VerticalCurvedList"/>
    <dgm:cxn modelId="{28EBB55B-585C-47FF-B1F2-5796DECB08D3}" type="presParOf" srcId="{E2C7B7F2-9CE2-45D7-A6E9-E2521DCF68AC}" destId="{5D778B9F-32A4-4B86-83D2-D8F209BF92CC}" srcOrd="5" destOrd="0" presId="urn:microsoft.com/office/officeart/2008/layout/VerticalCurvedList"/>
    <dgm:cxn modelId="{D7744AE4-D977-4B6E-A629-AEFFD48FB065}" type="presParOf" srcId="{E2C7B7F2-9CE2-45D7-A6E9-E2521DCF68AC}" destId="{B92A1BBD-4670-41CB-A6E6-B55599C75E5B}" srcOrd="6" destOrd="0" presId="urn:microsoft.com/office/officeart/2008/layout/VerticalCurvedList"/>
    <dgm:cxn modelId="{ADC29FA7-17DC-4720-9E5C-A6ED14C74F74}" type="presParOf" srcId="{B92A1BBD-4670-41CB-A6E6-B55599C75E5B}" destId="{05B13765-B720-4D5A-8BBF-5B09D5FE8137}" srcOrd="0" destOrd="0" presId="urn:microsoft.com/office/officeart/2008/layout/VerticalCurvedList"/>
    <dgm:cxn modelId="{D373D40C-27A1-4509-AECD-EBD833D66208}" type="presParOf" srcId="{E2C7B7F2-9CE2-45D7-A6E9-E2521DCF68AC}" destId="{5A7CB068-B3E7-4678-B847-10E413685486}" srcOrd="7" destOrd="0" presId="urn:microsoft.com/office/officeart/2008/layout/VerticalCurvedList"/>
    <dgm:cxn modelId="{D3AF0126-07C2-4990-9154-5390723ED42C}" type="presParOf" srcId="{E2C7B7F2-9CE2-45D7-A6E9-E2521DCF68AC}" destId="{6D4E809E-C86F-4C63-8851-5A31EEFC460B}" srcOrd="8" destOrd="0" presId="urn:microsoft.com/office/officeart/2008/layout/VerticalCurvedList"/>
    <dgm:cxn modelId="{0B18F98A-F518-4D09-AA16-425360F847D7}" type="presParOf" srcId="{6D4E809E-C86F-4C63-8851-5A31EEFC460B}" destId="{DF5B215E-F114-4DB9-B0C7-5F1EE1E73AF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88A912-C153-4688-B18F-BC0B2EC4C837}" type="doc">
      <dgm:prSet loTypeId="urn:microsoft.com/office/officeart/2005/8/layout/radial2" loCatId="relationship" qsTypeId="urn:microsoft.com/office/officeart/2005/8/quickstyle/simple1" qsCatId="simple" csTypeId="urn:microsoft.com/office/officeart/2005/8/colors/accent1_2" csCatId="accent1" phldr="1"/>
      <dgm:spPr/>
      <dgm:t>
        <a:bodyPr rtlCol="0"/>
        <a:lstStyle/>
        <a:p>
          <a:pPr rtl="0"/>
          <a:endParaRPr lang="hu-HU"/>
        </a:p>
      </dgm:t>
    </dgm:pt>
    <dgm:pt modelId="{1E815395-E96C-4A70-AEFF-E65C848CE76B}">
      <dgm:prSet/>
      <dgm:spPr/>
      <dgm:t>
        <a:bodyPr rtlCol="0"/>
        <a:lstStyle/>
        <a:p>
          <a:pPr rtl="0"/>
          <a:r>
            <a:rPr lang="ro" b="1" dirty="0"/>
            <a:t>Principalele amenințări la adresa sănătății lucrătorilor</a:t>
          </a:r>
          <a:endParaRPr lang="hu-HU" dirty="0"/>
        </a:p>
      </dgm:t>
    </dgm:pt>
    <dgm:pt modelId="{7D256436-992A-4DE2-943A-8E5B618CE168}" type="parTrans" cxnId="{70CD3402-AAE7-46CF-8952-7DD0621082DB}">
      <dgm:prSet/>
      <dgm:spPr/>
      <dgm:t>
        <a:bodyPr rtlCol="0"/>
        <a:lstStyle/>
        <a:p>
          <a:pPr rtl="0"/>
          <a:endParaRPr lang="hu-HU"/>
        </a:p>
      </dgm:t>
    </dgm:pt>
    <dgm:pt modelId="{9F9E35FA-8878-4CA2-A901-24A54FF5D588}" type="sibTrans" cxnId="{70CD3402-AAE7-46CF-8952-7DD0621082DB}">
      <dgm:prSet/>
      <dgm:spPr/>
      <dgm:t>
        <a:bodyPr rtlCol="0"/>
        <a:lstStyle/>
        <a:p>
          <a:pPr rtl="0"/>
          <a:endParaRPr lang="hu-HU"/>
        </a:p>
      </dgm:t>
    </dgm:pt>
    <dgm:pt modelId="{0FE5802E-BFA6-4F25-9C8A-19BC960C0B57}">
      <dgm:prSet custT="1"/>
      <dgm:spPr/>
      <dgm:t>
        <a:bodyPr rtlCol="0"/>
        <a:lstStyle/>
        <a:p>
          <a:pPr rtl="0">
            <a:lnSpc>
              <a:spcPct val="110000"/>
            </a:lnSpc>
            <a:spcAft>
              <a:spcPts val="1500"/>
            </a:spcAft>
          </a:pPr>
          <a:r>
            <a:rPr lang="ro" sz="2200" dirty="0">
              <a:solidFill>
                <a:schemeClr val="tx1"/>
              </a:solidFill>
            </a:rPr>
            <a:t>Boli cauzate de căldură</a:t>
          </a:r>
          <a:endParaRPr lang="hu-HU" sz="2200" dirty="0">
            <a:solidFill>
              <a:schemeClr val="tx1"/>
            </a:solidFill>
          </a:endParaRPr>
        </a:p>
      </dgm:t>
    </dgm:pt>
    <dgm:pt modelId="{B0C35D43-DBB0-45C9-9DEE-BE30D5EB2C85}" type="parTrans" cxnId="{C94AB9DA-9F6E-407D-86AF-51563C96D3B5}">
      <dgm:prSet/>
      <dgm:spPr/>
      <dgm:t>
        <a:bodyPr rtlCol="0"/>
        <a:lstStyle/>
        <a:p>
          <a:pPr rtl="0"/>
          <a:endParaRPr lang="hu-HU"/>
        </a:p>
      </dgm:t>
    </dgm:pt>
    <dgm:pt modelId="{C77404F0-B008-45DD-AFDA-CF9C62AD3E0D}" type="sibTrans" cxnId="{C94AB9DA-9F6E-407D-86AF-51563C96D3B5}">
      <dgm:prSet/>
      <dgm:spPr/>
      <dgm:t>
        <a:bodyPr rtlCol="0"/>
        <a:lstStyle/>
        <a:p>
          <a:pPr rtl="0"/>
          <a:endParaRPr lang="hu-HU"/>
        </a:p>
      </dgm:t>
    </dgm:pt>
    <dgm:pt modelId="{7EEABF8D-FF92-4687-AC38-4FDE55F1638B}">
      <dgm:prSet custT="1"/>
      <dgm:spPr/>
      <dgm:t>
        <a:bodyPr rtlCol="0"/>
        <a:lstStyle/>
        <a:p>
          <a:pPr rtl="0">
            <a:lnSpc>
              <a:spcPct val="110000"/>
            </a:lnSpc>
            <a:spcAft>
              <a:spcPts val="1500"/>
            </a:spcAft>
          </a:pPr>
          <a:r>
            <a:rPr lang="ro" sz="2200" dirty="0">
              <a:solidFill>
                <a:schemeClr val="tx1"/>
              </a:solidFill>
            </a:rPr>
            <a:t>Boli respiratorii</a:t>
          </a:r>
          <a:endParaRPr lang="hu-HU" sz="2200" dirty="0">
            <a:solidFill>
              <a:schemeClr val="tx1"/>
            </a:solidFill>
          </a:endParaRPr>
        </a:p>
      </dgm:t>
    </dgm:pt>
    <dgm:pt modelId="{5EBC13B6-1E75-4D44-A2A1-72A7F9EAFBE6}" type="parTrans" cxnId="{0A8BBBBA-D30B-40DF-BD6C-AB316BB9A8BF}">
      <dgm:prSet/>
      <dgm:spPr/>
      <dgm:t>
        <a:bodyPr rtlCol="0"/>
        <a:lstStyle/>
        <a:p>
          <a:pPr rtl="0"/>
          <a:endParaRPr lang="hu-HU"/>
        </a:p>
      </dgm:t>
    </dgm:pt>
    <dgm:pt modelId="{584A75A5-343C-4059-B3A0-7B27A44A751B}" type="sibTrans" cxnId="{0A8BBBBA-D30B-40DF-BD6C-AB316BB9A8BF}">
      <dgm:prSet/>
      <dgm:spPr/>
      <dgm:t>
        <a:bodyPr rtlCol="0"/>
        <a:lstStyle/>
        <a:p>
          <a:pPr rtl="0"/>
          <a:endParaRPr lang="hu-HU"/>
        </a:p>
      </dgm:t>
    </dgm:pt>
    <dgm:pt modelId="{777D4C59-1E9A-41C1-AA7B-8A0F5B5CE813}">
      <dgm:prSet custT="1"/>
      <dgm:spPr/>
      <dgm:t>
        <a:bodyPr rtlCol="0"/>
        <a:lstStyle/>
        <a:p>
          <a:pPr rtl="0">
            <a:lnSpc>
              <a:spcPct val="110000"/>
            </a:lnSpc>
            <a:spcAft>
              <a:spcPts val="1500"/>
            </a:spcAft>
          </a:pPr>
          <a:r>
            <a:rPr lang="ro" sz="2200" dirty="0">
              <a:solidFill>
                <a:schemeClr val="tx1"/>
              </a:solidFill>
            </a:rPr>
            <a:t>Efecte asupra sănătății fizice și mentale</a:t>
          </a:r>
          <a:endParaRPr lang="hu-HU" sz="2200" dirty="0">
            <a:solidFill>
              <a:schemeClr val="tx1"/>
            </a:solidFill>
          </a:endParaRPr>
        </a:p>
      </dgm:t>
    </dgm:pt>
    <dgm:pt modelId="{B4E8E00A-C5F9-4CD2-A170-63FA5537C7E8}" type="parTrans" cxnId="{2237960A-E57C-49CD-8140-7B28EF8DB657}">
      <dgm:prSet/>
      <dgm:spPr/>
      <dgm:t>
        <a:bodyPr rtlCol="0"/>
        <a:lstStyle/>
        <a:p>
          <a:pPr rtl="0"/>
          <a:endParaRPr lang="hu-HU"/>
        </a:p>
      </dgm:t>
    </dgm:pt>
    <dgm:pt modelId="{ED4D56F8-3BD7-41C4-A500-997D936EB2BE}" type="sibTrans" cxnId="{2237960A-E57C-49CD-8140-7B28EF8DB657}">
      <dgm:prSet/>
      <dgm:spPr/>
      <dgm:t>
        <a:bodyPr rtlCol="0"/>
        <a:lstStyle/>
        <a:p>
          <a:pPr rtl="0"/>
          <a:endParaRPr lang="hu-HU"/>
        </a:p>
      </dgm:t>
    </dgm:pt>
    <dgm:pt modelId="{B035F5DF-453D-4317-8399-28F04B97EA96}">
      <dgm:prSet custT="1"/>
      <dgm:spPr/>
      <dgm:t>
        <a:bodyPr rtlCol="0"/>
        <a:lstStyle/>
        <a:p>
          <a:pPr rtl="0">
            <a:lnSpc>
              <a:spcPct val="110000"/>
            </a:lnSpc>
            <a:spcAft>
              <a:spcPts val="1500"/>
            </a:spcAft>
          </a:pPr>
          <a:r>
            <a:rPr lang="ro" sz="2200" dirty="0">
              <a:solidFill>
                <a:schemeClr val="tx1"/>
              </a:solidFill>
            </a:rPr>
            <a:t>Boli legate de insecte și căpușe</a:t>
          </a:r>
          <a:endParaRPr lang="hu-HU" sz="2200" dirty="0">
            <a:solidFill>
              <a:schemeClr val="tx1"/>
            </a:solidFill>
          </a:endParaRPr>
        </a:p>
      </dgm:t>
    </dgm:pt>
    <dgm:pt modelId="{9954B93F-9E14-4CE7-B4A5-B0182E434CB2}" type="parTrans" cxnId="{1E845303-462F-412E-B3D6-A4D2EA02D6C6}">
      <dgm:prSet/>
      <dgm:spPr/>
      <dgm:t>
        <a:bodyPr rtlCol="0"/>
        <a:lstStyle/>
        <a:p>
          <a:pPr rtl="0"/>
          <a:endParaRPr lang="hu-HU"/>
        </a:p>
      </dgm:t>
    </dgm:pt>
    <dgm:pt modelId="{BDF35A4C-93D9-4F56-AF18-B0D5F1945C97}" type="sibTrans" cxnId="{1E845303-462F-412E-B3D6-A4D2EA02D6C6}">
      <dgm:prSet/>
      <dgm:spPr/>
      <dgm:t>
        <a:bodyPr rtlCol="0"/>
        <a:lstStyle/>
        <a:p>
          <a:pPr rtl="0"/>
          <a:endParaRPr lang="hu-HU"/>
        </a:p>
      </dgm:t>
    </dgm:pt>
    <dgm:pt modelId="{B83C2972-51B1-4712-AB32-1079E116E546}">
      <dgm:prSet custT="1"/>
      <dgm:spPr/>
      <dgm:t>
        <a:bodyPr rtlCol="0"/>
        <a:lstStyle/>
        <a:p>
          <a:pPr rtl="0">
            <a:lnSpc>
              <a:spcPct val="110000"/>
            </a:lnSpc>
            <a:spcAft>
              <a:spcPts val="1500"/>
            </a:spcAft>
          </a:pPr>
          <a:r>
            <a:rPr lang="ro" sz="2200" dirty="0">
              <a:solidFill>
                <a:schemeClr val="tx1"/>
              </a:solidFill>
            </a:rPr>
            <a:t>Efecte legate de pesticide</a:t>
          </a:r>
          <a:endParaRPr lang="hu-HU" sz="2200" dirty="0">
            <a:solidFill>
              <a:schemeClr val="tx1"/>
            </a:solidFill>
          </a:endParaRPr>
        </a:p>
      </dgm:t>
    </dgm:pt>
    <dgm:pt modelId="{98136700-F401-4D64-8B72-EECBDF3AE270}" type="parTrans" cxnId="{E9A3DD6B-AA56-4855-9002-A16AE064DCE3}">
      <dgm:prSet/>
      <dgm:spPr/>
      <dgm:t>
        <a:bodyPr rtlCol="0"/>
        <a:lstStyle/>
        <a:p>
          <a:pPr rtl="0"/>
          <a:endParaRPr lang="hu-HU"/>
        </a:p>
      </dgm:t>
    </dgm:pt>
    <dgm:pt modelId="{945F33DA-1003-4DEE-8DCB-71568AC2B076}" type="sibTrans" cxnId="{E9A3DD6B-AA56-4855-9002-A16AE064DCE3}">
      <dgm:prSet/>
      <dgm:spPr/>
      <dgm:t>
        <a:bodyPr rtlCol="0"/>
        <a:lstStyle/>
        <a:p>
          <a:pPr rtl="0"/>
          <a:endParaRPr lang="hu-HU"/>
        </a:p>
      </dgm:t>
    </dgm:pt>
    <dgm:pt modelId="{09A084EE-E6C0-4016-8A81-7964F7FFC352}" type="pres">
      <dgm:prSet presAssocID="{A688A912-C153-4688-B18F-BC0B2EC4C837}" presName="composite" presStyleCnt="0">
        <dgm:presLayoutVars>
          <dgm:chMax val="5"/>
          <dgm:dir/>
          <dgm:animLvl val="ctr"/>
          <dgm:resizeHandles val="exact"/>
        </dgm:presLayoutVars>
      </dgm:prSet>
      <dgm:spPr/>
      <dgm:t>
        <a:bodyPr/>
        <a:lstStyle/>
        <a:p>
          <a:endParaRPr lang="hu-HU"/>
        </a:p>
      </dgm:t>
    </dgm:pt>
    <dgm:pt modelId="{98752DFE-6078-4799-A73A-119D86BD9084}" type="pres">
      <dgm:prSet presAssocID="{A688A912-C153-4688-B18F-BC0B2EC4C837}" presName="cycle" presStyleCnt="0"/>
      <dgm:spPr/>
    </dgm:pt>
    <dgm:pt modelId="{6A4887E9-0049-4081-B8AE-EEE4852E7A62}" type="pres">
      <dgm:prSet presAssocID="{A688A912-C153-4688-B18F-BC0B2EC4C837}" presName="centerShape" presStyleCnt="0"/>
      <dgm:spPr/>
    </dgm:pt>
    <dgm:pt modelId="{C2F00679-5AB7-470D-9915-634C1713E359}" type="pres">
      <dgm:prSet presAssocID="{A688A912-C153-4688-B18F-BC0B2EC4C837}" presName="connSite" presStyleLbl="node1" presStyleIdx="0" presStyleCnt="2"/>
      <dgm:spPr/>
    </dgm:pt>
    <dgm:pt modelId="{D0D1086B-4CC5-43FA-878C-A30807C001B4}" type="pres">
      <dgm:prSet presAssocID="{A688A912-C153-4688-B18F-BC0B2EC4C837}" presName="visible" presStyleLbl="node1" presStyleIdx="0" presStyleCnt="2"/>
      <dgm:spPr>
        <a:blipFill rotWithShape="1">
          <a:blip xmlns:r="http://schemas.openxmlformats.org/officeDocument/2006/relationships" r:embed="rId1"/>
          <a:stretch>
            <a:fillRect/>
          </a:stretch>
        </a:blipFill>
      </dgm:spPr>
    </dgm:pt>
    <dgm:pt modelId="{550C5FFE-D796-4835-85DE-AD088500AD8D}" type="pres">
      <dgm:prSet presAssocID="{7D256436-992A-4DE2-943A-8E5B618CE168}" presName="Name25" presStyleLbl="parChTrans1D1" presStyleIdx="0" presStyleCnt="1"/>
      <dgm:spPr/>
      <dgm:t>
        <a:bodyPr/>
        <a:lstStyle/>
        <a:p>
          <a:endParaRPr lang="hu-HU"/>
        </a:p>
      </dgm:t>
    </dgm:pt>
    <dgm:pt modelId="{7B88EA52-C7DE-43EC-B8C4-A69725639923}" type="pres">
      <dgm:prSet presAssocID="{1E815395-E96C-4A70-AEFF-E65C848CE76B}" presName="node" presStyleCnt="0"/>
      <dgm:spPr/>
    </dgm:pt>
    <dgm:pt modelId="{22BB89B0-1D9D-4576-8685-6981D1A872F9}" type="pres">
      <dgm:prSet presAssocID="{1E815395-E96C-4A70-AEFF-E65C848CE76B}" presName="parentNode" presStyleLbl="node1" presStyleIdx="1" presStyleCnt="2" custScaleX="92316" custScaleY="144185" custLinFactNeighborX="5658" custLinFactNeighborY="2829">
        <dgm:presLayoutVars>
          <dgm:chMax val="1"/>
          <dgm:bulletEnabled val="1"/>
        </dgm:presLayoutVars>
      </dgm:prSet>
      <dgm:spPr/>
      <dgm:t>
        <a:bodyPr/>
        <a:lstStyle/>
        <a:p>
          <a:endParaRPr lang="hu-HU"/>
        </a:p>
      </dgm:t>
    </dgm:pt>
    <dgm:pt modelId="{56117B7F-4B1F-4073-AF24-43981A7159AE}" type="pres">
      <dgm:prSet presAssocID="{1E815395-E96C-4A70-AEFF-E65C848CE76B}" presName="childNode" presStyleLbl="revTx" presStyleIdx="0" presStyleCnt="1">
        <dgm:presLayoutVars>
          <dgm:bulletEnabled val="1"/>
        </dgm:presLayoutVars>
      </dgm:prSet>
      <dgm:spPr/>
      <dgm:t>
        <a:bodyPr/>
        <a:lstStyle/>
        <a:p>
          <a:endParaRPr lang="hu-HU"/>
        </a:p>
      </dgm:t>
    </dgm:pt>
  </dgm:ptLst>
  <dgm:cxnLst>
    <dgm:cxn modelId="{450FB34D-C0B6-4414-9069-C7A05ED0B595}" type="presOf" srcId="{777D4C59-1E9A-41C1-AA7B-8A0F5B5CE813}" destId="{56117B7F-4B1F-4073-AF24-43981A7159AE}" srcOrd="0" destOrd="2" presId="urn:microsoft.com/office/officeart/2005/8/layout/radial2"/>
    <dgm:cxn modelId="{E9A3DD6B-AA56-4855-9002-A16AE064DCE3}" srcId="{1E815395-E96C-4A70-AEFF-E65C848CE76B}" destId="{B83C2972-51B1-4712-AB32-1079E116E546}" srcOrd="4" destOrd="0" parTransId="{98136700-F401-4D64-8B72-EECBDF3AE270}" sibTransId="{945F33DA-1003-4DEE-8DCB-71568AC2B076}"/>
    <dgm:cxn modelId="{2237960A-E57C-49CD-8140-7B28EF8DB657}" srcId="{1E815395-E96C-4A70-AEFF-E65C848CE76B}" destId="{777D4C59-1E9A-41C1-AA7B-8A0F5B5CE813}" srcOrd="2" destOrd="0" parTransId="{B4E8E00A-C5F9-4CD2-A170-63FA5537C7E8}" sibTransId="{ED4D56F8-3BD7-41C4-A500-997D936EB2BE}"/>
    <dgm:cxn modelId="{90492B2D-4E24-43D4-9068-4DE6F1D6460B}" type="presOf" srcId="{B035F5DF-453D-4317-8399-28F04B97EA96}" destId="{56117B7F-4B1F-4073-AF24-43981A7159AE}" srcOrd="0" destOrd="3" presId="urn:microsoft.com/office/officeart/2005/8/layout/radial2"/>
    <dgm:cxn modelId="{891B6C89-EE1B-4E2A-B6B7-B3199B6AEF9B}" type="presOf" srcId="{B83C2972-51B1-4712-AB32-1079E116E546}" destId="{56117B7F-4B1F-4073-AF24-43981A7159AE}" srcOrd="0" destOrd="4" presId="urn:microsoft.com/office/officeart/2005/8/layout/radial2"/>
    <dgm:cxn modelId="{26999E3C-64F4-4D5F-A185-9C70341670E0}" type="presOf" srcId="{0FE5802E-BFA6-4F25-9C8A-19BC960C0B57}" destId="{56117B7F-4B1F-4073-AF24-43981A7159AE}" srcOrd="0" destOrd="0" presId="urn:microsoft.com/office/officeart/2005/8/layout/radial2"/>
    <dgm:cxn modelId="{4B25B79B-A3E6-4D35-9703-248F16490B5D}" type="presOf" srcId="{1E815395-E96C-4A70-AEFF-E65C848CE76B}" destId="{22BB89B0-1D9D-4576-8685-6981D1A872F9}" srcOrd="0" destOrd="0" presId="urn:microsoft.com/office/officeart/2005/8/layout/radial2"/>
    <dgm:cxn modelId="{F69B5AB3-A035-4046-B6EF-42FC4B5FDF2C}" type="presOf" srcId="{7D256436-992A-4DE2-943A-8E5B618CE168}" destId="{550C5FFE-D796-4835-85DE-AD088500AD8D}" srcOrd="0" destOrd="0" presId="urn:microsoft.com/office/officeart/2005/8/layout/radial2"/>
    <dgm:cxn modelId="{F49D1162-0B19-4024-99C1-100337E199D4}" type="presOf" srcId="{7EEABF8D-FF92-4687-AC38-4FDE55F1638B}" destId="{56117B7F-4B1F-4073-AF24-43981A7159AE}" srcOrd="0" destOrd="1" presId="urn:microsoft.com/office/officeart/2005/8/layout/radial2"/>
    <dgm:cxn modelId="{0A8BBBBA-D30B-40DF-BD6C-AB316BB9A8BF}" srcId="{1E815395-E96C-4A70-AEFF-E65C848CE76B}" destId="{7EEABF8D-FF92-4687-AC38-4FDE55F1638B}" srcOrd="1" destOrd="0" parTransId="{5EBC13B6-1E75-4D44-A2A1-72A7F9EAFBE6}" sibTransId="{584A75A5-343C-4059-B3A0-7B27A44A751B}"/>
    <dgm:cxn modelId="{EC99709B-B6B1-4049-8BE4-7EB75A4BEFFC}" type="presOf" srcId="{A688A912-C153-4688-B18F-BC0B2EC4C837}" destId="{09A084EE-E6C0-4016-8A81-7964F7FFC352}" srcOrd="0" destOrd="0" presId="urn:microsoft.com/office/officeart/2005/8/layout/radial2"/>
    <dgm:cxn modelId="{70CD3402-AAE7-46CF-8952-7DD0621082DB}" srcId="{A688A912-C153-4688-B18F-BC0B2EC4C837}" destId="{1E815395-E96C-4A70-AEFF-E65C848CE76B}" srcOrd="0" destOrd="0" parTransId="{7D256436-992A-4DE2-943A-8E5B618CE168}" sibTransId="{9F9E35FA-8878-4CA2-A901-24A54FF5D588}"/>
    <dgm:cxn modelId="{1E845303-462F-412E-B3D6-A4D2EA02D6C6}" srcId="{1E815395-E96C-4A70-AEFF-E65C848CE76B}" destId="{B035F5DF-453D-4317-8399-28F04B97EA96}" srcOrd="3" destOrd="0" parTransId="{9954B93F-9E14-4CE7-B4A5-B0182E434CB2}" sibTransId="{BDF35A4C-93D9-4F56-AF18-B0D5F1945C97}"/>
    <dgm:cxn modelId="{C94AB9DA-9F6E-407D-86AF-51563C96D3B5}" srcId="{1E815395-E96C-4A70-AEFF-E65C848CE76B}" destId="{0FE5802E-BFA6-4F25-9C8A-19BC960C0B57}" srcOrd="0" destOrd="0" parTransId="{B0C35D43-DBB0-45C9-9DEE-BE30D5EB2C85}" sibTransId="{C77404F0-B008-45DD-AFDA-CF9C62AD3E0D}"/>
    <dgm:cxn modelId="{07B8AABD-EA5F-47E3-955E-59C9062AF5DE}" type="presParOf" srcId="{09A084EE-E6C0-4016-8A81-7964F7FFC352}" destId="{98752DFE-6078-4799-A73A-119D86BD9084}" srcOrd="0" destOrd="0" presId="urn:microsoft.com/office/officeart/2005/8/layout/radial2"/>
    <dgm:cxn modelId="{9AFF0D68-493C-465A-A399-553D9DFFA70A}" type="presParOf" srcId="{98752DFE-6078-4799-A73A-119D86BD9084}" destId="{6A4887E9-0049-4081-B8AE-EEE4852E7A62}" srcOrd="0" destOrd="0" presId="urn:microsoft.com/office/officeart/2005/8/layout/radial2"/>
    <dgm:cxn modelId="{C629D048-7759-4E15-B8D6-D56020C79299}" type="presParOf" srcId="{6A4887E9-0049-4081-B8AE-EEE4852E7A62}" destId="{C2F00679-5AB7-470D-9915-634C1713E359}" srcOrd="0" destOrd="0" presId="urn:microsoft.com/office/officeart/2005/8/layout/radial2"/>
    <dgm:cxn modelId="{2ACEEFA3-E4C2-4226-BAED-ADDE2F59EF89}" type="presParOf" srcId="{6A4887E9-0049-4081-B8AE-EEE4852E7A62}" destId="{D0D1086B-4CC5-43FA-878C-A30807C001B4}" srcOrd="1" destOrd="0" presId="urn:microsoft.com/office/officeart/2005/8/layout/radial2"/>
    <dgm:cxn modelId="{82C647E1-E254-48B4-BEFF-9A95744E6CF7}" type="presParOf" srcId="{98752DFE-6078-4799-A73A-119D86BD9084}" destId="{550C5FFE-D796-4835-85DE-AD088500AD8D}" srcOrd="1" destOrd="0" presId="urn:microsoft.com/office/officeart/2005/8/layout/radial2"/>
    <dgm:cxn modelId="{AAE619C2-5226-4727-B843-880E104CBCF7}" type="presParOf" srcId="{98752DFE-6078-4799-A73A-119D86BD9084}" destId="{7B88EA52-C7DE-43EC-B8C4-A69725639923}" srcOrd="2" destOrd="0" presId="urn:microsoft.com/office/officeart/2005/8/layout/radial2"/>
    <dgm:cxn modelId="{47D69BE5-6E59-4CAF-A5E4-532472E7775A}" type="presParOf" srcId="{7B88EA52-C7DE-43EC-B8C4-A69725639923}" destId="{22BB89B0-1D9D-4576-8685-6981D1A872F9}" srcOrd="0" destOrd="0" presId="urn:microsoft.com/office/officeart/2005/8/layout/radial2"/>
    <dgm:cxn modelId="{6D5A747F-5BBF-4205-85CA-D4EBEA50DF66}" type="presParOf" srcId="{7B88EA52-C7DE-43EC-B8C4-A69725639923}" destId="{56117B7F-4B1F-4073-AF24-43981A7159AE}"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4971F-3098-4871-A022-BAB740C08545}">
      <dsp:nvSpPr>
        <dsp:cNvPr id="0" name=""/>
        <dsp:cNvSpPr/>
      </dsp:nvSpPr>
      <dsp:spPr>
        <a:xfrm>
          <a:off x="758" y="725860"/>
          <a:ext cx="2492904" cy="997161"/>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o" sz="2000" b="1" kern="1200">
              <a:latin typeface="+mn-lt"/>
              <a:sym typeface="PT Sans" charset="-52"/>
            </a:rPr>
            <a:t>Afectarea directă a sănătății</a:t>
          </a:r>
          <a:endParaRPr lang="hu-HU" sz="1800" kern="1200" dirty="0"/>
        </a:p>
      </dsp:txBody>
      <dsp:txXfrm>
        <a:off x="758" y="725860"/>
        <a:ext cx="2492904" cy="997161"/>
      </dsp:txXfrm>
    </dsp:sp>
    <dsp:sp modelId="{28C51DA3-D185-4421-B6AC-3F6E3ED639C5}">
      <dsp:nvSpPr>
        <dsp:cNvPr id="0" name=""/>
        <dsp:cNvSpPr/>
      </dsp:nvSpPr>
      <dsp:spPr>
        <a:xfrm>
          <a:off x="758" y="1723022"/>
          <a:ext cx="2492904" cy="3532815"/>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ro" sz="2400" kern="1200"/>
            <a:t>Căldură extremă</a:t>
          </a:r>
          <a:endParaRPr lang="en-US" sz="2400" kern="1200" dirty="0"/>
        </a:p>
        <a:p>
          <a:pPr marL="228600" lvl="1" indent="-228600" algn="l" defTabSz="1066800" rtl="0">
            <a:lnSpc>
              <a:spcPct val="90000"/>
            </a:lnSpc>
            <a:spcBef>
              <a:spcPct val="0"/>
            </a:spcBef>
            <a:spcAft>
              <a:spcPct val="15000"/>
            </a:spcAft>
            <a:buChar char="••"/>
          </a:pPr>
          <a:r>
            <a:rPr lang="ro" sz="2400" kern="1200"/>
            <a:t>Poluarea aerului</a:t>
          </a:r>
          <a:endParaRPr lang="hu-HU" sz="2400" kern="1200" dirty="0"/>
        </a:p>
        <a:p>
          <a:pPr marL="228600" lvl="1" indent="-228600" algn="l" defTabSz="1066800" rtl="0">
            <a:lnSpc>
              <a:spcPct val="90000"/>
            </a:lnSpc>
            <a:spcBef>
              <a:spcPct val="0"/>
            </a:spcBef>
            <a:spcAft>
              <a:spcPct val="15000"/>
            </a:spcAft>
            <a:buChar char="••"/>
          </a:pPr>
          <a:r>
            <a:rPr lang="ro" sz="2400" kern="1200"/>
            <a:t>Vremea extremă</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758" y="1723022"/>
        <a:ext cx="2492904" cy="3532815"/>
      </dsp:txXfrm>
    </dsp:sp>
    <dsp:sp modelId="{B7E191DC-7C0A-4A05-B1B6-29E35115189F}">
      <dsp:nvSpPr>
        <dsp:cNvPr id="0" name=""/>
        <dsp:cNvSpPr/>
      </dsp:nvSpPr>
      <dsp:spPr>
        <a:xfrm>
          <a:off x="2842669" y="725860"/>
          <a:ext cx="2492904" cy="997161"/>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lvl="0" algn="ctr" defTabSz="889000" rtl="0">
            <a:lnSpc>
              <a:spcPct val="90000"/>
            </a:lnSpc>
            <a:spcBef>
              <a:spcPct val="0"/>
            </a:spcBef>
            <a:spcAft>
              <a:spcPct val="35000"/>
            </a:spcAft>
          </a:pPr>
          <a:r>
            <a:rPr lang="ro" sz="2000" b="1" kern="1200">
              <a:latin typeface="+mn-lt"/>
              <a:sym typeface="PT Sans" charset="-52"/>
            </a:rPr>
            <a:t>Răspândirea bolii</a:t>
          </a:r>
          <a:endParaRPr lang="hu-HU" sz="1800" kern="1200" dirty="0"/>
        </a:p>
      </dsp:txBody>
      <dsp:txXfrm>
        <a:off x="2842669" y="725860"/>
        <a:ext cx="2492904" cy="997161"/>
      </dsp:txXfrm>
    </dsp:sp>
    <dsp:sp modelId="{6C5F50F6-93E4-470B-82D8-D1254DE3F46B}">
      <dsp:nvSpPr>
        <dsp:cNvPr id="0" name=""/>
        <dsp:cNvSpPr/>
      </dsp:nvSpPr>
      <dsp:spPr>
        <a:xfrm>
          <a:off x="2842669" y="1723022"/>
          <a:ext cx="2492904" cy="3532815"/>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228600" lvl="1" indent="-228600" algn="l" defTabSz="1066800" rtl="0">
            <a:lnSpc>
              <a:spcPct val="90000"/>
            </a:lnSpc>
            <a:spcBef>
              <a:spcPct val="0"/>
            </a:spcBef>
            <a:spcAft>
              <a:spcPct val="15000"/>
            </a:spcAft>
            <a:buChar char="••"/>
          </a:pPr>
          <a:r>
            <a:rPr lang="ro" sz="2400" kern="1200"/>
            <a:t>Boli răspândite de insecte, căpușe și rozătoare</a:t>
          </a:r>
          <a:endParaRPr lang="hu-HU" sz="2400" kern="1200" dirty="0"/>
        </a:p>
        <a:p>
          <a:pPr marL="228600" lvl="1" indent="-228600" algn="l" defTabSz="1066800" rtl="0">
            <a:lnSpc>
              <a:spcPct val="90000"/>
            </a:lnSpc>
            <a:spcBef>
              <a:spcPct val="0"/>
            </a:spcBef>
            <a:spcAft>
              <a:spcPct val="15000"/>
            </a:spcAft>
            <a:buChar char="••"/>
          </a:pPr>
          <a:r>
            <a:rPr lang="ro" sz="2400" kern="1200"/>
            <a:t>Apă contaminată</a:t>
          </a:r>
        </a:p>
        <a:p>
          <a:pPr marL="228600" lvl="1" indent="-228600" algn="l" defTabSz="1066800" rtl="0">
            <a:lnSpc>
              <a:spcPct val="90000"/>
            </a:lnSpc>
            <a:spcBef>
              <a:spcPct val="0"/>
            </a:spcBef>
            <a:spcAft>
              <a:spcPct val="15000"/>
            </a:spcAft>
            <a:buChar char="••"/>
          </a:pPr>
          <a:r>
            <a:rPr lang="ro" sz="2400" kern="1200"/>
            <a:t>Alimente contaminate</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2842669" y="1723022"/>
        <a:ext cx="2492904" cy="3532815"/>
      </dsp:txXfrm>
    </dsp:sp>
    <dsp:sp modelId="{846EFBE1-B234-4E3C-A630-B1984AC28B92}">
      <dsp:nvSpPr>
        <dsp:cNvPr id="0" name=""/>
        <dsp:cNvSpPr/>
      </dsp:nvSpPr>
      <dsp:spPr>
        <a:xfrm>
          <a:off x="5684579" y="729100"/>
          <a:ext cx="2868883" cy="1646533"/>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o" sz="2000" b="1" kern="1200" dirty="0">
              <a:latin typeface="+mn-lt"/>
              <a:sym typeface="PT Sans" charset="-52"/>
            </a:rPr>
            <a:t>Distrugerea și perturbarea aprovizionării cu alimente</a:t>
          </a:r>
          <a:endParaRPr lang="hu-HU" sz="1800" kern="1200" dirty="0"/>
        </a:p>
      </dsp:txBody>
      <dsp:txXfrm>
        <a:off x="5684579" y="729100"/>
        <a:ext cx="2868883" cy="1646533"/>
      </dsp:txXfrm>
    </dsp:sp>
    <dsp:sp modelId="{C3C099AB-8A91-4873-9B9E-1263B7D7BAE4}">
      <dsp:nvSpPr>
        <dsp:cNvPr id="0" name=""/>
        <dsp:cNvSpPr/>
      </dsp:nvSpPr>
      <dsp:spPr>
        <a:xfrm>
          <a:off x="5701556" y="2382114"/>
          <a:ext cx="2834930" cy="2870482"/>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ro" sz="2400" kern="1200"/>
            <a:t>Foamete și malnutriție</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5701556" y="2382114"/>
        <a:ext cx="2834930" cy="2870482"/>
      </dsp:txXfrm>
    </dsp:sp>
    <dsp:sp modelId="{38A72842-EC4A-4DCE-A1EE-6CE43394BADE}">
      <dsp:nvSpPr>
        <dsp:cNvPr id="0" name=""/>
        <dsp:cNvSpPr/>
      </dsp:nvSpPr>
      <dsp:spPr>
        <a:xfrm>
          <a:off x="8902470" y="725860"/>
          <a:ext cx="2492904" cy="997161"/>
        </a:xfrm>
        <a:prstGeom prst="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rtlCol="0" anchor="ctr"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o" sz="2000" b="1" kern="1200">
              <a:latin typeface="+mn-lt"/>
              <a:sym typeface="PT Sans" charset="-52"/>
            </a:rPr>
            <a:t>Perturbarea bunăstării</a:t>
          </a:r>
          <a:endParaRPr lang="hu-HU" sz="2400" kern="1200" dirty="0"/>
        </a:p>
      </dsp:txBody>
      <dsp:txXfrm>
        <a:off x="8902470" y="725860"/>
        <a:ext cx="2492904" cy="997161"/>
      </dsp:txXfrm>
    </dsp:sp>
    <dsp:sp modelId="{2F332A51-55E1-43B7-8DEA-D6D49BB16389}">
      <dsp:nvSpPr>
        <dsp:cNvPr id="0" name=""/>
        <dsp:cNvSpPr/>
      </dsp:nvSpPr>
      <dsp:spPr>
        <a:xfrm>
          <a:off x="8902470" y="1723022"/>
          <a:ext cx="2492904" cy="3532815"/>
        </a:xfrm>
        <a:prstGeom prst="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rtlCol="0" anchor="t" anchorCtr="0">
          <a:noAutofit/>
        </a:bodyPr>
        <a:lstStyle/>
        <a:p>
          <a:pPr marL="57150" lvl="1" indent="0" algn="l" defTabSz="488950" rtl="0">
            <a:lnSpc>
              <a:spcPct val="90000"/>
            </a:lnSpc>
            <a:spcBef>
              <a:spcPct val="0"/>
            </a:spcBef>
            <a:spcAft>
              <a:spcPct val="15000"/>
            </a:spcAft>
            <a:buChar char="••"/>
          </a:pPr>
          <a:r>
            <a:rPr lang="ro" sz="2400" kern="1200"/>
            <a:t>Probleme de sănătate mintală</a:t>
          </a:r>
          <a:endParaRPr lang="hu-HU" sz="2400" kern="1200" dirty="0"/>
        </a:p>
        <a:p>
          <a:pPr marL="228600" lvl="1" indent="-228600" algn="l" defTabSz="1066800" rtl="0">
            <a:lnSpc>
              <a:spcPct val="90000"/>
            </a:lnSpc>
            <a:spcBef>
              <a:spcPct val="0"/>
            </a:spcBef>
            <a:spcAft>
              <a:spcPct val="15000"/>
            </a:spcAft>
            <a:buChar char="••"/>
          </a:pPr>
          <a:endParaRPr lang="hu-HU" sz="2400" kern="1200" dirty="0">
            <a:solidFill>
              <a:schemeClr val="tx1"/>
            </a:solidFill>
          </a:endParaRPr>
        </a:p>
      </dsp:txBody>
      <dsp:txXfrm>
        <a:off x="8902470" y="1723022"/>
        <a:ext cx="2492904" cy="3532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2DDE60-CEC7-48B9-A107-585A313B2692}">
      <dsp:nvSpPr>
        <dsp:cNvPr id="0" name=""/>
        <dsp:cNvSpPr/>
      </dsp:nvSpPr>
      <dsp:spPr>
        <a:xfrm>
          <a:off x="-4756278" y="-729027"/>
          <a:ext cx="5665192" cy="5665192"/>
        </a:xfrm>
        <a:prstGeom prst="blockArc">
          <a:avLst>
            <a:gd name="adj1" fmla="val 18900000"/>
            <a:gd name="adj2" fmla="val 2700000"/>
            <a:gd name="adj3" fmla="val 38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A58262-1C8F-48B1-BF8C-7A47B158D069}">
      <dsp:nvSpPr>
        <dsp:cNvPr id="0" name=""/>
        <dsp:cNvSpPr/>
      </dsp:nvSpPr>
      <dsp:spPr>
        <a:xfrm>
          <a:off x="476017" y="323444"/>
          <a:ext cx="3928114"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86360" rIns="86360" bIns="86360" numCol="1" spcCol="1270" rtlCol="0" anchor="ctr" anchorCtr="0">
          <a:noAutofit/>
        </a:bodyPr>
        <a:lstStyle/>
        <a:p>
          <a:pPr lvl="0" algn="l" defTabSz="1511300" rtl="0">
            <a:lnSpc>
              <a:spcPct val="90000"/>
            </a:lnSpc>
            <a:spcBef>
              <a:spcPct val="0"/>
            </a:spcBef>
            <a:spcAft>
              <a:spcPct val="35000"/>
            </a:spcAft>
          </a:pPr>
          <a:r>
            <a:rPr lang="ro" sz="3400" kern="1200"/>
            <a:t>Cost</a:t>
          </a:r>
        </a:p>
      </dsp:txBody>
      <dsp:txXfrm>
        <a:off x="476017" y="323444"/>
        <a:ext cx="3928114" cy="647225"/>
      </dsp:txXfrm>
    </dsp:sp>
    <dsp:sp modelId="{30460E53-F1CA-4F3C-AE20-16794AF65EBD}">
      <dsp:nvSpPr>
        <dsp:cNvPr id="0" name=""/>
        <dsp:cNvSpPr/>
      </dsp:nvSpPr>
      <dsp:spPr>
        <a:xfrm>
          <a:off x="71501" y="242541"/>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09B153-00AE-4CE0-88C5-8C03FF8A8BC0}">
      <dsp:nvSpPr>
        <dsp:cNvPr id="0" name=""/>
        <dsp:cNvSpPr/>
      </dsp:nvSpPr>
      <dsp:spPr>
        <a:xfrm>
          <a:off x="847087" y="1294451"/>
          <a:ext cx="3557044"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86360" rIns="86360" bIns="86360" numCol="1" spcCol="1270" rtlCol="0" anchor="ctr" anchorCtr="0">
          <a:noAutofit/>
        </a:bodyPr>
        <a:lstStyle/>
        <a:p>
          <a:pPr lvl="0" algn="l" defTabSz="1511300" rtl="0">
            <a:lnSpc>
              <a:spcPct val="90000"/>
            </a:lnSpc>
            <a:spcBef>
              <a:spcPct val="0"/>
            </a:spcBef>
            <a:spcAft>
              <a:spcPct val="35000"/>
            </a:spcAft>
          </a:pPr>
          <a:r>
            <a:rPr lang="ro" sz="3400" kern="1200"/>
            <a:t>Acțiuni</a:t>
          </a:r>
        </a:p>
      </dsp:txBody>
      <dsp:txXfrm>
        <a:off x="847087" y="1294451"/>
        <a:ext cx="3557044" cy="647225"/>
      </dsp:txXfrm>
    </dsp:sp>
    <dsp:sp modelId="{5E8B08DB-2160-49D0-BACE-8F443F6B5B18}">
      <dsp:nvSpPr>
        <dsp:cNvPr id="0" name=""/>
        <dsp:cNvSpPr/>
      </dsp:nvSpPr>
      <dsp:spPr>
        <a:xfrm>
          <a:off x="442570" y="1213548"/>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778B9F-32A4-4B86-83D2-D8F209BF92CC}">
      <dsp:nvSpPr>
        <dsp:cNvPr id="0" name=""/>
        <dsp:cNvSpPr/>
      </dsp:nvSpPr>
      <dsp:spPr>
        <a:xfrm>
          <a:off x="847087" y="2265459"/>
          <a:ext cx="3557044"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86360" rIns="86360" bIns="86360" numCol="1" spcCol="1270" rtlCol="0" anchor="ctr" anchorCtr="0">
          <a:noAutofit/>
        </a:bodyPr>
        <a:lstStyle/>
        <a:p>
          <a:pPr lvl="0" algn="l" defTabSz="1511300" rtl="0">
            <a:lnSpc>
              <a:spcPct val="90000"/>
            </a:lnSpc>
            <a:spcBef>
              <a:spcPct val="0"/>
            </a:spcBef>
            <a:spcAft>
              <a:spcPct val="35000"/>
            </a:spcAft>
          </a:pPr>
          <a:r>
            <a:rPr lang="ro" sz="3400" kern="1200" dirty="0"/>
            <a:t>Accesibilitate</a:t>
          </a:r>
        </a:p>
      </dsp:txBody>
      <dsp:txXfrm>
        <a:off x="847087" y="2265459"/>
        <a:ext cx="3557044" cy="647225"/>
      </dsp:txXfrm>
    </dsp:sp>
    <dsp:sp modelId="{05B13765-B720-4D5A-8BBF-5B09D5FE8137}">
      <dsp:nvSpPr>
        <dsp:cNvPr id="0" name=""/>
        <dsp:cNvSpPr/>
      </dsp:nvSpPr>
      <dsp:spPr>
        <a:xfrm>
          <a:off x="442570" y="2184555"/>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7CB068-B3E7-4678-B847-10E413685486}">
      <dsp:nvSpPr>
        <dsp:cNvPr id="0" name=""/>
        <dsp:cNvSpPr/>
      </dsp:nvSpPr>
      <dsp:spPr>
        <a:xfrm>
          <a:off x="479042" y="3209438"/>
          <a:ext cx="3928114" cy="64722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3736" tIns="86360" rIns="86360" bIns="86360" numCol="1" spcCol="1270" rtlCol="0" anchor="ctr" anchorCtr="0">
          <a:noAutofit/>
        </a:bodyPr>
        <a:lstStyle/>
        <a:p>
          <a:pPr lvl="0" algn="l" defTabSz="1511300" rtl="0">
            <a:lnSpc>
              <a:spcPct val="90000"/>
            </a:lnSpc>
            <a:spcBef>
              <a:spcPct val="0"/>
            </a:spcBef>
            <a:spcAft>
              <a:spcPct val="35000"/>
            </a:spcAft>
          </a:pPr>
          <a:r>
            <a:rPr lang="ro" sz="3400" kern="1200"/>
            <a:t>Calitate</a:t>
          </a:r>
          <a:endParaRPr lang="hu-HU" sz="3400" kern="1200" dirty="0"/>
        </a:p>
      </dsp:txBody>
      <dsp:txXfrm>
        <a:off x="479042" y="3209438"/>
        <a:ext cx="3928114" cy="647225"/>
      </dsp:txXfrm>
    </dsp:sp>
    <dsp:sp modelId="{DF5B215E-F114-4DB9-B0C7-5F1EE1E73AFA}">
      <dsp:nvSpPr>
        <dsp:cNvPr id="0" name=""/>
        <dsp:cNvSpPr/>
      </dsp:nvSpPr>
      <dsp:spPr>
        <a:xfrm>
          <a:off x="71501" y="3155563"/>
          <a:ext cx="809032" cy="80903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2DDE60-CEC7-48B9-A107-585A313B2692}">
      <dsp:nvSpPr>
        <dsp:cNvPr id="0" name=""/>
        <dsp:cNvSpPr/>
      </dsp:nvSpPr>
      <dsp:spPr>
        <a:xfrm>
          <a:off x="-5022681" y="-769527"/>
          <a:ext cx="5981659" cy="5981659"/>
        </a:xfrm>
        <a:prstGeom prst="blockArc">
          <a:avLst>
            <a:gd name="adj1" fmla="val 18900000"/>
            <a:gd name="adj2" fmla="val 2700000"/>
            <a:gd name="adj3" fmla="val 36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3A58262-1C8F-48B1-BF8C-7A47B158D069}">
      <dsp:nvSpPr>
        <dsp:cNvPr id="0" name=""/>
        <dsp:cNvSpPr/>
      </dsp:nvSpPr>
      <dsp:spPr>
        <a:xfrm>
          <a:off x="502155" y="341547"/>
          <a:ext cx="10669992" cy="6834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2489" tIns="48260" rIns="48260" bIns="48260" numCol="1" spcCol="1270" rtlCol="0" anchor="ctr" anchorCtr="0">
          <a:noAutofit/>
        </a:bodyPr>
        <a:lstStyle/>
        <a:p>
          <a:pPr lvl="0" algn="l" defTabSz="844550" rtl="0">
            <a:lnSpc>
              <a:spcPct val="90000"/>
            </a:lnSpc>
            <a:spcBef>
              <a:spcPct val="0"/>
            </a:spcBef>
            <a:spcAft>
              <a:spcPct val="35000"/>
            </a:spcAft>
          </a:pPr>
          <a:r>
            <a:rPr lang="ro" sz="1900" kern="1200" dirty="0" smtClean="0"/>
            <a:t>Cost: înrăutățirea stării de sănătate a milioane de oameni duce la creșterea costurilor cu asistența</a:t>
          </a:r>
          <a:br>
            <a:rPr lang="ro" sz="1900" kern="1200" dirty="0" smtClean="0"/>
          </a:br>
          <a:r>
            <a:rPr lang="ro" sz="1900" kern="1200" dirty="0" smtClean="0"/>
            <a:t>          medicală. </a:t>
          </a:r>
          <a:endParaRPr lang="ro" sz="1900" kern="1200" dirty="0"/>
        </a:p>
      </dsp:txBody>
      <dsp:txXfrm>
        <a:off x="502155" y="341547"/>
        <a:ext cx="10669992" cy="683450"/>
      </dsp:txXfrm>
    </dsp:sp>
    <dsp:sp modelId="{30460E53-F1CA-4F3C-AE20-16794AF65EBD}">
      <dsp:nvSpPr>
        <dsp:cNvPr id="0" name=""/>
        <dsp:cNvSpPr/>
      </dsp:nvSpPr>
      <dsp:spPr>
        <a:xfrm>
          <a:off x="74999" y="256116"/>
          <a:ext cx="854312" cy="85431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09B153-00AE-4CE0-88C5-8C03FF8A8BC0}">
      <dsp:nvSpPr>
        <dsp:cNvPr id="0" name=""/>
        <dsp:cNvSpPr/>
      </dsp:nvSpPr>
      <dsp:spPr>
        <a:xfrm>
          <a:off x="893993" y="1366900"/>
          <a:ext cx="10278155" cy="6834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2489" tIns="48260" rIns="48260" bIns="48260" numCol="1" spcCol="1270" rtlCol="0" anchor="ctr" anchorCtr="0">
          <a:noAutofit/>
        </a:bodyPr>
        <a:lstStyle/>
        <a:p>
          <a:pPr lvl="0" algn="l" defTabSz="844550" rtl="0">
            <a:lnSpc>
              <a:spcPct val="90000"/>
            </a:lnSpc>
            <a:spcBef>
              <a:spcPct val="0"/>
            </a:spcBef>
            <a:spcAft>
              <a:spcPct val="35000"/>
            </a:spcAft>
          </a:pPr>
          <a:r>
            <a:rPr lang="ro" sz="1900" b="0" kern="1200" dirty="0" smtClean="0"/>
            <a:t>Echitate</a:t>
          </a:r>
          <a:r>
            <a:rPr lang="ro" sz="1900" kern="1200" dirty="0" smtClean="0"/>
            <a:t>: schimbările climatice nu afectează oamenii în mod egal; de fapt, ele adâncesc inegalitățile</a:t>
          </a:r>
          <a:br>
            <a:rPr lang="ro" sz="1900" kern="1200" dirty="0" smtClean="0"/>
          </a:br>
          <a:r>
            <a:rPr lang="ro" sz="1900" kern="1200" dirty="0" smtClean="0"/>
            <a:t>                preexistente, afectându-i cel mai mult pe cei care sunt deja expuși unui risc sporit. </a:t>
          </a:r>
          <a:endParaRPr lang="ro" sz="1900" kern="1200" dirty="0"/>
        </a:p>
      </dsp:txBody>
      <dsp:txXfrm>
        <a:off x="893993" y="1366900"/>
        <a:ext cx="10278155" cy="683450"/>
      </dsp:txXfrm>
    </dsp:sp>
    <dsp:sp modelId="{5E8B08DB-2160-49D0-BACE-8F443F6B5B18}">
      <dsp:nvSpPr>
        <dsp:cNvPr id="0" name=""/>
        <dsp:cNvSpPr/>
      </dsp:nvSpPr>
      <dsp:spPr>
        <a:xfrm>
          <a:off x="466837" y="1281469"/>
          <a:ext cx="854312" cy="85431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778B9F-32A4-4B86-83D2-D8F209BF92CC}">
      <dsp:nvSpPr>
        <dsp:cNvPr id="0" name=""/>
        <dsp:cNvSpPr/>
      </dsp:nvSpPr>
      <dsp:spPr>
        <a:xfrm>
          <a:off x="893993" y="2392253"/>
          <a:ext cx="10278155" cy="6834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2489" tIns="48260" rIns="48260" bIns="48260" numCol="1" spcCol="1270" rtlCol="0" anchor="ctr" anchorCtr="0">
          <a:noAutofit/>
        </a:bodyPr>
        <a:lstStyle/>
        <a:p>
          <a:pPr lvl="0" algn="l" defTabSz="844550" rtl="0">
            <a:lnSpc>
              <a:spcPct val="90000"/>
            </a:lnSpc>
            <a:spcBef>
              <a:spcPct val="0"/>
            </a:spcBef>
            <a:spcAft>
              <a:spcPct val="35000"/>
            </a:spcAft>
          </a:pPr>
          <a:r>
            <a:rPr lang="ro" sz="1900" kern="1200" dirty="0" smtClean="0"/>
            <a:t>Accesibilitate: evenimentele climatice extreme duc la perturbarea sistemului de sănătate. </a:t>
          </a:r>
          <a:endParaRPr lang="ro" sz="1900" kern="1200" dirty="0"/>
        </a:p>
      </dsp:txBody>
      <dsp:txXfrm>
        <a:off x="893993" y="2392253"/>
        <a:ext cx="10278155" cy="683450"/>
      </dsp:txXfrm>
    </dsp:sp>
    <dsp:sp modelId="{05B13765-B720-4D5A-8BBF-5B09D5FE8137}">
      <dsp:nvSpPr>
        <dsp:cNvPr id="0" name=""/>
        <dsp:cNvSpPr/>
      </dsp:nvSpPr>
      <dsp:spPr>
        <a:xfrm>
          <a:off x="466837" y="2306822"/>
          <a:ext cx="854312" cy="85431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7CB068-B3E7-4678-B847-10E413685486}">
      <dsp:nvSpPr>
        <dsp:cNvPr id="0" name=""/>
        <dsp:cNvSpPr/>
      </dsp:nvSpPr>
      <dsp:spPr>
        <a:xfrm>
          <a:off x="510371" y="3389065"/>
          <a:ext cx="10669992" cy="68345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2489" tIns="48260" rIns="48260" bIns="48260" numCol="1" spcCol="1270" rtlCol="0" anchor="ctr" anchorCtr="0">
          <a:noAutofit/>
        </a:bodyPr>
        <a:lstStyle/>
        <a:p>
          <a:pPr lvl="0" algn="l" defTabSz="844550" rtl="0">
            <a:lnSpc>
              <a:spcPct val="90000"/>
            </a:lnSpc>
            <a:spcBef>
              <a:spcPct val="0"/>
            </a:spcBef>
            <a:spcAft>
              <a:spcPct val="35000"/>
            </a:spcAft>
          </a:pPr>
          <a:r>
            <a:rPr lang="ro" sz="1900" kern="1200" dirty="0" smtClean="0"/>
            <a:t>Calitate: atunci când unele spitale sunt forțate să se închidă, altele pot fi solicitate dincolo de</a:t>
          </a:r>
          <a:br>
            <a:rPr lang="ro" sz="1900" kern="1200" dirty="0" smtClean="0"/>
          </a:br>
          <a:r>
            <a:rPr lang="ro" sz="1900" kern="1200" dirty="0" smtClean="0"/>
            <a:t>               capacitatea lor. </a:t>
          </a:r>
          <a:endParaRPr lang="hu-HU" sz="1900" kern="1200" dirty="0"/>
        </a:p>
      </dsp:txBody>
      <dsp:txXfrm>
        <a:off x="510371" y="3389065"/>
        <a:ext cx="10669992" cy="683450"/>
      </dsp:txXfrm>
    </dsp:sp>
    <dsp:sp modelId="{DF5B215E-F114-4DB9-B0C7-5F1EE1E73AFA}">
      <dsp:nvSpPr>
        <dsp:cNvPr id="0" name=""/>
        <dsp:cNvSpPr/>
      </dsp:nvSpPr>
      <dsp:spPr>
        <a:xfrm>
          <a:off x="74999" y="3332175"/>
          <a:ext cx="854312" cy="85431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0C5FFE-D796-4835-85DE-AD088500AD8D}">
      <dsp:nvSpPr>
        <dsp:cNvPr id="0" name=""/>
        <dsp:cNvSpPr/>
      </dsp:nvSpPr>
      <dsp:spPr>
        <a:xfrm rot="64712">
          <a:off x="3922400" y="2692751"/>
          <a:ext cx="1246442" cy="68642"/>
        </a:xfrm>
        <a:custGeom>
          <a:avLst/>
          <a:gdLst/>
          <a:ahLst/>
          <a:cxnLst/>
          <a:rect l="0" t="0" r="0" b="0"/>
          <a:pathLst>
            <a:path>
              <a:moveTo>
                <a:pt x="0" y="34321"/>
              </a:moveTo>
              <a:lnTo>
                <a:pt x="1246442" y="3432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D1086B-4CC5-43FA-878C-A30807C001B4}">
      <dsp:nvSpPr>
        <dsp:cNvPr id="0" name=""/>
        <dsp:cNvSpPr/>
      </dsp:nvSpPr>
      <dsp:spPr>
        <a:xfrm>
          <a:off x="66208" y="417035"/>
          <a:ext cx="4536826" cy="453682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BB89B0-1D9D-4576-8685-6981D1A872F9}">
      <dsp:nvSpPr>
        <dsp:cNvPr id="0" name=""/>
        <dsp:cNvSpPr/>
      </dsp:nvSpPr>
      <dsp:spPr>
        <a:xfrm>
          <a:off x="5168641" y="800029"/>
          <a:ext cx="2512929" cy="392485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rtlCol="0" anchor="ctr" anchorCtr="0">
          <a:noAutofit/>
        </a:bodyPr>
        <a:lstStyle/>
        <a:p>
          <a:pPr lvl="0" algn="ctr" defTabSz="1244600" rtl="0">
            <a:lnSpc>
              <a:spcPct val="90000"/>
            </a:lnSpc>
            <a:spcBef>
              <a:spcPct val="0"/>
            </a:spcBef>
            <a:spcAft>
              <a:spcPct val="35000"/>
            </a:spcAft>
          </a:pPr>
          <a:r>
            <a:rPr lang="ro" sz="2800" b="1" kern="1200" dirty="0"/>
            <a:t>Principalele amenințări la adresa sănătății lucrătorilor</a:t>
          </a:r>
          <a:endParaRPr lang="hu-HU" sz="2800" kern="1200" dirty="0"/>
        </a:p>
      </dsp:txBody>
      <dsp:txXfrm>
        <a:off x="5536651" y="1374810"/>
        <a:ext cx="1776909" cy="2775291"/>
      </dsp:txXfrm>
    </dsp:sp>
    <dsp:sp modelId="{56117B7F-4B1F-4073-AF24-43981A7159AE}">
      <dsp:nvSpPr>
        <dsp:cNvPr id="0" name=""/>
        <dsp:cNvSpPr/>
      </dsp:nvSpPr>
      <dsp:spPr>
        <a:xfrm>
          <a:off x="8215238" y="800029"/>
          <a:ext cx="3769394" cy="39248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rtlCol="0" anchor="ctr" anchorCtr="0">
          <a:noAutofit/>
        </a:bodyPr>
        <a:lstStyle/>
        <a:p>
          <a:pPr marL="228600" lvl="1" indent="-228600" algn="l" defTabSz="977900" rtl="0">
            <a:lnSpc>
              <a:spcPct val="110000"/>
            </a:lnSpc>
            <a:spcBef>
              <a:spcPct val="0"/>
            </a:spcBef>
            <a:spcAft>
              <a:spcPts val="1500"/>
            </a:spcAft>
            <a:buChar char="••"/>
          </a:pPr>
          <a:r>
            <a:rPr lang="ro" sz="2200" kern="1200" dirty="0">
              <a:solidFill>
                <a:schemeClr val="tx1"/>
              </a:solidFill>
            </a:rPr>
            <a:t>Boli cauzate de căldură</a:t>
          </a:r>
          <a:endParaRPr lang="hu-HU" sz="2200" kern="1200" dirty="0">
            <a:solidFill>
              <a:schemeClr val="tx1"/>
            </a:solidFill>
          </a:endParaRPr>
        </a:p>
        <a:p>
          <a:pPr marL="228600" lvl="1" indent="-228600" algn="l" defTabSz="977900" rtl="0">
            <a:lnSpc>
              <a:spcPct val="110000"/>
            </a:lnSpc>
            <a:spcBef>
              <a:spcPct val="0"/>
            </a:spcBef>
            <a:spcAft>
              <a:spcPts val="1500"/>
            </a:spcAft>
            <a:buChar char="••"/>
          </a:pPr>
          <a:r>
            <a:rPr lang="ro" sz="2200" kern="1200" dirty="0">
              <a:solidFill>
                <a:schemeClr val="tx1"/>
              </a:solidFill>
            </a:rPr>
            <a:t>Boli respiratorii</a:t>
          </a:r>
          <a:endParaRPr lang="hu-HU" sz="2200" kern="1200" dirty="0">
            <a:solidFill>
              <a:schemeClr val="tx1"/>
            </a:solidFill>
          </a:endParaRPr>
        </a:p>
        <a:p>
          <a:pPr marL="228600" lvl="1" indent="-228600" algn="l" defTabSz="977900" rtl="0">
            <a:lnSpc>
              <a:spcPct val="110000"/>
            </a:lnSpc>
            <a:spcBef>
              <a:spcPct val="0"/>
            </a:spcBef>
            <a:spcAft>
              <a:spcPts val="1500"/>
            </a:spcAft>
            <a:buChar char="••"/>
          </a:pPr>
          <a:r>
            <a:rPr lang="ro" sz="2200" kern="1200" dirty="0">
              <a:solidFill>
                <a:schemeClr val="tx1"/>
              </a:solidFill>
            </a:rPr>
            <a:t>Efecte asupra sănătății fizice și mentale</a:t>
          </a:r>
          <a:endParaRPr lang="hu-HU" sz="2200" kern="1200" dirty="0">
            <a:solidFill>
              <a:schemeClr val="tx1"/>
            </a:solidFill>
          </a:endParaRPr>
        </a:p>
        <a:p>
          <a:pPr marL="228600" lvl="1" indent="-228600" algn="l" defTabSz="977900" rtl="0">
            <a:lnSpc>
              <a:spcPct val="110000"/>
            </a:lnSpc>
            <a:spcBef>
              <a:spcPct val="0"/>
            </a:spcBef>
            <a:spcAft>
              <a:spcPts val="1500"/>
            </a:spcAft>
            <a:buChar char="••"/>
          </a:pPr>
          <a:r>
            <a:rPr lang="ro" sz="2200" kern="1200" dirty="0">
              <a:solidFill>
                <a:schemeClr val="tx1"/>
              </a:solidFill>
            </a:rPr>
            <a:t>Boli legate de insecte și căpușe</a:t>
          </a:r>
          <a:endParaRPr lang="hu-HU" sz="2200" kern="1200" dirty="0">
            <a:solidFill>
              <a:schemeClr val="tx1"/>
            </a:solidFill>
          </a:endParaRPr>
        </a:p>
        <a:p>
          <a:pPr marL="228600" lvl="1" indent="-228600" algn="l" defTabSz="977900" rtl="0">
            <a:lnSpc>
              <a:spcPct val="110000"/>
            </a:lnSpc>
            <a:spcBef>
              <a:spcPct val="0"/>
            </a:spcBef>
            <a:spcAft>
              <a:spcPts val="1500"/>
            </a:spcAft>
            <a:buChar char="••"/>
          </a:pPr>
          <a:r>
            <a:rPr lang="ro" sz="2200" kern="1200" dirty="0">
              <a:solidFill>
                <a:schemeClr val="tx1"/>
              </a:solidFill>
            </a:rPr>
            <a:t>Efecte legate de pesticide</a:t>
          </a:r>
          <a:endParaRPr lang="hu-HU" sz="2200" kern="1200" dirty="0">
            <a:solidFill>
              <a:schemeClr val="tx1"/>
            </a:solidFill>
          </a:endParaRPr>
        </a:p>
      </dsp:txBody>
      <dsp:txXfrm>
        <a:off x="8215238" y="800029"/>
        <a:ext cx="3769394" cy="3924853"/>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1F7A3B8E-8AE4-D944-9784-42C18A65852A}" type="datetimeFigureOut">
              <a:rPr lang="en-US" smtClean="0"/>
              <a:t>4/22/2025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1EFF38B6-EC1A-E640-AD16-A0358578E9BF}" type="slidenum">
              <a:rPr lang="en-US" smtClean="0"/>
              <a:t>‹#›</a:t>
            </a:fld>
            <a:endParaRPr lang="en-US"/>
          </a:p>
        </p:txBody>
      </p:sp>
    </p:spTree>
    <p:extLst>
      <p:ext uri="{BB962C8B-B14F-4D97-AF65-F5344CB8AC3E}">
        <p14:creationId xmlns:p14="http://schemas.microsoft.com/office/powerpoint/2010/main" val="3929419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Shape 179"/>
          <p:cNvSpPr txBox="1">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tlCol="0"/>
          <a:lstStyle/>
          <a:p>
            <a:pPr rtl="0" eaLnBrk="1" hangingPunct="1">
              <a:spcBef>
                <a:spcPct val="0"/>
              </a:spcBef>
            </a:pPr>
            <a:endParaRPr lang="en-US" altLang="en-US" sz="1800"/>
          </a:p>
        </p:txBody>
      </p:sp>
      <p:sp>
        <p:nvSpPr>
          <p:cNvPr id="22531" name="Shape 180"/>
          <p:cNvSpPr>
            <a:spLocks noGrp="1" noRot="1" noChangeAspect="1" noTextEdit="1"/>
          </p:cNvSpPr>
          <p:nvPr>
            <p:ph type="sldImg" idx="2"/>
          </p:nvPr>
        </p:nvSpPr>
        <p:spPr>
          <a:noFill/>
          <a:ln>
            <a:headEnd/>
            <a:tailEnd/>
          </a:ln>
        </p:spPr>
      </p:sp>
    </p:spTree>
    <p:extLst>
      <p:ext uri="{BB962C8B-B14F-4D97-AF65-F5344CB8AC3E}">
        <p14:creationId xmlns:p14="http://schemas.microsoft.com/office/powerpoint/2010/main" val="302911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normAutofit/>
          </a:bodyPr>
          <a:lstStyle/>
          <a:p>
            <a:pPr rtl="0"/>
            <a:endParaRPr lang="hu-HU" dirty="0"/>
          </a:p>
        </p:txBody>
      </p:sp>
      <p:sp>
        <p:nvSpPr>
          <p:cNvPr id="4" name="Dia számának helye 3"/>
          <p:cNvSpPr>
            <a:spLocks noGrp="1"/>
          </p:cNvSpPr>
          <p:nvPr>
            <p:ph type="sldNum" sz="quarter" idx="10"/>
          </p:nvPr>
        </p:nvSpPr>
        <p:spPr/>
        <p:txBody>
          <a:bodyPr rtlCol="0"/>
          <a:lstStyle/>
          <a:p>
            <a:pPr rtl="0">
              <a:defRPr/>
            </a:pPr>
            <a:fld id="{0FB5820B-46E1-4C54-9559-94F838E87289}" type="slidenum">
              <a:rPr lang="hu-HU" smtClean="0"/>
              <a:pPr rtl="0">
                <a:defRPr/>
              </a:pPr>
              <a:t>7</a:t>
            </a:fld>
            <a:endParaRPr lang="hu-HU"/>
          </a:p>
        </p:txBody>
      </p:sp>
    </p:spTree>
    <p:extLst>
      <p:ext uri="{BB962C8B-B14F-4D97-AF65-F5344CB8AC3E}">
        <p14:creationId xmlns:p14="http://schemas.microsoft.com/office/powerpoint/2010/main" val="1216059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ro"/>
              <a:t>https://www.healtheuropa.com/mental-health-problems-and-burnout-among-healthcare-workers/102618/</a:t>
            </a:r>
          </a:p>
          <a:p>
            <a:pPr rtl="0"/>
            <a:r>
              <a:rPr lang="ro"/>
              <a:t>https://www.ndtv.com/india-news/assam-floods-health-workers-borrow-boats-to-reach-out-flood-victims-2267910</a:t>
            </a:r>
          </a:p>
          <a:p>
            <a:pPr rtl="0"/>
            <a:r>
              <a:rPr lang="ro"/>
              <a:t>https://www.un.org/africarenewal/magazine/january-2023/drought-tightens-its-grip-kenya-motorcycle-ambulance-helping-women-access</a:t>
            </a:r>
          </a:p>
          <a:p>
            <a:pPr rtl="0"/>
            <a:r>
              <a:rPr lang="ro"/>
              <a:t>https://emag.medicalexpo.com/15597-2/</a:t>
            </a:r>
          </a:p>
          <a:p>
            <a:pPr rtl="0"/>
            <a:r>
              <a:rPr lang="ro"/>
              <a:t>https://www.timesofisrael.com/large-forest-fire-forces-evacuation-of-six-jerusalem-area-communities/</a:t>
            </a:r>
          </a:p>
          <a:p>
            <a:pPr rtl="0"/>
            <a:endParaRPr lang="hu-HU" dirty="0"/>
          </a:p>
        </p:txBody>
      </p:sp>
      <p:sp>
        <p:nvSpPr>
          <p:cNvPr id="4" name="Dia számának helye 3"/>
          <p:cNvSpPr>
            <a:spLocks noGrp="1"/>
          </p:cNvSpPr>
          <p:nvPr>
            <p:ph type="sldNum" sz="quarter" idx="10"/>
          </p:nvPr>
        </p:nvSpPr>
        <p:spPr/>
        <p:txBody>
          <a:bodyPr rtlCol="0"/>
          <a:lstStyle/>
          <a:p>
            <a:pPr rtl="0"/>
            <a:fld id="{AF0CD5B7-851A-4462-8B5A-54FB8DA262FD}" type="slidenum">
              <a:rPr lang="hu-HU" smtClean="0"/>
              <a:t>23</a:t>
            </a:fld>
            <a:endParaRPr lang="hu-HU"/>
          </a:p>
        </p:txBody>
      </p:sp>
    </p:spTree>
    <p:extLst>
      <p:ext uri="{BB962C8B-B14F-4D97-AF65-F5344CB8AC3E}">
        <p14:creationId xmlns:p14="http://schemas.microsoft.com/office/powerpoint/2010/main" val="361260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ro"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ro"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ro" sz="1200">
                  <a:solidFill>
                    <a:srgbClr val="333333"/>
                  </a:solidFill>
                  <a:latin typeface="+mn-lt"/>
                </a:rPr>
                <a:t>This learning material © 2023-2024 by CLIMATEMED project (</a:t>
              </a:r>
              <a:r>
                <a:rPr lang="ro" sz="1200">
                  <a:solidFill>
                    <a:srgbClr val="333333"/>
                  </a:solidFill>
                  <a:latin typeface="+mn-lt"/>
                  <a:hlinkClick r:id="rId4"/>
                </a:rPr>
                <a:t>www.climatemed.eu</a:t>
              </a:r>
              <a:r>
                <a:rPr lang="ro" sz="1200">
                  <a:solidFill>
                    <a:srgbClr val="333333"/>
                  </a:solidFill>
                  <a:latin typeface="+mn-lt"/>
                </a:rPr>
                <a:t>) is licensed under CC BY 4.0.</a:t>
              </a:r>
              <a:endParaRPr lang="hu-HU" sz="1200" dirty="0">
                <a:solidFill>
                  <a:srgbClr val="333333"/>
                </a:solidFill>
                <a:latin typeface="+mn-lt"/>
              </a:endParaRPr>
            </a:p>
            <a:p>
              <a:pPr rtl="0"/>
              <a:r>
                <a:rPr lang="ro" sz="1200">
                  <a:solidFill>
                    <a:srgbClr val="333333"/>
                  </a:solidFill>
                  <a:latin typeface="+mn-lt"/>
                </a:rPr>
                <a:t>To view a copy of this license, visit </a:t>
              </a:r>
              <a:r>
                <a:rPr lang="ro" sz="1200">
                  <a:solidFill>
                    <a:srgbClr val="333333"/>
                  </a:solidFill>
                  <a:latin typeface="+mn-lt"/>
                  <a:hlinkClick r:id="rId5"/>
                </a:rPr>
                <a:t>https://creativecommons.org/licenses/by/4.0/</a:t>
              </a:r>
              <a:r>
                <a:rPr lang="ro"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Függőleges szöveg helye 2"/>
          <p:cNvSpPr>
            <a:spLocks noGrp="1"/>
          </p:cNvSpPr>
          <p:nvPr>
            <p:ph type="body" orient="vert" idx="1"/>
          </p:nvPr>
        </p:nvSpPr>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ro"/>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ro"/>
              <a:t>Titel</a:t>
            </a:r>
          </a:p>
        </p:txBody>
      </p:sp>
      <p:sp>
        <p:nvSpPr>
          <p:cNvPr id="3" name="Tartalom helye 2"/>
          <p:cNvSpPr>
            <a:spLocks noGrp="1"/>
          </p:cNvSpPr>
          <p:nvPr>
            <p:ph idx="1" hasCustomPrompt="1"/>
          </p:nvPr>
        </p:nvSpPr>
        <p:spPr>
          <a:xfrm>
            <a:off x="192506" y="934775"/>
            <a:ext cx="11737424" cy="5370897"/>
          </a:xfrm>
        </p:spPr>
        <p:txBody>
          <a:bodyPr rtlCol="0"/>
          <a:lstStyle>
            <a:lvl1pPr algn="just">
              <a:lnSpc>
                <a:spcPct val="110000"/>
              </a:lnSpc>
              <a:defRPr sz="2400"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ro" noProof="0" dirty="0"/>
              <a:t>Main text (First level)</a:t>
            </a:r>
          </a:p>
          <a:p>
            <a:pPr lvl="1" rtl="0"/>
            <a:r>
              <a:rPr lang="ro" noProof="0" dirty="0"/>
              <a:t>Second level</a:t>
            </a:r>
          </a:p>
          <a:p>
            <a:pPr lvl="2" rtl="0"/>
            <a:r>
              <a:rPr lang="ro" noProof="0" dirty="0"/>
              <a:t>Third level</a:t>
            </a:r>
          </a:p>
          <a:p>
            <a:pPr lvl="3" rtl="0"/>
            <a:r>
              <a:rPr lang="ro"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ro"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ro"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ro"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ro"/>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ro"/>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ro"/>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ro"/>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ro"/>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ro"/>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ro"/>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2025. 04. 22.</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ro"/>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ro"/>
              <a:t>Mintaszöveg szerkesztése</a:t>
            </a:r>
          </a:p>
          <a:p>
            <a:pPr lvl="1" rtl="0"/>
            <a:r>
              <a:rPr lang="ro"/>
              <a:t>Második szint</a:t>
            </a:r>
          </a:p>
          <a:p>
            <a:pPr lvl="2" rtl="0"/>
            <a:r>
              <a:rPr lang="ro"/>
              <a:t>Harmadik szint</a:t>
            </a:r>
          </a:p>
          <a:p>
            <a:pPr lvl="3" rtl="0"/>
            <a:r>
              <a:rPr lang="ro"/>
              <a:t>Negyedik szint</a:t>
            </a:r>
          </a:p>
          <a:p>
            <a:pPr lvl="4" rtl="0"/>
            <a:r>
              <a:rPr lang="ro"/>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2025. 04. 22.</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doi.org/10.1016/j.envres.2021.111503"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doi.org/10.1016/j.ijheh.2018.10.00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doi.org/10.5694/mja2.50869" TargetMode="External"/><Relationship Id="rId1" Type="http://schemas.openxmlformats.org/officeDocument/2006/relationships/slideLayout" Target="../slideLayouts/slideLayout2.xml"/><Relationship Id="rId4" Type="http://schemas.openxmlformats.org/officeDocument/2006/relationships/hyperlink" Target="https://www.nature.com/articles/d41586-022-02782-w" TargetMode="External"/></Relationships>
</file>

<file path=ppt/slides/_rels/slide14.xml.rels><?xml version="1.0" encoding="UTF-8" standalone="yes"?>
<Relationships xmlns="http://schemas.openxmlformats.org/package/2006/relationships"><Relationship Id="rId2" Type="http://schemas.openxmlformats.org/officeDocument/2006/relationships/hyperlink" Target="https://doi.org/10.3390/ijerph1507151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i.org/10.1016/j.envres.2018.10.013" TargetMode="External"/><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cdc.gov/climateandhealth/pubs/CDC-HealthHarmCards-508.pdf" TargetMode="External"/><Relationship Id="rId1" Type="http://schemas.openxmlformats.org/officeDocument/2006/relationships/slideLayout" Target="../slideLayouts/slideLayout2.xml"/><Relationship Id="rId4" Type="http://schemas.openxmlformats.org/officeDocument/2006/relationships/hyperlink" Target="https://blogs.cdc.gov/yourhealthyourenvironment/2022/05/10/how-climate-change-can-affect-your-mental-health/"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www.cdc.gov/climateandhealth/site_resources.ht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cdc.gov/climateandhealth/site_resources.htm" TargetMode="Externa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climateandhealth/pubs/CDC-HealthHarmCards-508.pdf"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doi.org/10.1016/j.envint.2021.106533"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hyperlink" Target="https://www.commonwealthfund.org/publications/explainer/2022/may/impact-climate-change-our-health-and-health-systems" TargetMode="Externa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hyperlink" Target="https://www.commonwealthfund.org/publications/explainer/2022/may/impact-climate-change-our-health-and-health-systems" TargetMode="Externa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hyperlink" Target="https://doi.org/10.1016/j.joclim.2022.100147" TargetMode="External"/><Relationship Id="rId5" Type="http://schemas.openxmlformats.org/officeDocument/2006/relationships/hyperlink" Target="https://en.gaonconnection.com/the-healthcare-sector-has-a-responsibility-to-address-climate-change-and-reduce-its-carbon-footprint-study/" TargetMode="Externa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hyperlink" Target="https://www.epa.gov/climateimpacts/climate-change-and-health-workers" TargetMode="Externa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s://doi.org/10.1080/15459620903066008"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2PWPGI7NSUo" TargetMode="External"/><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hyperlink" Target="https://www.cdc.gov/climateandhealth/BRACE.htm" TargetMode="Externa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 Id="rId5" Type="http://schemas.openxmlformats.org/officeDocument/2006/relationships/hyperlink" Target="https://doi.org/10.1080/15459620903066008" TargetMode="External"/><Relationship Id="rId4" Type="http://schemas.openxmlformats.org/officeDocument/2006/relationships/hyperlink" Target="https://doi.org/10.3390/ijerph15071515"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ourworldindata.org/mental-health"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hyperlink" Target="https://www.iberdrola.com/social-commitment/what-is-ecoanxiety" TargetMode="Externa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732957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153008"/>
            <a:ext cx="6660683" cy="1733543"/>
          </a:xfrm>
        </p:spPr>
        <p:txBody>
          <a:bodyPr rtlCol="0">
            <a:normAutofit fontScale="90000"/>
          </a:bodyPr>
          <a:lstStyle/>
          <a:p>
            <a:pPr rtl="0">
              <a:lnSpc>
                <a:spcPct val="120000"/>
              </a:lnSpc>
            </a:pPr>
            <a:r>
              <a:rPr lang="ro" sz="3200" b="1" dirty="0" smtClean="0"/>
              <a:t>Există o asociere între vremea caldă și rezultatele slabe ale sănătății mintale?</a:t>
            </a:r>
            <a:br>
              <a:rPr lang="ro" sz="3200" b="1" dirty="0" smtClean="0"/>
            </a:br>
            <a:r>
              <a:rPr lang="ro" sz="3200" b="1" dirty="0" smtClean="0"/>
              <a:t>O revizuire sistematică și o meta-analiză</a:t>
            </a:r>
            <a:endParaRPr lang="hu-HU" sz="3200" b="1" dirty="0"/>
          </a:p>
        </p:txBody>
      </p:sp>
      <p:sp>
        <p:nvSpPr>
          <p:cNvPr id="3" name="Tartalom helye 2"/>
          <p:cNvSpPr>
            <a:spLocks noGrp="1"/>
          </p:cNvSpPr>
          <p:nvPr>
            <p:ph idx="1"/>
          </p:nvPr>
        </p:nvSpPr>
        <p:spPr>
          <a:xfrm>
            <a:off x="192506" y="1982804"/>
            <a:ext cx="7161196" cy="4195547"/>
          </a:xfrm>
        </p:spPr>
        <p:txBody>
          <a:bodyPr rtlCol="0">
            <a:normAutofit/>
          </a:bodyPr>
          <a:lstStyle/>
          <a:p>
            <a:pPr rtl="0">
              <a:lnSpc>
                <a:spcPct val="100000"/>
              </a:lnSpc>
            </a:pPr>
            <a:r>
              <a:rPr lang="ro" sz="2200" dirty="0"/>
              <a:t>În ceea ce privește temperaturile ridicate, pentru fiecare creștere cu 1 °C a temperaturii, se înregistrează o creștere a</a:t>
            </a:r>
            <a:endParaRPr lang="hu-HU" sz="2200" dirty="0"/>
          </a:p>
          <a:p>
            <a:pPr lvl="1" rtl="0">
              <a:lnSpc>
                <a:spcPct val="100000"/>
              </a:lnSpc>
            </a:pPr>
            <a:r>
              <a:rPr lang="ro" sz="2000" dirty="0"/>
              <a:t>mortalitatea a crescut cu un RR de </a:t>
            </a:r>
            <a:r>
              <a:rPr lang="ro" sz="2000" dirty="0" smtClean="0"/>
              <a:t>1,022.</a:t>
            </a:r>
            <a:endParaRPr lang="hu-HU" sz="2000" dirty="0"/>
          </a:p>
          <a:p>
            <a:pPr lvl="1" rtl="0">
              <a:lnSpc>
                <a:spcPct val="100000"/>
              </a:lnSpc>
              <a:spcAft>
                <a:spcPts val="1000"/>
              </a:spcAft>
            </a:pPr>
            <a:r>
              <a:rPr lang="ro" sz="2000" dirty="0"/>
              <a:t>morbiditatea a crescut cu </a:t>
            </a:r>
            <a:r>
              <a:rPr lang="ro" sz="2000" dirty="0" smtClean="0"/>
              <a:t>RR 1,009.</a:t>
            </a:r>
            <a:endParaRPr lang="ro" sz="2000" dirty="0"/>
          </a:p>
          <a:p>
            <a:pPr rtl="0">
              <a:lnSpc>
                <a:spcPct val="100000"/>
              </a:lnSpc>
              <a:spcAft>
                <a:spcPts val="1000"/>
              </a:spcAft>
            </a:pPr>
            <a:r>
              <a:rPr lang="ro" sz="2200" dirty="0"/>
              <a:t>Cel mai mare risc de mortalitate a fost atribuit tulburărilor mentale legate de </a:t>
            </a:r>
            <a:r>
              <a:rPr lang="ro" sz="2200" dirty="0" smtClean="0"/>
              <a:t>substanțe, </a:t>
            </a:r>
            <a:r>
              <a:rPr lang="ro" sz="2200" dirty="0"/>
              <a:t>urmat de tulburările </a:t>
            </a:r>
            <a:r>
              <a:rPr lang="ro" sz="2200" dirty="0" smtClean="0"/>
              <a:t>mentale. </a:t>
            </a:r>
            <a:endParaRPr lang="hu-HU" sz="2200" dirty="0"/>
          </a:p>
          <a:p>
            <a:pPr rtl="0">
              <a:lnSpc>
                <a:spcPct val="100000"/>
              </a:lnSpc>
              <a:spcAft>
                <a:spcPts val="1000"/>
              </a:spcAft>
            </a:pPr>
            <a:r>
              <a:rPr lang="ro" sz="2200" dirty="0"/>
              <a:t>O creștere a temperaturii cu 1 °C a fost, de asemenea, asociată cu o creștere semnificativă a morbidității, cum ar fi tulburările de dispoziție, tulburările psihice organice, schizofrenia, tulburările nevrotice și de anxietate</a:t>
            </a:r>
            <a:r>
              <a:rPr lang="ro" sz="2200" dirty="0" smtClean="0"/>
              <a:t>.</a:t>
            </a:r>
            <a:endParaRPr lang="hu-HU" sz="2200" dirty="0"/>
          </a:p>
        </p:txBody>
      </p:sp>
      <p:sp>
        <p:nvSpPr>
          <p:cNvPr id="4" name="Téglalap 3"/>
          <p:cNvSpPr/>
          <p:nvPr/>
        </p:nvSpPr>
        <p:spPr>
          <a:xfrm>
            <a:off x="0" y="6178351"/>
            <a:ext cx="10965021" cy="246221"/>
          </a:xfrm>
          <a:prstGeom prst="rect">
            <a:avLst/>
          </a:prstGeom>
        </p:spPr>
        <p:txBody>
          <a:bodyPr wrap="square" rtlCol="0">
            <a:spAutoFit/>
          </a:bodyPr>
          <a:lstStyle/>
          <a:p>
            <a:pPr rtl="0"/>
            <a:r>
              <a:rPr lang="ro" sz="1000" dirty="0">
                <a:solidFill>
                  <a:schemeClr val="bg1">
                    <a:lumMod val="50000"/>
                  </a:schemeClr>
                </a:solidFill>
              </a:rPr>
              <a:t>Sursa</a:t>
            </a:r>
            <a:r>
              <a:rPr lang="ro" sz="1000" dirty="0" smtClean="0">
                <a:solidFill>
                  <a:schemeClr val="bg1">
                    <a:lumMod val="50000"/>
                  </a:schemeClr>
                </a:solidFill>
              </a:rPr>
              <a:t>: </a:t>
            </a:r>
            <a:r>
              <a:rPr lang="ro" sz="1000" dirty="0">
                <a:solidFill>
                  <a:schemeClr val="bg1">
                    <a:lumMod val="50000"/>
                  </a:schemeClr>
                </a:solidFill>
                <a:hlinkClick r:id="rId2"/>
              </a:rPr>
              <a:t>https://doi.org/10.1016/j.envint.2021.106533</a:t>
            </a:r>
            <a:endParaRPr lang="hu-HU"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7623208" y="124133"/>
            <a:ext cx="4486896" cy="6122664"/>
          </a:xfrm>
          <a:prstGeom prst="rect">
            <a:avLst/>
          </a:prstGeom>
        </p:spPr>
      </p:pic>
    </p:spTree>
    <p:extLst>
      <p:ext uri="{BB962C8B-B14F-4D97-AF65-F5344CB8AC3E}">
        <p14:creationId xmlns:p14="http://schemas.microsoft.com/office/powerpoint/2010/main" val="3229608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239949" y="1104841"/>
            <a:ext cx="4250099" cy="4528208"/>
          </a:xfrm>
        </p:spPr>
        <p:txBody>
          <a:bodyPr rtlCol="0" anchor="t">
            <a:normAutofit fontScale="90000"/>
          </a:bodyPr>
          <a:lstStyle/>
          <a:p>
            <a:pPr algn="ctr" rtl="0">
              <a:lnSpc>
                <a:spcPct val="120000"/>
              </a:lnSpc>
              <a:spcAft>
                <a:spcPts val="1500"/>
              </a:spcAft>
            </a:pPr>
            <a:r>
              <a:rPr lang="ro" sz="2000" b="1" dirty="0"/>
              <a:t>Variația procentuală (interval de încredere de 95%) a mortalității zilnice din cauze specifice în timpul valurilor de căldură scurte și lungi</a:t>
            </a:r>
            <a:r>
              <a:rPr lang="ro" sz="2000" b="1" dirty="0" smtClean="0"/>
              <a:t>.</a:t>
            </a:r>
            <a:br>
              <a:rPr lang="ro" sz="2000" b="1" dirty="0" smtClean="0"/>
            </a:br>
            <a:r>
              <a:rPr lang="hu-HU" sz="2000" dirty="0"/>
              <a:t/>
            </a:r>
            <a:br>
              <a:rPr lang="hu-HU" sz="2000" dirty="0"/>
            </a:br>
            <a:r>
              <a:rPr lang="ro" sz="2000" dirty="0"/>
              <a:t>La persoanele cu vârsta cuprinsă între 65 și 74 de ani, s-a detectat o creștere semnificativă din punct de vedere statistic a mortalității pentru bolile cerebrovasculare, bolile cronice ale căilor respiratorii inferioare și </a:t>
            </a:r>
            <a:r>
              <a:rPr lang="ro" sz="2000" b="1" dirty="0"/>
              <a:t>tulburările mentale și comportamentale</a:t>
            </a:r>
            <a:r>
              <a:rPr lang="ro" sz="2000" dirty="0"/>
              <a:t>.</a:t>
            </a:r>
            <a:endParaRPr lang="hu-HU" sz="2000" b="1" dirty="0"/>
          </a:p>
        </p:txBody>
      </p:sp>
      <p:sp>
        <p:nvSpPr>
          <p:cNvPr id="4" name="Téglalap 3"/>
          <p:cNvSpPr/>
          <p:nvPr/>
        </p:nvSpPr>
        <p:spPr>
          <a:xfrm>
            <a:off x="80361" y="6079939"/>
            <a:ext cx="7417870"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smtClean="0">
                <a:solidFill>
                  <a:schemeClr val="bg1">
                    <a:lumMod val="50000"/>
                  </a:schemeClr>
                </a:solidFill>
                <a:hlinkClick r:id="rId2"/>
              </a:rPr>
              <a:t>https</a:t>
            </a:r>
            <a:r>
              <a:rPr lang="ro" sz="1000" dirty="0">
                <a:solidFill>
                  <a:schemeClr val="bg1">
                    <a:lumMod val="50000"/>
                  </a:schemeClr>
                </a:solidFill>
                <a:hlinkClick r:id="rId2"/>
              </a:rPr>
              <a:t>://doi.org/10.1016/j.envres.2021.111503</a:t>
            </a:r>
            <a:endParaRPr lang="hu-HU" sz="1000" dirty="0">
              <a:solidFill>
                <a:schemeClr val="bg1">
                  <a:lumMod val="50000"/>
                </a:schemeClr>
              </a:solidFill>
            </a:endParaRPr>
          </a:p>
        </p:txBody>
      </p:sp>
      <p:sp>
        <p:nvSpPr>
          <p:cNvPr id="7" name="Cím 1"/>
          <p:cNvSpPr txBox="1">
            <a:spLocks/>
          </p:cNvSpPr>
          <p:nvPr/>
        </p:nvSpPr>
        <p:spPr>
          <a:xfrm>
            <a:off x="80361" y="162168"/>
            <a:ext cx="11797366" cy="440250"/>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r>
              <a:rPr lang="ro" sz="2800" b="1">
                <a:solidFill>
                  <a:schemeClr val="tx1"/>
                </a:solidFill>
              </a:rPr>
              <a:t>Riscul de mortalitate legat de valurile de căldură în Finlanda</a:t>
            </a:r>
            <a:endParaRPr lang="hu-HU" sz="2800" b="1" dirty="0">
              <a:solidFill>
                <a:schemeClr val="tx1"/>
              </a:solidFill>
            </a:endParaRPr>
          </a:p>
        </p:txBody>
      </p:sp>
      <p:pic>
        <p:nvPicPr>
          <p:cNvPr id="8" name="Picture 2" descr="https://ars.els-cdn.com/content/image/1-s2.0-S0013935121007970-gr1_lrg.jpg"/>
          <p:cNvPicPr>
            <a:picLocks noChangeAspect="1" noChangeArrowheads="1"/>
          </p:cNvPicPr>
          <p:nvPr/>
        </p:nvPicPr>
        <p:blipFill rotWithShape="1">
          <a:blip r:embed="rId3">
            <a:extLst>
              <a:ext uri="{28A0092B-C50C-407E-A947-70E740481C1C}">
                <a14:useLocalDpi xmlns:a14="http://schemas.microsoft.com/office/drawing/2010/main" val="0"/>
              </a:ext>
            </a:extLst>
          </a:blip>
          <a:srcRect r="17082"/>
          <a:stretch/>
        </p:blipFill>
        <p:spPr bwMode="auto">
          <a:xfrm>
            <a:off x="5080955" y="593660"/>
            <a:ext cx="6908915" cy="5714469"/>
          </a:xfrm>
          <a:prstGeom prst="rect">
            <a:avLst/>
          </a:prstGeom>
          <a:noFill/>
          <a:extLst>
            <a:ext uri="{909E8E84-426E-40DD-AFC4-6F175D3DCCD1}">
              <a14:hiddenFill xmlns:a14="http://schemas.microsoft.com/office/drawing/2010/main">
                <a:solidFill>
                  <a:srgbClr val="FFFFFF"/>
                </a:solidFill>
              </a14:hiddenFill>
            </a:ext>
          </a:extLst>
        </p:spPr>
      </p:pic>
      <p:sp>
        <p:nvSpPr>
          <p:cNvPr id="9" name="Lekerekített téglalap 8"/>
          <p:cNvSpPr/>
          <p:nvPr/>
        </p:nvSpPr>
        <p:spPr>
          <a:xfrm>
            <a:off x="5080807" y="4161923"/>
            <a:ext cx="6871864" cy="513762"/>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extLst>
      <p:ext uri="{BB962C8B-B14F-4D97-AF65-F5344CB8AC3E}">
        <p14:creationId xmlns:p14="http://schemas.microsoft.com/office/powerpoint/2010/main" val="3092068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a:bodyPr>
          <a:lstStyle/>
          <a:p>
            <a:pPr rtl="0"/>
            <a:r>
              <a:rPr lang="ro" sz="2800" b="1" dirty="0"/>
              <a:t>Migrația legată de climă în Africa Subsahariană</a:t>
            </a:r>
            <a:endParaRPr lang="hu-HU" sz="2800" b="1" dirty="0"/>
          </a:p>
        </p:txBody>
      </p:sp>
      <p:sp>
        <p:nvSpPr>
          <p:cNvPr id="9" name="Tartalom helye 8"/>
          <p:cNvSpPr>
            <a:spLocks noGrp="1"/>
          </p:cNvSpPr>
          <p:nvPr>
            <p:ph idx="1"/>
          </p:nvPr>
        </p:nvSpPr>
        <p:spPr>
          <a:xfrm>
            <a:off x="286037" y="2987662"/>
            <a:ext cx="4234205" cy="2231319"/>
          </a:xfrm>
        </p:spPr>
        <p:txBody>
          <a:bodyPr rtlCol="0">
            <a:noAutofit/>
          </a:bodyPr>
          <a:lstStyle/>
          <a:p>
            <a:pPr marL="0" indent="0" rtl="0">
              <a:lnSpc>
                <a:spcPct val="130000"/>
              </a:lnSpc>
              <a:spcAft>
                <a:spcPts val="1500"/>
              </a:spcAft>
              <a:buNone/>
            </a:pPr>
            <a:r>
              <a:rPr lang="ro" sz="1700" dirty="0"/>
              <a:t>Valurile de căldură, stresul hidric, deșertificarea, inundațiile și creșterea nivelului mării sunt factori de stres din cauza mediului care sporesc morbiditatea, mortalitatea și </a:t>
            </a:r>
            <a:r>
              <a:rPr lang="ro" sz="1700" b="1" dirty="0"/>
              <a:t>sănătatea mintală precară </a:t>
            </a:r>
            <a:r>
              <a:rPr lang="ro" sz="1700" dirty="0"/>
              <a:t>în Africa Subsahariană</a:t>
            </a:r>
            <a:r>
              <a:rPr lang="ro" sz="1700" dirty="0" smtClean="0"/>
              <a:t>.</a:t>
            </a:r>
            <a:endParaRPr lang="hu-HU" sz="2100" dirty="0"/>
          </a:p>
        </p:txBody>
      </p:sp>
      <p:sp>
        <p:nvSpPr>
          <p:cNvPr id="4" name="Téglalap 3"/>
          <p:cNvSpPr/>
          <p:nvPr/>
        </p:nvSpPr>
        <p:spPr>
          <a:xfrm>
            <a:off x="4846689" y="5424349"/>
            <a:ext cx="7345311" cy="892552"/>
          </a:xfrm>
          <a:prstGeom prst="rect">
            <a:avLst/>
          </a:prstGeom>
        </p:spPr>
        <p:txBody>
          <a:bodyPr wrap="square" rtlCol="0">
            <a:spAutoFit/>
          </a:bodyPr>
          <a:lstStyle/>
          <a:p>
            <a:pPr algn="ctr" rtl="0"/>
            <a:r>
              <a:rPr lang="ro" sz="1400" b="1" dirty="0"/>
              <a:t>Factorii de stres ecologic legați de climă și principalele căi de evoluție a sănătății în Africa </a:t>
            </a:r>
            <a:r>
              <a:rPr lang="ro" sz="1400" b="1" dirty="0" smtClean="0"/>
              <a:t>Subsahariană</a:t>
            </a:r>
          </a:p>
          <a:p>
            <a:pPr rtl="0"/>
            <a:endParaRPr lang="hu-HU" sz="1400" dirty="0">
              <a:solidFill>
                <a:schemeClr val="bg1">
                  <a:lumMod val="50000"/>
                </a:schemeClr>
              </a:solidFill>
            </a:endParaRPr>
          </a:p>
          <a:p>
            <a:pPr rtl="0"/>
            <a:r>
              <a:rPr lang="ro" sz="1000" dirty="0">
                <a:solidFill>
                  <a:schemeClr val="bg1">
                    <a:lumMod val="50000"/>
                  </a:schemeClr>
                </a:solidFill>
              </a:rPr>
              <a:t>Sursa</a:t>
            </a:r>
            <a:r>
              <a:rPr lang="ro" sz="1000" dirty="0" smtClean="0">
                <a:solidFill>
                  <a:schemeClr val="bg1">
                    <a:lumMod val="50000"/>
                  </a:schemeClr>
                </a:solidFill>
              </a:rPr>
              <a:t>: </a:t>
            </a:r>
            <a:r>
              <a:rPr lang="ro" sz="1000" dirty="0">
                <a:solidFill>
                  <a:schemeClr val="bg1">
                    <a:lumMod val="50000"/>
                  </a:schemeClr>
                </a:solidFill>
                <a:hlinkClick r:id="rId2"/>
              </a:rPr>
              <a:t>https://doi.org/10.1016/j.ijheh.2018.10.004</a:t>
            </a:r>
            <a:endParaRPr lang="hu-HU" sz="1000" dirty="0">
              <a:solidFill>
                <a:schemeClr val="bg1">
                  <a:lumMod val="50000"/>
                </a:schemeClr>
              </a:solidFill>
            </a:endParaRPr>
          </a:p>
        </p:txBody>
      </p:sp>
      <p:pic>
        <p:nvPicPr>
          <p:cNvPr id="7" name="Kép 6"/>
          <p:cNvPicPr>
            <a:picLocks noChangeAspect="1"/>
          </p:cNvPicPr>
          <p:nvPr/>
        </p:nvPicPr>
        <p:blipFill rotWithShape="1">
          <a:blip r:embed="rId3"/>
          <a:srcRect l="2422"/>
          <a:stretch/>
        </p:blipFill>
        <p:spPr>
          <a:xfrm>
            <a:off x="4615132" y="784321"/>
            <a:ext cx="7448882" cy="4555430"/>
          </a:xfrm>
          <a:prstGeom prst="rect">
            <a:avLst/>
          </a:prstGeom>
        </p:spPr>
      </p:pic>
      <p:sp>
        <p:nvSpPr>
          <p:cNvPr id="6" name="Lekerekített téglalap 5"/>
          <p:cNvSpPr/>
          <p:nvPr/>
        </p:nvSpPr>
        <p:spPr>
          <a:xfrm>
            <a:off x="10252495" y="2530291"/>
            <a:ext cx="1683534" cy="773625"/>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33335607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64584"/>
            <a:ext cx="11896826" cy="549635"/>
          </a:xfrm>
        </p:spPr>
        <p:txBody>
          <a:bodyPr rtlCol="0">
            <a:normAutofit fontScale="90000"/>
          </a:bodyPr>
          <a:lstStyle/>
          <a:p>
            <a:pPr rtl="0"/>
            <a:r>
              <a:rPr lang="ro" b="1"/>
              <a:t>Incendii de vegetație în Australia</a:t>
            </a:r>
            <a:endParaRPr lang="hu-HU" b="1" dirty="0"/>
          </a:p>
        </p:txBody>
      </p:sp>
      <p:sp>
        <p:nvSpPr>
          <p:cNvPr id="3" name="Tartalom helye 2"/>
          <p:cNvSpPr>
            <a:spLocks noGrp="1"/>
          </p:cNvSpPr>
          <p:nvPr>
            <p:ph idx="1"/>
          </p:nvPr>
        </p:nvSpPr>
        <p:spPr>
          <a:xfrm>
            <a:off x="192505" y="1864159"/>
            <a:ext cx="6044393" cy="3277184"/>
          </a:xfrm>
        </p:spPr>
        <p:txBody>
          <a:bodyPr rtlCol="0">
            <a:normAutofit/>
          </a:bodyPr>
          <a:lstStyle/>
          <a:p>
            <a:pPr marL="0" indent="0" rtl="0">
              <a:lnSpc>
                <a:spcPct val="100000"/>
              </a:lnSpc>
              <a:buNone/>
            </a:pPr>
            <a:r>
              <a:rPr lang="ro" sz="1800" dirty="0" smtClean="0"/>
              <a:t>Alte </a:t>
            </a:r>
            <a:r>
              <a:rPr lang="ro" sz="1800" dirty="0"/>
              <a:t>efecte ale incendiilor asupra sănătății, care nu au fost încă cuantificate, includ efectele acute și persistente </a:t>
            </a:r>
            <a:r>
              <a:rPr lang="ro" sz="1800" b="1" dirty="0"/>
              <a:t>asupra sănătății min </a:t>
            </a:r>
            <a:r>
              <a:rPr lang="ro" sz="1800" dirty="0"/>
              <a:t>tale ale experienței cu </a:t>
            </a:r>
            <a:endParaRPr lang="hu-HU" sz="1800" dirty="0"/>
          </a:p>
          <a:p>
            <a:pPr lvl="1" rtl="0">
              <a:lnSpc>
                <a:spcPct val="100000"/>
              </a:lnSpc>
            </a:pPr>
            <a:r>
              <a:rPr lang="ro" sz="1800" dirty="0"/>
              <a:t>traumatismul evacuării și dislocării; </a:t>
            </a:r>
            <a:endParaRPr lang="hu-HU" sz="1800" dirty="0"/>
          </a:p>
          <a:p>
            <a:pPr lvl="1" rtl="0">
              <a:lnSpc>
                <a:spcPct val="100000"/>
              </a:lnSpc>
            </a:pPr>
            <a:r>
              <a:rPr lang="ro" sz="1800" dirty="0"/>
              <a:t>pierderea familiei și a prietenilor, a proprietății, a mijloacelor de trai și a confortului natural; </a:t>
            </a:r>
            <a:endParaRPr lang="hu-HU" sz="1800" dirty="0"/>
          </a:p>
          <a:p>
            <a:pPr lvl="1" rtl="0">
              <a:lnSpc>
                <a:spcPct val="100000"/>
              </a:lnSpc>
              <a:spcAft>
                <a:spcPts val="1000"/>
              </a:spcAft>
            </a:pPr>
            <a:r>
              <a:rPr lang="ro" sz="1800" dirty="0"/>
              <a:t>și teama față de viitor. </a:t>
            </a:r>
            <a:endParaRPr lang="hu-HU" sz="1800" dirty="0"/>
          </a:p>
          <a:p>
            <a:pPr marL="0" indent="0" rtl="0">
              <a:lnSpc>
                <a:spcPct val="100000"/>
              </a:lnSpc>
              <a:buNone/>
            </a:pPr>
            <a:r>
              <a:rPr lang="ro" sz="1800" b="1" dirty="0"/>
              <a:t>Impactul </a:t>
            </a:r>
            <a:r>
              <a:rPr lang="ro" sz="1800" dirty="0"/>
              <a:t> potențial </a:t>
            </a:r>
            <a:r>
              <a:rPr lang="en" sz="1800" b="1" dirty="0"/>
              <a:t>asupra intervenienților din prima </a:t>
            </a:r>
            <a:r>
              <a:rPr lang="en" sz="1800" b="1" dirty="0" smtClean="0"/>
              <a:t>linie</a:t>
            </a:r>
            <a:r>
              <a:rPr lang="hu-HU" sz="1800" dirty="0" smtClean="0"/>
              <a:t>!</a:t>
            </a:r>
            <a:endParaRPr lang="hu-HU" sz="1800" dirty="0"/>
          </a:p>
        </p:txBody>
      </p:sp>
      <p:sp>
        <p:nvSpPr>
          <p:cNvPr id="4" name="Téglalap 3"/>
          <p:cNvSpPr/>
          <p:nvPr/>
        </p:nvSpPr>
        <p:spPr>
          <a:xfrm>
            <a:off x="0" y="6045062"/>
            <a:ext cx="8205347" cy="246221"/>
          </a:xfrm>
          <a:prstGeom prst="rect">
            <a:avLst/>
          </a:prstGeom>
        </p:spPr>
        <p:txBody>
          <a:bodyPr wrap="square" rtlCol="0">
            <a:spAutoFit/>
          </a:bodyPr>
          <a:lstStyle/>
          <a:p>
            <a:pPr rtl="0"/>
            <a:r>
              <a:rPr lang="ro" sz="1000" dirty="0">
                <a:solidFill>
                  <a:schemeClr val="bg1">
                    <a:lumMod val="50000"/>
                  </a:schemeClr>
                </a:solidFill>
              </a:rPr>
              <a:t>Sursa</a:t>
            </a:r>
            <a:r>
              <a:rPr lang="ro" sz="1000" dirty="0" smtClean="0">
                <a:solidFill>
                  <a:schemeClr val="bg1">
                    <a:lumMod val="50000"/>
                  </a:schemeClr>
                </a:solidFill>
              </a:rPr>
              <a:t>: </a:t>
            </a:r>
            <a:r>
              <a:rPr lang="ro" sz="1000" dirty="0">
                <a:solidFill>
                  <a:schemeClr val="bg1">
                    <a:lumMod val="50000"/>
                  </a:schemeClr>
                </a:solidFill>
                <a:hlinkClick r:id="rId2"/>
              </a:rPr>
              <a:t>https://</a:t>
            </a:r>
            <a:r>
              <a:rPr lang="ro" sz="1000" dirty="0" smtClean="0">
                <a:solidFill>
                  <a:schemeClr val="bg1">
                    <a:lumMod val="50000"/>
                  </a:schemeClr>
                </a:solidFill>
                <a:hlinkClick r:id="rId2"/>
              </a:rPr>
              <a:t>doi.org/10.5694/mja2.50869</a:t>
            </a:r>
            <a:r>
              <a:rPr lang="ro" sz="1000" dirty="0" smtClean="0">
                <a:solidFill>
                  <a:schemeClr val="bg1">
                    <a:lumMod val="50000"/>
                  </a:schemeClr>
                </a:solidFill>
              </a:rPr>
              <a:t> </a:t>
            </a:r>
            <a:endParaRPr lang="hu-HU" sz="1000" dirty="0">
              <a:solidFill>
                <a:schemeClr val="bg1">
                  <a:lumMod val="50000"/>
                </a:schemeClr>
              </a:solidFill>
            </a:endParaRPr>
          </a:p>
        </p:txBody>
      </p:sp>
      <p:pic>
        <p:nvPicPr>
          <p:cNvPr id="5" name="Kép 4"/>
          <p:cNvPicPr>
            <a:picLocks noChangeAspect="1"/>
          </p:cNvPicPr>
          <p:nvPr/>
        </p:nvPicPr>
        <p:blipFill>
          <a:blip r:embed="rId3"/>
          <a:stretch>
            <a:fillRect/>
          </a:stretch>
        </p:blipFill>
        <p:spPr>
          <a:xfrm>
            <a:off x="6420597" y="520707"/>
            <a:ext cx="5668730" cy="4249701"/>
          </a:xfrm>
          <a:prstGeom prst="rect">
            <a:avLst/>
          </a:prstGeom>
        </p:spPr>
      </p:pic>
      <p:sp>
        <p:nvSpPr>
          <p:cNvPr id="6" name="Téglalap 5"/>
          <p:cNvSpPr/>
          <p:nvPr/>
        </p:nvSpPr>
        <p:spPr>
          <a:xfrm>
            <a:off x="5210356" y="4790288"/>
            <a:ext cx="6878971" cy="246221"/>
          </a:xfrm>
          <a:prstGeom prst="rect">
            <a:avLst/>
          </a:prstGeom>
          <a:ln>
            <a:noFill/>
          </a:ln>
        </p:spPr>
        <p:txBody>
          <a:bodyPr wrap="square" rtlCol="0">
            <a:spAutoFit/>
          </a:bodyPr>
          <a:lstStyle/>
          <a:p>
            <a:pPr algn="r" rtl="0"/>
            <a:r>
              <a:rPr lang="ro" sz="1000" dirty="0" smtClean="0">
                <a:solidFill>
                  <a:schemeClr val="bg1">
                    <a:lumMod val="50000"/>
                  </a:schemeClr>
                </a:solidFill>
              </a:rPr>
              <a:t>Sursa </a:t>
            </a:r>
            <a:r>
              <a:rPr lang="ro" sz="1000" dirty="0">
                <a:solidFill>
                  <a:schemeClr val="bg1">
                    <a:lumMod val="50000"/>
                  </a:schemeClr>
                </a:solidFill>
              </a:rPr>
              <a:t>(accesat la 14.06.2023): </a:t>
            </a:r>
            <a:r>
              <a:rPr lang="ro" sz="1000" dirty="0">
                <a:solidFill>
                  <a:schemeClr val="bg1">
                    <a:lumMod val="50000"/>
                  </a:schemeClr>
                </a:solidFill>
                <a:hlinkClick r:id="rId4"/>
              </a:rPr>
              <a:t>https://www.nature.com/articles/d41586-022-02782-w</a:t>
            </a:r>
            <a:endParaRPr lang="hu-HU" sz="1000" dirty="0">
              <a:solidFill>
                <a:schemeClr val="bg1">
                  <a:lumMod val="50000"/>
                </a:schemeClr>
              </a:solidFill>
            </a:endParaRPr>
          </a:p>
        </p:txBody>
      </p:sp>
    </p:spTree>
    <p:extLst>
      <p:ext uri="{BB962C8B-B14F-4D97-AF65-F5344CB8AC3E}">
        <p14:creationId xmlns:p14="http://schemas.microsoft.com/office/powerpoint/2010/main" val="3846352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781766"/>
          </a:xfrm>
        </p:spPr>
        <p:txBody>
          <a:bodyPr rtlCol="0">
            <a:noAutofit/>
          </a:bodyPr>
          <a:lstStyle/>
          <a:p>
            <a:pPr rtl="0"/>
            <a:r>
              <a:rPr lang="ro" sz="3200" b="1" dirty="0"/>
              <a:t>Posibile mecanisme biologice care leagă sănătatea mintală și căldura -  analiză contemplativă</a:t>
            </a:r>
            <a:endParaRPr lang="hu-HU" sz="3200" b="1" dirty="0"/>
          </a:p>
        </p:txBody>
      </p:sp>
      <p:sp>
        <p:nvSpPr>
          <p:cNvPr id="3" name="Tartalom helye 2"/>
          <p:cNvSpPr>
            <a:spLocks noGrp="1"/>
          </p:cNvSpPr>
          <p:nvPr>
            <p:ph idx="1"/>
          </p:nvPr>
        </p:nvSpPr>
        <p:spPr>
          <a:xfrm>
            <a:off x="192505" y="983415"/>
            <a:ext cx="11703321" cy="5357004"/>
          </a:xfrm>
        </p:spPr>
        <p:txBody>
          <a:bodyPr rtlCol="0">
            <a:normAutofit/>
          </a:bodyPr>
          <a:lstStyle/>
          <a:p>
            <a:pPr marL="0" indent="0" rtl="0">
              <a:lnSpc>
                <a:spcPct val="100000"/>
              </a:lnSpc>
              <a:buNone/>
            </a:pPr>
            <a:r>
              <a:rPr lang="ro" sz="1800" b="1" dirty="0"/>
              <a:t>Istorie</a:t>
            </a:r>
            <a:endParaRPr lang="hu-HU" sz="1800" b="1" dirty="0"/>
          </a:p>
          <a:p>
            <a:pPr rtl="0">
              <a:lnSpc>
                <a:spcPct val="100000"/>
              </a:lnSpc>
              <a:spcBef>
                <a:spcPts val="0"/>
              </a:spcBef>
              <a:spcAft>
                <a:spcPts val="500"/>
              </a:spcAft>
            </a:pPr>
            <a:r>
              <a:rPr lang="ro" sz="1800" dirty="0"/>
              <a:t>Anii 1970: Spitalul de psihiatrie din statul New York a înregistrat un număr mare de decese în rândul pacienților în timpul valurilor de </a:t>
            </a:r>
            <a:r>
              <a:rPr lang="ro" sz="1800" dirty="0" smtClean="0"/>
              <a:t>căldură</a:t>
            </a:r>
          </a:p>
          <a:p>
            <a:pPr marL="0" indent="0">
              <a:lnSpc>
                <a:spcPct val="100000"/>
              </a:lnSpc>
              <a:buNone/>
            </a:pPr>
            <a:r>
              <a:rPr lang="ro" sz="1800" b="1" dirty="0"/>
              <a:t>Caracteristicile pacienților</a:t>
            </a:r>
            <a:endParaRPr lang="hu-HU" sz="1800" b="1" dirty="0"/>
          </a:p>
          <a:p>
            <a:pPr>
              <a:spcBef>
                <a:spcPts val="0"/>
              </a:spcBef>
              <a:spcAft>
                <a:spcPts val="500"/>
              </a:spcAft>
            </a:pPr>
            <a:r>
              <a:rPr lang="ro" sz="1800" dirty="0"/>
              <a:t>În comparație cu populația generală, pacienții cu probleme de sănătate mintală se confruntă adesea cu o stare generală de sănătate mai proastă și prezintă o morbiditate și o mortalitate mai mare în general</a:t>
            </a:r>
            <a:r>
              <a:rPr lang="ro" sz="1800" dirty="0" smtClean="0"/>
              <a:t>.</a:t>
            </a:r>
          </a:p>
          <a:p>
            <a:pPr marL="0" indent="0">
              <a:buNone/>
            </a:pPr>
            <a:r>
              <a:rPr lang="ro" sz="1800" b="1" dirty="0"/>
              <a:t>Medicamente psihotrope</a:t>
            </a:r>
            <a:endParaRPr lang="hu-HU" sz="1800" b="1" dirty="0"/>
          </a:p>
          <a:p>
            <a:pPr>
              <a:lnSpc>
                <a:spcPct val="130000"/>
              </a:lnSpc>
              <a:spcBef>
                <a:spcPts val="0"/>
              </a:spcBef>
              <a:spcAft>
                <a:spcPts val="500"/>
              </a:spcAft>
            </a:pPr>
            <a:r>
              <a:rPr lang="ro" sz="1800" dirty="0"/>
              <a:t>Multe medicamente antipsihotice, anticolinergice, antidepresive, sedative, stabilizatoare ale dispoziției și ale sistemului nervos sporesc vulnerabilitatea la căldură prin inhibarea activităților de termoreglare adaptive ale organismului</a:t>
            </a:r>
            <a:r>
              <a:rPr lang="ro" sz="1800" dirty="0" smtClean="0"/>
              <a:t>.</a:t>
            </a:r>
          </a:p>
          <a:p>
            <a:pPr marL="0" indent="0">
              <a:lnSpc>
                <a:spcPct val="100000"/>
              </a:lnSpc>
              <a:buNone/>
            </a:pPr>
            <a:r>
              <a:rPr lang="ro" sz="1800" b="1" dirty="0"/>
              <a:t>Căldura și creierul</a:t>
            </a:r>
            <a:endParaRPr lang="hu-HU" sz="1800" b="1" dirty="0"/>
          </a:p>
          <a:p>
            <a:pPr>
              <a:lnSpc>
                <a:spcPct val="100000"/>
              </a:lnSpc>
              <a:spcBef>
                <a:spcPts val="0"/>
              </a:spcBef>
              <a:spcAft>
                <a:spcPts val="500"/>
              </a:spcAft>
            </a:pPr>
            <a:r>
              <a:rPr lang="ro" sz="1800" dirty="0"/>
              <a:t>Expunerea la căldură afectează funcția cognitivă, perturbă executarea răspunsurilor comportamentale eficiente și scade capacitatea memoriei de lucru și a celei pe termen scurt</a:t>
            </a:r>
            <a:r>
              <a:rPr lang="ro" sz="1800" dirty="0" smtClean="0"/>
              <a:t>.</a:t>
            </a:r>
          </a:p>
          <a:p>
            <a:pPr marL="0" indent="0">
              <a:lnSpc>
                <a:spcPct val="100000"/>
              </a:lnSpc>
              <a:buNone/>
            </a:pPr>
            <a:r>
              <a:rPr lang="ro" sz="1800" b="1" dirty="0"/>
              <a:t>Tulburări de somn induse de caniculă</a:t>
            </a:r>
            <a:endParaRPr lang="hu-HU" sz="1800" b="1" dirty="0"/>
          </a:p>
          <a:p>
            <a:pPr>
              <a:spcBef>
                <a:spcPts val="0"/>
              </a:spcBef>
              <a:spcAft>
                <a:spcPts val="500"/>
              </a:spcAft>
            </a:pPr>
            <a:r>
              <a:rPr lang="ro" sz="1800" dirty="0"/>
              <a:t>Somnul uman este sensibil la caracteristicile de mediu și chiar și schimbările minore de mediu pot duce la tulburări de somn și la privarea de somn.</a:t>
            </a:r>
          </a:p>
          <a:p>
            <a:pPr>
              <a:lnSpc>
                <a:spcPct val="100000"/>
              </a:lnSpc>
              <a:spcAft>
                <a:spcPts val="500"/>
              </a:spcAft>
            </a:pPr>
            <a:endParaRPr lang="hu-HU" sz="1800" dirty="0"/>
          </a:p>
        </p:txBody>
      </p:sp>
      <p:sp>
        <p:nvSpPr>
          <p:cNvPr id="4" name="Téglalap 3"/>
          <p:cNvSpPr/>
          <p:nvPr/>
        </p:nvSpPr>
        <p:spPr>
          <a:xfrm>
            <a:off x="8807570" y="6104380"/>
            <a:ext cx="3384430" cy="246221"/>
          </a:xfrm>
          <a:prstGeom prst="rect">
            <a:avLst/>
          </a:prstGeom>
        </p:spPr>
        <p:txBody>
          <a:bodyPr wrap="square" rtlCol="0">
            <a:spAutoFit/>
          </a:bodyPr>
          <a:lstStyle/>
          <a:p>
            <a:pPr algn="r" rtl="0"/>
            <a:r>
              <a:rPr lang="ro" sz="1000" dirty="0">
                <a:solidFill>
                  <a:schemeClr val="bg1">
                    <a:lumMod val="50000"/>
                  </a:schemeClr>
                </a:solidFill>
              </a:rPr>
              <a:t>Sursa: </a:t>
            </a:r>
            <a:r>
              <a:rPr lang="ro" sz="1000" dirty="0" smtClean="0">
                <a:solidFill>
                  <a:schemeClr val="bg1">
                    <a:lumMod val="50000"/>
                  </a:schemeClr>
                </a:solidFill>
                <a:hlinkClick r:id="rId2"/>
              </a:rPr>
              <a:t>https</a:t>
            </a:r>
            <a:r>
              <a:rPr lang="ro" sz="1000" dirty="0">
                <a:solidFill>
                  <a:schemeClr val="bg1">
                    <a:lumMod val="50000"/>
                  </a:schemeClr>
                </a:solidFill>
                <a:hlinkClick r:id="rId2"/>
              </a:rPr>
              <a:t>://doi.org/10.3390/ijerph15071515</a:t>
            </a:r>
            <a:endParaRPr lang="hu-HU" sz="1000" dirty="0">
              <a:solidFill>
                <a:schemeClr val="bg1">
                  <a:lumMod val="50000"/>
                </a:schemeClr>
              </a:solidFill>
            </a:endParaRPr>
          </a:p>
        </p:txBody>
      </p:sp>
    </p:spTree>
    <p:extLst>
      <p:ext uri="{BB962C8B-B14F-4D97-AF65-F5344CB8AC3E}">
        <p14:creationId xmlns:p14="http://schemas.microsoft.com/office/powerpoint/2010/main" val="2346941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Csoportba foglalás 6"/>
          <p:cNvGrpSpPr/>
          <p:nvPr/>
        </p:nvGrpSpPr>
        <p:grpSpPr>
          <a:xfrm>
            <a:off x="4211957" y="1422769"/>
            <a:ext cx="7612185" cy="3437251"/>
            <a:chOff x="4466404" y="1032319"/>
            <a:chExt cx="7305062" cy="3060749"/>
          </a:xfrm>
        </p:grpSpPr>
        <p:pic>
          <p:nvPicPr>
            <p:cNvPr id="8" name="Picture 2" descr="https://ars.els-cdn.com/content/image/1-s2.0-S0013935118305450-gr4_lr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51"/>
            <a:stretch/>
          </p:blipFill>
          <p:spPr bwMode="auto">
            <a:xfrm>
              <a:off x="4587174" y="1032319"/>
              <a:ext cx="7184292" cy="306074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ars.els-cdn.com/content/image/1-s2.0-S0013935118305450-gr4_lrg.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65" t="34307" r="97313" b="39520"/>
            <a:stretch/>
          </p:blipFill>
          <p:spPr bwMode="auto">
            <a:xfrm>
              <a:off x="4466404" y="1952045"/>
              <a:ext cx="241540" cy="86264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Cím 1"/>
          <p:cNvSpPr>
            <a:spLocks noGrp="1"/>
          </p:cNvSpPr>
          <p:nvPr>
            <p:ph type="title"/>
          </p:nvPr>
        </p:nvSpPr>
        <p:spPr>
          <a:xfrm>
            <a:off x="192505" y="153009"/>
            <a:ext cx="11896826" cy="781766"/>
          </a:xfrm>
        </p:spPr>
        <p:txBody>
          <a:bodyPr rtlCol="0">
            <a:noAutofit/>
          </a:bodyPr>
          <a:lstStyle/>
          <a:p>
            <a:pPr rtl="0"/>
            <a:r>
              <a:rPr lang="ro" sz="3200" b="1"/>
              <a:t>Impactul valurilor de căldură asupra vizitelor la serviciile de urgență din cauze specifice (EDV)</a:t>
            </a:r>
          </a:p>
        </p:txBody>
      </p:sp>
      <p:sp>
        <p:nvSpPr>
          <p:cNvPr id="3" name="Tartalom helye 2"/>
          <p:cNvSpPr>
            <a:spLocks noGrp="1"/>
          </p:cNvSpPr>
          <p:nvPr>
            <p:ph idx="1"/>
          </p:nvPr>
        </p:nvSpPr>
        <p:spPr>
          <a:xfrm>
            <a:off x="260005" y="1422769"/>
            <a:ext cx="3836031" cy="4124397"/>
          </a:xfrm>
        </p:spPr>
        <p:txBody>
          <a:bodyPr rtlCol="0">
            <a:normAutofit/>
          </a:bodyPr>
          <a:lstStyle/>
          <a:p>
            <a:pPr marL="0" indent="0">
              <a:spcAft>
                <a:spcPts val="2000"/>
              </a:spcAft>
              <a:buNone/>
            </a:pPr>
            <a:r>
              <a:rPr lang="ro" sz="2000" dirty="0" smtClean="0"/>
              <a:t>Au </a:t>
            </a:r>
            <a:r>
              <a:rPr lang="ro" sz="2000" dirty="0"/>
              <a:t>existat efecte semnificative ale valurilor de caniculă asupra EDV totale și specifice cauzelor în cele opt comunități din Queensland, Australia</a:t>
            </a:r>
            <a:r>
              <a:rPr lang="ro" sz="2000" dirty="0" smtClean="0"/>
              <a:t>.</a:t>
            </a:r>
          </a:p>
          <a:p>
            <a:pPr marL="0" indent="0">
              <a:buNone/>
            </a:pPr>
            <a:r>
              <a:rPr lang="ro-RO" sz="2000" dirty="0" smtClean="0">
                <a:latin typeface="Calibri" panose="020F0502020204030204" pitchFamily="34" charset="0"/>
                <a:ea typeface="Calibri" panose="020F0502020204030204" pitchFamily="34" charset="0"/>
                <a:cs typeface="Times New Roman" panose="02020603050405020304" pitchFamily="18" charset="0"/>
              </a:rPr>
              <a:t>Efectele </a:t>
            </a:r>
            <a:r>
              <a:rPr lang="ro-RO" sz="2000" dirty="0">
                <a:latin typeface="Calibri" panose="020F0502020204030204" pitchFamily="34" charset="0"/>
                <a:ea typeface="Calibri" panose="020F0502020204030204" pitchFamily="34" charset="0"/>
                <a:cs typeface="Times New Roman" panose="02020603050405020304" pitchFamily="18" charset="0"/>
              </a:rPr>
              <a:t>cumulate ale valurilor de căldură asupra EDV specifice cauzelor între regiunile urbane și </a:t>
            </a:r>
            <a:r>
              <a:rPr lang="ro-RO" sz="2000" dirty="0" smtClean="0">
                <a:latin typeface="Calibri" panose="020F0502020204030204" pitchFamily="34" charset="0"/>
                <a:ea typeface="Calibri" panose="020F0502020204030204" pitchFamily="34" charset="0"/>
                <a:cs typeface="Times New Roman" panose="02020603050405020304" pitchFamily="18" charset="0"/>
              </a:rPr>
              <a:t>rurale.</a:t>
            </a:r>
            <a:endParaRPr lang="hu-HU" sz="2000" dirty="0"/>
          </a:p>
        </p:txBody>
      </p:sp>
      <p:sp>
        <p:nvSpPr>
          <p:cNvPr id="4" name="Téglalap 3"/>
          <p:cNvSpPr/>
          <p:nvPr/>
        </p:nvSpPr>
        <p:spPr>
          <a:xfrm>
            <a:off x="4666890" y="4887163"/>
            <a:ext cx="7157251" cy="523220"/>
          </a:xfrm>
          <a:prstGeom prst="rect">
            <a:avLst/>
          </a:prstGeom>
        </p:spPr>
        <p:txBody>
          <a:bodyPr wrap="square" rtlCol="0">
            <a:spAutoFit/>
          </a:bodyPr>
          <a:lstStyle/>
          <a:p>
            <a:pPr algn="ctr" rtl="0"/>
            <a:r>
              <a:rPr lang="ro" sz="1400" b="1" dirty="0"/>
              <a:t>Valurile de căldură și vizitele la </a:t>
            </a:r>
            <a:r>
              <a:rPr lang="ro" sz="1400" b="1" dirty="0" smtClean="0"/>
              <a:t>departamentul</a:t>
            </a:r>
            <a:br>
              <a:rPr lang="ro" sz="1400" b="1" dirty="0" smtClean="0"/>
            </a:br>
            <a:r>
              <a:rPr lang="ro" sz="1400" b="1" dirty="0" smtClean="0"/>
              <a:t> </a:t>
            </a:r>
            <a:r>
              <a:rPr lang="ro" sz="1400" b="1" dirty="0"/>
              <a:t>de urgență din opt comunități din Queensland, </a:t>
            </a:r>
            <a:r>
              <a:rPr lang="ro" sz="1400" b="1" dirty="0" smtClean="0"/>
              <a:t>Australia</a:t>
            </a:r>
            <a:endParaRPr lang="hu-HU" sz="1400" dirty="0">
              <a:solidFill>
                <a:schemeClr val="bg1">
                  <a:lumMod val="50000"/>
                </a:schemeClr>
              </a:solidFill>
            </a:endParaRPr>
          </a:p>
        </p:txBody>
      </p:sp>
      <p:sp>
        <p:nvSpPr>
          <p:cNvPr id="6" name="Lekerekített téglalap 5"/>
          <p:cNvSpPr/>
          <p:nvPr/>
        </p:nvSpPr>
        <p:spPr>
          <a:xfrm>
            <a:off x="8531525" y="1422770"/>
            <a:ext cx="612475" cy="3373517"/>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5" name="Téglalap 4"/>
          <p:cNvSpPr/>
          <p:nvPr/>
        </p:nvSpPr>
        <p:spPr>
          <a:xfrm>
            <a:off x="86722" y="5956622"/>
            <a:ext cx="2978701" cy="369332"/>
          </a:xfrm>
          <a:prstGeom prst="rect">
            <a:avLst/>
          </a:prstGeom>
        </p:spPr>
        <p:txBody>
          <a:bodyPr wrap="none">
            <a:spAutoFit/>
          </a:bodyPr>
          <a:lstStyle/>
          <a:p>
            <a:r>
              <a:rPr lang="ro" dirty="0"/>
              <a:t> </a:t>
            </a:r>
            <a:r>
              <a:rPr lang="ro" sz="1000" dirty="0"/>
              <a:t>Sursa: </a:t>
            </a:r>
            <a:r>
              <a:rPr lang="ro" sz="1000" dirty="0">
                <a:solidFill>
                  <a:schemeClr val="bg1">
                    <a:lumMod val="50000"/>
                  </a:schemeClr>
                </a:solidFill>
                <a:hlinkClick r:id="rId3"/>
              </a:rPr>
              <a:t>https://doi.org/10.1016/j.envres.2018.10.013</a:t>
            </a:r>
            <a:endParaRPr lang="hu-HU" sz="1000" dirty="0">
              <a:solidFill>
                <a:schemeClr val="bg1">
                  <a:lumMod val="50000"/>
                </a:schemeClr>
              </a:solidFill>
            </a:endParaRPr>
          </a:p>
        </p:txBody>
      </p:sp>
    </p:spTree>
    <p:extLst>
      <p:ext uri="{BB962C8B-B14F-4D97-AF65-F5344CB8AC3E}">
        <p14:creationId xmlns:p14="http://schemas.microsoft.com/office/powerpoint/2010/main" val="3810805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pPr rtl="0"/>
            <a:r>
              <a:rPr lang="ro" sz="3200" b="1"/>
              <a:t>Sănătatea mintală și tulburările legate de stres</a:t>
            </a:r>
            <a:endParaRPr lang="hu-HU" sz="3200" b="1" dirty="0"/>
          </a:p>
        </p:txBody>
      </p:sp>
      <p:sp>
        <p:nvSpPr>
          <p:cNvPr id="3" name="Tartalom helye 2"/>
          <p:cNvSpPr>
            <a:spLocks noGrp="1"/>
          </p:cNvSpPr>
          <p:nvPr>
            <p:ph idx="1"/>
          </p:nvPr>
        </p:nvSpPr>
        <p:spPr>
          <a:xfrm>
            <a:off x="296017" y="779508"/>
            <a:ext cx="11896825" cy="5063120"/>
          </a:xfrm>
        </p:spPr>
        <p:txBody>
          <a:bodyPr rtlCol="0">
            <a:normAutofit lnSpcReduction="10000"/>
          </a:bodyPr>
          <a:lstStyle/>
          <a:p>
            <a:pPr marL="0" indent="0" rtl="0">
              <a:buNone/>
            </a:pPr>
            <a:r>
              <a:rPr lang="ro" sz="2400" b="1" dirty="0"/>
              <a:t>Cei mai expuși la risc:</a:t>
            </a:r>
          </a:p>
          <a:p>
            <a:pPr rtl="0"/>
            <a:r>
              <a:rPr lang="ro" sz="2400" dirty="0"/>
              <a:t>Copii</a:t>
            </a:r>
            <a:endParaRPr lang="hu-HU" sz="2400" dirty="0"/>
          </a:p>
          <a:p>
            <a:pPr rtl="0"/>
            <a:r>
              <a:rPr lang="ro" sz="2400" dirty="0"/>
              <a:t>Adulți în vârstă</a:t>
            </a:r>
            <a:endParaRPr lang="hu-HU" sz="2400" dirty="0"/>
          </a:p>
          <a:p>
            <a:pPr rtl="0"/>
            <a:r>
              <a:rPr lang="ro" sz="2400" dirty="0"/>
              <a:t>Femeile însărcinate și postpartum</a:t>
            </a:r>
            <a:endParaRPr lang="hu-HU" sz="2400" dirty="0"/>
          </a:p>
          <a:p>
            <a:pPr rtl="0"/>
            <a:r>
              <a:rPr lang="ro" sz="2400" dirty="0"/>
              <a:t>Persoane cu boli mintale</a:t>
            </a:r>
          </a:p>
          <a:p>
            <a:pPr rtl="0"/>
            <a:r>
              <a:rPr lang="ro" sz="2400" dirty="0"/>
              <a:t>Persoane care trăiesc în sărăcie</a:t>
            </a:r>
            <a:endParaRPr lang="hu-HU" sz="2400" dirty="0"/>
          </a:p>
          <a:p>
            <a:pPr rtl="0"/>
            <a:r>
              <a:rPr lang="ro" sz="2400" dirty="0"/>
              <a:t>Persoane fără adăpost</a:t>
            </a:r>
            <a:endParaRPr lang="hu-HU" sz="2400" dirty="0"/>
          </a:p>
          <a:p>
            <a:pPr rtl="0"/>
            <a:r>
              <a:rPr lang="ro" sz="2400" dirty="0"/>
              <a:t>Primii respondenți</a:t>
            </a:r>
            <a:endParaRPr lang="hu-HU" sz="2400" dirty="0"/>
          </a:p>
          <a:p>
            <a:pPr rtl="0"/>
            <a:r>
              <a:rPr lang="ro" sz="2400" dirty="0"/>
              <a:t>Persoane care se confruntă cu un stres crescut</a:t>
            </a:r>
          </a:p>
          <a:p>
            <a:pPr rtl="0"/>
            <a:r>
              <a:rPr lang="ro" sz="2400" dirty="0"/>
              <a:t>Persoane care depind de mediu pentru a-și asigura traiul</a:t>
            </a:r>
            <a:endParaRPr lang="hu-HU" sz="2400" dirty="0"/>
          </a:p>
        </p:txBody>
      </p:sp>
      <p:sp>
        <p:nvSpPr>
          <p:cNvPr id="4" name="Téglalap 3"/>
          <p:cNvSpPr/>
          <p:nvPr/>
        </p:nvSpPr>
        <p:spPr>
          <a:xfrm>
            <a:off x="192505" y="6058280"/>
            <a:ext cx="8211403"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 </a:t>
            </a:r>
            <a:r>
              <a:rPr lang="ro" sz="1000" dirty="0">
                <a:solidFill>
                  <a:schemeClr val="bg1">
                    <a:lumMod val="50000"/>
                  </a:schemeClr>
                </a:solidFill>
                <a:hlinkClick r:id="rId2"/>
              </a:rPr>
              <a:t>https://www.cdc.gov/climateandhealth/pubs/CDC-HealthHarmCards-508.pdf</a:t>
            </a:r>
            <a:endParaRPr lang="hu-HU" sz="1000" dirty="0">
              <a:solidFill>
                <a:schemeClr val="bg1">
                  <a:lumMod val="50000"/>
                </a:schemeClr>
              </a:solidFill>
            </a:endParaRPr>
          </a:p>
        </p:txBody>
      </p:sp>
      <p:pic>
        <p:nvPicPr>
          <p:cNvPr id="6" name="Kép 5"/>
          <p:cNvPicPr>
            <a:picLocks noChangeAspect="1"/>
          </p:cNvPicPr>
          <p:nvPr/>
        </p:nvPicPr>
        <p:blipFill>
          <a:blip r:embed="rId3"/>
          <a:stretch>
            <a:fillRect/>
          </a:stretch>
        </p:blipFill>
        <p:spPr>
          <a:xfrm>
            <a:off x="5253483" y="805370"/>
            <a:ext cx="6834997" cy="3699839"/>
          </a:xfrm>
          <a:prstGeom prst="rect">
            <a:avLst/>
          </a:prstGeom>
        </p:spPr>
      </p:pic>
      <p:sp>
        <p:nvSpPr>
          <p:cNvPr id="7" name="Téglalap 6"/>
          <p:cNvSpPr/>
          <p:nvPr/>
        </p:nvSpPr>
        <p:spPr>
          <a:xfrm>
            <a:off x="5157747" y="4462079"/>
            <a:ext cx="6096000" cy="215444"/>
          </a:xfrm>
          <a:prstGeom prst="rect">
            <a:avLst/>
          </a:prstGeom>
        </p:spPr>
        <p:txBody>
          <a:bodyPr>
            <a:spAutoFit/>
          </a:bodyPr>
          <a:lstStyle/>
          <a:p>
            <a:r>
              <a:rPr lang="de-DE" sz="800" dirty="0">
                <a:hlinkClick r:id="rId4"/>
              </a:rPr>
              <a:t>https://blogs.cdc.gov/yourhealthyourenvironment/2022/05/10/how-climate-change-can-affect-your-mental-health</a:t>
            </a:r>
            <a:r>
              <a:rPr lang="de-DE" sz="800" dirty="0" smtClean="0">
                <a:hlinkClick r:id="rId4"/>
              </a:rPr>
              <a:t>/</a:t>
            </a:r>
            <a:r>
              <a:rPr lang="hu-HU" sz="800" dirty="0" smtClean="0"/>
              <a:t> </a:t>
            </a:r>
            <a:endParaRPr lang="de-DE" sz="800" dirty="0"/>
          </a:p>
        </p:txBody>
      </p:sp>
    </p:spTree>
    <p:extLst>
      <p:ext uri="{BB962C8B-B14F-4D97-AF65-F5344CB8AC3E}">
        <p14:creationId xmlns:p14="http://schemas.microsoft.com/office/powerpoint/2010/main" val="2937949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ím 8"/>
          <p:cNvSpPr>
            <a:spLocks noGrp="1"/>
          </p:cNvSpPr>
          <p:nvPr>
            <p:ph type="title"/>
          </p:nvPr>
        </p:nvSpPr>
        <p:spPr/>
        <p:txBody>
          <a:bodyPr rtlCol="0">
            <a:normAutofit fontScale="90000"/>
          </a:bodyPr>
          <a:lstStyle/>
          <a:p>
            <a:pPr rtl="0"/>
            <a:r>
              <a:rPr lang="ro" b="1"/>
              <a:t>Probleme de sănătate mintală - Ce pot face persoanele fizice</a:t>
            </a:r>
            <a:endParaRPr lang="hu-HU" b="1" dirty="0"/>
          </a:p>
        </p:txBody>
      </p:sp>
      <p:sp>
        <p:nvSpPr>
          <p:cNvPr id="10" name="Tartalom helye 9"/>
          <p:cNvSpPr>
            <a:spLocks noGrp="1"/>
          </p:cNvSpPr>
          <p:nvPr>
            <p:ph idx="1"/>
          </p:nvPr>
        </p:nvSpPr>
        <p:spPr>
          <a:xfrm>
            <a:off x="414068" y="808907"/>
            <a:ext cx="11675263" cy="5560916"/>
          </a:xfrm>
        </p:spPr>
        <p:txBody>
          <a:bodyPr rtlCol="0">
            <a:normAutofit lnSpcReduction="10000"/>
          </a:bodyPr>
          <a:lstStyle/>
          <a:p>
            <a:pPr marL="0" indent="0" rtl="0">
              <a:lnSpc>
                <a:spcPct val="100000"/>
              </a:lnSpc>
              <a:buNone/>
            </a:pPr>
            <a:r>
              <a:rPr lang="ro" sz="2000" b="1" dirty="0"/>
              <a:t>Cunoașteți-vă semnele de stres</a:t>
            </a:r>
          </a:p>
          <a:p>
            <a:pPr lvl="1" rtl="0">
              <a:lnSpc>
                <a:spcPct val="120000"/>
              </a:lnSpc>
            </a:pPr>
            <a:r>
              <a:rPr lang="ro" sz="2000" dirty="0"/>
              <a:t>Dificultăți de concentrare și de luare a deciziilor </a:t>
            </a:r>
          </a:p>
          <a:p>
            <a:pPr lvl="1" rtl="0">
              <a:lnSpc>
                <a:spcPct val="120000"/>
              </a:lnSpc>
            </a:pPr>
            <a:r>
              <a:rPr lang="ro" sz="2000" dirty="0"/>
              <a:t>Interes redus în activitățile obișnuite</a:t>
            </a:r>
          </a:p>
          <a:p>
            <a:pPr lvl="1" rtl="0">
              <a:lnSpc>
                <a:spcPct val="120000"/>
              </a:lnSpc>
            </a:pPr>
            <a:r>
              <a:rPr lang="ro" sz="2000" dirty="0"/>
              <a:t>Neîncredere, șoc și amorțeală</a:t>
            </a:r>
          </a:p>
          <a:p>
            <a:pPr lvl="1" rtl="0">
              <a:lnSpc>
                <a:spcPct val="120000"/>
              </a:lnSpc>
            </a:pPr>
            <a:r>
              <a:rPr lang="ro" sz="2000" dirty="0"/>
              <a:t>Furie, tensiune și iritabilitate</a:t>
            </a:r>
          </a:p>
          <a:p>
            <a:pPr lvl="1" rtl="0">
              <a:lnSpc>
                <a:spcPct val="120000"/>
              </a:lnSpc>
              <a:spcAft>
                <a:spcPts val="1000"/>
              </a:spcAft>
            </a:pPr>
            <a:r>
              <a:rPr lang="ro" sz="2000" dirty="0"/>
              <a:t>Frica și anxietatea cu privire la viitor</a:t>
            </a:r>
          </a:p>
          <a:p>
            <a:pPr marL="0" indent="0" rtl="0">
              <a:lnSpc>
                <a:spcPct val="100000"/>
              </a:lnSpc>
              <a:buNone/>
            </a:pPr>
            <a:r>
              <a:rPr lang="ro" sz="2000" b="1" dirty="0"/>
              <a:t>Socializați cu prietenii și familia</a:t>
            </a:r>
          </a:p>
          <a:p>
            <a:pPr lvl="1" rtl="0">
              <a:lnSpc>
                <a:spcPct val="100000"/>
              </a:lnSpc>
              <a:spcAft>
                <a:spcPts val="1000"/>
              </a:spcAft>
            </a:pPr>
            <a:r>
              <a:rPr lang="ro" sz="2000" dirty="0"/>
              <a:t>Conectați-vă și discutați cu prietenii, membrii familiei și comunitatea dvs.</a:t>
            </a:r>
            <a:endParaRPr lang="hu-HU" sz="2000" dirty="0"/>
          </a:p>
          <a:p>
            <a:pPr marL="0" indent="0" rtl="0">
              <a:lnSpc>
                <a:spcPct val="100000"/>
              </a:lnSpc>
              <a:buNone/>
            </a:pPr>
            <a:r>
              <a:rPr lang="ro" sz="2000" b="1" dirty="0"/>
              <a:t>Faceți pauze mentale</a:t>
            </a:r>
          </a:p>
          <a:p>
            <a:pPr lvl="1" rtl="0">
              <a:lnSpc>
                <a:spcPct val="120000"/>
              </a:lnSpc>
              <a:spcAft>
                <a:spcPts val="1000"/>
              </a:spcAft>
            </a:pPr>
            <a:r>
              <a:rPr lang="ro" sz="2000" dirty="0"/>
              <a:t>Implică-te în activități de decomprimare, cum ar fi exercițiile fizice, ascultarea de muzică sau petrecerea timpului cu un prieten</a:t>
            </a:r>
          </a:p>
          <a:p>
            <a:pPr marL="0" indent="0" rtl="0">
              <a:lnSpc>
                <a:spcPct val="100000"/>
              </a:lnSpc>
              <a:buNone/>
            </a:pPr>
            <a:r>
              <a:rPr lang="ro" sz="2000" b="1" dirty="0"/>
              <a:t>Cereți ajutor</a:t>
            </a:r>
          </a:p>
          <a:p>
            <a:pPr lvl="1" rtl="0">
              <a:lnSpc>
                <a:spcPct val="100000"/>
              </a:lnSpc>
            </a:pPr>
            <a:r>
              <a:rPr lang="ro" sz="2000" dirty="0"/>
              <a:t>Cereți ajutor profesional atunci când simptomele vă perturbă activitățile zilnice</a:t>
            </a:r>
          </a:p>
          <a:p>
            <a:pPr rtl="0">
              <a:lnSpc>
                <a:spcPct val="100000"/>
              </a:lnSpc>
            </a:pPr>
            <a:endParaRPr lang="en-US" sz="2000" dirty="0"/>
          </a:p>
          <a:p>
            <a:pPr rtl="0">
              <a:lnSpc>
                <a:spcPct val="100000"/>
              </a:lnSpc>
            </a:pPr>
            <a:endParaRPr lang="hu-HU" sz="2000" dirty="0"/>
          </a:p>
          <a:p>
            <a:pPr rtl="0">
              <a:lnSpc>
                <a:spcPct val="100000"/>
              </a:lnSpc>
            </a:pPr>
            <a:endParaRPr lang="hu-HU" sz="2000" dirty="0"/>
          </a:p>
        </p:txBody>
      </p:sp>
      <p:sp>
        <p:nvSpPr>
          <p:cNvPr id="12" name="Téglalap 11"/>
          <p:cNvSpPr/>
          <p:nvPr/>
        </p:nvSpPr>
        <p:spPr>
          <a:xfrm>
            <a:off x="192505" y="6123602"/>
            <a:ext cx="4876656" cy="246221"/>
          </a:xfrm>
          <a:prstGeom prst="rect">
            <a:avLst/>
          </a:prstGeom>
        </p:spPr>
        <p:txBody>
          <a:bodyPr wrap="non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 </a:t>
            </a:r>
            <a:r>
              <a:rPr lang="ro" sz="1000" dirty="0">
                <a:hlinkClick r:id="rId2"/>
              </a:rPr>
              <a:t>https://www.cdc.gov/climateandhealth/site_resources.htm</a:t>
            </a:r>
            <a:endParaRPr lang="hu-HU" sz="1000" dirty="0"/>
          </a:p>
        </p:txBody>
      </p:sp>
    </p:spTree>
    <p:extLst>
      <p:ext uri="{BB962C8B-B14F-4D97-AF65-F5344CB8AC3E}">
        <p14:creationId xmlns:p14="http://schemas.microsoft.com/office/powerpoint/2010/main" val="785825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ím 8"/>
          <p:cNvSpPr>
            <a:spLocks noGrp="1"/>
          </p:cNvSpPr>
          <p:nvPr>
            <p:ph type="title"/>
          </p:nvPr>
        </p:nvSpPr>
        <p:spPr/>
        <p:txBody>
          <a:bodyPr rtlCol="0">
            <a:normAutofit fontScale="90000"/>
          </a:bodyPr>
          <a:lstStyle/>
          <a:p>
            <a:pPr rtl="0"/>
            <a:r>
              <a:rPr lang="ro" b="1"/>
              <a:t>Probleme de sănătate mintală - Ce pot face comunitățile</a:t>
            </a:r>
            <a:endParaRPr lang="hu-HU" b="1" dirty="0"/>
          </a:p>
        </p:txBody>
      </p:sp>
      <p:sp>
        <p:nvSpPr>
          <p:cNvPr id="3" name="Tartalom helye 2"/>
          <p:cNvSpPr>
            <a:spLocks noGrp="1"/>
          </p:cNvSpPr>
          <p:nvPr>
            <p:ph idx="1"/>
          </p:nvPr>
        </p:nvSpPr>
        <p:spPr>
          <a:xfrm>
            <a:off x="192506" y="1699404"/>
            <a:ext cx="5190378" cy="4606268"/>
          </a:xfrm>
        </p:spPr>
        <p:txBody>
          <a:bodyPr rtlCol="0">
            <a:normAutofit/>
          </a:bodyPr>
          <a:lstStyle/>
          <a:p>
            <a:pPr marL="0" indent="0" rtl="0">
              <a:lnSpc>
                <a:spcPct val="100000"/>
              </a:lnSpc>
              <a:buNone/>
            </a:pPr>
            <a:r>
              <a:rPr lang="ro" sz="2600" b="1" dirty="0"/>
              <a:t>Pregătiți un plan de urgență</a:t>
            </a:r>
          </a:p>
          <a:p>
            <a:pPr lvl="1" algn="just" rtl="0">
              <a:lnSpc>
                <a:spcPct val="110000"/>
              </a:lnSpc>
              <a:spcAft>
                <a:spcPts val="1500"/>
              </a:spcAft>
            </a:pPr>
            <a:r>
              <a:rPr lang="ro" dirty="0"/>
              <a:t>Elaborarea de planuri de sănătate comportamentală pentru dezastre</a:t>
            </a:r>
          </a:p>
          <a:p>
            <a:pPr lvl="1" algn="just" rtl="0">
              <a:lnSpc>
                <a:spcPct val="110000"/>
              </a:lnSpc>
              <a:spcAft>
                <a:spcPts val="1500"/>
              </a:spcAft>
            </a:pPr>
            <a:r>
              <a:rPr lang="ro" dirty="0"/>
              <a:t>Includeți mesaje clare despre accesul la servicii de sănătate mintală și consiliere în situații de criză</a:t>
            </a:r>
          </a:p>
          <a:p>
            <a:pPr rtl="0">
              <a:lnSpc>
                <a:spcPct val="100000"/>
              </a:lnSpc>
            </a:pPr>
            <a:endParaRPr lang="hu-HU" sz="3200" dirty="0"/>
          </a:p>
        </p:txBody>
      </p:sp>
      <p:pic>
        <p:nvPicPr>
          <p:cNvPr id="4" name="Kép 3"/>
          <p:cNvPicPr>
            <a:picLocks noChangeAspect="1"/>
          </p:cNvPicPr>
          <p:nvPr/>
        </p:nvPicPr>
        <p:blipFill>
          <a:blip r:embed="rId2"/>
          <a:stretch>
            <a:fillRect/>
          </a:stretch>
        </p:blipFill>
        <p:spPr>
          <a:xfrm>
            <a:off x="5785976" y="702644"/>
            <a:ext cx="5695783" cy="5581867"/>
          </a:xfrm>
          <a:prstGeom prst="rect">
            <a:avLst/>
          </a:prstGeom>
        </p:spPr>
      </p:pic>
      <p:sp>
        <p:nvSpPr>
          <p:cNvPr id="6" name="Téglalap 5"/>
          <p:cNvSpPr/>
          <p:nvPr/>
        </p:nvSpPr>
        <p:spPr>
          <a:xfrm>
            <a:off x="80361" y="5980859"/>
            <a:ext cx="3300904" cy="400110"/>
          </a:xfrm>
          <a:prstGeom prst="rect">
            <a:avLst/>
          </a:prstGeom>
        </p:spPr>
        <p:txBody>
          <a:bodyPr wrap="non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 </a:t>
            </a:r>
          </a:p>
          <a:p>
            <a:pPr rtl="0"/>
            <a:r>
              <a:rPr lang="ro" sz="1000" dirty="0">
                <a:hlinkClick r:id="rId3"/>
              </a:rPr>
              <a:t>https://www.cdc.gov/climateandhealth/site_resources.htm</a:t>
            </a:r>
            <a:endParaRPr lang="hu-HU" sz="1000" dirty="0"/>
          </a:p>
        </p:txBody>
      </p:sp>
    </p:spTree>
    <p:extLst>
      <p:ext uri="{BB962C8B-B14F-4D97-AF65-F5344CB8AC3E}">
        <p14:creationId xmlns:p14="http://schemas.microsoft.com/office/powerpoint/2010/main" val="3404977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739255" y="0"/>
            <a:ext cx="10129373" cy="6517060"/>
          </a:xfrm>
          <a:prstGeom prst="rect">
            <a:avLst/>
          </a:prstGeom>
        </p:spPr>
      </p:pic>
      <p:sp>
        <p:nvSpPr>
          <p:cNvPr id="6" name="Téglalap 5"/>
          <p:cNvSpPr/>
          <p:nvPr/>
        </p:nvSpPr>
        <p:spPr>
          <a:xfrm>
            <a:off x="739255" y="6550223"/>
            <a:ext cx="8211403" cy="307777"/>
          </a:xfrm>
          <a:prstGeom prst="rect">
            <a:avLst/>
          </a:prstGeom>
        </p:spPr>
        <p:txBody>
          <a:bodyPr wrap="square" rtlCol="0">
            <a:spAutoFit/>
          </a:bodyPr>
          <a:lstStyle/>
          <a:p>
            <a:pPr rtl="0"/>
            <a:r>
              <a:rPr lang="ro" sz="1400">
                <a:solidFill>
                  <a:schemeClr val="bg1">
                    <a:lumMod val="50000"/>
                  </a:schemeClr>
                </a:solidFill>
              </a:rPr>
              <a:t>Sursa </a:t>
            </a:r>
            <a:r>
              <a:rPr lang="ro" sz="1400">
                <a:solidFill>
                  <a:schemeClr val="bg1">
                    <a:lumMod val="50000"/>
                  </a:schemeClr>
                </a:solidFill>
                <a:ea typeface="Tahoma" panose="020B0604030504040204" pitchFamily="34" charset="0"/>
                <a:cs typeface="Tahoma" panose="020B0604030504040204" pitchFamily="34" charset="0"/>
              </a:rPr>
              <a:t>(accesat la 14.06.2023): </a:t>
            </a:r>
            <a:r>
              <a:rPr lang="ro" sz="1400">
                <a:solidFill>
                  <a:schemeClr val="bg1">
                    <a:lumMod val="50000"/>
                  </a:schemeClr>
                </a:solidFill>
                <a:hlinkClick r:id="rId3"/>
              </a:rPr>
              <a:t>https://www.cdc.gov/climateandhealth/pubs/CDC-HealthHarmCards-508.pdf</a:t>
            </a:r>
            <a:endParaRPr lang="hu-HU" sz="1400" dirty="0">
              <a:solidFill>
                <a:schemeClr val="bg1">
                  <a:lumMod val="50000"/>
                </a:schemeClr>
              </a:solidFill>
            </a:endParaRPr>
          </a:p>
        </p:txBody>
      </p:sp>
    </p:spTree>
    <p:extLst>
      <p:ext uri="{BB962C8B-B14F-4D97-AF65-F5344CB8AC3E}">
        <p14:creationId xmlns:p14="http://schemas.microsoft.com/office/powerpoint/2010/main" val="503925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733245" y="1139616"/>
            <a:ext cx="11231593" cy="3216724"/>
          </a:xfrm>
        </p:spPr>
        <p:txBody>
          <a:bodyPr rtlCol="0">
            <a:normAutofit fontScale="90000"/>
          </a:bodyPr>
          <a:lstStyle/>
          <a:p>
            <a:pPr algn="ctr" rtl="0">
              <a:lnSpc>
                <a:spcPct val="130000"/>
              </a:lnSpc>
            </a:pPr>
            <a:r>
              <a:rPr lang="ro" dirty="0"/>
              <a:t>Impactul schimbărilor climatice</a:t>
            </a:r>
            <a:r>
              <a:rPr lang="hu-HU" dirty="0"/>
              <a:t/>
            </a:r>
            <a:br>
              <a:rPr lang="hu-HU" dirty="0"/>
            </a:br>
            <a:r>
              <a:rPr lang="ro" dirty="0"/>
              <a:t>privind bolile psihice, sarcina </a:t>
            </a:r>
            <a:r>
              <a:rPr lang="ro" sz="6000" dirty="0"/>
              <a:t>și sănătatea în muncă</a:t>
            </a:r>
            <a:endParaRPr lang="hu-HU" dirty="0">
              <a:cs typeface="Calibri" panose="020F0502020204030204"/>
            </a:endParaRPr>
          </a:p>
        </p:txBody>
      </p:sp>
    </p:spTree>
    <p:extLst>
      <p:ext uri="{BB962C8B-B14F-4D97-AF65-F5344CB8AC3E}">
        <p14:creationId xmlns:p14="http://schemas.microsoft.com/office/powerpoint/2010/main" val="35022589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Recomandare:</a:t>
            </a:r>
          </a:p>
        </p:txBody>
      </p:sp>
      <p:sp>
        <p:nvSpPr>
          <p:cNvPr id="3" name="Tartalom helye 2"/>
          <p:cNvSpPr>
            <a:spLocks noGrp="1"/>
          </p:cNvSpPr>
          <p:nvPr>
            <p:ph idx="1"/>
          </p:nvPr>
        </p:nvSpPr>
        <p:spPr>
          <a:xfrm>
            <a:off x="192506" y="934776"/>
            <a:ext cx="11896825" cy="4084486"/>
          </a:xfrm>
        </p:spPr>
        <p:txBody>
          <a:bodyPr rtlCol="0" anchor="ctr">
            <a:normAutofit/>
          </a:bodyPr>
          <a:lstStyle/>
          <a:p>
            <a:pPr marL="0" indent="0" algn="ctr" rtl="0">
              <a:lnSpc>
                <a:spcPct val="130000"/>
              </a:lnSpc>
              <a:buNone/>
            </a:pPr>
            <a:r>
              <a:rPr lang="ro" sz="3200" dirty="0"/>
              <a:t>Ar fi util ca autoritățile locale de sănătate și furnizorii de servicii să includă impactul asupra sănătății mintale în sistemele lor de avertizare în caz de caniculă și să dispună de politici și orientări în materie de sănătate publică care să abordeze mortalitatea și morbiditatea prevenibile legate de sănătatea mintală cauzate de căldură.</a:t>
            </a:r>
          </a:p>
        </p:txBody>
      </p:sp>
      <p:sp>
        <p:nvSpPr>
          <p:cNvPr id="4" name="Téglalap 3"/>
          <p:cNvSpPr/>
          <p:nvPr/>
        </p:nvSpPr>
        <p:spPr>
          <a:xfrm>
            <a:off x="123493" y="5782452"/>
            <a:ext cx="8006715" cy="523220"/>
          </a:xfrm>
          <a:prstGeom prst="rect">
            <a:avLst/>
          </a:prstGeom>
        </p:spPr>
        <p:txBody>
          <a:bodyPr wrap="square" rtlCol="0">
            <a:spAutoFit/>
          </a:bodyPr>
          <a:lstStyle/>
          <a:p>
            <a:pPr rtl="0"/>
            <a:r>
              <a:rPr lang="ro" sz="1400">
                <a:solidFill>
                  <a:schemeClr val="bg1">
                    <a:lumMod val="50000"/>
                  </a:schemeClr>
                </a:solidFill>
              </a:rPr>
              <a:t>Sursa: Liu et al.: Există o asociere între vremea caldă și rezultatele slabe ale sănătății mintale? O revizuire sistematică și o meta-analiză. Environ Int. 2021. </a:t>
            </a:r>
            <a:r>
              <a:rPr lang="ro" sz="1400">
                <a:solidFill>
                  <a:schemeClr val="bg1">
                    <a:lumMod val="50000"/>
                  </a:schemeClr>
                </a:solidFill>
                <a:hlinkClick r:id="rId2"/>
              </a:rPr>
              <a:t>https://doi.org/10.1016/j.envint.2021.106533</a:t>
            </a:r>
            <a:endParaRPr lang="hu-HU" sz="1400" dirty="0">
              <a:solidFill>
                <a:schemeClr val="bg1">
                  <a:lumMod val="50000"/>
                </a:schemeClr>
              </a:solidFill>
            </a:endParaRPr>
          </a:p>
        </p:txBody>
      </p:sp>
    </p:spTree>
    <p:extLst>
      <p:ext uri="{BB962C8B-B14F-4D97-AF65-F5344CB8AC3E}">
        <p14:creationId xmlns:p14="http://schemas.microsoft.com/office/powerpoint/2010/main" val="3432937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sz="3200" b="1"/>
              <a:t>Cum afectează schimbările climatice sistemul de sănătate?</a:t>
            </a:r>
            <a:endParaRPr lang="hu-HU" sz="3200" b="1" dirty="0"/>
          </a:p>
        </p:txBody>
      </p:sp>
      <p:sp>
        <p:nvSpPr>
          <p:cNvPr id="5" name="Tartalom helye 4"/>
          <p:cNvSpPr>
            <a:spLocks noGrp="1"/>
          </p:cNvSpPr>
          <p:nvPr>
            <p:ph idx="1"/>
          </p:nvPr>
        </p:nvSpPr>
        <p:spPr>
          <a:xfrm>
            <a:off x="192505" y="1242204"/>
            <a:ext cx="6923912" cy="5192295"/>
          </a:xfrm>
        </p:spPr>
        <p:txBody>
          <a:bodyPr rtlCol="0">
            <a:normAutofit/>
          </a:bodyPr>
          <a:lstStyle/>
          <a:p>
            <a:pPr marL="452437" indent="-342900" algn="just" rtl="0">
              <a:lnSpc>
                <a:spcPct val="100000"/>
              </a:lnSpc>
              <a:spcAft>
                <a:spcPts val="1500"/>
              </a:spcAft>
            </a:pPr>
            <a:r>
              <a:rPr lang="ro" sz="2200" b="1" dirty="0"/>
              <a:t>Schimbările climatice afectează fiecare aspect al sistemului de sănătate. </a:t>
            </a:r>
            <a:endParaRPr lang="hu-HU" sz="2200" dirty="0"/>
          </a:p>
          <a:p>
            <a:pPr marL="452437" indent="-342900" algn="just" rtl="0">
              <a:lnSpc>
                <a:spcPct val="100000"/>
              </a:lnSpc>
              <a:spcAft>
                <a:spcPts val="1500"/>
              </a:spcAft>
            </a:pPr>
            <a:r>
              <a:rPr lang="ro" sz="2200" dirty="0"/>
              <a:t>Aceasta poate duce la pierderi financiare majore pentru sistemele de furnizare a asistenței medicale. </a:t>
            </a:r>
            <a:endParaRPr lang="hu-HU" sz="2200" dirty="0"/>
          </a:p>
          <a:p>
            <a:pPr marL="452437" indent="-342900" algn="just" rtl="0">
              <a:lnSpc>
                <a:spcPct val="100000"/>
              </a:lnSpc>
              <a:spcAft>
                <a:spcPts val="1500"/>
              </a:spcAft>
            </a:pPr>
            <a:r>
              <a:rPr lang="ro" sz="2200" dirty="0"/>
              <a:t>De asemenea, schimbările climatice exacerbează inegalitățile existente în domeniul sănătății și al asistenței medicale.</a:t>
            </a:r>
            <a:endParaRPr lang="hu-HU" sz="2200" dirty="0"/>
          </a:p>
          <a:p>
            <a:pPr marL="452437" indent="-342900" algn="just" rtl="0">
              <a:lnSpc>
                <a:spcPct val="100000"/>
              </a:lnSpc>
              <a:spcAft>
                <a:spcPts val="1500"/>
              </a:spcAft>
            </a:pPr>
            <a:r>
              <a:rPr lang="ro" sz="2200" dirty="0"/>
              <a:t>Încălzirea globală îngreunează accesul la serviciile de sănătate, precum și calitatea serviciilor furnizate. </a:t>
            </a:r>
            <a:endParaRPr lang="hu-HU" sz="2200" dirty="0"/>
          </a:p>
          <a:p>
            <a:pPr marL="452437" indent="-342900" algn="just" rtl="0">
              <a:lnSpc>
                <a:spcPct val="100000"/>
              </a:lnSpc>
            </a:pPr>
            <a:endParaRPr lang="hu-HU" sz="2400" dirty="0"/>
          </a:p>
          <a:p>
            <a:pPr marL="452437" indent="-342900" algn="just" rtl="0">
              <a:lnSpc>
                <a:spcPct val="100000"/>
              </a:lnSpc>
            </a:pPr>
            <a:endParaRPr lang="hu-HU" sz="2400" dirty="0"/>
          </a:p>
          <a:p>
            <a:pPr marL="109537" indent="0" algn="just" rtl="0">
              <a:lnSpc>
                <a:spcPct val="100000"/>
              </a:lnSpc>
              <a:buNone/>
            </a:pPr>
            <a:endParaRPr lang="en-US" sz="2400" dirty="0"/>
          </a:p>
        </p:txBody>
      </p:sp>
      <p:sp>
        <p:nvSpPr>
          <p:cNvPr id="6" name="Téglalap 5"/>
          <p:cNvSpPr/>
          <p:nvPr/>
        </p:nvSpPr>
        <p:spPr>
          <a:xfrm>
            <a:off x="0" y="6028673"/>
            <a:ext cx="10068910" cy="276999"/>
          </a:xfrm>
          <a:prstGeom prst="rect">
            <a:avLst/>
          </a:prstGeom>
        </p:spPr>
        <p:txBody>
          <a:bodyPr wrap="square" rtlCol="0">
            <a:spAutoFit/>
          </a:bodyPr>
          <a:lstStyle/>
          <a:p>
            <a:pPr rtl="0"/>
            <a:r>
              <a:rPr lang="ro" sz="1200" dirty="0">
                <a:solidFill>
                  <a:schemeClr val="bg1">
                    <a:lumMod val="50000"/>
                  </a:schemeClr>
                </a:solidFill>
              </a:rPr>
              <a:t>Sursa </a:t>
            </a:r>
            <a:r>
              <a:rPr lang="ro" sz="1200" dirty="0">
                <a:solidFill>
                  <a:schemeClr val="bg1">
                    <a:lumMod val="50000"/>
                  </a:schemeClr>
                </a:solidFill>
                <a:ea typeface="Tahoma" panose="020B0604030504040204" pitchFamily="34" charset="0"/>
                <a:cs typeface="Tahoma" panose="020B0604030504040204" pitchFamily="34" charset="0"/>
              </a:rPr>
              <a:t>(accesat la 14.06.2023):</a:t>
            </a:r>
            <a:r>
              <a:rPr lang="ro" sz="1200" dirty="0"/>
              <a:t> </a:t>
            </a:r>
            <a:r>
              <a:rPr lang="ro" sz="1200" dirty="0">
                <a:hlinkClick r:id="rId2"/>
              </a:rPr>
              <a:t>https://www.commonwealthfund.org/publications/explainer/2022/may/impact-climate-change-our-health-and-health-systems</a:t>
            </a:r>
            <a:endParaRPr lang="hu-HU" sz="1200" dirty="0"/>
          </a:p>
        </p:txBody>
      </p:sp>
      <p:graphicFrame>
        <p:nvGraphicFramePr>
          <p:cNvPr id="7" name="Tartalom helye 3"/>
          <p:cNvGraphicFramePr>
            <a:graphicFrameLocks/>
          </p:cNvGraphicFramePr>
          <p:nvPr>
            <p:extLst>
              <p:ext uri="{D42A27DB-BD31-4B8C-83A1-F6EECF244321}">
                <p14:modId xmlns:p14="http://schemas.microsoft.com/office/powerpoint/2010/main" val="1865556892"/>
              </p:ext>
            </p:extLst>
          </p:nvPr>
        </p:nvGraphicFramePr>
        <p:xfrm>
          <a:off x="7287598" y="1063602"/>
          <a:ext cx="4461579" cy="42071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07718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ro" sz="3200" b="1"/>
              <a:t>Cum afectează schimbările climatice sistemul de sănătate?</a:t>
            </a:r>
            <a:endParaRPr lang="hu-HU" sz="3200" b="1" dirty="0"/>
          </a:p>
        </p:txBody>
      </p:sp>
      <p:sp>
        <p:nvSpPr>
          <p:cNvPr id="6" name="Téglalap 5"/>
          <p:cNvSpPr/>
          <p:nvPr/>
        </p:nvSpPr>
        <p:spPr>
          <a:xfrm>
            <a:off x="0" y="6028673"/>
            <a:ext cx="10068910" cy="276999"/>
          </a:xfrm>
          <a:prstGeom prst="rect">
            <a:avLst/>
          </a:prstGeom>
        </p:spPr>
        <p:txBody>
          <a:bodyPr wrap="square" rtlCol="0">
            <a:spAutoFit/>
          </a:bodyPr>
          <a:lstStyle/>
          <a:p>
            <a:pPr rtl="0"/>
            <a:r>
              <a:rPr lang="ro" sz="1200" dirty="0">
                <a:solidFill>
                  <a:schemeClr val="bg1">
                    <a:lumMod val="50000"/>
                  </a:schemeClr>
                </a:solidFill>
              </a:rPr>
              <a:t>Sursa </a:t>
            </a:r>
            <a:r>
              <a:rPr lang="ro" sz="1200" dirty="0">
                <a:solidFill>
                  <a:schemeClr val="bg1">
                    <a:lumMod val="50000"/>
                  </a:schemeClr>
                </a:solidFill>
                <a:ea typeface="Tahoma" panose="020B0604030504040204" pitchFamily="34" charset="0"/>
                <a:cs typeface="Tahoma" panose="020B0604030504040204" pitchFamily="34" charset="0"/>
              </a:rPr>
              <a:t>(accesat la 14.06.2023):</a:t>
            </a:r>
            <a:r>
              <a:rPr lang="ro" sz="1200" dirty="0"/>
              <a:t> </a:t>
            </a:r>
            <a:r>
              <a:rPr lang="ro" sz="1200" dirty="0">
                <a:hlinkClick r:id="rId2"/>
              </a:rPr>
              <a:t>https://www.commonwealthfund.org/publications/explainer/2022/may/impact-climate-change-our-health-and-health-systems</a:t>
            </a:r>
            <a:endParaRPr lang="hu-HU" sz="1200" dirty="0"/>
          </a:p>
        </p:txBody>
      </p:sp>
      <p:graphicFrame>
        <p:nvGraphicFramePr>
          <p:cNvPr id="7" name="Tartalom helye 3"/>
          <p:cNvGraphicFramePr>
            <a:graphicFrameLocks/>
          </p:cNvGraphicFramePr>
          <p:nvPr>
            <p:extLst>
              <p:ext uri="{D42A27DB-BD31-4B8C-83A1-F6EECF244321}">
                <p14:modId xmlns:p14="http://schemas.microsoft.com/office/powerpoint/2010/main" val="373331468"/>
              </p:ext>
            </p:extLst>
          </p:nvPr>
        </p:nvGraphicFramePr>
        <p:xfrm>
          <a:off x="446851" y="1199072"/>
          <a:ext cx="11233315" cy="44426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63114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sz="3200" b="1">
                <a:latin typeface="+mn-lt"/>
              </a:rPr>
              <a:t>Cum influențează schimbările climatice forța de muncă din domeniul sănătății?</a:t>
            </a:r>
            <a:endParaRPr lang="hu-HU" sz="3200" b="1" dirty="0">
              <a:latin typeface="+mn-lt"/>
            </a:endParaRPr>
          </a:p>
        </p:txBody>
      </p:sp>
      <p:pic>
        <p:nvPicPr>
          <p:cNvPr id="1028" name="Picture 4" descr="Assam Floods: Assam Health Workers Borrow Boats To Reach To Flood-Victims  Amid COVID-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2630" y="851748"/>
            <a:ext cx="3422470" cy="21061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s drought tightens its grip on Kenya, a motorcycle ambulance is helping  women to access critical health care | Africa Renew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47324" y="851748"/>
            <a:ext cx="4111340" cy="2301123"/>
          </a:xfrm>
          <a:prstGeom prst="rect">
            <a:avLst/>
          </a:prstGeom>
          <a:noFill/>
          <a:extLst>
            <a:ext uri="{909E8E84-426E-40DD-AFC4-6F175D3DCCD1}">
              <a14:hiddenFill xmlns:a14="http://schemas.microsoft.com/office/drawing/2010/main">
                <a:solidFill>
                  <a:srgbClr val="FFFFFF"/>
                </a:solidFill>
              </a14:hiddenFill>
            </a:ext>
          </a:extLst>
        </p:spPr>
      </p:pic>
      <p:sp>
        <p:nvSpPr>
          <p:cNvPr id="3" name="Téglalap 2"/>
          <p:cNvSpPr/>
          <p:nvPr/>
        </p:nvSpPr>
        <p:spPr>
          <a:xfrm>
            <a:off x="7716658" y="3152871"/>
            <a:ext cx="4372673" cy="954107"/>
          </a:xfrm>
          <a:prstGeom prst="rect">
            <a:avLst/>
          </a:prstGeom>
        </p:spPr>
        <p:txBody>
          <a:bodyPr wrap="square" rtlCol="0">
            <a:spAutoFit/>
          </a:bodyPr>
          <a:lstStyle/>
          <a:p>
            <a:pPr algn="ctr" rtl="0"/>
            <a:r>
              <a:rPr lang="ro" sz="1400" dirty="0"/>
              <a:t>În timp ce seceta își înăsprește stăpânirea asupra Kenyei, o ambulanță cu motocicletă ajută femeile să aibă acces la asistență medicală critică (Sursa: un.org/africarenewal, </a:t>
            </a:r>
            <a:r>
              <a:rPr lang="ro" sz="1400" dirty="0">
                <a:ea typeface="Tahoma" panose="020B0604030504040204" pitchFamily="34" charset="0"/>
                <a:cs typeface="Tahoma" panose="020B0604030504040204" pitchFamily="34" charset="0"/>
              </a:rPr>
              <a:t>accesat la 14.06.2023</a:t>
            </a:r>
            <a:r>
              <a:rPr lang="ro" sz="1400" dirty="0"/>
              <a:t>)</a:t>
            </a:r>
          </a:p>
        </p:txBody>
      </p:sp>
      <p:sp>
        <p:nvSpPr>
          <p:cNvPr id="4" name="Téglalap 3"/>
          <p:cNvSpPr/>
          <p:nvPr/>
        </p:nvSpPr>
        <p:spPr>
          <a:xfrm>
            <a:off x="4022157" y="2957883"/>
            <a:ext cx="3694499" cy="954107"/>
          </a:xfrm>
          <a:prstGeom prst="rect">
            <a:avLst/>
          </a:prstGeom>
        </p:spPr>
        <p:txBody>
          <a:bodyPr wrap="square" rtlCol="0">
            <a:spAutoFit/>
          </a:bodyPr>
          <a:lstStyle/>
          <a:p>
            <a:pPr algn="ctr" rtl="0"/>
            <a:r>
              <a:rPr lang="ro" sz="1400" dirty="0"/>
              <a:t>Asistenții medicali din Assam "împrumută" bărci pentru a ajunge la victimele inundațiilor pe fondul COVID (Sursa: ndtv.com/india-news, </a:t>
            </a:r>
            <a:r>
              <a:rPr lang="ro" sz="1400" dirty="0">
                <a:ea typeface="Tahoma" panose="020B0604030504040204" pitchFamily="34" charset="0"/>
                <a:cs typeface="Tahoma" panose="020B0604030504040204" pitchFamily="34" charset="0"/>
              </a:rPr>
              <a:t>accesat la 14.06.2023</a:t>
            </a:r>
            <a:r>
              <a:rPr lang="ro" sz="1400" dirty="0"/>
              <a:t>)</a:t>
            </a:r>
          </a:p>
        </p:txBody>
      </p:sp>
      <p:pic>
        <p:nvPicPr>
          <p:cNvPr id="1032" name="Picture 8" descr="Mental health problems and burnout among healthcare work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829" y="851748"/>
            <a:ext cx="3281577" cy="1848244"/>
          </a:xfrm>
          <a:prstGeom prst="rect">
            <a:avLst/>
          </a:prstGeom>
          <a:noFill/>
          <a:extLst>
            <a:ext uri="{909E8E84-426E-40DD-AFC4-6F175D3DCCD1}">
              <a14:hiddenFill xmlns:a14="http://schemas.microsoft.com/office/drawing/2010/main">
                <a:solidFill>
                  <a:srgbClr val="FFFFFF"/>
                </a:solidFill>
              </a14:hiddenFill>
            </a:ext>
          </a:extLst>
        </p:spPr>
      </p:pic>
      <p:sp>
        <p:nvSpPr>
          <p:cNvPr id="7" name="Téglalap 6"/>
          <p:cNvSpPr/>
          <p:nvPr/>
        </p:nvSpPr>
        <p:spPr>
          <a:xfrm>
            <a:off x="632793" y="2663361"/>
            <a:ext cx="3281577" cy="738664"/>
          </a:xfrm>
          <a:prstGeom prst="rect">
            <a:avLst/>
          </a:prstGeom>
        </p:spPr>
        <p:txBody>
          <a:bodyPr wrap="square" rtlCol="0">
            <a:spAutoFit/>
          </a:bodyPr>
          <a:lstStyle/>
          <a:p>
            <a:pPr algn="ctr" rtl="0"/>
            <a:r>
              <a:rPr lang="ro" sz="1400" dirty="0"/>
              <a:t>Probleme de sănătate mintală și epuizare în rândul personalului medical (Sursa: healtheuropa.com, </a:t>
            </a:r>
            <a:r>
              <a:rPr lang="ro" sz="1400" dirty="0">
                <a:ea typeface="Tahoma" panose="020B0604030504040204" pitchFamily="34" charset="0"/>
                <a:cs typeface="Tahoma" panose="020B0604030504040204" pitchFamily="34" charset="0"/>
              </a:rPr>
              <a:t>accesat la 14.06.2023</a:t>
            </a:r>
            <a:r>
              <a:rPr lang="ro" sz="1400" dirty="0"/>
              <a:t>)</a:t>
            </a:r>
          </a:p>
        </p:txBody>
      </p:sp>
      <p:pic>
        <p:nvPicPr>
          <p:cNvPr id="8" name="Kép 7"/>
          <p:cNvPicPr>
            <a:picLocks noChangeAspect="1"/>
          </p:cNvPicPr>
          <p:nvPr/>
        </p:nvPicPr>
        <p:blipFill>
          <a:blip r:embed="rId6"/>
          <a:stretch>
            <a:fillRect/>
          </a:stretch>
        </p:blipFill>
        <p:spPr>
          <a:xfrm>
            <a:off x="463314" y="3484662"/>
            <a:ext cx="3504949" cy="2336633"/>
          </a:xfrm>
          <a:prstGeom prst="rect">
            <a:avLst/>
          </a:prstGeom>
        </p:spPr>
      </p:pic>
      <p:sp>
        <p:nvSpPr>
          <p:cNvPr id="9" name="Téglalap 8"/>
          <p:cNvSpPr/>
          <p:nvPr/>
        </p:nvSpPr>
        <p:spPr>
          <a:xfrm>
            <a:off x="133807" y="5787371"/>
            <a:ext cx="4174434" cy="523220"/>
          </a:xfrm>
          <a:prstGeom prst="rect">
            <a:avLst/>
          </a:prstGeom>
        </p:spPr>
        <p:txBody>
          <a:bodyPr wrap="square" rtlCol="0">
            <a:spAutoFit/>
          </a:bodyPr>
          <a:lstStyle/>
          <a:p>
            <a:pPr algn="ctr" rtl="0"/>
            <a:r>
              <a:rPr lang="ro" sz="1400" dirty="0"/>
              <a:t>Importanța tot mai mare a medicinei în caz de dezastre (Sursa: emag.medicalexpo.com, </a:t>
            </a:r>
            <a:r>
              <a:rPr lang="ro" sz="1400" dirty="0">
                <a:ea typeface="Tahoma" panose="020B0604030504040204" pitchFamily="34" charset="0"/>
                <a:cs typeface="Tahoma" panose="020B0604030504040204" pitchFamily="34" charset="0"/>
              </a:rPr>
              <a:t>accesat la 14.06.2023</a:t>
            </a:r>
            <a:r>
              <a:rPr lang="ro" sz="1400" dirty="0"/>
              <a:t>)</a:t>
            </a:r>
          </a:p>
        </p:txBody>
      </p:sp>
      <p:pic>
        <p:nvPicPr>
          <p:cNvPr id="10" name="Kép 9"/>
          <p:cNvPicPr>
            <a:picLocks noChangeAspect="1"/>
          </p:cNvPicPr>
          <p:nvPr/>
        </p:nvPicPr>
        <p:blipFill>
          <a:blip r:embed="rId7"/>
          <a:stretch>
            <a:fillRect/>
          </a:stretch>
        </p:blipFill>
        <p:spPr>
          <a:xfrm>
            <a:off x="4404305" y="3891535"/>
            <a:ext cx="3556267" cy="2370266"/>
          </a:xfrm>
          <a:prstGeom prst="rect">
            <a:avLst/>
          </a:prstGeom>
        </p:spPr>
      </p:pic>
      <p:sp>
        <p:nvSpPr>
          <p:cNvPr id="11" name="Téglalap 10"/>
          <p:cNvSpPr/>
          <p:nvPr/>
        </p:nvSpPr>
        <p:spPr>
          <a:xfrm>
            <a:off x="8056636" y="5048707"/>
            <a:ext cx="3594071" cy="954107"/>
          </a:xfrm>
          <a:prstGeom prst="rect">
            <a:avLst/>
          </a:prstGeom>
        </p:spPr>
        <p:txBody>
          <a:bodyPr wrap="square" rtlCol="0">
            <a:spAutoFit/>
          </a:bodyPr>
          <a:lstStyle/>
          <a:p>
            <a:pPr algn="ctr" rtl="0"/>
            <a:r>
              <a:rPr lang="ro" sz="1400" dirty="0"/>
              <a:t>Casele ard în timp ce un incendiu uriaș de vegetație forțează evacuarea a șase comunități din zona Ierusalimului (Sursa: timesofisrael.com, </a:t>
            </a:r>
            <a:r>
              <a:rPr lang="ro" sz="1400" dirty="0">
                <a:ea typeface="Tahoma" panose="020B0604030504040204" pitchFamily="34" charset="0"/>
                <a:cs typeface="Tahoma" panose="020B0604030504040204" pitchFamily="34" charset="0"/>
              </a:rPr>
              <a:t>accesat la 14.06.2023</a:t>
            </a:r>
            <a:r>
              <a:rPr lang="ro" sz="1400" dirty="0"/>
              <a:t>)</a:t>
            </a:r>
          </a:p>
        </p:txBody>
      </p:sp>
    </p:spTree>
    <p:extLst>
      <p:ext uri="{BB962C8B-B14F-4D97-AF65-F5344CB8AC3E}">
        <p14:creationId xmlns:p14="http://schemas.microsoft.com/office/powerpoint/2010/main" val="352118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Autofit/>
          </a:bodyPr>
          <a:lstStyle/>
          <a:p>
            <a:pPr rtl="0"/>
            <a:r>
              <a:rPr lang="ro" sz="2800" b="1"/>
              <a:t>Cunoștințe, atitudini și practici legate de schimbările climatice și de aspectele de sănătate ale acestora în rândul personalului medical din India </a:t>
            </a:r>
            <a:endParaRPr lang="hu-HU" sz="2800" b="1" dirty="0"/>
          </a:p>
        </p:txBody>
      </p:sp>
      <p:pic>
        <p:nvPicPr>
          <p:cNvPr id="4" name="Tartalom helye 3"/>
          <p:cNvPicPr>
            <a:picLocks noGrp="1" noChangeAspect="1"/>
          </p:cNvPicPr>
          <p:nvPr>
            <p:ph idx="1"/>
          </p:nvPr>
        </p:nvPicPr>
        <p:blipFill>
          <a:blip r:embed="rId2"/>
          <a:stretch>
            <a:fillRect/>
          </a:stretch>
        </p:blipFill>
        <p:spPr>
          <a:xfrm>
            <a:off x="372339" y="923611"/>
            <a:ext cx="5327202" cy="5370512"/>
          </a:xfrm>
          <a:prstGeom prst="rect">
            <a:avLst/>
          </a:prstGeom>
        </p:spPr>
      </p:pic>
      <p:pic>
        <p:nvPicPr>
          <p:cNvPr id="5" name="Kép 4"/>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6276938" y="923611"/>
            <a:ext cx="5336259" cy="3838170"/>
          </a:xfrm>
          <a:prstGeom prst="rect">
            <a:avLst/>
          </a:prstGeom>
        </p:spPr>
      </p:pic>
      <p:sp>
        <p:nvSpPr>
          <p:cNvPr id="6" name="Téglalap 5"/>
          <p:cNvSpPr/>
          <p:nvPr/>
        </p:nvSpPr>
        <p:spPr>
          <a:xfrm>
            <a:off x="5920597" y="5477620"/>
            <a:ext cx="6271403" cy="1077218"/>
          </a:xfrm>
          <a:prstGeom prst="rect">
            <a:avLst/>
          </a:prstGeom>
        </p:spPr>
        <p:txBody>
          <a:bodyPr wrap="square" rtlCol="0">
            <a:spAutoFit/>
          </a:bodyPr>
          <a:lstStyle/>
          <a:p>
            <a:pPr rtl="0"/>
            <a:r>
              <a:rPr lang="ro" sz="1000" dirty="0">
                <a:solidFill>
                  <a:schemeClr val="bg1">
                    <a:lumMod val="50000"/>
                  </a:schemeClr>
                </a:solidFill>
              </a:rPr>
              <a:t>Sursa (accesat la 14.06.2023): </a:t>
            </a:r>
            <a:r>
              <a:rPr lang="ro" sz="1000" dirty="0">
                <a:solidFill>
                  <a:schemeClr val="bg1">
                    <a:lumMod val="50000"/>
                  </a:schemeClr>
                </a:solidFill>
                <a:hlinkClick r:id="rId5"/>
              </a:rPr>
              <a:t>https://en.gaonconnection.com/the-healthcare-sector-has-a-responsibility-to-address-climate-change-and-reduce-its-carbon-footprint-study/</a:t>
            </a:r>
            <a:endParaRPr lang="hu-HU" sz="1000" dirty="0">
              <a:solidFill>
                <a:schemeClr val="bg1">
                  <a:lumMod val="50000"/>
                </a:schemeClr>
              </a:solidFill>
            </a:endParaRPr>
          </a:p>
          <a:p>
            <a:pPr rtl="0"/>
            <a:r>
              <a:rPr lang="ro" sz="1000" dirty="0">
                <a:solidFill>
                  <a:schemeClr val="bg1">
                    <a:lumMod val="50000"/>
                  </a:schemeClr>
                </a:solidFill>
              </a:rPr>
              <a:t>Sambath et al.: Cunoștințe, atitudini și practici legate de schimbările climatice și de aspectele de sănătate ale acestora în rândul personalului medical din India - Un studiu transversal. The Journal of Climate Change and Health. 2022. </a:t>
            </a:r>
            <a:r>
              <a:rPr lang="ro" sz="1000" dirty="0">
                <a:solidFill>
                  <a:schemeClr val="bg1">
                    <a:lumMod val="50000"/>
                  </a:schemeClr>
                </a:solidFill>
                <a:hlinkClick r:id="rId6"/>
              </a:rPr>
              <a:t>https://doi.org/10.1016/j.joclim.2022.100147</a:t>
            </a:r>
            <a:endParaRPr lang="hu-HU" sz="1000" dirty="0">
              <a:solidFill>
                <a:schemeClr val="bg1">
                  <a:lumMod val="50000"/>
                </a:schemeClr>
              </a:solidFill>
            </a:endParaRPr>
          </a:p>
          <a:p>
            <a:pPr rtl="0"/>
            <a:endParaRPr lang="hu-HU" sz="1400" dirty="0">
              <a:solidFill>
                <a:schemeClr val="bg1">
                  <a:lumMod val="50000"/>
                </a:schemeClr>
              </a:solidFill>
            </a:endParaRPr>
          </a:p>
        </p:txBody>
      </p:sp>
    </p:spTree>
    <p:extLst>
      <p:ext uri="{BB962C8B-B14F-4D97-AF65-F5344CB8AC3E}">
        <p14:creationId xmlns:p14="http://schemas.microsoft.com/office/powerpoint/2010/main" val="40178040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Schimbările climatice și sănătatea </a:t>
            </a:r>
            <a:r>
              <a:rPr lang="ro-RO" b="1" dirty="0"/>
              <a:t>la locul de muncă</a:t>
            </a:r>
            <a:endParaRPr lang="hu-HU" b="1" dirty="0"/>
          </a:p>
        </p:txBody>
      </p:sp>
      <p:graphicFrame>
        <p:nvGraphicFramePr>
          <p:cNvPr id="5" name="Tartalom helye 4"/>
          <p:cNvGraphicFramePr>
            <a:graphicFrameLocks noGrp="1"/>
          </p:cNvGraphicFramePr>
          <p:nvPr>
            <p:ph idx="1"/>
            <p:extLst>
              <p:ext uri="{D42A27DB-BD31-4B8C-83A1-F6EECF244321}">
                <p14:modId xmlns:p14="http://schemas.microsoft.com/office/powerpoint/2010/main" val="243035838"/>
              </p:ext>
            </p:extLst>
          </p:nvPr>
        </p:nvGraphicFramePr>
        <p:xfrm>
          <a:off x="192505" y="934775"/>
          <a:ext cx="11896825" cy="5370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églalap 3"/>
          <p:cNvSpPr/>
          <p:nvPr/>
        </p:nvSpPr>
        <p:spPr>
          <a:xfrm>
            <a:off x="192505" y="5997895"/>
            <a:ext cx="8215999" cy="307777"/>
          </a:xfrm>
          <a:prstGeom prst="rect">
            <a:avLst/>
          </a:prstGeom>
        </p:spPr>
        <p:txBody>
          <a:bodyPr wrap="square" rtlCol="0">
            <a:spAutoFit/>
          </a:bodyPr>
          <a:lstStyle/>
          <a:p>
            <a:pPr rtl="0"/>
            <a:r>
              <a:rPr lang="ro" sz="1400">
                <a:solidFill>
                  <a:schemeClr val="bg1">
                    <a:lumMod val="50000"/>
                  </a:schemeClr>
                </a:solidFill>
              </a:rPr>
              <a:t>Sursa </a:t>
            </a:r>
            <a:r>
              <a:rPr lang="ro" sz="1400">
                <a:solidFill>
                  <a:schemeClr val="bg1">
                    <a:lumMod val="50000"/>
                  </a:schemeClr>
                </a:solidFill>
                <a:ea typeface="Tahoma" panose="020B0604030504040204" pitchFamily="34" charset="0"/>
                <a:cs typeface="Tahoma" panose="020B0604030504040204" pitchFamily="34" charset="0"/>
              </a:rPr>
              <a:t>(accesat la 14.06.2023):</a:t>
            </a:r>
            <a:r>
              <a:rPr lang="ro" sz="1400">
                <a:solidFill>
                  <a:schemeClr val="bg1">
                    <a:lumMod val="50000"/>
                  </a:schemeClr>
                </a:solidFill>
              </a:rPr>
              <a:t> </a:t>
            </a:r>
            <a:r>
              <a:rPr lang="ro" sz="1400">
                <a:solidFill>
                  <a:schemeClr val="bg1">
                    <a:lumMod val="50000"/>
                  </a:schemeClr>
                </a:solidFill>
                <a:hlinkClick r:id="rId7"/>
              </a:rPr>
              <a:t>https://www.epa.gov/climateimpacts/climate-change-and-health-workers</a:t>
            </a:r>
            <a:endParaRPr lang="hu-HU" sz="1400" dirty="0">
              <a:solidFill>
                <a:schemeClr val="bg1">
                  <a:lumMod val="50000"/>
                </a:schemeClr>
              </a:solidFill>
            </a:endParaRPr>
          </a:p>
        </p:txBody>
      </p:sp>
    </p:spTree>
    <p:extLst>
      <p:ext uri="{BB962C8B-B14F-4D97-AF65-F5344CB8AC3E}">
        <p14:creationId xmlns:p14="http://schemas.microsoft.com/office/powerpoint/2010/main" val="1147678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Schimbările climatice și sănătatea </a:t>
            </a:r>
            <a:r>
              <a:rPr lang="ro-RO" b="1" dirty="0"/>
              <a:t>la locul de muncă</a:t>
            </a:r>
            <a:endParaRPr lang="hu-HU" b="1" dirty="0"/>
          </a:p>
        </p:txBody>
      </p:sp>
      <p:sp>
        <p:nvSpPr>
          <p:cNvPr id="3" name="Tartalom helye 2"/>
          <p:cNvSpPr>
            <a:spLocks noGrp="1"/>
          </p:cNvSpPr>
          <p:nvPr>
            <p:ph idx="1"/>
          </p:nvPr>
        </p:nvSpPr>
        <p:spPr>
          <a:xfrm>
            <a:off x="703960" y="1153578"/>
            <a:ext cx="10873915" cy="4598633"/>
          </a:xfrm>
        </p:spPr>
        <p:txBody>
          <a:bodyPr rtlCol="0">
            <a:normAutofit/>
          </a:bodyPr>
          <a:lstStyle/>
          <a:p>
            <a:pPr marL="457200" indent="-457200" rtl="0">
              <a:lnSpc>
                <a:spcPct val="150000"/>
              </a:lnSpc>
              <a:buAutoNum type="arabicPeriod"/>
            </a:pPr>
            <a:r>
              <a:rPr lang="ro" b="1" dirty="0" smtClean="0"/>
              <a:t>Boli </a:t>
            </a:r>
            <a:r>
              <a:rPr lang="ro" b="1" dirty="0"/>
              <a:t>cauzate de </a:t>
            </a:r>
            <a:r>
              <a:rPr lang="ro" b="1" dirty="0" smtClean="0"/>
              <a:t>căldură</a:t>
            </a:r>
          </a:p>
          <a:p>
            <a:pPr marL="457200" indent="-457200">
              <a:lnSpc>
                <a:spcPct val="150000"/>
              </a:lnSpc>
              <a:buAutoNum type="arabicPeriod"/>
            </a:pPr>
            <a:r>
              <a:rPr lang="ro-RO" b="1" dirty="0" smtClean="0"/>
              <a:t>Boli respiratorii</a:t>
            </a:r>
          </a:p>
          <a:p>
            <a:pPr marL="457200" indent="-457200">
              <a:lnSpc>
                <a:spcPct val="150000"/>
              </a:lnSpc>
              <a:buFont typeface="Arial" panose="020B0604020202020204" pitchFamily="34" charset="0"/>
              <a:buAutoNum type="arabicPeriod"/>
            </a:pPr>
            <a:r>
              <a:rPr lang="ro" b="1" dirty="0"/>
              <a:t>Efecte asupra sănătății fizice și </a:t>
            </a:r>
            <a:r>
              <a:rPr lang="ro" b="1" dirty="0" smtClean="0"/>
              <a:t>mentale</a:t>
            </a:r>
          </a:p>
          <a:p>
            <a:pPr marL="457200" indent="-457200">
              <a:lnSpc>
                <a:spcPct val="150000"/>
              </a:lnSpc>
              <a:buFont typeface="Arial" panose="020B0604020202020204" pitchFamily="34" charset="0"/>
              <a:buAutoNum type="arabicPeriod"/>
            </a:pPr>
            <a:r>
              <a:rPr lang="ro" b="1" dirty="0"/>
              <a:t>Boli legate de insecte și </a:t>
            </a:r>
            <a:r>
              <a:rPr lang="ro" b="1" dirty="0" smtClean="0"/>
              <a:t>căpușe</a:t>
            </a:r>
          </a:p>
          <a:p>
            <a:pPr marL="457200" indent="-457200">
              <a:lnSpc>
                <a:spcPct val="150000"/>
              </a:lnSpc>
              <a:buFont typeface="Arial" panose="020B0604020202020204" pitchFamily="34" charset="0"/>
              <a:buAutoNum type="arabicPeriod"/>
            </a:pPr>
            <a:r>
              <a:rPr lang="ro" b="1" dirty="0"/>
              <a:t>Efecte legate de pesticide</a:t>
            </a:r>
            <a:endParaRPr lang="hu-HU" b="1" dirty="0"/>
          </a:p>
          <a:p>
            <a:pPr marL="457200" indent="-457200">
              <a:lnSpc>
                <a:spcPct val="150000"/>
              </a:lnSpc>
              <a:buFont typeface="Arial" panose="020B0604020202020204" pitchFamily="34" charset="0"/>
              <a:buAutoNum type="arabicPeriod"/>
            </a:pPr>
            <a:r>
              <a:rPr lang="ro" b="1" dirty="0"/>
              <a:t>Vulnerabilități care se suprapun</a:t>
            </a:r>
            <a:endParaRPr lang="hu-HU" b="1" dirty="0"/>
          </a:p>
          <a:p>
            <a:pPr marL="457200" indent="-457200">
              <a:lnSpc>
                <a:spcPct val="100000"/>
              </a:lnSpc>
              <a:buFont typeface="Arial" panose="020B0604020202020204" pitchFamily="34" charset="0"/>
              <a:buAutoNum type="arabicPeriod"/>
            </a:pPr>
            <a:endParaRPr lang="hu-HU" b="1" dirty="0"/>
          </a:p>
          <a:p>
            <a:pPr marL="457200" indent="-457200">
              <a:lnSpc>
                <a:spcPct val="100000"/>
              </a:lnSpc>
              <a:buAutoNum type="arabicPeriod"/>
            </a:pPr>
            <a:endParaRPr lang="hu-HU" b="1" dirty="0"/>
          </a:p>
        </p:txBody>
      </p:sp>
      <p:sp>
        <p:nvSpPr>
          <p:cNvPr id="4" name="Téglalap 3"/>
          <p:cNvSpPr/>
          <p:nvPr/>
        </p:nvSpPr>
        <p:spPr>
          <a:xfrm>
            <a:off x="0" y="6203146"/>
            <a:ext cx="8235878"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a:t>
            </a:r>
            <a:r>
              <a:rPr lang="ro" sz="1000" dirty="0">
                <a:solidFill>
                  <a:schemeClr val="bg1">
                    <a:lumMod val="50000"/>
                  </a:schemeClr>
                </a:solidFill>
              </a:rPr>
              <a:t> </a:t>
            </a:r>
            <a:r>
              <a:rPr lang="ro" sz="1000" dirty="0">
                <a:solidFill>
                  <a:schemeClr val="bg1">
                    <a:lumMod val="50000"/>
                  </a:schemeClr>
                </a:solidFill>
                <a:hlinkClick r:id="rId2"/>
              </a:rPr>
              <a:t>https://www.epa.gov/climateimpacts/climate-change-and-health-workers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39267819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Schimbările climatice și sănătatea </a:t>
            </a:r>
            <a:r>
              <a:rPr lang="ro-RO" b="1" dirty="0"/>
              <a:t>la locul de muncă</a:t>
            </a:r>
            <a:r>
              <a:rPr lang="ro" b="1" dirty="0"/>
              <a:t> - Ce puteți face</a:t>
            </a:r>
            <a:endParaRPr lang="hu-HU" b="1" dirty="0"/>
          </a:p>
        </p:txBody>
      </p:sp>
      <p:sp>
        <p:nvSpPr>
          <p:cNvPr id="3" name="Tartalom helye 2"/>
          <p:cNvSpPr>
            <a:spLocks noGrp="1"/>
          </p:cNvSpPr>
          <p:nvPr>
            <p:ph idx="1"/>
          </p:nvPr>
        </p:nvSpPr>
        <p:spPr>
          <a:xfrm>
            <a:off x="192505" y="659514"/>
            <a:ext cx="11896825" cy="5360308"/>
          </a:xfrm>
        </p:spPr>
        <p:txBody>
          <a:bodyPr rtlCol="0">
            <a:noAutofit/>
          </a:bodyPr>
          <a:lstStyle/>
          <a:p>
            <a:pPr marL="0" indent="0" rtl="0">
              <a:lnSpc>
                <a:spcPct val="100000"/>
              </a:lnSpc>
              <a:spcBef>
                <a:spcPts val="0"/>
              </a:spcBef>
              <a:spcAft>
                <a:spcPts val="1000"/>
              </a:spcAft>
              <a:buNone/>
            </a:pPr>
            <a:r>
              <a:rPr lang="ro" sz="1800" b="1" dirty="0"/>
              <a:t>Atât angajații, cât și angajatorii pot lua măsuri pentru a reduce impactul schimbărilor climatice asupra sănătății, inclusiv:</a:t>
            </a:r>
            <a:endParaRPr lang="hu-HU" sz="1800" b="1" dirty="0"/>
          </a:p>
          <a:p>
            <a:pPr marL="457200" lvl="1" indent="0">
              <a:lnSpc>
                <a:spcPct val="100000"/>
              </a:lnSpc>
              <a:spcBef>
                <a:spcPts val="0"/>
              </a:spcBef>
              <a:buNone/>
            </a:pPr>
            <a:r>
              <a:rPr lang="ro" sz="1400" b="1" dirty="0"/>
              <a:t>Păstrați-vă calmul și hidratați-vă. </a:t>
            </a:r>
            <a:endParaRPr lang="hu-HU" sz="1400" b="1" dirty="0"/>
          </a:p>
          <a:p>
            <a:pPr lvl="1">
              <a:lnSpc>
                <a:spcPct val="100000"/>
              </a:lnSpc>
              <a:spcBef>
                <a:spcPts val="0"/>
              </a:spcBef>
              <a:spcAft>
                <a:spcPts val="1000"/>
              </a:spcAft>
            </a:pPr>
            <a:r>
              <a:rPr lang="ro" sz="1400" dirty="0"/>
              <a:t>Angajații care lucrează în aer liber trebuie să bea suficientă apă, să facă pauze și să caute umbră atunci când este posibil. Angajatorii ar trebui să le ceară lucrătorilor să ia pauze într-un loc răcoros și să se asigure că angajații nu sar peste aceste pauze.</a:t>
            </a:r>
          </a:p>
          <a:p>
            <a:pPr marL="457200" lvl="1" indent="0">
              <a:lnSpc>
                <a:spcPct val="100000"/>
              </a:lnSpc>
              <a:spcBef>
                <a:spcPts val="0"/>
              </a:spcBef>
              <a:buNone/>
            </a:pPr>
            <a:r>
              <a:rPr lang="ro" sz="1400" b="1" dirty="0"/>
              <a:t>Planificați, instruiți și monitorizați. </a:t>
            </a:r>
            <a:endParaRPr lang="hu-HU" sz="1400" b="1" dirty="0"/>
          </a:p>
          <a:p>
            <a:pPr lvl="1" rtl="0">
              <a:lnSpc>
                <a:spcPct val="100000"/>
              </a:lnSpc>
              <a:spcBef>
                <a:spcPts val="0"/>
              </a:spcBef>
              <a:spcAft>
                <a:spcPts val="1000"/>
              </a:spcAft>
            </a:pPr>
            <a:r>
              <a:rPr lang="ro" sz="1400" dirty="0"/>
              <a:t>Angajatorii ar trebui să aibă un plan scris pentru a preveni bolile cauzate de căldură. De asemenea, aceștia ar trebui să instruiască angajații pentru a recunoaște pericolele legate de căldură și ar trebui să monitorizeze condițiile legate de căldură la locul de muncă.</a:t>
            </a:r>
          </a:p>
          <a:p>
            <a:pPr marL="457200" lvl="1" indent="0">
              <a:lnSpc>
                <a:spcPct val="100000"/>
              </a:lnSpc>
              <a:spcBef>
                <a:spcPts val="0"/>
              </a:spcBef>
              <a:buNone/>
            </a:pPr>
            <a:r>
              <a:rPr lang="ro" sz="1400" b="1" dirty="0"/>
              <a:t>Verificați calitatea aerului exterior. </a:t>
            </a:r>
            <a:endParaRPr lang="hu-HU" sz="1400" b="1" dirty="0"/>
          </a:p>
          <a:p>
            <a:pPr lvl="1" rtl="0">
              <a:lnSpc>
                <a:spcPct val="100000"/>
              </a:lnSpc>
              <a:spcBef>
                <a:spcPts val="0"/>
              </a:spcBef>
              <a:spcAft>
                <a:spcPts val="1000"/>
              </a:spcAft>
            </a:pPr>
            <a:r>
              <a:rPr lang="ro" sz="1400" dirty="0"/>
              <a:t>Uitați-vă la buletinele meteo locale. Fiți atenți la avertizările privind incendiile de vegetație, fumul și cenușa.</a:t>
            </a:r>
          </a:p>
          <a:p>
            <a:pPr marL="457200" lvl="1" indent="0">
              <a:lnSpc>
                <a:spcPct val="100000"/>
              </a:lnSpc>
              <a:spcBef>
                <a:spcPts val="0"/>
              </a:spcBef>
              <a:buNone/>
            </a:pPr>
            <a:r>
              <a:rPr lang="ro" sz="1400" b="1" dirty="0"/>
              <a:t>Îmbunătățirea calității aerului din interior. </a:t>
            </a:r>
            <a:endParaRPr lang="hu-HU" sz="1400" b="1" dirty="0"/>
          </a:p>
          <a:p>
            <a:pPr lvl="1" rtl="0">
              <a:lnSpc>
                <a:spcPct val="100000"/>
              </a:lnSpc>
              <a:spcBef>
                <a:spcPts val="0"/>
              </a:spcBef>
              <a:spcAft>
                <a:spcPts val="1000"/>
              </a:spcAft>
            </a:pPr>
            <a:r>
              <a:rPr lang="ro" sz="1400" dirty="0"/>
              <a:t>Angajatorii care lucrează în spații închise pot lua măsuri pentru a se asigura că locurile lor de muncă au o ventilație adecvată și un control al umidității.</a:t>
            </a:r>
          </a:p>
          <a:p>
            <a:pPr marL="457200" lvl="1" indent="0">
              <a:lnSpc>
                <a:spcPct val="100000"/>
              </a:lnSpc>
              <a:spcBef>
                <a:spcPts val="0"/>
              </a:spcBef>
              <a:buNone/>
            </a:pPr>
            <a:r>
              <a:rPr lang="ro" sz="1400" b="1" dirty="0"/>
              <a:t>Aveți grijă de sănătatea dumneavoastră mintală. </a:t>
            </a:r>
            <a:endParaRPr lang="hu-HU" sz="1400" b="1" dirty="0"/>
          </a:p>
          <a:p>
            <a:pPr lvl="1" rtl="0">
              <a:lnSpc>
                <a:spcPct val="100000"/>
              </a:lnSpc>
              <a:spcBef>
                <a:spcPts val="0"/>
              </a:spcBef>
              <a:spcAft>
                <a:spcPts val="1000"/>
              </a:spcAft>
            </a:pPr>
            <a:r>
              <a:rPr lang="ro" sz="1400" dirty="0"/>
              <a:t>Angajatorii se pot asigura că angajații lor au la dispoziție servicii adecvate de sănătate mintală, în special în timpul și după un eveniment meteorologic extrem sau un dezastru legat de climă.</a:t>
            </a:r>
          </a:p>
          <a:p>
            <a:pPr marL="457200" lvl="1" indent="0">
              <a:lnSpc>
                <a:spcPct val="100000"/>
              </a:lnSpc>
              <a:spcBef>
                <a:spcPts val="0"/>
              </a:spcBef>
              <a:buNone/>
            </a:pPr>
            <a:r>
              <a:rPr lang="ro" sz="1400" b="1" dirty="0"/>
              <a:t>Preveniți mușcăturile. </a:t>
            </a:r>
            <a:endParaRPr lang="hu-HU" sz="1400" b="1" dirty="0"/>
          </a:p>
          <a:p>
            <a:pPr lvl="1" rtl="0">
              <a:lnSpc>
                <a:spcPct val="100000"/>
              </a:lnSpc>
              <a:spcBef>
                <a:spcPts val="0"/>
              </a:spcBef>
              <a:spcAft>
                <a:spcPts val="1000"/>
              </a:spcAft>
            </a:pPr>
            <a:r>
              <a:rPr lang="ro" sz="1400" dirty="0"/>
              <a:t>Cei care lucrează în aer liber pot folosi repelent împotriva insectelor și pot purta cămăși cu mâneci lungi și pantaloni pentru a preveni înțepăturile de țânțari. Fiți conștienți de locurile în care trăiesc căpușele. Verificați dacă nu aveți căpușe dacă ați fost în aer liber. Acest lucru este deosebit de important în timpul lunilor mai calde și dacă ați fost în zone împădurite sau cu iarbă.</a:t>
            </a:r>
          </a:p>
          <a:p>
            <a:pPr marL="457200" lvl="1" indent="0">
              <a:lnSpc>
                <a:spcPct val="100000"/>
              </a:lnSpc>
              <a:spcBef>
                <a:spcPts val="0"/>
              </a:spcBef>
              <a:buNone/>
            </a:pPr>
            <a:r>
              <a:rPr lang="ro" sz="1400" b="1" dirty="0"/>
              <a:t>Protejați lucrătorii care manipulează sau intră în contact cu pesticide. </a:t>
            </a:r>
            <a:endParaRPr lang="hu-HU" sz="1400" b="1" dirty="0"/>
          </a:p>
          <a:p>
            <a:pPr lvl="1" rtl="0">
              <a:lnSpc>
                <a:spcPct val="100000"/>
              </a:lnSpc>
              <a:spcBef>
                <a:spcPts val="0"/>
              </a:spcBef>
            </a:pPr>
            <a:r>
              <a:rPr lang="ro" sz="1400" dirty="0"/>
              <a:t>Angajatorii pot oferi instruire și echipament de protecție și pot lua alte măsuri pentru a reduce expunerea la pesticide. Fermierii ar putea fi capabili să reducă utilizarea pesticidelor prin gestionarea integrată a dăunătorilor sau prin alte acțiuni.</a:t>
            </a:r>
            <a:endParaRPr lang="hu-HU" sz="1400" dirty="0"/>
          </a:p>
        </p:txBody>
      </p:sp>
      <p:sp>
        <p:nvSpPr>
          <p:cNvPr id="4" name="Téglalap 3"/>
          <p:cNvSpPr/>
          <p:nvPr/>
        </p:nvSpPr>
        <p:spPr>
          <a:xfrm>
            <a:off x="90985" y="6199909"/>
            <a:ext cx="8376526"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a:t>
            </a:r>
            <a:r>
              <a:rPr lang="ro" sz="1000" dirty="0">
                <a:solidFill>
                  <a:schemeClr val="bg1">
                    <a:lumMod val="50000"/>
                  </a:schemeClr>
                </a:solidFill>
              </a:rPr>
              <a:t> </a:t>
            </a:r>
            <a:r>
              <a:rPr lang="ro" sz="1000" dirty="0">
                <a:solidFill>
                  <a:schemeClr val="bg1">
                    <a:lumMod val="50000"/>
                  </a:schemeClr>
                </a:solidFill>
                <a:hlinkClick r:id="rId2"/>
              </a:rPr>
              <a:t>https://www.epa.gov/climateimpacts/climate-change-and-health-workers</a:t>
            </a:r>
            <a:endParaRPr lang="hu-HU" sz="1000" dirty="0">
              <a:solidFill>
                <a:schemeClr val="bg1">
                  <a:lumMod val="50000"/>
                </a:schemeClr>
              </a:solidFill>
            </a:endParaRPr>
          </a:p>
        </p:txBody>
      </p:sp>
    </p:spTree>
    <p:extLst>
      <p:ext uri="{BB962C8B-B14F-4D97-AF65-F5344CB8AC3E}">
        <p14:creationId xmlns:p14="http://schemas.microsoft.com/office/powerpoint/2010/main" val="1673549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Schimbările climatice și securitatea și sănătatea la locul de muncă</a:t>
            </a:r>
            <a:endParaRPr lang="hu-HU" b="1" dirty="0"/>
          </a:p>
        </p:txBody>
      </p:sp>
      <p:sp>
        <p:nvSpPr>
          <p:cNvPr id="5" name="Téglalap 4"/>
          <p:cNvSpPr/>
          <p:nvPr/>
        </p:nvSpPr>
        <p:spPr>
          <a:xfrm>
            <a:off x="0" y="6028918"/>
            <a:ext cx="7674786" cy="400110"/>
          </a:xfrm>
          <a:prstGeom prst="rect">
            <a:avLst/>
          </a:prstGeom>
        </p:spPr>
        <p:txBody>
          <a:bodyPr wrap="square" rtlCol="0">
            <a:spAutoFit/>
          </a:bodyPr>
          <a:lstStyle/>
          <a:p>
            <a:pPr rtl="0"/>
            <a:r>
              <a:rPr lang="ro" sz="1000" dirty="0">
                <a:solidFill>
                  <a:schemeClr val="bg1">
                    <a:lumMod val="50000"/>
                  </a:schemeClr>
                </a:solidFill>
              </a:rPr>
              <a:t>Sursa: Schulte și Chun: Schimbările climatice și securitatea și sănătatea la locul de muncă: Stabilirea unui cadru preliminar. J Occup Environ Hyg 2009. </a:t>
            </a:r>
            <a:r>
              <a:rPr lang="ro" sz="1000" dirty="0">
                <a:solidFill>
                  <a:schemeClr val="bg1">
                    <a:lumMod val="50000"/>
                  </a:schemeClr>
                </a:solidFill>
                <a:hlinkClick r:id="rId2"/>
              </a:rPr>
              <a:t>https://doi.org/10.1080/15459620903066008</a:t>
            </a:r>
            <a:endParaRPr lang="hu-HU" sz="1000" dirty="0">
              <a:solidFill>
                <a:schemeClr val="bg1">
                  <a:lumMod val="50000"/>
                </a:schemeClr>
              </a:solidFill>
            </a:endParaRPr>
          </a:p>
        </p:txBody>
      </p:sp>
      <p:sp>
        <p:nvSpPr>
          <p:cNvPr id="6" name="Tartalom helye 5"/>
          <p:cNvSpPr>
            <a:spLocks noGrp="1"/>
          </p:cNvSpPr>
          <p:nvPr>
            <p:ph idx="1"/>
          </p:nvPr>
        </p:nvSpPr>
        <p:spPr>
          <a:xfrm>
            <a:off x="192506" y="934775"/>
            <a:ext cx="11775718" cy="5215768"/>
          </a:xfrm>
        </p:spPr>
        <p:txBody>
          <a:bodyPr rtlCol="0">
            <a:normAutofit fontScale="70000" lnSpcReduction="20000"/>
          </a:bodyPr>
          <a:lstStyle/>
          <a:p>
            <a:pPr rtl="0">
              <a:lnSpc>
                <a:spcPct val="120000"/>
              </a:lnSpc>
            </a:pPr>
            <a:r>
              <a:rPr lang="ro" sz="2600" dirty="0"/>
              <a:t>Relația dintre schimbările climatice globale și securitatea și sănătatea la locul de muncă nu a fost caracterizată pe larg.</a:t>
            </a:r>
            <a:endParaRPr lang="hu-HU" sz="2600" dirty="0"/>
          </a:p>
          <a:p>
            <a:pPr rtl="0">
              <a:lnSpc>
                <a:spcPct val="130000"/>
              </a:lnSpc>
            </a:pPr>
            <a:r>
              <a:rPr lang="ro" sz="2600" dirty="0"/>
              <a:t>A fost elaborat un cadru pentru a identifica modul în care schimbările climatice ar putea afecta locul de muncă, lucrătorii și morbiditatea, mortalitatea și accidentele de muncă, pe baza unei analize a literaturii științifice publicate în perioada 1988-2008, care include efectele climatice, interacțiunea acestora cu riscurile profesionale și manifestarea lor în rândul populației active. </a:t>
            </a:r>
            <a:endParaRPr lang="hu-HU" sz="2600" dirty="0"/>
          </a:p>
          <a:p>
            <a:pPr rtl="0">
              <a:lnSpc>
                <a:spcPct val="120000"/>
              </a:lnSpc>
            </a:pPr>
            <a:r>
              <a:rPr lang="ro" sz="2600" dirty="0"/>
              <a:t>Sunt identificate șapte categorii de pericole legate de climă: </a:t>
            </a:r>
            <a:endParaRPr lang="hu-HU" sz="2600" dirty="0"/>
          </a:p>
          <a:p>
            <a:pPr lvl="1" rtl="0">
              <a:lnSpc>
                <a:spcPct val="120000"/>
              </a:lnSpc>
            </a:pPr>
            <a:r>
              <a:rPr lang="ro" sz="2600" dirty="0"/>
              <a:t>(1) creșterea temperaturii ambiante</a:t>
            </a:r>
            <a:endParaRPr lang="hu-HU" sz="2600" dirty="0"/>
          </a:p>
          <a:p>
            <a:pPr lvl="1" rtl="0">
              <a:lnSpc>
                <a:spcPct val="120000"/>
              </a:lnSpc>
            </a:pPr>
            <a:r>
              <a:rPr lang="ro" sz="2600" dirty="0"/>
              <a:t>(2) poluarea aerului</a:t>
            </a:r>
            <a:endParaRPr lang="hu-HU" sz="2600" dirty="0"/>
          </a:p>
          <a:p>
            <a:pPr lvl="1" rtl="0">
              <a:lnSpc>
                <a:spcPct val="120000"/>
              </a:lnSpc>
            </a:pPr>
            <a:r>
              <a:rPr lang="ro" sz="2600" dirty="0"/>
              <a:t>(3) expunerea la ultraviolete</a:t>
            </a:r>
            <a:endParaRPr lang="hu-HU" sz="2600" dirty="0"/>
          </a:p>
          <a:p>
            <a:pPr lvl="1" rtl="0">
              <a:lnSpc>
                <a:spcPct val="120000"/>
              </a:lnSpc>
            </a:pPr>
            <a:r>
              <a:rPr lang="ro" sz="2600" dirty="0"/>
              <a:t>(4) vreme extremă</a:t>
            </a:r>
            <a:endParaRPr lang="hu-HU" sz="2600" dirty="0"/>
          </a:p>
          <a:p>
            <a:pPr lvl="1" rtl="0">
              <a:lnSpc>
                <a:spcPct val="120000"/>
              </a:lnSpc>
            </a:pPr>
            <a:r>
              <a:rPr lang="ro" sz="2600" dirty="0"/>
              <a:t>(5) bolile transmise prin vectori și habitatele extinse</a:t>
            </a:r>
            <a:endParaRPr lang="hu-HU" sz="2600" dirty="0"/>
          </a:p>
          <a:p>
            <a:pPr lvl="1" rtl="0">
              <a:lnSpc>
                <a:spcPct val="120000"/>
              </a:lnSpc>
            </a:pPr>
            <a:r>
              <a:rPr lang="ro" sz="2600" dirty="0"/>
              <a:t>(6) tranziții industriale și industrii emergente</a:t>
            </a:r>
            <a:endParaRPr lang="hu-HU" sz="2600" dirty="0"/>
          </a:p>
          <a:p>
            <a:pPr lvl="1" rtl="0">
              <a:lnSpc>
                <a:spcPct val="120000"/>
              </a:lnSpc>
              <a:spcAft>
                <a:spcPts val="1000"/>
              </a:spcAft>
            </a:pPr>
            <a:r>
              <a:rPr lang="ro" sz="2600" dirty="0"/>
              <a:t>(7) schimbări în mediul construit</a:t>
            </a:r>
          </a:p>
          <a:p>
            <a:pPr rtl="0">
              <a:lnSpc>
                <a:spcPct val="120000"/>
              </a:lnSpc>
            </a:pPr>
            <a:r>
              <a:rPr lang="ro" sz="2600" dirty="0"/>
              <a:t>Schimbările climatice pot duce la creșterea prevalenței, distribuției și gravității pericolelor profesionale cunoscute.</a:t>
            </a:r>
            <a:endParaRPr lang="hu-HU" sz="2600" dirty="0"/>
          </a:p>
        </p:txBody>
      </p:sp>
    </p:spTree>
    <p:extLst>
      <p:ext uri="{BB962C8B-B14F-4D97-AF65-F5344CB8AC3E}">
        <p14:creationId xmlns:p14="http://schemas.microsoft.com/office/powerpoint/2010/main" val="41468007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Schimbările climatice și securitatea și sănătatea la locul de muncă</a:t>
            </a:r>
            <a:endParaRPr lang="hu-HU" b="1" dirty="0"/>
          </a:p>
        </p:txBody>
      </p:sp>
      <p:pic>
        <p:nvPicPr>
          <p:cNvPr id="4" name="Tartalom helye 3"/>
          <p:cNvPicPr>
            <a:picLocks noGrp="1" noChangeAspect="1"/>
          </p:cNvPicPr>
          <p:nvPr>
            <p:ph idx="1"/>
          </p:nvPr>
        </p:nvPicPr>
        <p:blipFill>
          <a:blip r:embed="rId2"/>
          <a:stretch>
            <a:fillRect/>
          </a:stretch>
        </p:blipFill>
        <p:spPr>
          <a:xfrm>
            <a:off x="4105339" y="702644"/>
            <a:ext cx="7656108" cy="5543132"/>
          </a:xfrm>
          <a:prstGeom prst="rect">
            <a:avLst/>
          </a:prstGeom>
        </p:spPr>
      </p:pic>
      <p:sp>
        <p:nvSpPr>
          <p:cNvPr id="5" name="Téglalap 4"/>
          <p:cNvSpPr/>
          <p:nvPr/>
        </p:nvSpPr>
        <p:spPr>
          <a:xfrm>
            <a:off x="192504" y="1428316"/>
            <a:ext cx="3584365" cy="4955203"/>
          </a:xfrm>
          <a:prstGeom prst="rect">
            <a:avLst/>
          </a:prstGeom>
        </p:spPr>
        <p:txBody>
          <a:bodyPr wrap="square" rtlCol="0">
            <a:spAutoFit/>
          </a:bodyPr>
          <a:lstStyle/>
          <a:p>
            <a:pPr algn="just" rtl="0">
              <a:lnSpc>
                <a:spcPct val="120000"/>
              </a:lnSpc>
            </a:pPr>
            <a:r>
              <a:rPr lang="ro" sz="2000" dirty="0"/>
              <a:t>Cadrul conceptual al relației dintre schimbările climatice și securitatea și sănătatea în </a:t>
            </a:r>
            <a:r>
              <a:rPr lang="ro" sz="2000" dirty="0" smtClean="0"/>
              <a:t>muncă</a:t>
            </a:r>
          </a:p>
          <a:p>
            <a:pPr rtl="0"/>
            <a:endParaRPr lang="ro" sz="2000" dirty="0"/>
          </a:p>
          <a:p>
            <a:pPr rtl="0"/>
            <a:endParaRPr lang="ro" sz="2000" dirty="0" smtClean="0"/>
          </a:p>
          <a:p>
            <a:pPr rtl="0"/>
            <a:endParaRPr lang="ro" sz="2000" dirty="0"/>
          </a:p>
          <a:p>
            <a:pPr rtl="0"/>
            <a:endParaRPr lang="ro" sz="2000" dirty="0" smtClean="0"/>
          </a:p>
          <a:p>
            <a:pPr rtl="0"/>
            <a:endParaRPr lang="ro" sz="2000" dirty="0"/>
          </a:p>
          <a:p>
            <a:pPr rtl="0"/>
            <a:endParaRPr lang="ro" sz="2000" dirty="0" smtClean="0"/>
          </a:p>
          <a:p>
            <a:pPr rtl="0"/>
            <a:endParaRPr lang="ro" sz="2000" dirty="0"/>
          </a:p>
          <a:p>
            <a:pPr rtl="0"/>
            <a:endParaRPr lang="hu-HU" sz="2000" dirty="0"/>
          </a:p>
          <a:p>
            <a:pPr rtl="0"/>
            <a:endParaRPr lang="hu-HU" sz="2000" dirty="0">
              <a:solidFill>
                <a:schemeClr val="bg1">
                  <a:lumMod val="50000"/>
                </a:schemeClr>
              </a:solidFill>
            </a:endParaRPr>
          </a:p>
          <a:p>
            <a:pPr rtl="0"/>
            <a:r>
              <a:rPr lang="ro" sz="1000" dirty="0"/>
              <a:t>Sursa: Schulte și Chun: Schimbările climatice și securitatea și sănătatea la locul de muncă: Stabilirea unui cadru preliminar. J Occup Environ Hyg 2009. </a:t>
            </a:r>
            <a:r>
              <a:rPr lang="ro" sz="1000" dirty="0">
                <a:solidFill>
                  <a:schemeClr val="bg1">
                    <a:lumMod val="50000"/>
                  </a:schemeClr>
                </a:solidFill>
                <a:hlinkClick r:id="rId3"/>
              </a:rPr>
              <a:t>https://doi.org/10.1080/15459620903066008</a:t>
            </a:r>
            <a:endParaRPr lang="hu-HU" sz="1000" dirty="0">
              <a:solidFill>
                <a:schemeClr val="bg1">
                  <a:lumMod val="50000"/>
                </a:schemeClr>
              </a:solidFill>
            </a:endParaRPr>
          </a:p>
        </p:txBody>
      </p:sp>
    </p:spTree>
    <p:extLst>
      <p:ext uri="{BB962C8B-B14F-4D97-AF65-F5344CB8AC3E}">
        <p14:creationId xmlns:p14="http://schemas.microsoft.com/office/powerpoint/2010/main" val="4220558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r>
              <a:rPr lang="en-US" b="1" dirty="0" err="1"/>
              <a:t>Obiective</a:t>
            </a:r>
            <a:r>
              <a:rPr lang="en-US" b="1" dirty="0"/>
              <a:t> </a:t>
            </a:r>
            <a:r>
              <a:rPr lang="en-US" b="1" dirty="0" err="1"/>
              <a:t>didactice</a:t>
            </a:r>
            <a:endParaRPr lang="hu-HU" b="1" dirty="0"/>
          </a:p>
        </p:txBody>
      </p:sp>
      <p:sp>
        <p:nvSpPr>
          <p:cNvPr id="3" name="Tartalom helye 2"/>
          <p:cNvSpPr>
            <a:spLocks noGrp="1"/>
          </p:cNvSpPr>
          <p:nvPr>
            <p:ph idx="1"/>
          </p:nvPr>
        </p:nvSpPr>
        <p:spPr>
          <a:xfrm>
            <a:off x="192506" y="936620"/>
            <a:ext cx="11896825" cy="5333551"/>
          </a:xfrm>
        </p:spPr>
        <p:txBody>
          <a:bodyPr rtlCol="0">
            <a:noAutofit/>
          </a:bodyPr>
          <a:lstStyle/>
          <a:p>
            <a:pPr marL="0" indent="0" rtl="0">
              <a:lnSpc>
                <a:spcPct val="100000"/>
              </a:lnSpc>
              <a:buNone/>
            </a:pPr>
            <a:r>
              <a:rPr lang="ro" b="1" dirty="0"/>
              <a:t>După finalizarea cu succes a lecției, elevii vor fi capabili să:</a:t>
            </a:r>
          </a:p>
          <a:p>
            <a:pPr rtl="0">
              <a:spcAft>
                <a:spcPts val="500"/>
              </a:spcAft>
            </a:pPr>
            <a:r>
              <a:rPr lang="ro" sz="2000" dirty="0"/>
              <a:t>Să înțeleagă relația dintre schimbările climatice și problemele de sănătate mintală</a:t>
            </a:r>
          </a:p>
          <a:p>
            <a:pPr rtl="0">
              <a:spcAft>
                <a:spcPts val="500"/>
              </a:spcAft>
            </a:pPr>
            <a:r>
              <a:rPr lang="ro" sz="2000" dirty="0"/>
              <a:t>Identificarea populațiilor care sunt cel mai mult expuse riscului de a suferi de tulburări de sănătate mintală și de tulburări legate de stres din cauza schimbărilor climatice</a:t>
            </a:r>
          </a:p>
          <a:p>
            <a:pPr rtl="0">
              <a:spcAft>
                <a:spcPts val="500"/>
              </a:spcAft>
            </a:pPr>
            <a:r>
              <a:rPr lang="ro" sz="2000" dirty="0"/>
              <a:t>Recunoașterea caracteristicilor regionale ale sănătății mintale precare legate de schimbările climatice</a:t>
            </a:r>
          </a:p>
          <a:p>
            <a:pPr rtl="0">
              <a:spcAft>
                <a:spcPts val="500"/>
              </a:spcAft>
            </a:pPr>
            <a:r>
              <a:rPr lang="ro" sz="2000" dirty="0"/>
              <a:t>Înțelegerea posibilelor mecanisme biologice care leagă sănătatea mintală de căldură</a:t>
            </a:r>
          </a:p>
          <a:p>
            <a:pPr rtl="0">
              <a:spcAft>
                <a:spcPts val="500"/>
              </a:spcAft>
            </a:pPr>
            <a:r>
              <a:rPr lang="ro" sz="2000" dirty="0"/>
              <a:t>Sprijinirea indivizilor și a comunităților pentru a face față unui dezastru sau unui eveniment traumatic</a:t>
            </a:r>
          </a:p>
          <a:p>
            <a:pPr rtl="0">
              <a:spcAft>
                <a:spcPts val="500"/>
              </a:spcAft>
            </a:pPr>
            <a:r>
              <a:rPr lang="ro" sz="2000" dirty="0"/>
              <a:t>Să înțeleagă efectul schimbărilor climatice asupra sistemului de sănătate și a forței de muncă din domeniul sănătății</a:t>
            </a:r>
          </a:p>
          <a:p>
            <a:pPr rtl="0">
              <a:spcAft>
                <a:spcPts val="500"/>
              </a:spcAft>
            </a:pPr>
            <a:r>
              <a:rPr lang="ro" sz="2000" dirty="0"/>
              <a:t>Clasifice principalele amenințări ale schimbărilor climatice la adresa sănătății la locul de muncă</a:t>
            </a:r>
          </a:p>
          <a:p>
            <a:pPr rtl="0">
              <a:spcAft>
                <a:spcPts val="500"/>
              </a:spcAft>
            </a:pPr>
            <a:r>
              <a:rPr lang="ro" sz="2000" dirty="0"/>
              <a:t>Să înțeleagă cadrul conceptual al relației dintre schimbările climatice și securitatea și sănătatea în </a:t>
            </a:r>
            <a:r>
              <a:rPr lang="ro" sz="2000" dirty="0" smtClean="0"/>
              <a:t>muncă</a:t>
            </a:r>
            <a:endParaRPr lang="en-GB" sz="2000" dirty="0"/>
          </a:p>
          <a:p>
            <a:pPr rtl="0">
              <a:lnSpc>
                <a:spcPct val="100000"/>
              </a:lnSpc>
            </a:pPr>
            <a:endParaRPr lang="en-GB" dirty="0"/>
          </a:p>
        </p:txBody>
      </p:sp>
    </p:spTree>
    <p:extLst>
      <p:ext uri="{BB962C8B-B14F-4D97-AF65-F5344CB8AC3E}">
        <p14:creationId xmlns:p14="http://schemas.microsoft.com/office/powerpoint/2010/main" val="3783285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153009"/>
            <a:ext cx="11896826" cy="626637"/>
          </a:xfrm>
        </p:spPr>
        <p:txBody>
          <a:bodyPr rtlCol="0">
            <a:normAutofit fontScale="90000"/>
          </a:bodyPr>
          <a:lstStyle/>
          <a:p>
            <a:pPr rtl="0"/>
            <a:r>
              <a:rPr lang="ro" b="1" dirty="0"/>
              <a:t>Schimbările climatice și securitatea și sănătatea la locul de muncă</a:t>
            </a:r>
            <a:r>
              <a:rPr lang="hu-HU" b="1" dirty="0"/>
              <a:t/>
            </a:r>
            <a:br>
              <a:rPr lang="hu-HU" b="1" dirty="0"/>
            </a:br>
            <a:r>
              <a:rPr lang="ro" sz="2200" b="1" dirty="0"/>
              <a:t>Factori care ar putea crește susceptibilitatea la pericolele profesionale legate de climă</a:t>
            </a:r>
            <a:endParaRPr lang="hu-HU" b="1" dirty="0"/>
          </a:p>
        </p:txBody>
      </p:sp>
      <p:sp>
        <p:nvSpPr>
          <p:cNvPr id="5" name="Téglalap 4"/>
          <p:cNvSpPr/>
          <p:nvPr/>
        </p:nvSpPr>
        <p:spPr>
          <a:xfrm>
            <a:off x="0" y="6155356"/>
            <a:ext cx="11280809" cy="246221"/>
          </a:xfrm>
          <a:prstGeom prst="rect">
            <a:avLst/>
          </a:prstGeom>
        </p:spPr>
        <p:txBody>
          <a:bodyPr wrap="square" rtlCol="0">
            <a:spAutoFit/>
          </a:bodyPr>
          <a:lstStyle/>
          <a:p>
            <a:pPr rtl="0"/>
            <a:r>
              <a:rPr lang="ro" sz="1000" dirty="0">
                <a:solidFill>
                  <a:schemeClr val="bg1">
                    <a:lumMod val="50000"/>
                  </a:schemeClr>
                </a:solidFill>
              </a:rPr>
              <a:t>Sursa: Schulte și Chun: Schimbările climatice și securitatea și sănătatea la locul de muncă: Stabilirea unui cadru preliminar. J Occup Environ Hyg 2009. </a:t>
            </a:r>
            <a:r>
              <a:rPr lang="ro" sz="1000" dirty="0">
                <a:solidFill>
                  <a:schemeClr val="bg1">
                    <a:lumMod val="50000"/>
                  </a:schemeClr>
                </a:solidFill>
                <a:hlinkClick r:id="rId2"/>
              </a:rPr>
              <a:t>https://doi.org/10.1080/15459620903066008</a:t>
            </a:r>
            <a:endParaRPr lang="hu-HU" sz="1000" dirty="0">
              <a:solidFill>
                <a:schemeClr val="bg1">
                  <a:lumMod val="50000"/>
                </a:schemeClr>
              </a:solidFill>
            </a:endParaRPr>
          </a:p>
        </p:txBody>
      </p:sp>
      <p:graphicFrame>
        <p:nvGraphicFramePr>
          <p:cNvPr id="3" name="Tartalom helye 2"/>
          <p:cNvGraphicFramePr>
            <a:graphicFrameLocks noGrp="1"/>
          </p:cNvGraphicFramePr>
          <p:nvPr>
            <p:ph idx="1"/>
            <p:extLst>
              <p:ext uri="{D42A27DB-BD31-4B8C-83A1-F6EECF244321}">
                <p14:modId xmlns:p14="http://schemas.microsoft.com/office/powerpoint/2010/main" val="1820693784"/>
              </p:ext>
            </p:extLst>
          </p:nvPr>
        </p:nvGraphicFramePr>
        <p:xfrm>
          <a:off x="192505" y="1143000"/>
          <a:ext cx="11896726" cy="4572000"/>
        </p:xfrm>
        <a:graphic>
          <a:graphicData uri="http://schemas.openxmlformats.org/drawingml/2006/table">
            <a:tbl>
              <a:tblPr firstRow="1" bandRow="1">
                <a:tableStyleId>{69CF1AB2-1976-4502-BF36-3FF5EA218861}</a:tableStyleId>
              </a:tblPr>
              <a:tblGrid>
                <a:gridCol w="2784025">
                  <a:extLst>
                    <a:ext uri="{9D8B030D-6E8A-4147-A177-3AD203B41FA5}">
                      <a16:colId xmlns:a16="http://schemas.microsoft.com/office/drawing/2014/main" val="672549290"/>
                    </a:ext>
                  </a:extLst>
                </a:gridCol>
                <a:gridCol w="9112701">
                  <a:extLst>
                    <a:ext uri="{9D8B030D-6E8A-4147-A177-3AD203B41FA5}">
                      <a16:colId xmlns:a16="http://schemas.microsoft.com/office/drawing/2014/main" val="814869164"/>
                    </a:ext>
                  </a:extLst>
                </a:gridCol>
              </a:tblGrid>
              <a:tr h="370840">
                <a:tc>
                  <a:txBody>
                    <a:bodyPr/>
                    <a:lstStyle/>
                    <a:p>
                      <a:pPr rtl="0"/>
                      <a:r>
                        <a:rPr lang="ro" sz="1400" b="1" dirty="0"/>
                        <a:t>Vârsta</a:t>
                      </a:r>
                      <a:endParaRPr lang="hu-HU" sz="1400" b="1" dirty="0"/>
                    </a:p>
                  </a:txBody>
                  <a:tcPr/>
                </a:tc>
                <a:tc>
                  <a:txBody>
                    <a:bodyPr/>
                    <a:lstStyle/>
                    <a:p>
                      <a:pPr rtl="0"/>
                      <a:r>
                        <a:rPr lang="ro" sz="1400" b="0" dirty="0"/>
                        <a:t>Lucrătorii mai în vârstă pot avea o eliminare mai lentă a multor substanțe toxice. De asemenea, sunt mai puțin capabile să se termoregleze.</a:t>
                      </a:r>
                      <a:endParaRPr lang="hu-HU" sz="1400" b="0" dirty="0"/>
                    </a:p>
                  </a:txBody>
                  <a:tcPr/>
                </a:tc>
                <a:extLst>
                  <a:ext uri="{0D108BD9-81ED-4DB2-BD59-A6C34878D82A}">
                    <a16:rowId xmlns:a16="http://schemas.microsoft.com/office/drawing/2014/main" val="3179440856"/>
                  </a:ext>
                </a:extLst>
              </a:tr>
              <a:tr h="370840">
                <a:tc>
                  <a:txBody>
                    <a:bodyPr/>
                    <a:lstStyle/>
                    <a:p>
                      <a:pPr rtl="0"/>
                      <a:r>
                        <a:rPr lang="ro" sz="1400" b="1"/>
                        <a:t>Obezitate</a:t>
                      </a:r>
                      <a:endParaRPr lang="hu-HU" sz="1400" b="1" dirty="0"/>
                    </a:p>
                  </a:txBody>
                  <a:tcPr/>
                </a:tc>
                <a:tc>
                  <a:txBody>
                    <a:bodyPr/>
                    <a:lstStyle/>
                    <a:p>
                      <a:pPr rtl="0"/>
                      <a:r>
                        <a:rPr lang="ro" sz="1400" b="0"/>
                        <a:t>Diferențe moștenite și dobândite în toleranța la căldură și rata de transpirație: excesul de greutate corporală crește producția de căldură metabolică.</a:t>
                      </a:r>
                      <a:endParaRPr lang="hu-HU" sz="1400" b="0" dirty="0"/>
                    </a:p>
                  </a:txBody>
                  <a:tcPr/>
                </a:tc>
                <a:extLst>
                  <a:ext uri="{0D108BD9-81ED-4DB2-BD59-A6C34878D82A}">
                    <a16:rowId xmlns:a16="http://schemas.microsoft.com/office/drawing/2014/main" val="1444543203"/>
                  </a:ext>
                </a:extLst>
              </a:tr>
              <a:tr h="370840">
                <a:tc>
                  <a:txBody>
                    <a:bodyPr/>
                    <a:lstStyle/>
                    <a:p>
                      <a:pPr rtl="0"/>
                      <a:r>
                        <a:rPr lang="ro" sz="1400" b="1"/>
                        <a:t>Boala preexistentă</a:t>
                      </a:r>
                      <a:endParaRPr lang="hu-HU" sz="1400" b="1" dirty="0"/>
                    </a:p>
                  </a:txBody>
                  <a:tcPr/>
                </a:tc>
                <a:tc>
                  <a:txBody>
                    <a:bodyPr/>
                    <a:lstStyle/>
                    <a:p>
                      <a:pPr rtl="0"/>
                      <a:r>
                        <a:rPr lang="ro" sz="1400" b="0" dirty="0"/>
                        <a:t>Lucrătorii cu leziuni anterioare cauzate de căldură, obezitate sau boli preexistente, cum ar fi bolile cardiovasculare sau bolile respiratorii cronice, persoanele în vârstă, copiii sau alte persoane care au o ocupație stresantă din punct de vedere termic și care nu sunt aclimatizate pot prezenta un risc mai mare de boli cauzate de căldură.</a:t>
                      </a:r>
                      <a:endParaRPr lang="hu-HU" sz="1400" b="0" dirty="0"/>
                    </a:p>
                  </a:txBody>
                  <a:tcPr/>
                </a:tc>
                <a:extLst>
                  <a:ext uri="{0D108BD9-81ED-4DB2-BD59-A6C34878D82A}">
                    <a16:rowId xmlns:a16="http://schemas.microsoft.com/office/drawing/2014/main" val="1632600765"/>
                  </a:ext>
                </a:extLst>
              </a:tr>
              <a:tr h="370840">
                <a:tc>
                  <a:txBody>
                    <a:bodyPr/>
                    <a:lstStyle/>
                    <a:p>
                      <a:pPr rtl="0"/>
                      <a:r>
                        <a:rPr lang="ro" sz="1400" b="1"/>
                        <a:t>Dimensiune corporală foarte mică, statut socio-economic inferior</a:t>
                      </a:r>
                      <a:endParaRPr lang="hu-HU" sz="1400" b="1" dirty="0"/>
                    </a:p>
                  </a:txBody>
                  <a:tcPr/>
                </a:tc>
                <a:tc>
                  <a:txBody>
                    <a:bodyPr/>
                    <a:lstStyle/>
                    <a:p>
                      <a:pPr rtl="0"/>
                      <a:r>
                        <a:rPr lang="ro" sz="1400" b="0"/>
                        <a:t>Cei care trăiesc în sărăcie sau care au dimensiuni corporale mici sunt vulnerabili la stresul termic din cauza potențialului de expunere multiplă, a dietelor mai sărace și a lipsei de acces la asistență medicală.</a:t>
                      </a:r>
                    </a:p>
                  </a:txBody>
                  <a:tcPr/>
                </a:tc>
                <a:extLst>
                  <a:ext uri="{0D108BD9-81ED-4DB2-BD59-A6C34878D82A}">
                    <a16:rowId xmlns:a16="http://schemas.microsoft.com/office/drawing/2014/main" val="2226551038"/>
                  </a:ext>
                </a:extLst>
              </a:tr>
              <a:tr h="370840">
                <a:tc>
                  <a:txBody>
                    <a:bodyPr/>
                    <a:lstStyle/>
                    <a:p>
                      <a:pPr rtl="0"/>
                      <a:r>
                        <a:rPr lang="ro" sz="1400" b="1"/>
                        <a:t>Sarcina</a:t>
                      </a:r>
                      <a:endParaRPr lang="hu-HU" sz="1400" b="1" dirty="0"/>
                    </a:p>
                  </a:txBody>
                  <a:tcPr/>
                </a:tc>
                <a:tc>
                  <a:txBody>
                    <a:bodyPr/>
                    <a:lstStyle/>
                    <a:p>
                      <a:pPr rtl="0"/>
                      <a:r>
                        <a:rPr lang="ro" sz="1400" b="0"/>
                        <a:t>Unele persoane cu afecțiuni de bază (care au sistemul imunitar slăbit de sarcină, diabet și boli autoimune) pot fi mai sensibile la mucegaiuri.</a:t>
                      </a:r>
                    </a:p>
                  </a:txBody>
                  <a:tcPr/>
                </a:tc>
                <a:extLst>
                  <a:ext uri="{0D108BD9-81ED-4DB2-BD59-A6C34878D82A}">
                    <a16:rowId xmlns:a16="http://schemas.microsoft.com/office/drawing/2014/main" val="2714173871"/>
                  </a:ext>
                </a:extLst>
              </a:tr>
              <a:tr h="370840">
                <a:tc>
                  <a:txBody>
                    <a:bodyPr/>
                    <a:lstStyle/>
                    <a:p>
                      <a:pPr rtl="0"/>
                      <a:r>
                        <a:rPr lang="ro" sz="1400" b="1"/>
                        <a:t>Starea imunologică</a:t>
                      </a:r>
                    </a:p>
                  </a:txBody>
                  <a:tcPr/>
                </a:tc>
                <a:tc>
                  <a:txBody>
                    <a:bodyPr/>
                    <a:lstStyle/>
                    <a:p>
                      <a:pPr rtl="0"/>
                      <a:r>
                        <a:rPr lang="ro" sz="1400" b="0"/>
                        <a:t>Persoanele care suferă de infecția cu virusul imunodeficienței umane sau care sunt imunodeprimate ca urmare a terapiei împotriva cancerului sau a unor pericole pentru sănătate sunt mai expuse riscului de infecții grave.</a:t>
                      </a:r>
                      <a:endParaRPr lang="hu-HU" sz="1400" b="0" dirty="0"/>
                    </a:p>
                  </a:txBody>
                  <a:tcPr/>
                </a:tc>
                <a:extLst>
                  <a:ext uri="{0D108BD9-81ED-4DB2-BD59-A6C34878D82A}">
                    <a16:rowId xmlns:a16="http://schemas.microsoft.com/office/drawing/2014/main" val="709441481"/>
                  </a:ext>
                </a:extLst>
              </a:tr>
              <a:tr h="370840">
                <a:tc>
                  <a:txBody>
                    <a:bodyPr/>
                    <a:lstStyle/>
                    <a:p>
                      <a:pPr rtl="0"/>
                      <a:r>
                        <a:rPr lang="ro" sz="1400" b="1"/>
                        <a:t>Tipul de îmbrăcăminte de lucru</a:t>
                      </a:r>
                      <a:endParaRPr lang="hu-HU" sz="1400" b="1" dirty="0"/>
                    </a:p>
                  </a:txBody>
                  <a:tcPr/>
                </a:tc>
                <a:tc>
                  <a:txBody>
                    <a:bodyPr/>
                    <a:lstStyle/>
                    <a:p>
                      <a:pPr rtl="0"/>
                      <a:r>
                        <a:rPr lang="ro" sz="1400" b="0"/>
                        <a:t>Lucrătorii care trebuie să poarte îmbrăcăminte de protecție semipermeabilă sau impermeabilă sau EPI, cum ar fi costume Tyvek, mănuși, aparate de respirație cu purificare a aerului, sunt expuși riscului de a suferi de tulburări cauzate de căldură.</a:t>
                      </a:r>
                    </a:p>
                  </a:txBody>
                  <a:tcPr/>
                </a:tc>
                <a:extLst>
                  <a:ext uri="{0D108BD9-81ED-4DB2-BD59-A6C34878D82A}">
                    <a16:rowId xmlns:a16="http://schemas.microsoft.com/office/drawing/2014/main" val="1737988595"/>
                  </a:ext>
                </a:extLst>
              </a:tr>
              <a:tr h="370840">
                <a:tc>
                  <a:txBody>
                    <a:bodyPr/>
                    <a:lstStyle/>
                    <a:p>
                      <a:pPr rtl="0"/>
                      <a:r>
                        <a:rPr lang="ro" sz="1400" b="1"/>
                        <a:t>Caracteristici genetice</a:t>
                      </a:r>
                      <a:endParaRPr lang="hu-HU" sz="1400" b="1" dirty="0"/>
                    </a:p>
                  </a:txBody>
                  <a:tcPr/>
                </a:tc>
                <a:tc>
                  <a:txBody>
                    <a:bodyPr/>
                    <a:lstStyle/>
                    <a:p>
                      <a:pPr rtl="0"/>
                      <a:r>
                        <a:rPr lang="ro" sz="1400" b="0" dirty="0"/>
                        <a:t>Factorii genetici gazdă (de exemplu, gena hemocromatozei) care modifică efectele fiziopatologice ale particulelor pot juca un rol în prezicerea susceptibilității la poluarea atmosferică. Proteinele de șoc termic și unele gene (de exemplu, proteina C reactivă, ICAM-1, metalotioneina și cNOS) își modifică expresia în cazul stresului termic.</a:t>
                      </a:r>
                      <a:endParaRPr lang="hu-HU" sz="1400" b="0" dirty="0"/>
                    </a:p>
                  </a:txBody>
                  <a:tcPr/>
                </a:tc>
                <a:extLst>
                  <a:ext uri="{0D108BD9-81ED-4DB2-BD59-A6C34878D82A}">
                    <a16:rowId xmlns:a16="http://schemas.microsoft.com/office/drawing/2014/main" val="2991464320"/>
                  </a:ext>
                </a:extLst>
              </a:tr>
            </a:tbl>
          </a:graphicData>
        </a:graphic>
      </p:graphicFrame>
    </p:spTree>
    <p:extLst>
      <p:ext uri="{BB962C8B-B14F-4D97-AF65-F5344CB8AC3E}">
        <p14:creationId xmlns:p14="http://schemas.microsoft.com/office/powerpoint/2010/main" val="2297022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8461538" y="1356992"/>
            <a:ext cx="3346817" cy="3363385"/>
          </a:xfrm>
          <a:prstGeom prst="rect">
            <a:avLst/>
          </a:prstGeom>
        </p:spPr>
      </p:pic>
      <p:sp>
        <p:nvSpPr>
          <p:cNvPr id="2" name="Cím 1"/>
          <p:cNvSpPr>
            <a:spLocks noGrp="1"/>
          </p:cNvSpPr>
          <p:nvPr>
            <p:ph type="title"/>
          </p:nvPr>
        </p:nvSpPr>
        <p:spPr>
          <a:xfrm>
            <a:off x="192505" y="153009"/>
            <a:ext cx="11896826" cy="781173"/>
          </a:xfrm>
        </p:spPr>
        <p:txBody>
          <a:bodyPr rtlCol="0">
            <a:normAutofit fontScale="90000"/>
          </a:bodyPr>
          <a:lstStyle/>
          <a:p>
            <a:pPr rtl="0"/>
            <a:r>
              <a:rPr lang="ro" sz="3200" b="1" dirty="0"/>
              <a:t>Cadrul de dezvoltare a rezilienței împotriva efectelor climatice (BRACE) al CDC</a:t>
            </a:r>
            <a:endParaRPr lang="hu-HU" sz="3200" b="1" dirty="0"/>
          </a:p>
        </p:txBody>
      </p:sp>
      <p:sp>
        <p:nvSpPr>
          <p:cNvPr id="6" name="Tartalom helye 5"/>
          <p:cNvSpPr>
            <a:spLocks noGrp="1"/>
          </p:cNvSpPr>
          <p:nvPr>
            <p:ph idx="1"/>
          </p:nvPr>
        </p:nvSpPr>
        <p:spPr>
          <a:xfrm>
            <a:off x="192505" y="933201"/>
            <a:ext cx="8269032" cy="5448353"/>
          </a:xfrm>
        </p:spPr>
        <p:txBody>
          <a:bodyPr rtlCol="0">
            <a:normAutofit fontScale="92500" lnSpcReduction="20000"/>
          </a:bodyPr>
          <a:lstStyle/>
          <a:p>
            <a:pPr rtl="0">
              <a:lnSpc>
                <a:spcPct val="120000"/>
              </a:lnSpc>
            </a:pPr>
            <a:r>
              <a:rPr lang="ro" sz="1800" dirty="0"/>
              <a:t>Un proces în cinci etape care permite oficialilor din domeniul sănătății să dezvolte strategii și programe pentru a ajuta comunitățile să se pregătească pentru efectele schimbărilor climatice asupra sănătății. </a:t>
            </a:r>
            <a:endParaRPr lang="hu-HU" sz="1800" dirty="0"/>
          </a:p>
          <a:p>
            <a:pPr rtl="0">
              <a:lnSpc>
                <a:spcPct val="120000"/>
              </a:lnSpc>
            </a:pPr>
            <a:r>
              <a:rPr lang="ro" sz="1800" dirty="0"/>
              <a:t>O parte a acestui efort implică încorporarea datelor atmosferice complexe și a proiecțiilor climatice pe termen scurt și lung în activitățile de planificare și răspuns în domeniul sănătății publice.</a:t>
            </a:r>
            <a:endParaRPr lang="hu-HU" sz="1800" dirty="0"/>
          </a:p>
          <a:p>
            <a:pPr marL="457200" lvl="1" indent="0">
              <a:lnSpc>
                <a:spcPct val="110000"/>
              </a:lnSpc>
              <a:buNone/>
            </a:pPr>
            <a:r>
              <a:rPr lang="ro" sz="1800" b="1" dirty="0"/>
              <a:t>Pasul 1: Anticiparea impactului climatic și evaluarea vulnerabilităților</a:t>
            </a:r>
          </a:p>
          <a:p>
            <a:pPr marL="914400" lvl="2" indent="0">
              <a:lnSpc>
                <a:spcPct val="120000"/>
              </a:lnSpc>
              <a:spcAft>
                <a:spcPts val="500"/>
              </a:spcAft>
              <a:buNone/>
            </a:pPr>
            <a:r>
              <a:rPr lang="ro" sz="1400" dirty="0"/>
              <a:t>Identificarea domeniului de aplicare a impactului climatic, a rezultatelor potențiale asociate în materie de sănătate, precum și a populațiilor și locațiilor vulnerabile la aceste efecte asupra sănătății.</a:t>
            </a:r>
            <a:endParaRPr lang="hu-HU" sz="1400" dirty="0"/>
          </a:p>
          <a:p>
            <a:pPr marL="457200" lvl="1" indent="0">
              <a:lnSpc>
                <a:spcPct val="110000"/>
              </a:lnSpc>
              <a:buNone/>
            </a:pPr>
            <a:r>
              <a:rPr lang="ro" sz="1800" b="1" dirty="0"/>
              <a:t>Pasul 2: Proiectarea poverii bolii</a:t>
            </a:r>
          </a:p>
          <a:p>
            <a:pPr marL="914400" lvl="2" indent="0">
              <a:lnSpc>
                <a:spcPct val="110000"/>
              </a:lnSpc>
              <a:spcAft>
                <a:spcPts val="500"/>
              </a:spcAft>
              <a:buNone/>
            </a:pPr>
            <a:r>
              <a:rPr lang="ro" sz="1400" dirty="0"/>
              <a:t>Să estimeze sau să cuantifice povara suplimentară a efectelor asupra sănătății asociate cu schimbările climatice.</a:t>
            </a:r>
            <a:endParaRPr lang="hu-HU" sz="1400" dirty="0"/>
          </a:p>
          <a:p>
            <a:pPr marL="457200" lvl="1" indent="0">
              <a:lnSpc>
                <a:spcPct val="110000"/>
              </a:lnSpc>
              <a:buNone/>
            </a:pPr>
            <a:r>
              <a:rPr lang="ro" sz="1800" b="1" dirty="0"/>
              <a:t>Pasul 3: Evaluarea intervențiilor de sănătate publică</a:t>
            </a:r>
          </a:p>
          <a:p>
            <a:pPr marL="914400" lvl="2" indent="0">
              <a:lnSpc>
                <a:spcPct val="120000"/>
              </a:lnSpc>
              <a:buNone/>
            </a:pPr>
            <a:r>
              <a:rPr lang="ro" sz="1400" dirty="0" smtClean="0"/>
              <a:t>Identificarea </a:t>
            </a:r>
            <a:r>
              <a:rPr lang="ro" sz="1400" dirty="0"/>
              <a:t>celor mai potrivite intervenții în domeniul sănătății pentru impactul asupra sănătății identificat ca fiind cel mai îngrijorător.</a:t>
            </a:r>
            <a:endParaRPr lang="hu-HU" sz="1400" dirty="0"/>
          </a:p>
          <a:p>
            <a:pPr marL="457200" lvl="1" indent="0">
              <a:lnSpc>
                <a:spcPct val="110000"/>
              </a:lnSpc>
              <a:buNone/>
            </a:pPr>
            <a:r>
              <a:rPr lang="ro" sz="1800" b="1" dirty="0"/>
              <a:t>Pasul 4: Elaborarea și punerea în aplicare a unui plan de adaptare la climă și sănătate</a:t>
            </a:r>
          </a:p>
          <a:p>
            <a:pPr marL="914400" lvl="2" indent="0">
              <a:lnSpc>
                <a:spcPct val="120000"/>
              </a:lnSpc>
              <a:buNone/>
            </a:pPr>
            <a:r>
              <a:rPr lang="ro" sz="1400" dirty="0"/>
              <a:t>Elaborați un plan de adaptare scris care să fie actualizat periodic. diseminează și supraveghează punerea în aplicare a planului.</a:t>
            </a:r>
          </a:p>
          <a:p>
            <a:pPr marL="457200" lvl="1" indent="0">
              <a:lnSpc>
                <a:spcPct val="110000"/>
              </a:lnSpc>
              <a:buNone/>
            </a:pPr>
            <a:r>
              <a:rPr lang="ro" sz="1800" b="1" dirty="0"/>
              <a:t>Pasul 5: Evaluarea impactului și îmbunătățirea calității activităților</a:t>
            </a:r>
          </a:p>
          <a:p>
            <a:pPr marL="914400" lvl="2" indent="0">
              <a:lnSpc>
                <a:spcPct val="110000"/>
              </a:lnSpc>
              <a:buNone/>
            </a:pPr>
            <a:r>
              <a:rPr lang="ro" sz="1400" dirty="0"/>
              <a:t>Evaluați procesul. Determinați valoarea informațiilor obținute și a activităților întreprinse.</a:t>
            </a:r>
            <a:endParaRPr lang="hu-HU" sz="1400" dirty="0"/>
          </a:p>
        </p:txBody>
      </p:sp>
      <p:sp>
        <p:nvSpPr>
          <p:cNvPr id="3" name="Téglalap 2"/>
          <p:cNvSpPr/>
          <p:nvPr/>
        </p:nvSpPr>
        <p:spPr>
          <a:xfrm>
            <a:off x="8461538" y="4883021"/>
            <a:ext cx="3346817" cy="584775"/>
          </a:xfrm>
          <a:prstGeom prst="rect">
            <a:avLst/>
          </a:prstGeom>
        </p:spPr>
        <p:txBody>
          <a:bodyPr wrap="square" rtlCol="0">
            <a:spAutoFit/>
          </a:bodyPr>
          <a:lstStyle/>
          <a:p>
            <a:pPr algn="ctr" rtl="0"/>
            <a:r>
              <a:rPr lang="ro" sz="1600">
                <a:hlinkClick r:id="rId3"/>
              </a:rPr>
              <a:t>https://youtu.be/2PWPGI7NSUo</a:t>
            </a:r>
            <a:endParaRPr lang="hu-HU" sz="1600" dirty="0"/>
          </a:p>
          <a:p>
            <a:pPr algn="ctr" rtl="0"/>
            <a:endParaRPr lang="hu-HU" sz="1600" dirty="0"/>
          </a:p>
        </p:txBody>
      </p:sp>
      <p:pic>
        <p:nvPicPr>
          <p:cNvPr id="5" name="Kép 4" descr="A képen szöveg, clipart látható&#10;&#10;Automatikusan generált leírás">
            <a:extLst>
              <a:ext uri="{FF2B5EF4-FFF2-40B4-BE49-F238E27FC236}">
                <a16:creationId xmlns:a16="http://schemas.microsoft.com/office/drawing/2014/main" id="{70F03A54-EBA9-408A-9B6B-4CE1582C13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3736" y="5251399"/>
            <a:ext cx="1002420" cy="566367"/>
          </a:xfrm>
          <a:prstGeom prst="rect">
            <a:avLst/>
          </a:prstGeom>
        </p:spPr>
      </p:pic>
      <p:sp>
        <p:nvSpPr>
          <p:cNvPr id="7" name="Téglalap 6"/>
          <p:cNvSpPr/>
          <p:nvPr/>
        </p:nvSpPr>
        <p:spPr>
          <a:xfrm>
            <a:off x="7727316" y="6127361"/>
            <a:ext cx="4464684" cy="246221"/>
          </a:xfrm>
          <a:prstGeom prst="rect">
            <a:avLst/>
          </a:prstGeom>
        </p:spPr>
        <p:txBody>
          <a:bodyPr wrap="non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a:t>
            </a:r>
            <a:r>
              <a:rPr lang="ro" sz="1000" dirty="0">
                <a:solidFill>
                  <a:schemeClr val="bg1">
                    <a:lumMod val="50000"/>
                  </a:schemeClr>
                </a:solidFill>
              </a:rPr>
              <a:t> </a:t>
            </a:r>
            <a:r>
              <a:rPr lang="ro" sz="1000" dirty="0">
                <a:solidFill>
                  <a:schemeClr val="bg1">
                    <a:lumMod val="50000"/>
                  </a:schemeClr>
                </a:solidFill>
                <a:hlinkClick r:id="rId5"/>
              </a:rPr>
              <a:t>https://www.cdc.gov/climateandhealth/BRACE.htm</a:t>
            </a:r>
            <a:endParaRPr lang="hu-HU" sz="1000" dirty="0">
              <a:solidFill>
                <a:schemeClr val="bg1">
                  <a:lumMod val="50000"/>
                </a:schemeClr>
              </a:solidFill>
            </a:endParaRPr>
          </a:p>
        </p:txBody>
      </p:sp>
    </p:spTree>
    <p:extLst>
      <p:ext uri="{BB962C8B-B14F-4D97-AF65-F5344CB8AC3E}">
        <p14:creationId xmlns:p14="http://schemas.microsoft.com/office/powerpoint/2010/main" val="20537489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Mesaj pentru acasă</a:t>
            </a:r>
          </a:p>
        </p:txBody>
      </p:sp>
      <p:sp>
        <p:nvSpPr>
          <p:cNvPr id="3" name="Tartalom helye 2"/>
          <p:cNvSpPr>
            <a:spLocks noGrp="1"/>
          </p:cNvSpPr>
          <p:nvPr>
            <p:ph idx="1"/>
          </p:nvPr>
        </p:nvSpPr>
        <p:spPr>
          <a:xfrm>
            <a:off x="192506" y="934775"/>
            <a:ext cx="11737424" cy="5658530"/>
          </a:xfrm>
        </p:spPr>
        <p:txBody>
          <a:bodyPr rtlCol="0">
            <a:normAutofit/>
          </a:bodyPr>
          <a:lstStyle/>
          <a:p>
            <a:pPr rtl="0">
              <a:spcAft>
                <a:spcPts val="1500"/>
              </a:spcAft>
            </a:pPr>
            <a:r>
              <a:rPr lang="ro" sz="2000" dirty="0"/>
              <a:t>Eco-anxietatea și problemele de sănătate mintală în urma dezastrelor sunt considerate probleme majore de sănătate legate de schimbările climatice.</a:t>
            </a:r>
          </a:p>
          <a:p>
            <a:pPr rtl="0">
              <a:spcAft>
                <a:spcPts val="1500"/>
              </a:spcAft>
            </a:pPr>
            <a:r>
              <a:rPr lang="ro" sz="2000" dirty="0"/>
              <a:t>Valurile de caniculă cresc riscul de apariție a unor probleme legate de sănătatea mintală.</a:t>
            </a:r>
          </a:p>
          <a:p>
            <a:pPr rtl="0">
              <a:spcAft>
                <a:spcPts val="1500"/>
              </a:spcAft>
            </a:pPr>
            <a:r>
              <a:rPr lang="ro" sz="2000" dirty="0"/>
              <a:t>Sistemele de asistență medicală ar trebui adaptate pentru a răspunde cererii crescute de servicii de sănătate mintală legate de schimbările climatice.</a:t>
            </a:r>
          </a:p>
          <a:p>
            <a:pPr rtl="0">
              <a:spcAft>
                <a:spcPts val="1500"/>
              </a:spcAft>
            </a:pPr>
            <a:r>
              <a:rPr lang="ro" sz="2000" dirty="0"/>
              <a:t>Profesioniștii din domeniul sănătății resimt mai acut decât populația generală riscurile pentru sănătatea fizică și psihică ale schimbărilor climatice. </a:t>
            </a:r>
          </a:p>
          <a:p>
            <a:pPr rtl="0">
              <a:spcAft>
                <a:spcPts val="1500"/>
              </a:spcAft>
            </a:pPr>
            <a:r>
              <a:rPr lang="ro" sz="2000" dirty="0"/>
              <a:t>Persoanele care lucrează în aer liber sau în medii interioare calde, precum și personalul de intervenție în caz de urgență sunt mai vulnerabile la impactul schimbărilor climatice asupra sănătății decât populația generală.</a:t>
            </a:r>
          </a:p>
          <a:p>
            <a:pPr rtl="0">
              <a:spcAft>
                <a:spcPts val="1500"/>
              </a:spcAft>
            </a:pPr>
            <a:r>
              <a:rPr lang="ro" sz="2000" dirty="0"/>
              <a:t>Schimbările climatice pot duce la creșterea prevalenței, distribuției și gravității pericolelor profesionale cunoscute.</a:t>
            </a:r>
          </a:p>
          <a:p>
            <a:pPr rtl="0"/>
            <a:endParaRPr lang="en-GB" sz="2400" dirty="0"/>
          </a:p>
          <a:p>
            <a:pPr rtl="0"/>
            <a:endParaRPr lang="en-GB" sz="2400" dirty="0"/>
          </a:p>
        </p:txBody>
      </p:sp>
    </p:spTree>
    <p:extLst>
      <p:ext uri="{BB962C8B-B14F-4D97-AF65-F5344CB8AC3E}">
        <p14:creationId xmlns:p14="http://schemas.microsoft.com/office/powerpoint/2010/main" val="12229002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Testează-ți cunoștințele</a:t>
            </a:r>
            <a:endParaRPr lang="hu-HU" b="1" dirty="0"/>
          </a:p>
        </p:txBody>
      </p:sp>
      <p:sp>
        <p:nvSpPr>
          <p:cNvPr id="3" name="Tartalom helye 2"/>
          <p:cNvSpPr>
            <a:spLocks noGrp="1"/>
          </p:cNvSpPr>
          <p:nvPr>
            <p:ph idx="1"/>
          </p:nvPr>
        </p:nvSpPr>
        <p:spPr/>
        <p:txBody>
          <a:bodyPr rtlCol="0">
            <a:normAutofit fontScale="92500"/>
          </a:bodyPr>
          <a:lstStyle/>
          <a:p>
            <a:pPr marL="514350" indent="-514350" rtl="0">
              <a:lnSpc>
                <a:spcPct val="110000"/>
              </a:lnSpc>
              <a:buFont typeface="+mj-lt"/>
              <a:buAutoNum type="arabicParenR"/>
            </a:pPr>
            <a:r>
              <a:rPr lang="ro"/>
              <a:t>Ce efecte asupra sănătății mintale pot apărea în urma dezastrelor?</a:t>
            </a:r>
          </a:p>
          <a:p>
            <a:pPr marL="514350" indent="-514350" rtl="0">
              <a:lnSpc>
                <a:spcPct val="110000"/>
              </a:lnSpc>
              <a:buFont typeface="+mj-lt"/>
              <a:buAutoNum type="arabicParenR"/>
            </a:pPr>
            <a:r>
              <a:rPr lang="ro"/>
              <a:t>Ce este "eco-anxietatea"?</a:t>
            </a:r>
          </a:p>
          <a:p>
            <a:pPr marL="514350" indent="-514350" rtl="0">
              <a:lnSpc>
                <a:spcPct val="110000"/>
              </a:lnSpc>
              <a:buFont typeface="+mj-lt"/>
              <a:buAutoNum type="arabicParenR"/>
            </a:pPr>
            <a:r>
              <a:rPr lang="ro"/>
              <a:t>Rezumați rezultatele studiului privind vremea caldă (și efectele climatice aferente) și rezultatele slabe ale sănătății mintale!</a:t>
            </a:r>
          </a:p>
          <a:p>
            <a:pPr marL="514350" indent="-514350" rtl="0">
              <a:lnSpc>
                <a:spcPct val="110000"/>
              </a:lnSpc>
              <a:buFont typeface="+mj-lt"/>
              <a:buAutoNum type="arabicParenR"/>
            </a:pPr>
            <a:r>
              <a:rPr lang="ro"/>
              <a:t>Care sunt posibilele mecanisme biologice care pot lega căldura de o sănătate mintală precară?</a:t>
            </a:r>
          </a:p>
          <a:p>
            <a:pPr marL="514350" indent="-514350" rtl="0">
              <a:lnSpc>
                <a:spcPct val="110000"/>
              </a:lnSpc>
              <a:buFont typeface="+mj-lt"/>
              <a:buAutoNum type="arabicParenR"/>
            </a:pPr>
            <a:r>
              <a:rPr lang="ro"/>
              <a:t>Cine sunt cei mai expuși riscului de a avea probleme de sănătate mintală legate de schimbările climatice?</a:t>
            </a:r>
          </a:p>
          <a:p>
            <a:pPr marL="514350" indent="-514350" rtl="0">
              <a:lnSpc>
                <a:spcPct val="110000"/>
              </a:lnSpc>
              <a:buFont typeface="+mj-lt"/>
              <a:buAutoNum type="arabicParenR"/>
            </a:pPr>
            <a:r>
              <a:rPr lang="ro"/>
              <a:t>Cum afectează schimbările climatice sistemul de sănătate?</a:t>
            </a:r>
          </a:p>
          <a:p>
            <a:pPr marL="514350" indent="-514350" rtl="0">
              <a:lnSpc>
                <a:spcPct val="110000"/>
              </a:lnSpc>
              <a:buFont typeface="+mj-lt"/>
              <a:buAutoNum type="arabicParenR"/>
            </a:pPr>
            <a:r>
              <a:rPr lang="ro"/>
              <a:t>Cum afectează schimbările climatice sănătatea lucrătorilor?</a:t>
            </a:r>
          </a:p>
          <a:p>
            <a:pPr marL="514350" indent="-514350" rtl="0">
              <a:lnSpc>
                <a:spcPct val="110000"/>
              </a:lnSpc>
              <a:buFont typeface="+mj-lt"/>
              <a:buAutoNum type="arabicParenR"/>
            </a:pPr>
            <a:r>
              <a:rPr lang="ro"/>
              <a:t>Ce factori pot crește susceptibilitatea la riscurile profesionale legate de climă?</a:t>
            </a:r>
          </a:p>
          <a:p>
            <a:pPr marL="514350" indent="-514350" rtl="0">
              <a:lnSpc>
                <a:spcPct val="110000"/>
              </a:lnSpc>
              <a:buFont typeface="+mj-lt"/>
              <a:buAutoNum type="arabicParenR"/>
            </a:pPr>
            <a:r>
              <a:rPr lang="ro"/>
              <a:t>Ce este cadrul "BRACE"?</a:t>
            </a:r>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a:p>
            <a:pPr marL="514350" indent="-514350" rtl="0">
              <a:lnSpc>
                <a:spcPct val="110000"/>
              </a:lnSpc>
              <a:buFont typeface="+mj-lt"/>
              <a:buAutoNum type="arabicParenR"/>
            </a:pPr>
            <a:endParaRPr lang="en-GB" dirty="0"/>
          </a:p>
        </p:txBody>
      </p:sp>
    </p:spTree>
    <p:extLst>
      <p:ext uri="{BB962C8B-B14F-4D97-AF65-F5344CB8AC3E}">
        <p14:creationId xmlns:p14="http://schemas.microsoft.com/office/powerpoint/2010/main" val="3829202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dirty="0"/>
              <a:t>Materiale de citit</a:t>
            </a:r>
            <a:endParaRPr lang="hu-HU" b="1" dirty="0"/>
          </a:p>
        </p:txBody>
      </p:sp>
      <p:sp>
        <p:nvSpPr>
          <p:cNvPr id="3" name="Tartalom helye 2"/>
          <p:cNvSpPr>
            <a:spLocks noGrp="1"/>
          </p:cNvSpPr>
          <p:nvPr>
            <p:ph idx="1"/>
          </p:nvPr>
        </p:nvSpPr>
        <p:spPr/>
        <p:txBody>
          <a:bodyPr rtlCol="0">
            <a:normAutofit/>
          </a:bodyPr>
          <a:lstStyle/>
          <a:p>
            <a:pPr rtl="0"/>
            <a:r>
              <a:rPr lang="ro" sz="2400"/>
              <a:t>Coffey et al.: Înțelegerea eco-anxietății: O analiză sistematică a literaturii actuale și a lacunelor de cunoștințe identificate. The Journal of Climate Change and Health 3 (2021) 1000472. </a:t>
            </a:r>
            <a:r>
              <a:rPr lang="ro" sz="2400">
                <a:hlinkClick r:id="rId2"/>
              </a:rPr>
              <a:t>https://doi.org/10.1016/j.joclim.2021.100047</a:t>
            </a:r>
            <a:endParaRPr lang="hu-HU" sz="2400" dirty="0"/>
          </a:p>
          <a:p>
            <a:pPr rtl="0"/>
            <a:r>
              <a:rPr lang="ro" sz="2400"/>
              <a:t>Liu et al.: Există o asociere între vremea caldă și rezultatele slabe ale sănătății mintale? O revizuire sistematică și o meta-analiză. Environ Int. 2021. </a:t>
            </a:r>
            <a:r>
              <a:rPr lang="ro" sz="2400">
                <a:hlinkClick r:id="rId3"/>
              </a:rPr>
              <a:t>https://doi.org/10.1016/j.envint.2021.106533</a:t>
            </a:r>
            <a:endParaRPr lang="hu-HU" sz="2400" dirty="0"/>
          </a:p>
          <a:p>
            <a:pPr rtl="0"/>
            <a:r>
              <a:rPr lang="ro" sz="2400"/>
              <a:t>Löhmus M.: Posibile mecanisme biologice care leagă sănătatea mintală și căldura - o analiză contemplativă. Int J Environ Res Public Health. 2018. </a:t>
            </a:r>
            <a:r>
              <a:rPr lang="ro" sz="2400">
                <a:hlinkClick r:id="rId4"/>
              </a:rPr>
              <a:t>https://doi.org/10.3390/ijerph15071515</a:t>
            </a:r>
            <a:endParaRPr lang="hu-HU" sz="2400" dirty="0"/>
          </a:p>
          <a:p>
            <a:pPr rtl="0"/>
            <a:r>
              <a:rPr lang="ro" sz="2400"/>
              <a:t>Schulte și Chun: Schimbările climatice și securitatea și sănătatea la locul de muncă: Stabilirea unui cadru preliminar. J Occup Environ Hyg 2009. </a:t>
            </a:r>
            <a:r>
              <a:rPr lang="ro" sz="2400">
                <a:hlinkClick r:id="rId5"/>
              </a:rPr>
              <a:t>https://doi.org/10.1080/15459620903066008</a:t>
            </a:r>
            <a:endParaRPr lang="hu-HU" sz="2400" dirty="0"/>
          </a:p>
          <a:p>
            <a:pPr rtl="0"/>
            <a:endParaRPr lang="en-US" sz="2400" dirty="0"/>
          </a:p>
          <a:p>
            <a:pPr rtl="0"/>
            <a:endParaRPr lang="en-US" sz="2400" dirty="0"/>
          </a:p>
          <a:p>
            <a:pPr rtl="0"/>
            <a:endParaRPr lang="hu-HU" sz="2400" dirty="0"/>
          </a:p>
        </p:txBody>
      </p:sp>
    </p:spTree>
    <p:extLst>
      <p:ext uri="{BB962C8B-B14F-4D97-AF65-F5344CB8AC3E}">
        <p14:creationId xmlns:p14="http://schemas.microsoft.com/office/powerpoint/2010/main" val="32254381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908897"/>
            <a:ext cx="11896825" cy="5370897"/>
          </a:xfrm>
        </p:spPr>
        <p:txBody>
          <a:bodyPr rtlCol="0"/>
          <a:lstStyle/>
          <a:p>
            <a:pPr marL="0" indent="0" algn="ctr" rtl="0">
              <a:buNone/>
            </a:pPr>
            <a:r>
              <a:rPr lang="ro" sz="3600" b="1" dirty="0"/>
              <a:t>Vă mulțumim pentru atenție!</a:t>
            </a:r>
          </a:p>
          <a:p>
            <a:pPr marL="0" indent="0" algn="ctr" rtl="0">
              <a:buNone/>
            </a:pPr>
            <a:r>
              <a:rPr lang="ro" sz="2000" smtClean="0"/>
              <a:t>Această </a:t>
            </a:r>
            <a:r>
              <a:rPr lang="ro" sz="2000" dirty="0"/>
              <a:t>prezentare a fost dezvoltată de proiectul CLIMATEMED, susținut de programul Erasmus+ al UE. </a:t>
            </a:r>
          </a:p>
          <a:p>
            <a:pPr marL="0" indent="0" rtl="0">
              <a:buNone/>
            </a:pPr>
            <a:r>
              <a:rPr lang="ro" sz="2000" dirty="0"/>
              <a:t> </a:t>
            </a:r>
          </a:p>
          <a:p>
            <a:pPr marL="0" indent="0" rtl="0">
              <a:buNone/>
            </a:pPr>
            <a:endParaRPr lang="en-US" dirty="0"/>
          </a:p>
          <a:p>
            <a:pPr marL="0" indent="0" rtl="0">
              <a:buNone/>
            </a:pPr>
            <a:endParaRPr lang="en-US"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898770" y="2730107"/>
            <a:ext cx="82980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Universitatea</a:t>
            </a:r>
            <a:r>
              <a:rPr lang="hu-HU" dirty="0">
                <a:solidFill>
                  <a:schemeClr val="tx1"/>
                </a:solidFill>
              </a:rPr>
              <a:t> din Pécs </a:t>
            </a:r>
            <a:r>
              <a:rPr lang="hu-HU" dirty="0" err="1">
                <a:solidFill>
                  <a:schemeClr val="tx1"/>
                </a:solidFill>
              </a:rPr>
              <a:t>Facultatea</a:t>
            </a:r>
            <a:r>
              <a:rPr lang="hu-HU" dirty="0">
                <a:solidFill>
                  <a:schemeClr val="tx1"/>
                </a:solidFill>
              </a:rPr>
              <a:t> de </a:t>
            </a:r>
            <a:r>
              <a:rPr lang="hu-HU" dirty="0" err="1" smtClean="0">
                <a:solidFill>
                  <a:schemeClr val="tx1"/>
                </a:solidFill>
              </a:rPr>
              <a:t>Medicină</a:t>
            </a:r>
            <a:r>
              <a:rPr lang="hu-HU" dirty="0" smtClean="0">
                <a:solidFill>
                  <a:schemeClr val="tx1"/>
                </a:solidFill>
              </a:rPr>
              <a:t/>
            </a:r>
            <a:br>
              <a:rPr lang="hu-HU" dirty="0" smtClean="0">
                <a:solidFill>
                  <a:schemeClr val="tx1"/>
                </a:solidFill>
              </a:rPr>
            </a:br>
            <a:r>
              <a:rPr lang="hu-HU" dirty="0" err="1" smtClean="0">
                <a:solidFill>
                  <a:schemeClr val="tx1"/>
                </a:solidFill>
              </a:rPr>
              <a:t>Generală</a:t>
            </a:r>
            <a:r>
              <a:rPr lang="hu-HU" dirty="0" smtClean="0">
                <a:solidFill>
                  <a:schemeClr val="tx1"/>
                </a:solidFill>
              </a:rPr>
              <a:t> </a:t>
            </a:r>
            <a:r>
              <a:rPr lang="hu-HU" dirty="0" err="1">
                <a:solidFill>
                  <a:schemeClr val="tx1"/>
                </a:solidFill>
              </a:rPr>
              <a:t>Institutul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ro" dirty="0" smtClean="0">
                <a:solidFill>
                  <a:schemeClr val="tx1"/>
                </a:solidFill>
              </a:rPr>
              <a:t> </a:t>
            </a:r>
            <a:r>
              <a:rPr lang="ro" dirty="0">
                <a:solidFill>
                  <a:schemeClr val="tx1"/>
                </a:solidFill>
              </a:rPr>
              <a:t>– Pécs, Ungaria </a:t>
            </a:r>
          </a:p>
        </p:txBody>
      </p:sp>
      <p:sp>
        <p:nvSpPr>
          <p:cNvPr id="12" name="Téglalap 11"/>
          <p:cNvSpPr/>
          <p:nvPr/>
        </p:nvSpPr>
        <p:spPr>
          <a:xfrm>
            <a:off x="1898770" y="3427279"/>
            <a:ext cx="7367308"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dirty="0">
                <a:solidFill>
                  <a:schemeClr val="tx1"/>
                </a:solidFill>
              </a:rPr>
              <a:t>Centrul pentru Sănătate, Exerciții și Știința Sportului – </a:t>
            </a:r>
            <a:r>
              <a:rPr lang="ro" dirty="0" smtClean="0">
                <a:solidFill>
                  <a:schemeClr val="tx1"/>
                </a:solidFill>
              </a:rPr>
              <a:t>Belgrad, </a:t>
            </a:r>
            <a:r>
              <a:rPr lang="ro" dirty="0">
                <a:solidFill>
                  <a:schemeClr val="tx1"/>
                </a:solidFill>
              </a:rPr>
              <a:t>Serbia  </a:t>
            </a:r>
          </a:p>
        </p:txBody>
      </p:sp>
      <p:sp>
        <p:nvSpPr>
          <p:cNvPr id="13" name="Téglalap 12"/>
          <p:cNvSpPr/>
          <p:nvPr/>
        </p:nvSpPr>
        <p:spPr>
          <a:xfrm>
            <a:off x="1946160" y="4177186"/>
            <a:ext cx="7351585"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hu-HU" dirty="0" err="1">
                <a:solidFill>
                  <a:schemeClr val="tx1"/>
                </a:solidFill>
              </a:rPr>
              <a:t>Centrul</a:t>
            </a:r>
            <a:r>
              <a:rPr lang="hu-HU" dirty="0">
                <a:solidFill>
                  <a:schemeClr val="tx1"/>
                </a:solidFill>
              </a:rPr>
              <a:t> </a:t>
            </a:r>
            <a:r>
              <a:rPr lang="hu-HU" dirty="0" err="1">
                <a:solidFill>
                  <a:schemeClr val="tx1"/>
                </a:solidFill>
              </a:rPr>
              <a:t>Național</a:t>
            </a:r>
            <a:r>
              <a:rPr lang="hu-HU" dirty="0">
                <a:solidFill>
                  <a:schemeClr val="tx1"/>
                </a:solidFill>
              </a:rPr>
              <a:t> de </a:t>
            </a:r>
            <a:r>
              <a:rPr lang="hu-HU" dirty="0" err="1">
                <a:solidFill>
                  <a:schemeClr val="tx1"/>
                </a:solidFill>
              </a:rPr>
              <a:t>Sănătate</a:t>
            </a:r>
            <a:r>
              <a:rPr lang="hu-HU" dirty="0">
                <a:solidFill>
                  <a:schemeClr val="tx1"/>
                </a:solidFill>
              </a:rPr>
              <a:t> </a:t>
            </a:r>
            <a:r>
              <a:rPr lang="hu-HU" dirty="0" err="1">
                <a:solidFill>
                  <a:schemeClr val="tx1"/>
                </a:solidFill>
              </a:rPr>
              <a:t>Publică</a:t>
            </a:r>
            <a:r>
              <a:rPr lang="hu-HU" dirty="0">
                <a:solidFill>
                  <a:schemeClr val="tx1"/>
                </a:solidFill>
              </a:rPr>
              <a:t> </a:t>
            </a:r>
            <a:r>
              <a:rPr lang="hu-HU" dirty="0" err="1">
                <a:solidFill>
                  <a:schemeClr val="tx1"/>
                </a:solidFill>
              </a:rPr>
              <a:t>și</a:t>
            </a:r>
            <a:r>
              <a:rPr lang="hu-HU" dirty="0">
                <a:solidFill>
                  <a:schemeClr val="tx1"/>
                </a:solidFill>
              </a:rPr>
              <a:t> </a:t>
            </a:r>
            <a:r>
              <a:rPr lang="hu-HU" dirty="0" err="1">
                <a:solidFill>
                  <a:schemeClr val="tx1"/>
                </a:solidFill>
              </a:rPr>
              <a:t>Farmacie</a:t>
            </a:r>
            <a:r>
              <a:rPr lang="ro" dirty="0" smtClean="0">
                <a:solidFill>
                  <a:schemeClr val="tx1"/>
                </a:solidFill>
              </a:rPr>
              <a:t> </a:t>
            </a:r>
            <a:r>
              <a:rPr lang="ro" dirty="0">
                <a:solidFill>
                  <a:schemeClr val="tx1"/>
                </a:solidFill>
              </a:rPr>
              <a:t>– Budapesta, Ungaria </a:t>
            </a:r>
          </a:p>
        </p:txBody>
      </p:sp>
      <p:sp>
        <p:nvSpPr>
          <p:cNvPr id="14" name="Téglalap 13"/>
          <p:cNvSpPr/>
          <p:nvPr/>
        </p:nvSpPr>
        <p:spPr>
          <a:xfrm>
            <a:off x="1898770" y="4874897"/>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rPr>
              <a:t>University College Cork – Universitatea Națională a Irlandei – Cork, Irlanda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ro">
                <a:solidFill>
                  <a:schemeClr val="tx1"/>
                </a:solidFill>
                <a:cs typeface="Times New Roman" panose="02020603050405020304" pitchFamily="18" charset="0"/>
              </a:rPr>
              <a:t>Universitatea de Medicina, Farmacie, Stinte si Tehnologie</a:t>
            </a:r>
            <a:r>
              <a:rPr lang="en-US">
                <a:solidFill>
                  <a:schemeClr val="tx1"/>
                </a:solidFill>
                <a:cs typeface="Times New Roman" panose="02020603050405020304" pitchFamily="18" charset="0"/>
              </a:rPr>
              <a:t/>
            </a:r>
            <a:br>
              <a:rPr lang="en-US">
                <a:solidFill>
                  <a:schemeClr val="tx1"/>
                </a:solidFill>
                <a:cs typeface="Times New Roman" panose="02020603050405020304" pitchFamily="18" charset="0"/>
              </a:rPr>
            </a:br>
            <a:r>
              <a:rPr lang="ro">
                <a:solidFill>
                  <a:schemeClr val="tx1"/>
                </a:solidFill>
                <a:cs typeface="Times New Roman" panose="02020603050405020304" pitchFamily="18" charset="0"/>
              </a:rPr>
              <a:t>George Emil Palade din Tîrgu Mureș</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 </a:t>
            </a:r>
            <a:r>
              <a:rPr lang="ro">
                <a:solidFill>
                  <a:schemeClr val="tx1"/>
                </a:solidFill>
              </a:rPr>
              <a:t>–</a:t>
            </a:r>
            <a:r>
              <a:rPr lang="ro" sz="800">
                <a:solidFill>
                  <a:schemeClr val="tx1"/>
                </a:solidFill>
                <a:cs typeface="Times New Roman" panose="02020603050405020304" pitchFamily="18" charset="0"/>
              </a:rPr>
              <a:t> </a:t>
            </a:r>
            <a:r>
              <a:rPr lang="ro">
                <a:solidFill>
                  <a:schemeClr val="tx1"/>
                </a:solidFill>
                <a:cs typeface="Times New Roman" panose="02020603050405020304" pitchFamily="18" charset="0"/>
              </a:rPr>
              <a:t>Tîrgu Mureș, România</a:t>
            </a:r>
            <a:r>
              <a:rPr lang="ro">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595355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838200" y="70839"/>
            <a:ext cx="10515600" cy="1325563"/>
          </a:xfrm>
        </p:spPr>
        <p:txBody>
          <a:bodyPr rtlCol="0">
            <a:normAutofit/>
          </a:bodyPr>
          <a:lstStyle/>
          <a:p>
            <a:pPr algn="ctr" rtl="0"/>
            <a:r>
              <a:rPr lang="ro" sz="3200" b="1"/>
              <a:t>Cum afectează schimbările climatice sănătatea?</a:t>
            </a:r>
            <a:endParaRPr lang="hu-HU" sz="3200" b="1" dirty="0"/>
          </a:p>
        </p:txBody>
      </p:sp>
      <p:graphicFrame>
        <p:nvGraphicFramePr>
          <p:cNvPr id="3" name="Diagram 2"/>
          <p:cNvGraphicFramePr/>
          <p:nvPr>
            <p:extLst>
              <p:ext uri="{D42A27DB-BD31-4B8C-83A1-F6EECF244321}">
                <p14:modId xmlns:p14="http://schemas.microsoft.com/office/powerpoint/2010/main" val="990032456"/>
              </p:ext>
            </p:extLst>
          </p:nvPr>
        </p:nvGraphicFramePr>
        <p:xfrm>
          <a:off x="457199" y="583018"/>
          <a:ext cx="11396133" cy="59816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Lekerekített téglalap 3"/>
          <p:cNvSpPr/>
          <p:nvPr/>
        </p:nvSpPr>
        <p:spPr>
          <a:xfrm>
            <a:off x="9079366" y="1102918"/>
            <a:ext cx="2975212" cy="2320120"/>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147363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sz="3200" b="1"/>
              <a:t>Proiecțiile viitoare ale Grupului interguvernamental de experți privind schimbările climatice (IPCC)</a:t>
            </a:r>
          </a:p>
        </p:txBody>
      </p:sp>
      <p:sp>
        <p:nvSpPr>
          <p:cNvPr id="4" name="Tartalom helye 3"/>
          <p:cNvSpPr>
            <a:spLocks noGrp="1"/>
          </p:cNvSpPr>
          <p:nvPr>
            <p:ph idx="1"/>
          </p:nvPr>
        </p:nvSpPr>
        <p:spPr>
          <a:xfrm>
            <a:off x="295175" y="4978739"/>
            <a:ext cx="11896825" cy="1023988"/>
          </a:xfrm>
        </p:spPr>
        <p:txBody>
          <a:bodyPr rtlCol="0">
            <a:normAutofit fontScale="92500" lnSpcReduction="20000"/>
          </a:bodyPr>
          <a:lstStyle/>
          <a:p>
            <a:pPr rtl="0">
              <a:lnSpc>
                <a:spcPct val="110000"/>
              </a:lnSpc>
            </a:pPr>
            <a:r>
              <a:rPr lang="ro" sz="2000"/>
              <a:t>Evaluarea calitativă a impactului schimbărilor climatice asupra sănătății, cu și fără măsuri de adaptare.</a:t>
            </a:r>
          </a:p>
          <a:p>
            <a:pPr rtl="0">
              <a:lnSpc>
                <a:spcPct val="110000"/>
              </a:lnSpc>
            </a:pPr>
            <a:r>
              <a:rPr lang="ro" sz="2000"/>
              <a:t>Lățimea feliilor oferă o indicație a sarcinii atribuibile pentru fiecare impact asupra sănătății, iar zona albastru deschis indică proporția care ar putea fi evitată prin măsuri de adaptare puternice.</a:t>
            </a:r>
          </a:p>
        </p:txBody>
      </p:sp>
      <p:sp>
        <p:nvSpPr>
          <p:cNvPr id="6" name="Téglalap 5"/>
          <p:cNvSpPr/>
          <p:nvPr/>
        </p:nvSpPr>
        <p:spPr>
          <a:xfrm>
            <a:off x="192505" y="6031827"/>
            <a:ext cx="9252437" cy="307777"/>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o" sz="1400" b="0" i="0" u="none" strike="noStrike" kern="1200" cap="none" spc="0" normalizeH="0" noProof="0" dirty="0">
                <a:ln>
                  <a:noFill/>
                </a:ln>
                <a:solidFill>
                  <a:schemeClr val="bg1">
                    <a:lumMod val="50000"/>
                  </a:schemeClr>
                </a:solidFill>
                <a:effectLst/>
                <a:uLnTx/>
                <a:uFillTx/>
                <a:ea typeface="Tahoma" panose="020B0604030504040204" pitchFamily="34" charset="0"/>
                <a:cs typeface="Tahoma" panose="020B0604030504040204" pitchFamily="34" charset="0"/>
              </a:rPr>
              <a:t>Sursa: Profiluri de țară privind clima și sănătatea - 2015, o privire de ansamblu la nivel mondial, OMS 2015</a:t>
            </a:r>
          </a:p>
        </p:txBody>
      </p:sp>
      <p:pic>
        <p:nvPicPr>
          <p:cNvPr id="5" name="Kép 4"/>
          <p:cNvPicPr>
            <a:picLocks noChangeAspect="1"/>
          </p:cNvPicPr>
          <p:nvPr/>
        </p:nvPicPr>
        <p:blipFill>
          <a:blip r:embed="rId2"/>
          <a:stretch>
            <a:fillRect/>
          </a:stretch>
        </p:blipFill>
        <p:spPr>
          <a:xfrm>
            <a:off x="975181" y="887322"/>
            <a:ext cx="5153565" cy="3906735"/>
          </a:xfrm>
          <a:prstGeom prst="rect">
            <a:avLst/>
          </a:prstGeom>
        </p:spPr>
      </p:pic>
      <p:pic>
        <p:nvPicPr>
          <p:cNvPr id="7" name="Kép 6"/>
          <p:cNvPicPr>
            <a:picLocks noChangeAspect="1"/>
          </p:cNvPicPr>
          <p:nvPr/>
        </p:nvPicPr>
        <p:blipFill>
          <a:blip r:embed="rId3"/>
          <a:stretch>
            <a:fillRect/>
          </a:stretch>
        </p:blipFill>
        <p:spPr>
          <a:xfrm>
            <a:off x="6902390" y="1788271"/>
            <a:ext cx="4120112" cy="2104839"/>
          </a:xfrm>
          <a:prstGeom prst="rect">
            <a:avLst/>
          </a:prstGeom>
        </p:spPr>
      </p:pic>
      <p:sp>
        <p:nvSpPr>
          <p:cNvPr id="3" name="Lekerekített téglalap 2"/>
          <p:cNvSpPr/>
          <p:nvPr/>
        </p:nvSpPr>
        <p:spPr>
          <a:xfrm>
            <a:off x="4831307" y="3179928"/>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
        <p:nvSpPr>
          <p:cNvPr id="8" name="Lekerekített téglalap 7"/>
          <p:cNvSpPr/>
          <p:nvPr/>
        </p:nvSpPr>
        <p:spPr>
          <a:xfrm>
            <a:off x="4755006" y="3828630"/>
            <a:ext cx="1173708" cy="464024"/>
          </a:xfrm>
          <a:prstGeom prst="roundRect">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2240350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ím 1"/>
          <p:cNvSpPr>
            <a:spLocks noGrp="1"/>
          </p:cNvSpPr>
          <p:nvPr>
            <p:ph type="title"/>
          </p:nvPr>
        </p:nvSpPr>
        <p:spPr/>
        <p:txBody>
          <a:bodyPr rtlCol="0"/>
          <a:lstStyle/>
          <a:p>
            <a:pPr rtl="0" eaLnBrk="1" hangingPunct="1"/>
            <a:r>
              <a:rPr lang="ro" sz="3200" b="1"/>
              <a:t>Tulburări psihice</a:t>
            </a:r>
            <a:endParaRPr lang="hu-HU" altLang="hu-HU" sz="3200" b="1" dirty="0"/>
          </a:p>
        </p:txBody>
      </p:sp>
      <p:pic>
        <p:nvPicPr>
          <p:cNvPr id="5" name="Tartalom hely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3780" y="839277"/>
            <a:ext cx="9813674" cy="5123177"/>
          </a:xfrm>
          <a:prstGeom prst="rect">
            <a:avLst/>
          </a:prstGeom>
          <a:ln w="3175">
            <a:solidFill>
              <a:schemeClr val="bg1">
                <a:lumMod val="85000"/>
              </a:schemeClr>
            </a:solidFill>
          </a:ln>
        </p:spPr>
      </p:pic>
      <p:sp>
        <p:nvSpPr>
          <p:cNvPr id="6" name="Téglalap 5"/>
          <p:cNvSpPr/>
          <p:nvPr/>
        </p:nvSpPr>
        <p:spPr>
          <a:xfrm>
            <a:off x="192505" y="6199721"/>
            <a:ext cx="5179282" cy="246221"/>
          </a:xfrm>
          <a:prstGeom prst="rect">
            <a:avLst/>
          </a:prstGeom>
        </p:spPr>
        <p:txBody>
          <a:bodyPr wrap="square" rtlCol="0">
            <a:spAutoFit/>
          </a:bodyPr>
          <a:lstStyle/>
          <a:p>
            <a:pPr rtl="0"/>
            <a:r>
              <a:rPr lang="ro" sz="1000" dirty="0">
                <a:solidFill>
                  <a:schemeClr val="bg1">
                    <a:lumMod val="50000"/>
                  </a:schemeClr>
                </a:solidFill>
                <a:ea typeface="Tahoma" panose="020B0604030504040204" pitchFamily="34" charset="0"/>
                <a:cs typeface="Tahoma" panose="020B0604030504040204" pitchFamily="34" charset="0"/>
              </a:rPr>
              <a:t>Sursa (accesat la 14.06.2023): </a:t>
            </a:r>
            <a:r>
              <a:rPr lang="ro" sz="1000" dirty="0">
                <a:solidFill>
                  <a:schemeClr val="bg1">
                    <a:lumMod val="50000"/>
                  </a:schemeClr>
                </a:solidFill>
                <a:ea typeface="Tahoma" panose="020B0604030504040204" pitchFamily="34" charset="0"/>
                <a:cs typeface="Tahoma" panose="020B0604030504040204" pitchFamily="34" charset="0"/>
                <a:hlinkClick r:id="rId3"/>
              </a:rPr>
              <a:t>https://ourworldindata.org/mental-health</a:t>
            </a:r>
            <a:endParaRPr lang="hu-HU" sz="1000" dirty="0">
              <a:solidFill>
                <a:schemeClr val="bg1">
                  <a:lumMod val="50000"/>
                </a:schemeClr>
              </a:solidFill>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03176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163289" y="6057446"/>
            <a:ext cx="5848944" cy="246221"/>
          </a:xfrm>
          <a:prstGeom prst="rect">
            <a:avLst/>
          </a:prstGeom>
        </p:spPr>
        <p:txBody>
          <a:bodyPr wrap="square" rtlCol="0">
            <a:spAutoFit/>
          </a:bodyPr>
          <a:lstStyle/>
          <a:p>
            <a:pPr rtl="0"/>
            <a:r>
              <a:rPr lang="ro" sz="1000" dirty="0">
                <a:solidFill>
                  <a:schemeClr val="bg1">
                    <a:lumMod val="50000"/>
                  </a:schemeClr>
                </a:solidFill>
                <a:ea typeface="Tahoma" panose="020B0604030504040204" pitchFamily="34" charset="0"/>
                <a:cs typeface="Tahoma" panose="020B0604030504040204" pitchFamily="34" charset="0"/>
              </a:rPr>
              <a:t>Sursa (accesat la 14.06.2023): </a:t>
            </a:r>
            <a:r>
              <a:rPr lang="ro" sz="1000" dirty="0">
                <a:solidFill>
                  <a:schemeClr val="bg1">
                    <a:lumMod val="50000"/>
                  </a:schemeClr>
                </a:solidFill>
                <a:ea typeface="Tahoma" panose="020B0604030504040204" pitchFamily="34" charset="0"/>
                <a:cs typeface="Tahoma" panose="020B0604030504040204" pitchFamily="34" charset="0"/>
                <a:hlinkClick r:id="rId3"/>
              </a:rPr>
              <a:t>https://ourworldindata.org/mental-health</a:t>
            </a:r>
            <a:endParaRPr lang="en-GB" sz="1000" dirty="0">
              <a:solidFill>
                <a:schemeClr val="bg1">
                  <a:lumMod val="50000"/>
                </a:schemeClr>
              </a:solidFill>
              <a:ea typeface="Tahoma" panose="020B0604030504040204" pitchFamily="34" charset="0"/>
              <a:cs typeface="Tahoma" panose="020B0604030504040204" pitchFamily="34" charset="0"/>
            </a:endParaRPr>
          </a:p>
        </p:txBody>
      </p:sp>
      <p:pic>
        <p:nvPicPr>
          <p:cNvPr id="2" name="Kép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039" y="114817"/>
            <a:ext cx="8525950" cy="5931426"/>
          </a:xfrm>
          <a:prstGeom prst="rect">
            <a:avLst/>
          </a:prstGeom>
        </p:spPr>
      </p:pic>
    </p:spTree>
    <p:extLst>
      <p:ext uri="{BB962C8B-B14F-4D97-AF65-F5344CB8AC3E}">
        <p14:creationId xmlns:p14="http://schemas.microsoft.com/office/powerpoint/2010/main" val="3077299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Eco-anxietate</a:t>
            </a:r>
          </a:p>
        </p:txBody>
      </p:sp>
      <p:sp>
        <p:nvSpPr>
          <p:cNvPr id="3" name="Tartalom helye 2"/>
          <p:cNvSpPr>
            <a:spLocks noGrp="1"/>
          </p:cNvSpPr>
          <p:nvPr>
            <p:ph idx="1"/>
          </p:nvPr>
        </p:nvSpPr>
        <p:spPr>
          <a:xfrm>
            <a:off x="192505" y="1237056"/>
            <a:ext cx="6506678" cy="4867608"/>
          </a:xfrm>
        </p:spPr>
        <p:txBody>
          <a:bodyPr rtlCol="0">
            <a:normAutofit/>
          </a:bodyPr>
          <a:lstStyle/>
          <a:p>
            <a:pPr algn="just" rtl="0">
              <a:spcAft>
                <a:spcPts val="2500"/>
              </a:spcAft>
            </a:pPr>
            <a:r>
              <a:rPr lang="ro" sz="2200" dirty="0"/>
              <a:t>Eco-anxietatea este stresul cauzat de schimbările climatice, oamenii devenind neliniștiți cu privire la viitorul lor. </a:t>
            </a:r>
            <a:endParaRPr lang="hu-HU" sz="2200" dirty="0"/>
          </a:p>
          <a:p>
            <a:pPr algn="just" rtl="0"/>
            <a:r>
              <a:rPr lang="ro" sz="2200" dirty="0" smtClean="0"/>
              <a:t>Există </a:t>
            </a:r>
            <a:r>
              <a:rPr lang="ro" sz="2200" dirty="0"/>
              <a:t>și alți termeni utilizați pentru a înțelege suferința indusă de mediu.</a:t>
            </a:r>
            <a:endParaRPr lang="hu-HU" sz="2200" dirty="0"/>
          </a:p>
          <a:p>
            <a:pPr lvl="1" rtl="0">
              <a:lnSpc>
                <a:spcPct val="150000"/>
              </a:lnSpc>
            </a:pPr>
            <a:r>
              <a:rPr lang="ro" sz="2000" b="1" dirty="0"/>
              <a:t>Durerea ecologică </a:t>
            </a:r>
            <a:endParaRPr lang="ro" sz="2000" b="1" dirty="0" smtClean="0"/>
          </a:p>
          <a:p>
            <a:pPr lvl="1" rtl="0">
              <a:lnSpc>
                <a:spcPct val="150000"/>
              </a:lnSpc>
            </a:pPr>
            <a:r>
              <a:rPr lang="ro" sz="2000" b="1" dirty="0" smtClean="0"/>
              <a:t>Solastalgia</a:t>
            </a:r>
            <a:r>
              <a:rPr lang="ro" sz="2000" dirty="0" smtClean="0"/>
              <a:t> </a:t>
            </a:r>
          </a:p>
          <a:p>
            <a:pPr lvl="1" rtl="0">
              <a:lnSpc>
                <a:spcPct val="150000"/>
              </a:lnSpc>
            </a:pPr>
            <a:r>
              <a:rPr lang="ro" sz="2000" b="1" dirty="0" smtClean="0"/>
              <a:t>Eco-angustul</a:t>
            </a:r>
            <a:endParaRPr lang="hu-HU" sz="2000" dirty="0"/>
          </a:p>
          <a:p>
            <a:pPr lvl="1" rtl="0">
              <a:lnSpc>
                <a:spcPct val="150000"/>
              </a:lnSpc>
            </a:pPr>
            <a:r>
              <a:rPr lang="ro" sz="2000" b="1" dirty="0"/>
              <a:t>Suferința legată de </a:t>
            </a:r>
            <a:r>
              <a:rPr lang="ro" sz="2000" b="1" dirty="0" smtClean="0"/>
              <a:t>mediu</a:t>
            </a:r>
            <a:endParaRPr lang="hu-HU" sz="2000" dirty="0"/>
          </a:p>
          <a:p>
            <a:pPr rtl="0">
              <a:lnSpc>
                <a:spcPct val="100000"/>
              </a:lnSpc>
            </a:pPr>
            <a:endParaRPr lang="hu-HU" sz="2000" dirty="0"/>
          </a:p>
        </p:txBody>
      </p:sp>
      <p:sp>
        <p:nvSpPr>
          <p:cNvPr id="4" name="Téglalap 3"/>
          <p:cNvSpPr/>
          <p:nvPr/>
        </p:nvSpPr>
        <p:spPr>
          <a:xfrm>
            <a:off x="192505" y="6095558"/>
            <a:ext cx="10633646"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smtClean="0">
                <a:solidFill>
                  <a:schemeClr val="bg1">
                    <a:lumMod val="50000"/>
                  </a:schemeClr>
                </a:solidFill>
                <a:hlinkClick r:id="rId2"/>
              </a:rPr>
              <a:t>https</a:t>
            </a:r>
            <a:r>
              <a:rPr lang="ro" sz="1000" dirty="0">
                <a:solidFill>
                  <a:schemeClr val="bg1">
                    <a:lumMod val="50000"/>
                  </a:schemeClr>
                </a:solidFill>
                <a:hlinkClick r:id="rId2"/>
              </a:rPr>
              <a:t>://doi.org/10.1016/j.joclim.2021.100047</a:t>
            </a:r>
            <a:r>
              <a:rPr lang="ro" sz="1000" dirty="0">
                <a:solidFill>
                  <a:schemeClr val="bg1">
                    <a:lumMod val="50000"/>
                  </a:schemeClr>
                </a:solidFill>
              </a:rPr>
              <a:t> </a:t>
            </a:r>
          </a:p>
        </p:txBody>
      </p:sp>
      <p:pic>
        <p:nvPicPr>
          <p:cNvPr id="5" name="Kép 4"/>
          <p:cNvPicPr>
            <a:picLocks noChangeAspect="1"/>
          </p:cNvPicPr>
          <p:nvPr/>
        </p:nvPicPr>
        <p:blipFill>
          <a:blip r:embed="rId3"/>
          <a:stretch>
            <a:fillRect/>
          </a:stretch>
        </p:blipFill>
        <p:spPr>
          <a:xfrm>
            <a:off x="6901317" y="906026"/>
            <a:ext cx="5176122" cy="5189532"/>
          </a:xfrm>
          <a:prstGeom prst="rect">
            <a:avLst/>
          </a:prstGeom>
        </p:spPr>
      </p:pic>
    </p:spTree>
    <p:extLst>
      <p:ext uri="{BB962C8B-B14F-4D97-AF65-F5344CB8AC3E}">
        <p14:creationId xmlns:p14="http://schemas.microsoft.com/office/powerpoint/2010/main" val="842942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ro" b="1"/>
              <a:t>Sfaturi pentru depășirea anxietății ecologice</a:t>
            </a:r>
          </a:p>
        </p:txBody>
      </p:sp>
      <p:sp>
        <p:nvSpPr>
          <p:cNvPr id="3" name="Tartalom helye 2"/>
          <p:cNvSpPr>
            <a:spLocks noGrp="1"/>
          </p:cNvSpPr>
          <p:nvPr>
            <p:ph idx="1"/>
          </p:nvPr>
        </p:nvSpPr>
        <p:spPr>
          <a:xfrm>
            <a:off x="609571" y="966158"/>
            <a:ext cx="5970291" cy="5208091"/>
          </a:xfrm>
        </p:spPr>
        <p:txBody>
          <a:bodyPr rtlCol="0">
            <a:normAutofit/>
          </a:bodyPr>
          <a:lstStyle/>
          <a:p>
            <a:pPr marL="0" indent="0" rtl="0">
              <a:lnSpc>
                <a:spcPct val="100000"/>
              </a:lnSpc>
              <a:spcAft>
                <a:spcPts val="1000"/>
              </a:spcAft>
              <a:buNone/>
            </a:pPr>
            <a:r>
              <a:rPr lang="ro" sz="1700" dirty="0"/>
              <a:t>Cunoașterea inamicului este fundamentală și aici intervine educația privind schimbările climatice. Conștientizați-vă și sensibilizați-i pe ceilalți cu privire la această problemă.</a:t>
            </a:r>
          </a:p>
          <a:p>
            <a:pPr marL="0" indent="0" rtl="0">
              <a:lnSpc>
                <a:spcPct val="100000"/>
              </a:lnSpc>
              <a:spcAft>
                <a:spcPts val="1000"/>
              </a:spcAft>
              <a:buNone/>
            </a:pPr>
            <a:r>
              <a:rPr lang="ro" sz="1700" dirty="0"/>
              <a:t>Să ne angajăm să consumăm și să reciclăm în mod responsabil pentru a proteja cât mai mult posibil mediul înconjurător. De asemenea, reduceți consumul de plastic.</a:t>
            </a:r>
          </a:p>
          <a:p>
            <a:pPr marL="0" indent="0" rtl="0">
              <a:lnSpc>
                <a:spcPct val="100000"/>
              </a:lnSpc>
              <a:spcAft>
                <a:spcPts val="1000"/>
              </a:spcAft>
              <a:buNone/>
            </a:pPr>
            <a:r>
              <a:rPr lang="ro" sz="1700" dirty="0"/>
              <a:t>Desfășurați activități sustenabile, cum ar fi înființarea unei grădini urbane sau plogging (alergați și adunați plasticul de pe jos).</a:t>
            </a:r>
          </a:p>
          <a:p>
            <a:pPr marL="0" indent="0" rtl="0">
              <a:lnSpc>
                <a:spcPct val="100000"/>
              </a:lnSpc>
              <a:spcBef>
                <a:spcPts val="1500"/>
              </a:spcBef>
              <a:spcAft>
                <a:spcPts val="1000"/>
              </a:spcAft>
              <a:buNone/>
            </a:pPr>
            <a:r>
              <a:rPr lang="ro" sz="1700" dirty="0"/>
              <a:t>Să ne angajăm să promovăm mobilitatea și alimentația durabilă. Sănătatea dumneavoastră și a planetei vă va fi recunoscătoare.</a:t>
            </a:r>
          </a:p>
          <a:p>
            <a:pPr marL="0" indent="0" rtl="0">
              <a:lnSpc>
                <a:spcPct val="100000"/>
              </a:lnSpc>
              <a:spcBef>
                <a:spcPts val="1500"/>
              </a:spcBef>
              <a:buNone/>
            </a:pPr>
            <a:r>
              <a:rPr lang="ro" sz="1700" dirty="0"/>
              <a:t>Evitați acele lucruri mărunte care poluează, cum ar fi să lăsați robinetul deschis sau să aruncați guma de mestecat pe jos, pentru că și cel mai mic detaliu contează.</a:t>
            </a:r>
          </a:p>
        </p:txBody>
      </p:sp>
      <p:sp>
        <p:nvSpPr>
          <p:cNvPr id="4" name="Téglalap 3"/>
          <p:cNvSpPr/>
          <p:nvPr/>
        </p:nvSpPr>
        <p:spPr>
          <a:xfrm>
            <a:off x="71736" y="6089408"/>
            <a:ext cx="10633646" cy="246221"/>
          </a:xfrm>
          <a:prstGeom prst="rect">
            <a:avLst/>
          </a:prstGeom>
        </p:spPr>
        <p:txBody>
          <a:bodyPr wrap="square" rtlCol="0">
            <a:spAutoFit/>
          </a:bodyPr>
          <a:lstStyle/>
          <a:p>
            <a:pPr rtl="0"/>
            <a:r>
              <a:rPr lang="ro" sz="1000" dirty="0">
                <a:solidFill>
                  <a:schemeClr val="bg1">
                    <a:lumMod val="50000"/>
                  </a:schemeClr>
                </a:solidFill>
              </a:rPr>
              <a:t>Sursa </a:t>
            </a:r>
            <a:r>
              <a:rPr lang="ro" sz="1000" dirty="0">
                <a:solidFill>
                  <a:schemeClr val="bg1">
                    <a:lumMod val="50000"/>
                  </a:schemeClr>
                </a:solidFill>
                <a:ea typeface="Tahoma" panose="020B0604030504040204" pitchFamily="34" charset="0"/>
                <a:cs typeface="Tahoma" panose="020B0604030504040204" pitchFamily="34" charset="0"/>
              </a:rPr>
              <a:t>(accesat la 14.06.2023):</a:t>
            </a:r>
            <a:r>
              <a:rPr lang="ro" sz="1000" dirty="0">
                <a:solidFill>
                  <a:schemeClr val="bg1">
                    <a:lumMod val="50000"/>
                  </a:schemeClr>
                </a:solidFill>
              </a:rPr>
              <a:t> </a:t>
            </a:r>
            <a:r>
              <a:rPr lang="ro" sz="1000" dirty="0">
                <a:solidFill>
                  <a:schemeClr val="bg1">
                    <a:lumMod val="50000"/>
                  </a:schemeClr>
                </a:solidFill>
                <a:hlinkClick r:id="rId2"/>
              </a:rPr>
              <a:t>https://www.iberdrola.com/social-commitment/what-is-ecoanxiety</a:t>
            </a:r>
            <a:endParaRPr lang="hu-HU" sz="1000" dirty="0">
              <a:solidFill>
                <a:schemeClr val="bg1">
                  <a:lumMod val="50000"/>
                </a:schemeClr>
              </a:solidFill>
            </a:endParaRPr>
          </a:p>
        </p:txBody>
      </p:sp>
      <p:pic>
        <p:nvPicPr>
          <p:cNvPr id="12" name="Kép 11"/>
          <p:cNvPicPr>
            <a:picLocks noChangeAspect="1"/>
          </p:cNvPicPr>
          <p:nvPr/>
        </p:nvPicPr>
        <p:blipFill>
          <a:blip r:embed="rId3"/>
          <a:stretch>
            <a:fillRect/>
          </a:stretch>
        </p:blipFill>
        <p:spPr>
          <a:xfrm>
            <a:off x="164546" y="1099149"/>
            <a:ext cx="381000" cy="381000"/>
          </a:xfrm>
          <a:prstGeom prst="rect">
            <a:avLst/>
          </a:prstGeom>
        </p:spPr>
      </p:pic>
      <p:pic>
        <p:nvPicPr>
          <p:cNvPr id="14" name="Kép 13"/>
          <p:cNvPicPr>
            <a:picLocks noChangeAspect="1"/>
          </p:cNvPicPr>
          <p:nvPr/>
        </p:nvPicPr>
        <p:blipFill>
          <a:blip r:embed="rId4"/>
          <a:stretch>
            <a:fillRect/>
          </a:stretch>
        </p:blipFill>
        <p:spPr>
          <a:xfrm>
            <a:off x="164546" y="2082560"/>
            <a:ext cx="381000" cy="381000"/>
          </a:xfrm>
          <a:prstGeom prst="rect">
            <a:avLst/>
          </a:prstGeom>
        </p:spPr>
      </p:pic>
      <p:pic>
        <p:nvPicPr>
          <p:cNvPr id="15" name="Kép 14"/>
          <p:cNvPicPr>
            <a:picLocks noChangeAspect="1"/>
          </p:cNvPicPr>
          <p:nvPr/>
        </p:nvPicPr>
        <p:blipFill>
          <a:blip r:embed="rId5"/>
          <a:stretch>
            <a:fillRect/>
          </a:stretch>
        </p:blipFill>
        <p:spPr>
          <a:xfrm>
            <a:off x="164546" y="3065971"/>
            <a:ext cx="381000" cy="381000"/>
          </a:xfrm>
          <a:prstGeom prst="rect">
            <a:avLst/>
          </a:prstGeom>
        </p:spPr>
      </p:pic>
      <p:pic>
        <p:nvPicPr>
          <p:cNvPr id="16" name="Kép 15"/>
          <p:cNvPicPr>
            <a:picLocks noChangeAspect="1"/>
          </p:cNvPicPr>
          <p:nvPr/>
        </p:nvPicPr>
        <p:blipFill>
          <a:blip r:embed="rId6"/>
          <a:stretch>
            <a:fillRect/>
          </a:stretch>
        </p:blipFill>
        <p:spPr>
          <a:xfrm>
            <a:off x="164546" y="3980372"/>
            <a:ext cx="381000" cy="381000"/>
          </a:xfrm>
          <a:prstGeom prst="rect">
            <a:avLst/>
          </a:prstGeom>
        </p:spPr>
      </p:pic>
      <p:pic>
        <p:nvPicPr>
          <p:cNvPr id="17" name="Kép 16"/>
          <p:cNvPicPr>
            <a:picLocks noChangeAspect="1"/>
          </p:cNvPicPr>
          <p:nvPr/>
        </p:nvPicPr>
        <p:blipFill>
          <a:blip r:embed="rId7"/>
          <a:stretch>
            <a:fillRect/>
          </a:stretch>
        </p:blipFill>
        <p:spPr>
          <a:xfrm>
            <a:off x="164546" y="4953596"/>
            <a:ext cx="381000" cy="381000"/>
          </a:xfrm>
          <a:prstGeom prst="rect">
            <a:avLst/>
          </a:prstGeom>
        </p:spPr>
      </p:pic>
      <p:pic>
        <p:nvPicPr>
          <p:cNvPr id="18" name="Kép 17"/>
          <p:cNvPicPr>
            <a:picLocks noChangeAspect="1"/>
          </p:cNvPicPr>
          <p:nvPr/>
        </p:nvPicPr>
        <p:blipFill>
          <a:blip r:embed="rId8"/>
          <a:stretch>
            <a:fillRect/>
          </a:stretch>
        </p:blipFill>
        <p:spPr>
          <a:xfrm>
            <a:off x="6579862" y="862642"/>
            <a:ext cx="5515183" cy="4642808"/>
          </a:xfrm>
          <a:prstGeom prst="rect">
            <a:avLst/>
          </a:prstGeom>
        </p:spPr>
      </p:pic>
      <p:sp>
        <p:nvSpPr>
          <p:cNvPr id="20" name="Lekerekített téglalap 19"/>
          <p:cNvSpPr/>
          <p:nvPr/>
        </p:nvSpPr>
        <p:spPr>
          <a:xfrm>
            <a:off x="9868620" y="3121778"/>
            <a:ext cx="1880557" cy="2071324"/>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a:p>
        </p:txBody>
      </p:sp>
    </p:spTree>
    <p:extLst>
      <p:ext uri="{BB962C8B-B14F-4D97-AF65-F5344CB8AC3E}">
        <p14:creationId xmlns:p14="http://schemas.microsoft.com/office/powerpoint/2010/main" val="84331347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D5A7EF-E185-488C-9016-8D4B92A94FFC}">
  <ds:schemaRefs>
    <ds:schemaRef ds:uri="http://schemas.microsoft.com/sharepoint/v3/contenttype/forms"/>
  </ds:schemaRefs>
</ds:datastoreItem>
</file>

<file path=customXml/itemProps2.xml><?xml version="1.0" encoding="utf-8"?>
<ds:datastoreItem xmlns:ds="http://schemas.openxmlformats.org/officeDocument/2006/customXml" ds:itemID="{EE74605C-A642-43B2-8D93-D602E3F94B6A}">
  <ds:schemaRefs>
    <ds:schemaRef ds:uri="http://schemas.microsoft.com/office/2006/metadata/properties"/>
    <ds:schemaRef ds:uri="http://schemas.microsoft.com/office/infopath/2007/PartnerControls"/>
    <ds:schemaRef ds:uri="7041af30-ae09-480b-a38a-622eca9a1506"/>
    <ds:schemaRef ds:uri="603c054e-d324-4a4b-bfdc-a44c27811fd1"/>
  </ds:schemaRefs>
</ds:datastoreItem>
</file>

<file path=customXml/itemProps3.xml><?xml version="1.0" encoding="utf-8"?>
<ds:datastoreItem xmlns:ds="http://schemas.openxmlformats.org/officeDocument/2006/customXml" ds:itemID="{978599A4-A785-4F98-9B6D-46108B8B2C33}"/>
</file>

<file path=docProps/app.xml><?xml version="1.0" encoding="utf-8"?>
<Properties xmlns="http://schemas.openxmlformats.org/officeDocument/2006/extended-properties" xmlns:vt="http://schemas.openxmlformats.org/officeDocument/2006/docPropsVTypes">
  <Template>Office-téma</Template>
  <TotalTime>618</TotalTime>
  <Words>3501</Words>
  <Application>Microsoft Office PowerPoint</Application>
  <PresentationFormat>Szélesvásznú</PresentationFormat>
  <Paragraphs>287</Paragraphs>
  <Slides>35</Slides>
  <Notes>3</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35</vt:i4>
      </vt:variant>
    </vt:vector>
  </HeadingPairs>
  <TitlesOfParts>
    <vt:vector size="42" baseType="lpstr">
      <vt:lpstr>Arial</vt:lpstr>
      <vt:lpstr>Calibri</vt:lpstr>
      <vt:lpstr>Garamond</vt:lpstr>
      <vt:lpstr>PT Sans</vt:lpstr>
      <vt:lpstr>Tahoma</vt:lpstr>
      <vt:lpstr>Times New Roman</vt:lpstr>
      <vt:lpstr>Office-téma</vt:lpstr>
      <vt:lpstr>Developing new curriculum outlines and learning materials on climate change's health impacts for medical schools 2021-2-HU01-KA220-HED-000050972</vt:lpstr>
      <vt:lpstr>Impactul schimbărilor climatice privind bolile psihice, sarcina și sănătatea în muncă</vt:lpstr>
      <vt:lpstr>Obiective didactice</vt:lpstr>
      <vt:lpstr>Cum afectează schimbările climatice sănătatea?</vt:lpstr>
      <vt:lpstr>Proiecțiile viitoare ale Grupului interguvernamental de experți privind schimbările climatice (IPCC)</vt:lpstr>
      <vt:lpstr>Tulburări psihice</vt:lpstr>
      <vt:lpstr>PowerPoint-bemutató</vt:lpstr>
      <vt:lpstr>Eco-anxietate</vt:lpstr>
      <vt:lpstr>Sfaturi pentru depășirea anxietății ecologice</vt:lpstr>
      <vt:lpstr>Există o asociere între vremea caldă și rezultatele slabe ale sănătății mintale? O revizuire sistematică și o meta-analiză</vt:lpstr>
      <vt:lpstr>Variația procentuală (interval de încredere de 95%) a mortalității zilnice din cauze specifice în timpul valurilor de căldură scurte și lungi.  La persoanele cu vârsta cuprinsă între 65 și 74 de ani, s-a detectat o creștere semnificativă din punct de vedere statistic a mortalității pentru bolile cerebrovasculare, bolile cronice ale căilor respiratorii inferioare și tulburările mentale și comportamentale.</vt:lpstr>
      <vt:lpstr>Migrația legată de climă în Africa Subsahariană</vt:lpstr>
      <vt:lpstr>Incendii de vegetație în Australia</vt:lpstr>
      <vt:lpstr>Posibile mecanisme biologice care leagă sănătatea mintală și căldura -  analiză contemplativă</vt:lpstr>
      <vt:lpstr>Impactul valurilor de căldură asupra vizitelor la serviciile de urgență din cauze specifice (EDV)</vt:lpstr>
      <vt:lpstr>Sănătatea mintală și tulburările legate de stres</vt:lpstr>
      <vt:lpstr>Probleme de sănătate mintală - Ce pot face persoanele fizice</vt:lpstr>
      <vt:lpstr>Probleme de sănătate mintală - Ce pot face comunitățile</vt:lpstr>
      <vt:lpstr>PowerPoint-bemutató</vt:lpstr>
      <vt:lpstr>Recomandare:</vt:lpstr>
      <vt:lpstr>Cum afectează schimbările climatice sistemul de sănătate?</vt:lpstr>
      <vt:lpstr>Cum afectează schimbările climatice sistemul de sănătate?</vt:lpstr>
      <vt:lpstr>Cum influențează schimbările climatice forța de muncă din domeniul sănătății?</vt:lpstr>
      <vt:lpstr>Cunoștințe, atitudini și practici legate de schimbările climatice și de aspectele de sănătate ale acestora în rândul personalului medical din India </vt:lpstr>
      <vt:lpstr>Schimbările climatice și sănătatea la locul de muncă</vt:lpstr>
      <vt:lpstr>Schimbările climatice și sănătatea la locul de muncă</vt:lpstr>
      <vt:lpstr>Schimbările climatice și sănătatea la locul de muncă - Ce puteți face</vt:lpstr>
      <vt:lpstr>Schimbările climatice și securitatea și sănătatea la locul de muncă</vt:lpstr>
      <vt:lpstr>Schimbările climatice și securitatea și sănătatea la locul de muncă</vt:lpstr>
      <vt:lpstr>Schimbările climatice și securitatea și sănătatea la locul de muncă Factori care ar putea crește susceptibilitatea la pericolele profesionale legate de climă</vt:lpstr>
      <vt:lpstr>Cadrul de dezvoltare a rezilienței împotriva efectelor climatice (BRACE) al CDC</vt:lpstr>
      <vt:lpstr>Mesaj pentru acasă</vt:lpstr>
      <vt:lpstr>Testează-ți cunoștințele</vt:lpstr>
      <vt:lpstr>Materiale de citit</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climate change on mental diseases, occupational load</dc:title>
  <dc:creator>Márovics Gergely Péter</dc:creator>
  <cp:lastModifiedBy>User</cp:lastModifiedBy>
  <cp:revision>52</cp:revision>
  <dcterms:created xsi:type="dcterms:W3CDTF">2023-07-11T12:15:07Z</dcterms:created>
  <dcterms:modified xsi:type="dcterms:W3CDTF">2025-04-22T12:56:57Z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ies>
</file>