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0"/>
  </p:notesMasterIdLst>
  <p:sldIdLst>
    <p:sldId id="444" r:id="rId6"/>
    <p:sldId id="256" r:id="rId7"/>
    <p:sldId id="441" r:id="rId8"/>
    <p:sldId id="265" r:id="rId9"/>
    <p:sldId id="364" r:id="rId10"/>
    <p:sldId id="437" r:id="rId11"/>
    <p:sldId id="438" r:id="rId12"/>
    <p:sldId id="439" r:id="rId13"/>
    <p:sldId id="365" r:id="rId14"/>
    <p:sldId id="368" r:id="rId15"/>
    <p:sldId id="422" r:id="rId16"/>
    <p:sldId id="379" r:id="rId17"/>
    <p:sldId id="414" r:id="rId18"/>
    <p:sldId id="415" r:id="rId19"/>
    <p:sldId id="416" r:id="rId20"/>
    <p:sldId id="418" r:id="rId21"/>
    <p:sldId id="417" r:id="rId22"/>
    <p:sldId id="370" r:id="rId23"/>
    <p:sldId id="406" r:id="rId24"/>
    <p:sldId id="411" r:id="rId25"/>
    <p:sldId id="371" r:id="rId26"/>
    <p:sldId id="372" r:id="rId27"/>
    <p:sldId id="429" r:id="rId28"/>
    <p:sldId id="398" r:id="rId29"/>
    <p:sldId id="431" r:id="rId30"/>
    <p:sldId id="377" r:id="rId31"/>
    <p:sldId id="433" r:id="rId32"/>
    <p:sldId id="435" r:id="rId33"/>
    <p:sldId id="434" r:id="rId34"/>
    <p:sldId id="436" r:id="rId35"/>
    <p:sldId id="440" r:id="rId36"/>
    <p:sldId id="443" r:id="rId37"/>
    <p:sldId id="442" r:id="rId38"/>
    <p:sldId id="445" r:id="rId39"/>
  </p:sldIdLst>
  <p:sldSz cx="12192000" cy="6858000"/>
  <p:notesSz cx="6797675" cy="9926638"/>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8" autoAdjust="0"/>
    <p:restoredTop sz="94660"/>
  </p:normalViewPr>
  <p:slideViewPr>
    <p:cSldViewPr snapToGrid="0" showGuides="1">
      <p:cViewPr varScale="1">
        <p:scale>
          <a:sx n="103" d="100"/>
          <a:sy n="103" d="100"/>
        </p:scale>
        <p:origin x="138" y="294"/>
      </p:cViewPr>
      <p:guideLst>
        <p:guide orient="horz" pos="2160"/>
        <p:guide pos="3840"/>
      </p:guideLst>
    </p:cSldViewPr>
  </p:slideViewPr>
  <p:notesTextViewPr>
    <p:cViewPr>
      <p:scale>
        <a:sx n="3" d="2"/>
        <a:sy n="3" d="2"/>
      </p:scale>
      <p:origin x="0" y="0"/>
    </p:cViewPr>
  </p:notesTextViewPr>
  <p:sorterViewPr>
    <p:cViewPr>
      <p:scale>
        <a:sx n="100" d="100"/>
        <a:sy n="100" d="100"/>
      </p:scale>
      <p:origin x="0" y="-419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pPr rtl="0"/>
            <a:endParaRPr lang="hu-HU"/>
          </a:p>
        </p:txBody>
      </p:sp>
      <p:sp>
        <p:nvSpPr>
          <p:cNvPr id="3" name="Dátum hely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pPr rtl="0"/>
            <a:fld id="{4CEF8E19-871E-4318-9A24-CCB1FE7852FC}" type="datetimeFigureOut">
              <a:rPr lang="hu-HU" smtClean="0"/>
              <a:pPr rtl="0"/>
              <a:t>2025. 04. 22.</a:t>
            </a:fld>
            <a:endParaRPr lang="hu-HU"/>
          </a:p>
        </p:txBody>
      </p:sp>
      <p:sp>
        <p:nvSpPr>
          <p:cNvPr id="4" name="Diakép hely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rtl="0"/>
            <a:endParaRPr lang="hu-HU"/>
          </a:p>
        </p:txBody>
      </p:sp>
      <p:sp>
        <p:nvSpPr>
          <p:cNvPr id="5" name="Jegyzetek hely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6" name="Élőláb hely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pPr rtl="0"/>
            <a:endParaRPr lang="hu-HU"/>
          </a:p>
        </p:txBody>
      </p:sp>
      <p:sp>
        <p:nvSpPr>
          <p:cNvPr id="7" name="Dia számának hely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pPr rtl="0"/>
            <a:fld id="{947D0079-D4B6-43C3-BC69-434FF9AB5953}" type="slidenum">
              <a:rPr lang="hu-HU" smtClean="0"/>
              <a:pPr/>
              <a:t>‹#›</a:t>
            </a:fld>
            <a:endParaRPr lang="hu-HU"/>
          </a:p>
        </p:txBody>
      </p:sp>
    </p:spTree>
    <p:extLst>
      <p:ext uri="{BB962C8B-B14F-4D97-AF65-F5344CB8AC3E}">
        <p14:creationId xmlns:p14="http://schemas.microsoft.com/office/powerpoint/2010/main" val="3143950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ro">
                <a:ea typeface="Calibri"/>
                <a:cs typeface="Calibri"/>
              </a:rPr>
              <a:t>I changed font type for the last paragraph (MZs)</a:t>
            </a:r>
          </a:p>
        </p:txBody>
      </p:sp>
      <p:sp>
        <p:nvSpPr>
          <p:cNvPr id="4" name="Dia számának helye 3"/>
          <p:cNvSpPr>
            <a:spLocks noGrp="1"/>
          </p:cNvSpPr>
          <p:nvPr>
            <p:ph type="sldNum" sz="quarter" idx="5"/>
          </p:nvPr>
        </p:nvSpPr>
        <p:spPr/>
        <p:txBody>
          <a:bodyPr rtlCol="0"/>
          <a:lstStyle/>
          <a:p>
            <a:pPr rtl="0"/>
            <a:fld id="{947D0079-D4B6-43C3-BC69-434FF9AB5953}" type="slidenum">
              <a:rPr lang="hu-HU" smtClean="0"/>
              <a:pPr rtl="0"/>
              <a:t>18</a:t>
            </a:fld>
            <a:endParaRPr lang="hu-HU"/>
          </a:p>
        </p:txBody>
      </p:sp>
    </p:spTree>
    <p:extLst>
      <p:ext uri="{BB962C8B-B14F-4D97-AF65-F5344CB8AC3E}">
        <p14:creationId xmlns:p14="http://schemas.microsoft.com/office/powerpoint/2010/main" val="6152692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ro"/>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ro"/>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spTree>
    <p:extLst>
      <p:ext uri="{BB962C8B-B14F-4D97-AF65-F5344CB8AC3E}">
        <p14:creationId xmlns:p14="http://schemas.microsoft.com/office/powerpoint/2010/main" val="20909636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ro"/>
              <a:t>Titel</a:t>
            </a:r>
          </a:p>
        </p:txBody>
      </p:sp>
      <p:sp>
        <p:nvSpPr>
          <p:cNvPr id="3" name="Tartalom helye 2"/>
          <p:cNvSpPr>
            <a:spLocks noGrp="1"/>
          </p:cNvSpPr>
          <p:nvPr>
            <p:ph idx="1" hasCustomPrompt="1"/>
          </p:nvPr>
        </p:nvSpPr>
        <p:spPr>
          <a:xfrm>
            <a:off x="192505" y="934775"/>
            <a:ext cx="11896825" cy="5370897"/>
          </a:xfrm>
        </p:spPr>
        <p:txBody>
          <a:bodyPr rtlCol="0"/>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rtl="0"/>
            <a:r>
              <a:rPr lang="ro"/>
              <a:t>Main text (First level)</a:t>
            </a:r>
          </a:p>
          <a:p>
            <a:pPr lvl="1" rtl="0"/>
            <a:r>
              <a:rPr lang="ro"/>
              <a:t>Second level</a:t>
            </a:r>
            <a:endParaRPr lang="hu-HU" dirty="0"/>
          </a:p>
          <a:p>
            <a:pPr lvl="2" rtl="0"/>
            <a:r>
              <a:rPr lang="ro"/>
              <a:t>Third level</a:t>
            </a:r>
            <a:endParaRPr lang="hu-HU" dirty="0"/>
          </a:p>
          <a:p>
            <a:pPr lvl="3" rtl="0"/>
            <a:r>
              <a:rPr lang="ro"/>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ro"/>
              <a:t>Titel</a:t>
            </a:r>
          </a:p>
        </p:txBody>
      </p:sp>
      <p:sp>
        <p:nvSpPr>
          <p:cNvPr id="3" name="Tartalom helye 2"/>
          <p:cNvSpPr>
            <a:spLocks noGrp="1"/>
          </p:cNvSpPr>
          <p:nvPr>
            <p:ph idx="1" hasCustomPrompt="1"/>
          </p:nvPr>
        </p:nvSpPr>
        <p:spPr>
          <a:xfrm>
            <a:off x="192505" y="934775"/>
            <a:ext cx="11797245" cy="5370897"/>
          </a:xfrm>
        </p:spPr>
        <p:txBody>
          <a:bodyPr rtlCol="0"/>
          <a:lstStyle>
            <a:lvl1pPr algn="just">
              <a:lnSpc>
                <a:spcPct val="110000"/>
              </a:lnSpc>
              <a:defRPr sz="2400"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rtl="0"/>
            <a:r>
              <a:rPr lang="ro" dirty="0"/>
              <a:t>Main text (First level)</a:t>
            </a:r>
          </a:p>
          <a:p>
            <a:pPr lvl="1" rtl="0"/>
            <a:r>
              <a:rPr lang="ro" dirty="0"/>
              <a:t>Second level</a:t>
            </a:r>
            <a:endParaRPr lang="hu-HU" dirty="0"/>
          </a:p>
          <a:p>
            <a:pPr lvl="2" rtl="0"/>
            <a:r>
              <a:rPr lang="ro" dirty="0"/>
              <a:t>Third level</a:t>
            </a:r>
            <a:endParaRPr lang="hu-HU" dirty="0"/>
          </a:p>
          <a:p>
            <a:pPr lvl="3" rtl="0"/>
            <a:r>
              <a:rPr lang="ro"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pPr rtl="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witter.com/eis2win/status/1405220181408980994/photo/1" TargetMode="External"/><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hyperlink" Target="https://www.mdpi.com/2225-1154/2/3/133"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www.carolinaheartandleg.com/wp-content/uploads/2018/04/ARRHYTHMIA.jp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hyperlink" Target="https://www.express.co.uk/life-style/health/852809/heart-disease-flu-cold-winter"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epa.gov/climate-indicators/climate-change-indicators-heat-related-deaths" TargetMode="External"/><Relationship Id="rId1" Type="http://schemas.openxmlformats.org/officeDocument/2006/relationships/slideLayout" Target="../slideLayouts/slideLayout2.xml"/><Relationship Id="rId6" Type="http://schemas.openxmlformats.org/officeDocument/2006/relationships/hyperlink" Target="https://archive.ipcc.ch/publications_and_data/ar4/wg2/en/figure-c1-2.html"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hyperlink" Target="https://www.iqair.com/newsroom/2021-WHO-air-quality-guideline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newsroom.heart.org/news/leading-cardiovascular-organizations-call-for-urgent-action-to-reduce-air-pollution" TargetMode="External"/><Relationship Id="rId7" Type="http://schemas.openxmlformats.org/officeDocument/2006/relationships/hyperlink" Target="https://www.metrohospitals.com/blogs/cardiology-ctvs/what-is-cardiac-arrhythmia" TargetMode="External"/><Relationship Id="rId2" Type="http://schemas.openxmlformats.org/officeDocument/2006/relationships/image" Target="../media/image26.jp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hyperlink" Target="https://newsroom.heart.org/file/infographic-numbers?action=" TargetMode="Externa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ahajournals.org/doi/10.1161/CIRCULATIONAHA.121.058058" TargetMode="Externa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hyperlink" Target="https://particleandfibretoxicology.biomedcentral.com/articles/10.1186/s12989-020-00394-8"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community.wmo.int/en/activity-areas/urban/urban-heat-island" TargetMode="Externa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hyperlink" Target="https://www.nytimes.com/interactive/2020/08/24/climate/racism-redlining-cities-global-warming.html"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toolkit.climate.gov/image/3378" TargetMode="External"/><Relationship Id="rId1" Type="http://schemas.openxmlformats.org/officeDocument/2006/relationships/slideLayout" Target="../slideLayouts/slideLayout2.xml"/><Relationship Id="rId5" Type="http://schemas.openxmlformats.org/officeDocument/2006/relationships/image" Target="../media/image34.jpg"/><Relationship Id="rId4" Type="http://schemas.openxmlformats.org/officeDocument/2006/relationships/hyperlink" Target="https://www.famelab.gr/thousands-of-migrant-workers-died-in-qatars-extreme-heat/"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who.int/news-room/fact-sheets/detail/climate-change-and-health"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www.hsph.harvard.edu/healthybuildings%20/" TargetMode="Externa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hyperlink" Target="file:///C:\Users\Lenovo\Downloads\9789289071918-eng.pdf"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jacc.org/doi/10.1016/j.jacc.2022.10.040"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s://twitter.com/USEmbassyPH/status/1124112965878284290"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hyperlink" Target="https://www.weather.gov/rah/heat"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1.jfif"/><Relationship Id="rId2" Type="http://schemas.openxmlformats.org/officeDocument/2006/relationships/hyperlink" Target="https://twitter.com/IFMSA/status/1310634998748385283/photo/1"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grist.org/health/doctors-climate-change-health-medicine-anthony-fauci/"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hyperlink" Target="https://www.cdc.gov/climateandhealth/images/climate_change_health_impacts600w.jpg?_=06389"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406054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Impactul temperaturii aerului</a:t>
            </a:r>
            <a:r>
              <a:rPr lang="ro">
                <a:solidFill>
                  <a:schemeClr val="tx1"/>
                </a:solidFill>
              </a:rPr>
              <a:t> </a:t>
            </a:r>
            <a:r>
              <a:rPr lang="ro" b="1">
                <a:solidFill>
                  <a:schemeClr val="tx1"/>
                </a:solidFill>
              </a:rPr>
              <a:t>asupra BCV</a:t>
            </a:r>
            <a:endParaRPr lang="en-US" dirty="0">
              <a:solidFill>
                <a:schemeClr val="tx1"/>
              </a:solidFill>
              <a:cs typeface="Calibri"/>
            </a:endParaRPr>
          </a:p>
        </p:txBody>
      </p:sp>
      <p:pic>
        <p:nvPicPr>
          <p:cNvPr id="6" name="Picture 5" descr="Diagram&#10;&#10;Description automatically generated">
            <a:extLst>
              <a:ext uri="{FF2B5EF4-FFF2-40B4-BE49-F238E27FC236}">
                <a16:creationId xmlns:a16="http://schemas.microsoft.com/office/drawing/2014/main" id="{887BB6EA-944A-8B9C-BE7F-B02AA8BED00B}"/>
              </a:ext>
            </a:extLst>
          </p:cNvPr>
          <p:cNvPicPr>
            <a:picLocks noChangeAspect="1"/>
          </p:cNvPicPr>
          <p:nvPr/>
        </p:nvPicPr>
        <p:blipFill rotWithShape="1">
          <a:blip r:embed="rId2">
            <a:extLst>
              <a:ext uri="{28A0092B-C50C-407E-A947-70E740481C1C}">
                <a14:useLocalDpi xmlns:a14="http://schemas.microsoft.com/office/drawing/2010/main" val="0"/>
              </a:ext>
            </a:extLst>
          </a:blip>
          <a:srcRect b="7635"/>
          <a:stretch/>
        </p:blipFill>
        <p:spPr>
          <a:xfrm>
            <a:off x="4088922" y="702644"/>
            <a:ext cx="7621684" cy="4809635"/>
          </a:xfrm>
          <a:prstGeom prst="rect">
            <a:avLst/>
          </a:prstGeom>
          <a:ln>
            <a:solidFill>
              <a:schemeClr val="bg1">
                <a:lumMod val="50000"/>
              </a:schemeClr>
            </a:solidFill>
          </a:ln>
        </p:spPr>
      </p:pic>
      <p:pic>
        <p:nvPicPr>
          <p:cNvPr id="7" name="Picture 5" descr="Diagram&#10;&#10;Description automatically generated">
            <a:extLst>
              <a:ext uri="{FF2B5EF4-FFF2-40B4-BE49-F238E27FC236}">
                <a16:creationId xmlns:a16="http://schemas.microsoft.com/office/drawing/2014/main" id="{887BB6EA-944A-8B9C-BE7F-B02AA8BED00B}"/>
              </a:ext>
            </a:extLst>
          </p:cNvPr>
          <p:cNvPicPr>
            <a:picLocks noChangeAspect="1"/>
          </p:cNvPicPr>
          <p:nvPr/>
        </p:nvPicPr>
        <p:blipFill rotWithShape="1">
          <a:blip r:embed="rId2">
            <a:extLst>
              <a:ext uri="{28A0092B-C50C-407E-A947-70E740481C1C}">
                <a14:useLocalDpi xmlns:a14="http://schemas.microsoft.com/office/drawing/2010/main" val="0"/>
              </a:ext>
            </a:extLst>
          </a:blip>
          <a:srcRect t="96145"/>
          <a:stretch/>
        </p:blipFill>
        <p:spPr>
          <a:xfrm>
            <a:off x="4088922" y="5537756"/>
            <a:ext cx="7621684" cy="200765"/>
          </a:xfrm>
          <a:prstGeom prst="rect">
            <a:avLst/>
          </a:prstGeom>
        </p:spPr>
      </p:pic>
      <p:sp>
        <p:nvSpPr>
          <p:cNvPr id="4" name="Téglalap 3"/>
          <p:cNvSpPr/>
          <p:nvPr/>
        </p:nvSpPr>
        <p:spPr>
          <a:xfrm>
            <a:off x="31264" y="6147232"/>
            <a:ext cx="1739579" cy="246221"/>
          </a:xfrm>
          <a:prstGeom prst="rect">
            <a:avLst/>
          </a:prstGeom>
        </p:spPr>
        <p:txBody>
          <a:bodyPr wrap="none">
            <a:spAutoFit/>
          </a:bodyPr>
          <a:lstStyle/>
          <a:p>
            <a:pPr algn="ctr"/>
            <a:r>
              <a:rPr lang="ro" sz="1000" dirty="0"/>
              <a:t>Sursa: din Stewart et al., 2017</a:t>
            </a:r>
            <a:endParaRPr lang="en-US" sz="1000" dirty="0"/>
          </a:p>
        </p:txBody>
      </p:sp>
      <p:sp>
        <p:nvSpPr>
          <p:cNvPr id="5" name="Rectangle 4"/>
          <p:cNvSpPr/>
          <p:nvPr/>
        </p:nvSpPr>
        <p:spPr>
          <a:xfrm>
            <a:off x="4388392" y="5599635"/>
            <a:ext cx="5243249" cy="523220"/>
          </a:xfrm>
          <a:prstGeom prst="rect">
            <a:avLst/>
          </a:prstGeom>
        </p:spPr>
        <p:txBody>
          <a:bodyPr wrap="square" rtlCol="0">
            <a:spAutoFit/>
          </a:bodyPr>
          <a:lstStyle/>
          <a:p>
            <a:pPr algn="ctr" rtl="0"/>
            <a:r>
              <a:rPr lang="ro" sz="1400" dirty="0"/>
              <a:t> Model de variație sezonieră a bolilor cardiovasculare: interacțiuni </a:t>
            </a:r>
            <a:r>
              <a:rPr lang="ro" sz="1400" dirty="0" smtClean="0"/>
              <a:t>individuale-mediu</a:t>
            </a:r>
            <a:endParaRPr lang="ro" sz="1400" dirty="0"/>
          </a:p>
        </p:txBody>
      </p:sp>
    </p:spTree>
    <p:extLst>
      <p:ext uri="{BB962C8B-B14F-4D97-AF65-F5344CB8AC3E}">
        <p14:creationId xmlns:p14="http://schemas.microsoft.com/office/powerpoint/2010/main" val="377049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Impactul temperaturii aerului</a:t>
            </a:r>
            <a:r>
              <a:rPr lang="ro">
                <a:solidFill>
                  <a:schemeClr val="tx1"/>
                </a:solidFill>
              </a:rPr>
              <a:t> </a:t>
            </a:r>
            <a:r>
              <a:rPr lang="ro" b="1">
                <a:solidFill>
                  <a:schemeClr val="tx1"/>
                </a:solidFill>
              </a:rPr>
              <a:t>asupra BCV</a:t>
            </a:r>
            <a:endParaRPr lang="en-US" dirty="0">
              <a:solidFill>
                <a:schemeClr val="tx1"/>
              </a:solidFill>
              <a:cs typeface="Calibri"/>
            </a:endParaRPr>
          </a:p>
        </p:txBody>
      </p:sp>
      <p:sp>
        <p:nvSpPr>
          <p:cNvPr id="4" name="Rectangle 3">
            <a:extLst>
              <a:ext uri="{FF2B5EF4-FFF2-40B4-BE49-F238E27FC236}">
                <a16:creationId xmlns:a16="http://schemas.microsoft.com/office/drawing/2014/main" id="{9AEB2023-796E-9FA4-7B61-506354955FC6}"/>
              </a:ext>
            </a:extLst>
          </p:cNvPr>
          <p:cNvSpPr/>
          <p:nvPr/>
        </p:nvSpPr>
        <p:spPr>
          <a:xfrm>
            <a:off x="3406344" y="5859101"/>
            <a:ext cx="5656715" cy="523220"/>
          </a:xfrm>
          <a:prstGeom prst="rect">
            <a:avLst/>
          </a:prstGeom>
        </p:spPr>
        <p:txBody>
          <a:bodyPr wrap="square" lIns="91440" tIns="45720" rIns="91440" bIns="45720" rtlCol="0" anchor="t">
            <a:spAutoFit/>
          </a:bodyPr>
          <a:lstStyle/>
          <a:p>
            <a:pPr algn="ctr" rtl="0"/>
            <a:r>
              <a:rPr lang="ro" sz="1400" dirty="0"/>
              <a:t>Temperatura și particulele în suspensie ca expuneri la sănătate legate de schimbările </a:t>
            </a:r>
            <a:r>
              <a:rPr lang="ro" sz="1400" dirty="0" smtClean="0"/>
              <a:t>climatice</a:t>
            </a:r>
            <a:endParaRPr lang="en-US" sz="1400" dirty="0">
              <a:cs typeface="Calibri"/>
            </a:endParaRPr>
          </a:p>
        </p:txBody>
      </p:sp>
      <p:pic>
        <p:nvPicPr>
          <p:cNvPr id="7" name="Picture 2">
            <a:extLst>
              <a:ext uri="{FF2B5EF4-FFF2-40B4-BE49-F238E27FC236}">
                <a16:creationId xmlns:a16="http://schemas.microsoft.com/office/drawing/2014/main" id="{91F936D5-FDDC-A23A-F64B-85C3E9CE6F2B}"/>
              </a:ext>
            </a:extLst>
          </p:cNvPr>
          <p:cNvPicPr>
            <a:picLocks noChangeAspect="1" noChangeArrowheads="1"/>
          </p:cNvPicPr>
          <p:nvPr/>
        </p:nvPicPr>
        <p:blipFill>
          <a:blip r:embed="rId2"/>
          <a:srcRect/>
          <a:stretch>
            <a:fillRect/>
          </a:stretch>
        </p:blipFill>
        <p:spPr bwMode="auto">
          <a:xfrm>
            <a:off x="2402189" y="702644"/>
            <a:ext cx="8739837" cy="5216839"/>
          </a:xfrm>
          <a:prstGeom prst="rect">
            <a:avLst/>
          </a:prstGeom>
          <a:noFill/>
          <a:ln w="9525">
            <a:noFill/>
            <a:miter lim="800000"/>
            <a:headEnd/>
            <a:tailEnd/>
          </a:ln>
          <a:effectLst/>
        </p:spPr>
      </p:pic>
      <p:sp>
        <p:nvSpPr>
          <p:cNvPr id="5" name="Téglalap 4"/>
          <p:cNvSpPr/>
          <p:nvPr/>
        </p:nvSpPr>
        <p:spPr>
          <a:xfrm>
            <a:off x="0" y="6072526"/>
            <a:ext cx="1846980" cy="246221"/>
          </a:xfrm>
          <a:prstGeom prst="rect">
            <a:avLst/>
          </a:prstGeom>
        </p:spPr>
        <p:txBody>
          <a:bodyPr wrap="none">
            <a:spAutoFit/>
          </a:bodyPr>
          <a:lstStyle/>
          <a:p>
            <a:pPr algn="ctr"/>
            <a:r>
              <a:rPr lang="ro" sz="1000" dirty="0"/>
              <a:t>Sursa: din Khraishah et al., 2022</a:t>
            </a:r>
            <a:endParaRPr lang="en-US" sz="1000" dirty="0">
              <a:cs typeface="Calibri"/>
            </a:endParaRPr>
          </a:p>
        </p:txBody>
      </p:sp>
    </p:spTree>
    <p:extLst>
      <p:ext uri="{BB962C8B-B14F-4D97-AF65-F5344CB8AC3E}">
        <p14:creationId xmlns:p14="http://schemas.microsoft.com/office/powerpoint/2010/main" val="2512932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0" y="234031"/>
            <a:ext cx="12342877" cy="549635"/>
          </a:xfrm>
        </p:spPr>
        <p:txBody>
          <a:bodyPr rtlCol="0">
            <a:normAutofit fontScale="90000"/>
          </a:bodyPr>
          <a:lstStyle/>
          <a:p>
            <a:pPr rtl="0"/>
            <a:r>
              <a:rPr lang="ro" b="1" dirty="0">
                <a:solidFill>
                  <a:schemeClr val="tx1"/>
                </a:solidFill>
              </a:rPr>
              <a:t>Epidemiologia BCV legate de temperatură: Factori de risc cardiovascular</a:t>
            </a:r>
            <a:endParaRPr lang="en-US" dirty="0">
              <a:solidFill>
                <a:schemeClr val="tx1"/>
              </a:solidFill>
              <a:cs typeface="Calibri"/>
            </a:endParaRPr>
          </a:p>
        </p:txBody>
      </p:sp>
      <p:sp>
        <p:nvSpPr>
          <p:cNvPr id="5" name="Rectangle 4"/>
          <p:cNvSpPr/>
          <p:nvPr/>
        </p:nvSpPr>
        <p:spPr>
          <a:xfrm>
            <a:off x="221054" y="5897287"/>
            <a:ext cx="5656715" cy="369332"/>
          </a:xfrm>
          <a:prstGeom prst="rect">
            <a:avLst/>
          </a:prstGeom>
        </p:spPr>
        <p:txBody>
          <a:bodyPr wrap="square" lIns="91440" tIns="45720" rIns="91440" bIns="45720" rtlCol="0" anchor="t">
            <a:spAutoFit/>
          </a:bodyPr>
          <a:lstStyle/>
          <a:p>
            <a:pPr algn="ctr" rtl="0"/>
            <a:r>
              <a:rPr lang="ro" sz="900" dirty="0"/>
              <a:t>Vremea caldă și căldura extreme: riscuri pentru sănătate</a:t>
            </a:r>
            <a:endParaRPr lang="en-US" sz="900" dirty="0">
              <a:cs typeface="Calibri"/>
            </a:endParaRPr>
          </a:p>
          <a:p>
            <a:pPr algn="ctr" rtl="0"/>
            <a:r>
              <a:rPr lang="ro" sz="900" dirty="0"/>
              <a:t>Sursa: de la Ebi et al., 2021</a:t>
            </a:r>
            <a:endParaRPr lang="en-US" sz="900" dirty="0">
              <a:cs typeface="Calibri"/>
            </a:endParaRPr>
          </a:p>
        </p:txBody>
      </p:sp>
      <p:pic>
        <p:nvPicPr>
          <p:cNvPr id="7" name="Picture 6" descr="Diagram&#10;&#10;Description automatically generated">
            <a:extLst>
              <a:ext uri="{FF2B5EF4-FFF2-40B4-BE49-F238E27FC236}">
                <a16:creationId xmlns:a16="http://schemas.microsoft.com/office/drawing/2014/main" id="{501CBF2D-CEED-56E7-0EF9-091C10EED2A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053" y="858125"/>
            <a:ext cx="6282559" cy="4964705"/>
          </a:xfrm>
          <a:prstGeom prst="rect">
            <a:avLst/>
          </a:prstGeom>
        </p:spPr>
      </p:pic>
      <p:sp>
        <p:nvSpPr>
          <p:cNvPr id="8" name="Rectangle 4"/>
          <p:cNvSpPr/>
          <p:nvPr/>
        </p:nvSpPr>
        <p:spPr>
          <a:xfrm>
            <a:off x="6544244" y="5875799"/>
            <a:ext cx="5656715" cy="369332"/>
          </a:xfrm>
          <a:prstGeom prst="rect">
            <a:avLst/>
          </a:prstGeom>
        </p:spPr>
        <p:txBody>
          <a:bodyPr wrap="square" rtlCol="0">
            <a:spAutoFit/>
          </a:bodyPr>
          <a:lstStyle/>
          <a:p>
            <a:pPr algn="ctr" rtl="0"/>
            <a:r>
              <a:rPr lang="ro" sz="900" dirty="0">
                <a:solidFill>
                  <a:prstClr val="white">
                    <a:lumMod val="50000"/>
                  </a:prstClr>
                </a:solidFill>
              </a:rPr>
              <a:t>Dormitul în căldură</a:t>
            </a:r>
            <a:r>
              <a:rPr lang="en-US" sz="900" dirty="0">
                <a:solidFill>
                  <a:prstClr val="white">
                    <a:lumMod val="50000"/>
                  </a:prstClr>
                </a:solidFill>
              </a:rPr>
              <a:t/>
            </a:r>
            <a:br>
              <a:rPr lang="en-US" sz="900" dirty="0">
                <a:solidFill>
                  <a:prstClr val="white">
                    <a:lumMod val="50000"/>
                  </a:prstClr>
                </a:solidFill>
              </a:rPr>
            </a:br>
            <a:r>
              <a:rPr lang="ro" sz="900" dirty="0">
                <a:solidFill>
                  <a:prstClr val="white">
                    <a:lumMod val="50000"/>
                  </a:prstClr>
                </a:solidFill>
              </a:rPr>
              <a:t>Sursa: </a:t>
            </a:r>
            <a:r>
              <a:rPr lang="ro" sz="900" dirty="0">
                <a:solidFill>
                  <a:prstClr val="white">
                    <a:lumMod val="50000"/>
                  </a:prstClr>
                </a:solidFill>
                <a:hlinkClick r:id="rId3"/>
              </a:rPr>
              <a:t>https://twitter.com/eis2win/status/1405220181408980994/photo/1</a:t>
            </a:r>
            <a:endParaRPr lang="en-US" sz="900" dirty="0"/>
          </a:p>
        </p:txBody>
      </p:sp>
      <p:pic>
        <p:nvPicPr>
          <p:cNvPr id="9" name="Picture 5" descr="A picture containing diagram&#10;&#10;Description automatically generated">
            <a:extLst>
              <a:ext uri="{FF2B5EF4-FFF2-40B4-BE49-F238E27FC236}">
                <a16:creationId xmlns:a16="http://schemas.microsoft.com/office/drawing/2014/main" id="{80DC759B-55CC-A212-A512-166BC8CCC8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48491" y="813638"/>
            <a:ext cx="4064237" cy="5083120"/>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0" y="208061"/>
            <a:ext cx="12342877" cy="549635"/>
          </a:xfrm>
        </p:spPr>
        <p:txBody>
          <a:bodyPr rtlCol="0">
            <a:normAutofit fontScale="90000"/>
          </a:bodyPr>
          <a:lstStyle/>
          <a:p>
            <a:pPr rtl="0"/>
            <a:r>
              <a:rPr lang="ro" b="1" dirty="0">
                <a:solidFill>
                  <a:schemeClr val="tx1"/>
                </a:solidFill>
              </a:rPr>
              <a:t>Epidemiologia BCV legate de temperatură: Mortalitatea cardiovasculară</a:t>
            </a:r>
            <a:endParaRPr lang="en-US" dirty="0">
              <a:solidFill>
                <a:schemeClr val="tx1"/>
              </a:solidFill>
              <a:cs typeface="Calibri"/>
            </a:endParaRPr>
          </a:p>
        </p:txBody>
      </p:sp>
      <p:sp>
        <p:nvSpPr>
          <p:cNvPr id="5" name="Rectangle 4"/>
          <p:cNvSpPr/>
          <p:nvPr/>
        </p:nvSpPr>
        <p:spPr>
          <a:xfrm>
            <a:off x="3761807" y="5895981"/>
            <a:ext cx="5656715" cy="446276"/>
          </a:xfrm>
          <a:prstGeom prst="rect">
            <a:avLst/>
          </a:prstGeom>
        </p:spPr>
        <p:txBody>
          <a:bodyPr wrap="square" lIns="91440" tIns="45720" rIns="91440" bIns="45720" rtlCol="0" anchor="t">
            <a:spAutoFit/>
          </a:bodyPr>
          <a:lstStyle/>
          <a:p>
            <a:pPr algn="ctr" rtl="0"/>
            <a:r>
              <a:rPr lang="ro" sz="1400" dirty="0"/>
              <a:t>Impactul temperaturilor calde și reci asupra BCV</a:t>
            </a:r>
            <a:r>
              <a:rPr lang="en-US" sz="1400" dirty="0"/>
              <a:t/>
            </a:r>
            <a:br>
              <a:rPr lang="en-US" sz="1400" dirty="0"/>
            </a:br>
            <a:r>
              <a:rPr lang="ro" sz="900" dirty="0"/>
              <a:t>Sursa: din Khraishah et al., 2022</a:t>
            </a:r>
            <a:endParaRPr lang="en-US" sz="900" dirty="0">
              <a:cs typeface="Calibri"/>
            </a:endParaRPr>
          </a:p>
        </p:txBody>
      </p:sp>
      <p:pic>
        <p:nvPicPr>
          <p:cNvPr id="7" name="Picture 6" descr="Diagram&#10;&#10;Description automatically generated">
            <a:extLst>
              <a:ext uri="{FF2B5EF4-FFF2-40B4-BE49-F238E27FC236}">
                <a16:creationId xmlns:a16="http://schemas.microsoft.com/office/drawing/2014/main" id="{04C620B0-5328-0152-3515-DC1C04DE4D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6936" y="757696"/>
            <a:ext cx="6973021" cy="5150874"/>
          </a:xfrm>
          <a:prstGeom prst="rect">
            <a:avLst/>
          </a:prstGeom>
        </p:spPr>
      </p:pic>
    </p:spTree>
    <p:extLst>
      <p:ext uri="{BB962C8B-B14F-4D97-AF65-F5344CB8AC3E}">
        <p14:creationId xmlns:p14="http://schemas.microsoft.com/office/powerpoint/2010/main" val="2539756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Epidemiologia BCV legate de temperatură: Boală cardiacă ischemică</a:t>
            </a:r>
            <a:endParaRPr lang="en-US">
              <a:solidFill>
                <a:schemeClr val="tx1"/>
              </a:solidFill>
              <a:cs typeface="Calibri"/>
            </a:endParaRPr>
          </a:p>
        </p:txBody>
      </p:sp>
      <p:sp>
        <p:nvSpPr>
          <p:cNvPr id="5" name="Rectangle 4"/>
          <p:cNvSpPr/>
          <p:nvPr/>
        </p:nvSpPr>
        <p:spPr>
          <a:xfrm>
            <a:off x="3686755" y="5426016"/>
            <a:ext cx="4908324" cy="523220"/>
          </a:xfrm>
          <a:prstGeom prst="rect">
            <a:avLst/>
          </a:prstGeom>
        </p:spPr>
        <p:txBody>
          <a:bodyPr wrap="square" rtlCol="0">
            <a:spAutoFit/>
          </a:bodyPr>
          <a:lstStyle/>
          <a:p>
            <a:pPr algn="ctr" rtl="0"/>
            <a:r>
              <a:rPr lang="ro" sz="1400" dirty="0"/>
              <a:t>Influența valurilor de căldură asupra bolilor cardiace </a:t>
            </a:r>
            <a:r>
              <a:rPr lang="ro" sz="1400" dirty="0" smtClean="0"/>
              <a:t>ischemice</a:t>
            </a:r>
            <a:br>
              <a:rPr lang="ro" sz="1400" dirty="0" smtClean="0"/>
            </a:br>
            <a:r>
              <a:rPr lang="ro" sz="1400" dirty="0" smtClean="0"/>
              <a:t>în Germania</a:t>
            </a:r>
            <a:endParaRPr lang="ro" sz="1400" dirty="0"/>
          </a:p>
        </p:txBody>
      </p:sp>
      <p:pic>
        <p:nvPicPr>
          <p:cNvPr id="6" name="Picture 6" descr="Chart, histogram&#10;&#10;Description automatically generated">
            <a:extLst>
              <a:ext uri="{FF2B5EF4-FFF2-40B4-BE49-F238E27FC236}">
                <a16:creationId xmlns:a16="http://schemas.microsoft.com/office/drawing/2014/main" id="{14E0D6A6-3305-E3A3-7EC9-6CB7278404D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2905055" y="771656"/>
            <a:ext cx="6471725" cy="4585348"/>
          </a:xfrm>
          <a:prstGeom prst="rect">
            <a:avLst/>
          </a:prstGeom>
        </p:spPr>
      </p:pic>
      <p:sp>
        <p:nvSpPr>
          <p:cNvPr id="4" name="Téglalap 3"/>
          <p:cNvSpPr/>
          <p:nvPr/>
        </p:nvSpPr>
        <p:spPr>
          <a:xfrm>
            <a:off x="9376780" y="6096410"/>
            <a:ext cx="2882519" cy="246221"/>
          </a:xfrm>
          <a:prstGeom prst="rect">
            <a:avLst/>
          </a:prstGeom>
        </p:spPr>
        <p:txBody>
          <a:bodyPr wrap="none">
            <a:spAutoFit/>
          </a:bodyPr>
          <a:lstStyle/>
          <a:p>
            <a:pPr algn="ctr"/>
            <a:r>
              <a:rPr lang="ro" sz="1000" dirty="0">
                <a:solidFill>
                  <a:prstClr val="white">
                    <a:lumMod val="50000"/>
                  </a:prstClr>
                </a:solidFill>
              </a:rPr>
              <a:t>Sursa: </a:t>
            </a:r>
            <a:r>
              <a:rPr lang="ro" sz="1000" dirty="0">
                <a:solidFill>
                  <a:prstClr val="white">
                    <a:lumMod val="50000"/>
                  </a:prstClr>
                </a:solidFill>
                <a:hlinkClick r:id="rId4"/>
              </a:rPr>
              <a:t>https://www.mdpi.com/2225-1154/2/3/133</a:t>
            </a:r>
            <a:r>
              <a:rPr lang="ro" sz="1000" dirty="0">
                <a:solidFill>
                  <a:prstClr val="white">
                    <a:lumMod val="50000"/>
                  </a:prstClr>
                </a:solidFill>
              </a:rPr>
              <a:t> </a:t>
            </a:r>
            <a:endParaRPr lang="en-US" sz="1000" dirty="0"/>
          </a:p>
        </p:txBody>
      </p:sp>
    </p:spTree>
    <p:extLst>
      <p:ext uri="{BB962C8B-B14F-4D97-AF65-F5344CB8AC3E}">
        <p14:creationId xmlns:p14="http://schemas.microsoft.com/office/powerpoint/2010/main" val="32120497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ro" sz="3100" b="1">
                <a:solidFill>
                  <a:schemeClr val="tx1"/>
                </a:solidFill>
              </a:rPr>
              <a:t>Epidemiologia BCV legate de temperatură: Internări HF și aritmii</a:t>
            </a:r>
            <a:endParaRPr lang="en-US">
              <a:solidFill>
                <a:schemeClr val="tx1"/>
              </a:solidFill>
              <a:cs typeface="Calibri"/>
            </a:endParaRPr>
          </a:p>
        </p:txBody>
      </p:sp>
      <p:sp>
        <p:nvSpPr>
          <p:cNvPr id="5" name="Rectangle 4"/>
          <p:cNvSpPr/>
          <p:nvPr/>
        </p:nvSpPr>
        <p:spPr>
          <a:xfrm>
            <a:off x="-565458" y="6175482"/>
            <a:ext cx="5656715" cy="230832"/>
          </a:xfrm>
          <a:prstGeom prst="rect">
            <a:avLst/>
          </a:prstGeom>
        </p:spPr>
        <p:txBody>
          <a:bodyPr wrap="square" lIns="91440" tIns="45720" rIns="91440" bIns="45720" rtlCol="0" anchor="t">
            <a:spAutoFit/>
          </a:bodyPr>
          <a:lstStyle/>
          <a:p>
            <a:pPr algn="ctr" rtl="0"/>
            <a:r>
              <a:rPr lang="ro" sz="900" dirty="0"/>
              <a:t>Sursa: </a:t>
            </a:r>
            <a:r>
              <a:rPr lang="ro" sz="900" dirty="0">
                <a:hlinkClick r:id="rId2">
                  <a:extLst>
                    <a:ext uri="{A12FA001-AC4F-418D-AE19-62706E023703}">
                      <ahyp:hlinkClr xmlns:ahyp="http://schemas.microsoft.com/office/drawing/2018/hyperlinkcolor" xmlns="" val="tx"/>
                    </a:ext>
                  </a:extLst>
                </a:hlinkClick>
              </a:rPr>
              <a:t>https://www.carolinaheartandleg.com/wp-content/uploads/2018/04/ARRHYTHMIA.jpg</a:t>
            </a:r>
            <a:r>
              <a:rPr lang="ro" sz="900" dirty="0"/>
              <a:t>  </a:t>
            </a:r>
            <a:endParaRPr lang="en-US" sz="900" dirty="0">
              <a:cs typeface="Calibri"/>
            </a:endParaRPr>
          </a:p>
        </p:txBody>
      </p:sp>
      <p:pic>
        <p:nvPicPr>
          <p:cNvPr id="6" name="Picture 5" descr="Diagram&#10;&#10;Description automatically generated">
            <a:extLst>
              <a:ext uri="{FF2B5EF4-FFF2-40B4-BE49-F238E27FC236}">
                <a16:creationId xmlns:a16="http://schemas.microsoft.com/office/drawing/2014/main" id="{8D1AD840-C10C-6969-2B0C-4AD0D40C03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4898" y="611161"/>
            <a:ext cx="8639515" cy="5608484"/>
          </a:xfrm>
          <a:prstGeom prst="rect">
            <a:avLst/>
          </a:prstGeom>
        </p:spPr>
      </p:pic>
    </p:spTree>
    <p:extLst>
      <p:ext uri="{BB962C8B-B14F-4D97-AF65-F5344CB8AC3E}">
        <p14:creationId xmlns:p14="http://schemas.microsoft.com/office/powerpoint/2010/main" val="19926435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ro" sz="3100" b="1">
                <a:solidFill>
                  <a:schemeClr val="tx1"/>
                </a:solidFill>
              </a:rPr>
              <a:t>Epidemiologia BCV legate de temperatură: Mângâia</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2924355"/>
            <a:ext cx="4750431" cy="2337757"/>
          </a:xfrm>
        </p:spPr>
        <p:txBody>
          <a:bodyPr vert="horz" lIns="91440" tIns="45720" rIns="91440" bIns="45720" rtlCol="0" anchor="t">
            <a:normAutofit/>
          </a:bodyPr>
          <a:lstStyle/>
          <a:p>
            <a:pPr marL="0" indent="0" algn="just" rtl="0">
              <a:lnSpc>
                <a:spcPct val="120000"/>
              </a:lnSpc>
              <a:buNone/>
            </a:pPr>
            <a:r>
              <a:rPr lang="ro" sz="1800" dirty="0" smtClean="0">
                <a:solidFill>
                  <a:schemeClr val="tx1"/>
                </a:solidFill>
              </a:rPr>
              <a:t>În </a:t>
            </a:r>
            <a:r>
              <a:rPr lang="ro" sz="1800" dirty="0">
                <a:solidFill>
                  <a:schemeClr val="tx1"/>
                </a:solidFill>
              </a:rPr>
              <a:t>ceea ce privește </a:t>
            </a:r>
            <a:r>
              <a:rPr lang="ro" sz="1800" b="1" dirty="0">
                <a:solidFill>
                  <a:schemeClr val="tx1"/>
                </a:solidFill>
              </a:rPr>
              <a:t>incidența accidentului vascular cerebral</a:t>
            </a:r>
            <a:r>
              <a:rPr lang="ro" sz="1800" dirty="0">
                <a:solidFill>
                  <a:schemeClr val="tx1"/>
                </a:solidFill>
              </a:rPr>
              <a:t>, nu a fost găsită nicio asociere între temperaturile ridicate și accidentul vascular cerebral într-o meta-analiză a 20 de studii, în timp ce temperaturile scăzute au crescut riscul de accident vascular cerebral cu 0,9</a:t>
            </a:r>
            <a:r>
              <a:rPr lang="ro" sz="1800" dirty="0" smtClean="0">
                <a:solidFill>
                  <a:schemeClr val="tx1"/>
                </a:solidFill>
              </a:rPr>
              <a:t>%.</a:t>
            </a:r>
            <a:endParaRPr lang="en-US" dirty="0">
              <a:solidFill>
                <a:schemeClr val="tx1"/>
              </a:solidFill>
              <a:cs typeface="Calibri"/>
            </a:endParaRPr>
          </a:p>
        </p:txBody>
      </p:sp>
      <p:sp>
        <p:nvSpPr>
          <p:cNvPr id="5" name="Rectangle 4"/>
          <p:cNvSpPr/>
          <p:nvPr/>
        </p:nvSpPr>
        <p:spPr>
          <a:xfrm>
            <a:off x="6323162" y="5117054"/>
            <a:ext cx="5656715" cy="230832"/>
          </a:xfrm>
          <a:prstGeom prst="rect">
            <a:avLst/>
          </a:prstGeom>
        </p:spPr>
        <p:txBody>
          <a:bodyPr wrap="square" lIns="91440" tIns="45720" rIns="91440" bIns="45720" rtlCol="0" anchor="t">
            <a:spAutoFit/>
          </a:bodyPr>
          <a:lstStyle/>
          <a:p>
            <a:pPr algn="ctr" rtl="0"/>
            <a:r>
              <a:rPr lang="ro" sz="900" dirty="0"/>
              <a:t>Sursa: </a:t>
            </a:r>
            <a:r>
              <a:rPr lang="ro" sz="900" dirty="0">
                <a:hlinkClick r:id="rId2">
                  <a:extLst>
                    <a:ext uri="{A12FA001-AC4F-418D-AE19-62706E023703}">
                      <ahyp:hlinkClr xmlns:ahyp="http://schemas.microsoft.com/office/drawing/2018/hyperlinkcolor" xmlns="" val="tx"/>
                    </a:ext>
                  </a:extLst>
                </a:hlinkClick>
              </a:rPr>
              <a:t>https://www.express.co.uk/life-style/health/852809/heart-disease-flu-cold-winter</a:t>
            </a:r>
            <a:r>
              <a:rPr lang="ro" sz="900" dirty="0"/>
              <a:t> </a:t>
            </a:r>
            <a:endParaRPr lang="en-US" sz="900" dirty="0">
              <a:cs typeface="Calibri"/>
            </a:endParaRPr>
          </a:p>
        </p:txBody>
      </p:sp>
      <p:pic>
        <p:nvPicPr>
          <p:cNvPr id="6" name="Picture 5">
            <a:extLst>
              <a:ext uri="{FF2B5EF4-FFF2-40B4-BE49-F238E27FC236}">
                <a16:creationId xmlns:a16="http://schemas.microsoft.com/office/drawing/2014/main" id="{6E0B42AF-7D18-5B55-6EC7-42C0D1C3EC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1457" y="943692"/>
            <a:ext cx="7017875" cy="4163146"/>
          </a:xfrm>
          <a:prstGeom prst="rect">
            <a:avLst/>
          </a:prstGeom>
        </p:spPr>
      </p:pic>
    </p:spTree>
    <p:extLst>
      <p:ext uri="{BB962C8B-B14F-4D97-AF65-F5344CB8AC3E}">
        <p14:creationId xmlns:p14="http://schemas.microsoft.com/office/powerpoint/2010/main" val="299471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ro" sz="3100" b="1">
                <a:solidFill>
                  <a:schemeClr val="tx1"/>
                </a:solidFill>
              </a:rPr>
              <a:t>Efectul valurilor de căldură și al perioadelor reci asupra BCV</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6200643" y="934775"/>
            <a:ext cx="5554751" cy="5370897"/>
          </a:xfrm>
        </p:spPr>
        <p:txBody>
          <a:bodyPr vert="horz" lIns="91440" tIns="45720" rIns="91440" bIns="45720" rtlCol="0" anchor="t">
            <a:normAutofit/>
          </a:bodyPr>
          <a:lstStyle/>
          <a:p>
            <a:pPr rtl="0"/>
            <a:endParaRPr lang="en-US" sz="1400" dirty="0">
              <a:solidFill>
                <a:schemeClr val="tx1"/>
              </a:solidFill>
              <a:cs typeface="Calibri"/>
            </a:endParaRPr>
          </a:p>
          <a:p>
            <a:pPr lvl="1" rtl="0"/>
            <a:endParaRPr lang="en-US" dirty="0">
              <a:solidFill>
                <a:schemeClr val="tx1"/>
              </a:solidFill>
              <a:cs typeface="Calibri"/>
            </a:endParaRPr>
          </a:p>
        </p:txBody>
      </p:sp>
      <p:sp>
        <p:nvSpPr>
          <p:cNvPr id="5" name="Rectangle 4"/>
          <p:cNvSpPr/>
          <p:nvPr/>
        </p:nvSpPr>
        <p:spPr>
          <a:xfrm>
            <a:off x="192505" y="4719950"/>
            <a:ext cx="5656715" cy="230832"/>
          </a:xfrm>
          <a:prstGeom prst="rect">
            <a:avLst/>
          </a:prstGeom>
        </p:spPr>
        <p:txBody>
          <a:bodyPr wrap="square" lIns="91440" tIns="45720" rIns="91440" bIns="45720" rtlCol="0" anchor="t">
            <a:spAutoFit/>
          </a:bodyPr>
          <a:lstStyle/>
          <a:p>
            <a:pPr algn="ctr" rtl="0"/>
            <a:r>
              <a:rPr lang="ro" sz="900" dirty="0" smtClean="0"/>
              <a:t>Sursa</a:t>
            </a:r>
            <a:r>
              <a:rPr lang="ro" sz="900" dirty="0"/>
              <a:t>: </a:t>
            </a:r>
            <a:r>
              <a:rPr lang="ro" sz="900" dirty="0">
                <a:hlinkClick r:id="rId2">
                  <a:extLst>
                    <a:ext uri="{A12FA001-AC4F-418D-AE19-62706E023703}">
                      <ahyp:hlinkClr xmlns:ahyp="http://schemas.microsoft.com/office/drawing/2018/hyperlinkcolor" xmlns="" val="tx"/>
                    </a:ext>
                  </a:extLst>
                </a:hlinkClick>
              </a:rPr>
              <a:t>https://www.epa.gov/climate-indicators/climate-change-indicators-heat-related-deaths</a:t>
            </a:r>
            <a:r>
              <a:rPr lang="ro" sz="900" dirty="0"/>
              <a:t> </a:t>
            </a:r>
            <a:endParaRPr lang="en-US" sz="900" dirty="0">
              <a:cs typeface="Calibri"/>
            </a:endParaRPr>
          </a:p>
        </p:txBody>
      </p:sp>
      <p:pic>
        <p:nvPicPr>
          <p:cNvPr id="6" name="Picture 5" descr="Chart, line chart&#10;&#10;Description automatically generated">
            <a:extLst>
              <a:ext uri="{FF2B5EF4-FFF2-40B4-BE49-F238E27FC236}">
                <a16:creationId xmlns:a16="http://schemas.microsoft.com/office/drawing/2014/main" id="{64D51399-43AC-7CA8-9B19-6ECC7B9F67BC}"/>
              </a:ext>
            </a:extLst>
          </p:cNvPr>
          <p:cNvPicPr>
            <a:picLocks noChangeAspect="1"/>
          </p:cNvPicPr>
          <p:nvPr/>
        </p:nvPicPr>
        <p:blipFill rotWithShape="1">
          <a:blip r:embed="rId3">
            <a:extLst>
              <a:ext uri="{28A0092B-C50C-407E-A947-70E740481C1C}">
                <a14:useLocalDpi xmlns:a14="http://schemas.microsoft.com/office/drawing/2010/main" val="0"/>
              </a:ext>
            </a:extLst>
          </a:blip>
          <a:srcRect r="2734" b="3633"/>
          <a:stretch/>
        </p:blipFill>
        <p:spPr>
          <a:xfrm>
            <a:off x="142143" y="934776"/>
            <a:ext cx="6058500" cy="3783874"/>
          </a:xfrm>
          <a:prstGeom prst="rect">
            <a:avLst/>
          </a:prstGeom>
        </p:spPr>
      </p:pic>
      <p:pic>
        <p:nvPicPr>
          <p:cNvPr id="7" name="Picture 5" descr="Map&#10;&#10;Description automatically generated">
            <a:extLst>
              <a:ext uri="{FF2B5EF4-FFF2-40B4-BE49-F238E27FC236}">
                <a16:creationId xmlns:a16="http://schemas.microsoft.com/office/drawing/2014/main" id="{2F5ACE81-069A-13FE-B493-85B434C6B2B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2836"/>
          <a:stretch/>
        </p:blipFill>
        <p:spPr>
          <a:xfrm>
            <a:off x="9212018" y="556370"/>
            <a:ext cx="2741783" cy="2270343"/>
          </a:xfrm>
          <a:prstGeom prst="rect">
            <a:avLst/>
          </a:prstGeom>
        </p:spPr>
      </p:pic>
      <p:pic>
        <p:nvPicPr>
          <p:cNvPr id="9" name="Picture 5" descr="Map&#10;&#10;Description automatically generated">
            <a:extLst>
              <a:ext uri="{FF2B5EF4-FFF2-40B4-BE49-F238E27FC236}">
                <a16:creationId xmlns:a16="http://schemas.microsoft.com/office/drawing/2014/main" id="{2F5ACE81-069A-13FE-B493-85B434C6B2B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5682" r="67725"/>
          <a:stretch/>
        </p:blipFill>
        <p:spPr>
          <a:xfrm>
            <a:off x="8339789" y="1485421"/>
            <a:ext cx="1162847" cy="832333"/>
          </a:xfrm>
          <a:prstGeom prst="rect">
            <a:avLst/>
          </a:prstGeom>
        </p:spPr>
      </p:pic>
      <p:sp>
        <p:nvSpPr>
          <p:cNvPr id="4" name="Téglalap 3"/>
          <p:cNvSpPr/>
          <p:nvPr/>
        </p:nvSpPr>
        <p:spPr>
          <a:xfrm>
            <a:off x="8954858" y="2545963"/>
            <a:ext cx="1095555" cy="396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Picture 7" descr="Chart, histogram&#10;&#10;Description automatically generated">
            <a:extLst>
              <a:ext uri="{FF2B5EF4-FFF2-40B4-BE49-F238E27FC236}">
                <a16:creationId xmlns:a16="http://schemas.microsoft.com/office/drawing/2014/main" id="{E11AC9A7-9791-D4AE-8DA9-C539225735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71109" y="2640849"/>
            <a:ext cx="3743198" cy="3673682"/>
          </a:xfrm>
          <a:prstGeom prst="rect">
            <a:avLst/>
          </a:prstGeom>
        </p:spPr>
      </p:pic>
      <p:sp>
        <p:nvSpPr>
          <p:cNvPr id="10" name="Rectangle 4"/>
          <p:cNvSpPr/>
          <p:nvPr/>
        </p:nvSpPr>
        <p:spPr>
          <a:xfrm>
            <a:off x="1724009" y="6083699"/>
            <a:ext cx="5656715" cy="230832"/>
          </a:xfrm>
          <a:prstGeom prst="rect">
            <a:avLst/>
          </a:prstGeom>
        </p:spPr>
        <p:txBody>
          <a:bodyPr wrap="square" lIns="91440" tIns="45720" rIns="91440" bIns="45720" rtlCol="0" anchor="t">
            <a:spAutoFit/>
          </a:bodyPr>
          <a:lstStyle/>
          <a:p>
            <a:pPr algn="ctr" rtl="0"/>
            <a:r>
              <a:rPr lang="ro" sz="900" dirty="0"/>
              <a:t>Source: </a:t>
            </a:r>
            <a:r>
              <a:rPr lang="ro" sz="900" dirty="0">
                <a:hlinkClick r:id="rId6">
                  <a:extLst>
                    <a:ext uri="{A12FA001-AC4F-418D-AE19-62706E023703}">
                      <ahyp:hlinkClr xmlns:ahyp="http://schemas.microsoft.com/office/drawing/2018/hyperlinkcolor" xmlns="" val="tx"/>
                    </a:ext>
                  </a:extLst>
                </a:hlinkClick>
              </a:rPr>
              <a:t>https://archive.ipcc.ch/publications_and_data/ar4/wg2/en/figure-c1-2.html</a:t>
            </a:r>
            <a:r>
              <a:rPr lang="ro" sz="900" dirty="0"/>
              <a:t> </a:t>
            </a:r>
            <a:endParaRPr lang="en-US" sz="900" dirty="0">
              <a:cs typeface="Calibri"/>
            </a:endParaRPr>
          </a:p>
        </p:txBody>
      </p:sp>
    </p:spTree>
    <p:extLst>
      <p:ext uri="{BB962C8B-B14F-4D97-AF65-F5344CB8AC3E}">
        <p14:creationId xmlns:p14="http://schemas.microsoft.com/office/powerpoint/2010/main" val="3621515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Impactul poluării aerului asupra BCV: Pulberi în suspensie (PM)</a:t>
            </a:r>
            <a:endParaRPr lang="en-US">
              <a:solidFill>
                <a:schemeClr val="tx1"/>
              </a:solidFill>
              <a:cs typeface="Calibri"/>
            </a:endParaRPr>
          </a:p>
        </p:txBody>
      </p:sp>
      <p:sp>
        <p:nvSpPr>
          <p:cNvPr id="5" name="Rectangle 4"/>
          <p:cNvSpPr/>
          <p:nvPr/>
        </p:nvSpPr>
        <p:spPr>
          <a:xfrm>
            <a:off x="3218940" y="5665491"/>
            <a:ext cx="5843954" cy="553998"/>
          </a:xfrm>
          <a:prstGeom prst="rect">
            <a:avLst/>
          </a:prstGeom>
        </p:spPr>
        <p:txBody>
          <a:bodyPr wrap="square" lIns="91440" tIns="45720" rIns="91440" bIns="45720" rtlCol="0" anchor="t">
            <a:spAutoFit/>
          </a:bodyPr>
          <a:lstStyle/>
          <a:p>
            <a:pPr algn="ctr" rtl="0">
              <a:lnSpc>
                <a:spcPct val="150000"/>
              </a:lnSpc>
            </a:pPr>
            <a:r>
              <a:rPr lang="ro" sz="1400" dirty="0"/>
              <a:t>Orientările OMS privind calitatea aerului din 2021</a:t>
            </a:r>
            <a:endParaRPr lang="en-US" sz="1400" dirty="0">
              <a:cs typeface="Calibri"/>
            </a:endParaRPr>
          </a:p>
          <a:p>
            <a:pPr algn="ctr" rtl="0"/>
            <a:r>
              <a:rPr lang="ro" sz="900" dirty="0"/>
              <a:t>Sursa: </a:t>
            </a:r>
            <a:r>
              <a:rPr lang="ro" sz="900" dirty="0">
                <a:hlinkClick r:id="rId3">
                  <a:extLst>
                    <a:ext uri="{A12FA001-AC4F-418D-AE19-62706E023703}">
                      <ahyp:hlinkClr xmlns:ahyp="http://schemas.microsoft.com/office/drawing/2018/hyperlinkcolor" xmlns="" val="tx"/>
                    </a:ext>
                  </a:extLst>
                </a:hlinkClick>
              </a:rPr>
              <a:t>https://www.iqair.com/newsroom/2021-WHO-air-quality-guidelines</a:t>
            </a:r>
            <a:r>
              <a:rPr lang="ro" sz="900" dirty="0"/>
              <a:t> </a:t>
            </a:r>
            <a:endParaRPr lang="en-US" sz="900" dirty="0">
              <a:cs typeface="Calibri"/>
            </a:endParaRPr>
          </a:p>
        </p:txBody>
      </p:sp>
      <p:pic>
        <p:nvPicPr>
          <p:cNvPr id="6" name="Picture 5" descr="Table&#10;&#10;Description automatically generated">
            <a:extLst>
              <a:ext uri="{FF2B5EF4-FFF2-40B4-BE49-F238E27FC236}">
                <a16:creationId xmlns:a16="http://schemas.microsoft.com/office/drawing/2014/main" id="{40C6C5DE-6784-B5A0-E86A-D23B9B06BD3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1023" y="806156"/>
            <a:ext cx="9379789" cy="4886056"/>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Epidemiologia poluării aerului și BCV: Mortalitatea cardiovasculară</a:t>
            </a:r>
            <a:endParaRPr lang="en-US">
              <a:solidFill>
                <a:schemeClr val="tx1"/>
              </a:solidFill>
              <a:cs typeface="Calibri"/>
            </a:endParaRPr>
          </a:p>
        </p:txBody>
      </p:sp>
      <p:sp>
        <p:nvSpPr>
          <p:cNvPr id="5" name="Rectangle 4"/>
          <p:cNvSpPr/>
          <p:nvPr/>
        </p:nvSpPr>
        <p:spPr>
          <a:xfrm>
            <a:off x="547620" y="5464064"/>
            <a:ext cx="3801016" cy="789960"/>
          </a:xfrm>
          <a:prstGeom prst="rect">
            <a:avLst/>
          </a:prstGeom>
        </p:spPr>
        <p:txBody>
          <a:bodyPr wrap="square" lIns="91440" tIns="45720" rIns="91440" bIns="45720" rtlCol="0" anchor="t">
            <a:spAutoFit/>
          </a:bodyPr>
          <a:lstStyle/>
          <a:p>
            <a:pPr algn="ctr" rtl="0">
              <a:spcAft>
                <a:spcPts val="1000"/>
              </a:spcAft>
            </a:pPr>
            <a:r>
              <a:rPr lang="ro" sz="1400" dirty="0"/>
              <a:t>Mortalitatea globală prin BCV care poate fi atribuită poluării aerului</a:t>
            </a:r>
            <a:endParaRPr lang="en-US" sz="1400" dirty="0">
              <a:cs typeface="Calibri"/>
            </a:endParaRPr>
          </a:p>
          <a:p>
            <a:pPr algn="ctr" rtl="0"/>
            <a:r>
              <a:rPr lang="ro" sz="900" dirty="0"/>
              <a:t>Sursa: din Rajagopalan și Landrigan (2021)</a:t>
            </a:r>
            <a:endParaRPr lang="en-US" sz="900" dirty="0">
              <a:cs typeface="Calibri"/>
            </a:endParaRPr>
          </a:p>
        </p:txBody>
      </p:sp>
      <p:pic>
        <p:nvPicPr>
          <p:cNvPr id="6" name="Picture 5">
            <a:extLst>
              <a:ext uri="{FF2B5EF4-FFF2-40B4-BE49-F238E27FC236}">
                <a16:creationId xmlns:a16="http://schemas.microsoft.com/office/drawing/2014/main" id="{5FF2A353-6905-A211-70C6-228798CDF345}"/>
              </a:ext>
            </a:extLst>
          </p:cNvPr>
          <p:cNvPicPr>
            <a:picLocks noChangeAspect="1"/>
          </p:cNvPicPr>
          <p:nvPr/>
        </p:nvPicPr>
        <p:blipFill>
          <a:blip r:embed="rId2"/>
          <a:stretch>
            <a:fillRect/>
          </a:stretch>
        </p:blipFill>
        <p:spPr>
          <a:xfrm>
            <a:off x="4703751" y="625420"/>
            <a:ext cx="6764478" cy="5628604"/>
          </a:xfrm>
          <a:prstGeom prst="rect">
            <a:avLst/>
          </a:prstGeom>
        </p:spPr>
      </p:pic>
    </p:spTree>
    <p:extLst>
      <p:ext uri="{BB962C8B-B14F-4D97-AF65-F5344CB8AC3E}">
        <p14:creationId xmlns:p14="http://schemas.microsoft.com/office/powerpoint/2010/main" val="829404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291746" y="1898740"/>
            <a:ext cx="9741439" cy="3001064"/>
          </a:xfrm>
        </p:spPr>
        <p:txBody>
          <a:bodyPr rtlCol="0">
            <a:noAutofit/>
          </a:bodyPr>
          <a:lstStyle/>
          <a:p>
            <a:pPr algn="ctr" rtl="0">
              <a:lnSpc>
                <a:spcPct val="120000"/>
              </a:lnSpc>
            </a:pPr>
            <a:r>
              <a:rPr lang="ro" sz="5400" dirty="0">
                <a:solidFill>
                  <a:schemeClr val="tx1"/>
                </a:solidFill>
              </a:rPr>
              <a:t>Impactul schimbărilor climatice asupra bolilor cardiovasculare (BCV)</a:t>
            </a:r>
            <a:endParaRPr lang="hu-HU" sz="5400" dirty="0">
              <a:solidFill>
                <a:schemeClr val="tx1"/>
              </a:solidFill>
              <a:cs typeface="Calibri"/>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descr="Diagram&#10;&#10;Description automatically generated">
            <a:extLst>
              <a:ext uri="{FF2B5EF4-FFF2-40B4-BE49-F238E27FC236}">
                <a16:creationId xmlns:a16="http://schemas.microsoft.com/office/drawing/2014/main" id="{B0C38FE1-2382-8CF1-8B2C-BAC61A6F857D}"/>
              </a:ext>
            </a:extLst>
          </p:cNvPr>
          <p:cNvPicPr>
            <a:picLocks noChangeAspect="1"/>
          </p:cNvPicPr>
          <p:nvPr/>
        </p:nvPicPr>
        <p:blipFill rotWithShape="1">
          <a:blip r:embed="rId2">
            <a:extLst>
              <a:ext uri="{28A0092B-C50C-407E-A947-70E740481C1C}">
                <a14:useLocalDpi xmlns:a14="http://schemas.microsoft.com/office/drawing/2010/main" val="0"/>
              </a:ext>
            </a:extLst>
          </a:blip>
          <a:srcRect l="19791" r="20758"/>
          <a:stretch/>
        </p:blipFill>
        <p:spPr>
          <a:xfrm>
            <a:off x="4934309" y="2972422"/>
            <a:ext cx="4492857" cy="3022936"/>
          </a:xfrm>
          <a:prstGeom prst="rect">
            <a:avLst/>
          </a:prstGeom>
        </p:spPr>
      </p:pic>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Epidemiologia poluării aerului și BCV: Insuficiență cardiacă</a:t>
            </a:r>
            <a:endParaRPr lang="en-US">
              <a:solidFill>
                <a:schemeClr val="tx1"/>
              </a:solidFill>
              <a:cs typeface="Calibri"/>
            </a:endParaRPr>
          </a:p>
        </p:txBody>
      </p:sp>
      <p:sp>
        <p:nvSpPr>
          <p:cNvPr id="5" name="Rectangle 4"/>
          <p:cNvSpPr/>
          <p:nvPr/>
        </p:nvSpPr>
        <p:spPr>
          <a:xfrm>
            <a:off x="208888" y="4030085"/>
            <a:ext cx="4746429" cy="584775"/>
          </a:xfrm>
          <a:prstGeom prst="rect">
            <a:avLst/>
          </a:prstGeom>
        </p:spPr>
        <p:txBody>
          <a:bodyPr wrap="square" lIns="91440" tIns="45720" rIns="91440" bIns="45720" rtlCol="0" anchor="t">
            <a:spAutoFit/>
          </a:bodyPr>
          <a:lstStyle/>
          <a:p>
            <a:pPr algn="ctr" rtl="0"/>
            <a:r>
              <a:rPr lang="ro" sz="1400" dirty="0"/>
              <a:t>Poluarea aerului și impactul asupra inimii</a:t>
            </a:r>
            <a:endParaRPr lang="en-US" sz="1400" dirty="0">
              <a:cs typeface="Calibri"/>
            </a:endParaRPr>
          </a:p>
          <a:p>
            <a:pPr algn="ctr" rtl="0"/>
            <a:r>
              <a:rPr lang="ro" sz="900" dirty="0"/>
              <a:t>Sursa: </a:t>
            </a:r>
            <a:r>
              <a:rPr lang="ro" sz="900" dirty="0">
                <a:hlinkClick r:id="rId3">
                  <a:extLst>
                    <a:ext uri="{A12FA001-AC4F-418D-AE19-62706E023703}">
                      <ahyp:hlinkClr xmlns:ahyp="http://schemas.microsoft.com/office/drawing/2018/hyperlinkcolor" xmlns="" val="tx"/>
                    </a:ext>
                  </a:extLst>
                </a:hlinkClick>
              </a:rPr>
              <a:t>https://newsroom.heart.org/news/leading-cardiovascular-organizations-call-for-urgent-action-to-reduce-air-pollution</a:t>
            </a:r>
            <a:r>
              <a:rPr lang="ro" sz="900" dirty="0"/>
              <a:t> </a:t>
            </a:r>
            <a:endParaRPr lang="en-US" sz="900" dirty="0">
              <a:cs typeface="Calibri"/>
            </a:endParaRPr>
          </a:p>
        </p:txBody>
      </p:sp>
      <p:pic>
        <p:nvPicPr>
          <p:cNvPr id="6" name="Picture 5" descr="Text&#10;&#10;Description automatically generated">
            <a:extLst>
              <a:ext uri="{FF2B5EF4-FFF2-40B4-BE49-F238E27FC236}">
                <a16:creationId xmlns:a16="http://schemas.microsoft.com/office/drawing/2014/main" id="{FF9593A8-F4DD-2AC4-A82F-E0061F7C50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693" y="761618"/>
            <a:ext cx="4946525" cy="3310050"/>
          </a:xfrm>
          <a:prstGeom prst="rect">
            <a:avLst/>
          </a:prstGeom>
        </p:spPr>
      </p:pic>
      <p:sp>
        <p:nvSpPr>
          <p:cNvPr id="7" name="Rectangle 4"/>
          <p:cNvSpPr/>
          <p:nvPr/>
        </p:nvSpPr>
        <p:spPr>
          <a:xfrm>
            <a:off x="8545534" y="3154033"/>
            <a:ext cx="3589346" cy="661720"/>
          </a:xfrm>
          <a:prstGeom prst="rect">
            <a:avLst/>
          </a:prstGeom>
        </p:spPr>
        <p:txBody>
          <a:bodyPr wrap="square" lIns="91440" tIns="45720" rIns="91440" bIns="45720" rtlCol="0" anchor="t">
            <a:spAutoFit/>
          </a:bodyPr>
          <a:lstStyle/>
          <a:p>
            <a:pPr algn="ctr" rtl="0"/>
            <a:r>
              <a:rPr lang="ro" sz="1400" dirty="0"/>
              <a:t>Poluarea aerului BCV și </a:t>
            </a:r>
            <a:r>
              <a:rPr lang="ro" sz="1400" dirty="0" smtClean="0"/>
              <a:t>statisticile</a:t>
            </a:r>
            <a:br>
              <a:rPr lang="ro" sz="1400" dirty="0" smtClean="0"/>
            </a:br>
            <a:r>
              <a:rPr lang="ro" sz="1400" dirty="0" smtClean="0"/>
              <a:t> </a:t>
            </a:r>
            <a:r>
              <a:rPr lang="ro" sz="1400" dirty="0"/>
              <a:t>accidentului vascular cerebral</a:t>
            </a:r>
            <a:endParaRPr lang="en-US" sz="1400" dirty="0">
              <a:cs typeface="Calibri"/>
            </a:endParaRPr>
          </a:p>
          <a:p>
            <a:pPr algn="ctr" rtl="0"/>
            <a:r>
              <a:rPr lang="ro" sz="900" dirty="0"/>
              <a:t>Sursa: </a:t>
            </a:r>
            <a:r>
              <a:rPr lang="ro" sz="900" dirty="0">
                <a:hlinkClick r:id="rId5">
                  <a:extLst>
                    <a:ext uri="{A12FA001-AC4F-418D-AE19-62706E023703}">
                      <ahyp:hlinkClr xmlns:ahyp="http://schemas.microsoft.com/office/drawing/2018/hyperlinkcolor" xmlns="" val="tx"/>
                    </a:ext>
                  </a:extLst>
                </a:hlinkClick>
              </a:rPr>
              <a:t>https://newsroom.heart.org/file/infographic-numbers?action=</a:t>
            </a:r>
            <a:r>
              <a:rPr lang="ro" sz="900" dirty="0"/>
              <a:t> </a:t>
            </a:r>
            <a:endParaRPr lang="en-US" sz="900" dirty="0">
              <a:cs typeface="Calibri"/>
            </a:endParaRPr>
          </a:p>
        </p:txBody>
      </p:sp>
      <p:pic>
        <p:nvPicPr>
          <p:cNvPr id="8" name="Picture 6" descr="Logo, company name&#10;&#10;Description automatically generated">
            <a:extLst>
              <a:ext uri="{FF2B5EF4-FFF2-40B4-BE49-F238E27FC236}">
                <a16:creationId xmlns:a16="http://schemas.microsoft.com/office/drawing/2014/main" id="{E334880E-2DDE-11AF-D890-51F88127F92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15864" y="547377"/>
            <a:ext cx="3801764" cy="2692916"/>
          </a:xfrm>
          <a:prstGeom prst="rect">
            <a:avLst/>
          </a:prstGeom>
        </p:spPr>
      </p:pic>
      <p:sp>
        <p:nvSpPr>
          <p:cNvPr id="9" name="Rectangle 4"/>
          <p:cNvSpPr/>
          <p:nvPr/>
        </p:nvSpPr>
        <p:spPr>
          <a:xfrm>
            <a:off x="3915137" y="5880957"/>
            <a:ext cx="6370026" cy="446276"/>
          </a:xfrm>
          <a:prstGeom prst="rect">
            <a:avLst/>
          </a:prstGeom>
        </p:spPr>
        <p:txBody>
          <a:bodyPr wrap="square" lIns="91440" tIns="45720" rIns="91440" bIns="45720" rtlCol="0" anchor="t">
            <a:spAutoFit/>
          </a:bodyPr>
          <a:lstStyle/>
          <a:p>
            <a:pPr algn="ctr" rtl="0"/>
            <a:r>
              <a:rPr lang="ro" sz="1400" dirty="0"/>
              <a:t>Inima normală vs fibrilația atrială</a:t>
            </a:r>
            <a:endParaRPr lang="en-US" sz="1400" dirty="0">
              <a:cs typeface="Calibri"/>
            </a:endParaRPr>
          </a:p>
          <a:p>
            <a:pPr algn="ctr" rtl="0"/>
            <a:r>
              <a:rPr lang="ro" sz="900" dirty="0"/>
              <a:t>Sursa: </a:t>
            </a:r>
            <a:r>
              <a:rPr lang="ro" sz="900" dirty="0">
                <a:hlinkClick r:id="rId7">
                  <a:extLst>
                    <a:ext uri="{A12FA001-AC4F-418D-AE19-62706E023703}">
                      <ahyp:hlinkClr xmlns:ahyp="http://schemas.microsoft.com/office/drawing/2018/hyperlinkcolor" xmlns="" val="tx"/>
                    </a:ext>
                  </a:extLst>
                </a:hlinkClick>
              </a:rPr>
              <a:t>https://www.metrohospitals.com/blogs/cardiology-ctvs/what-is-cardiac-arrhythmia</a:t>
            </a:r>
            <a:r>
              <a:rPr lang="ro" sz="900" dirty="0"/>
              <a:t> </a:t>
            </a:r>
            <a:endParaRPr lang="en-US" sz="900" dirty="0">
              <a:cs typeface="Calibri"/>
            </a:endParaRPr>
          </a:p>
        </p:txBody>
      </p:sp>
    </p:spTree>
    <p:extLst>
      <p:ext uri="{BB962C8B-B14F-4D97-AF65-F5344CB8AC3E}">
        <p14:creationId xmlns:p14="http://schemas.microsoft.com/office/powerpoint/2010/main" val="614679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Incendii de vegetație, praf de deșert și BCV</a:t>
            </a:r>
            <a:endParaRPr lang="en-US">
              <a:solidFill>
                <a:schemeClr val="tx1"/>
              </a:solidFill>
              <a:cs typeface="Calibri"/>
            </a:endParaRPr>
          </a:p>
        </p:txBody>
      </p:sp>
      <p:sp>
        <p:nvSpPr>
          <p:cNvPr id="5" name="Rectangle 4"/>
          <p:cNvSpPr/>
          <p:nvPr/>
        </p:nvSpPr>
        <p:spPr>
          <a:xfrm>
            <a:off x="6784426" y="5752960"/>
            <a:ext cx="5656715" cy="230832"/>
          </a:xfrm>
          <a:prstGeom prst="rect">
            <a:avLst/>
          </a:prstGeom>
        </p:spPr>
        <p:txBody>
          <a:bodyPr wrap="square" lIns="91440" tIns="45720" rIns="91440" bIns="45720" rtlCol="0" anchor="t">
            <a:spAutoFit/>
          </a:bodyPr>
          <a:lstStyle/>
          <a:p>
            <a:pPr algn="ctr" rtl="0"/>
            <a:r>
              <a:rPr lang="ro" sz="900"/>
              <a:t>Sursa: </a:t>
            </a:r>
            <a:r>
              <a:rPr lang="ro" sz="900">
                <a:hlinkClick r:id="rId2">
                  <a:extLst>
                    <a:ext uri="{A12FA001-AC4F-418D-AE19-62706E023703}">
                      <ahyp:hlinkClr xmlns:ahyp="http://schemas.microsoft.com/office/drawing/2018/hyperlinkcolor" xmlns="" val="tx"/>
                    </a:ext>
                  </a:extLst>
                </a:hlinkClick>
              </a:rPr>
              <a:t>https://www.ahajournals.org/doi/10.1161/CIRCULATIONAHA.121.058058</a:t>
            </a:r>
            <a:r>
              <a:rPr lang="ro" sz="900"/>
              <a:t> </a:t>
            </a:r>
            <a:endParaRPr lang="en-US" sz="900">
              <a:cs typeface="Calibri"/>
            </a:endParaRPr>
          </a:p>
        </p:txBody>
      </p:sp>
      <p:pic>
        <p:nvPicPr>
          <p:cNvPr id="6" name="Picture 5" descr="Diagram, timeline&#10;&#10;Description automatically generated">
            <a:extLst>
              <a:ext uri="{FF2B5EF4-FFF2-40B4-BE49-F238E27FC236}">
                <a16:creationId xmlns:a16="http://schemas.microsoft.com/office/drawing/2014/main" id="{74C70175-376A-09AD-5AF9-3886D16B82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4264" y="697219"/>
            <a:ext cx="5124062" cy="5055741"/>
          </a:xfrm>
          <a:prstGeom prst="rect">
            <a:avLst/>
          </a:prstGeom>
        </p:spPr>
      </p:pic>
      <p:sp>
        <p:nvSpPr>
          <p:cNvPr id="7" name="Rectangle 4"/>
          <p:cNvSpPr/>
          <p:nvPr/>
        </p:nvSpPr>
        <p:spPr>
          <a:xfrm>
            <a:off x="730897" y="5321641"/>
            <a:ext cx="5656715" cy="230832"/>
          </a:xfrm>
          <a:prstGeom prst="rect">
            <a:avLst/>
          </a:prstGeom>
        </p:spPr>
        <p:txBody>
          <a:bodyPr wrap="square" lIns="91440" tIns="45720" rIns="91440" bIns="45720" rtlCol="0" anchor="t">
            <a:spAutoFit/>
          </a:bodyPr>
          <a:lstStyle/>
          <a:p>
            <a:pPr algn="ctr" rtl="0"/>
            <a:r>
              <a:rPr lang="ro" sz="900" dirty="0"/>
              <a:t>Sursa: </a:t>
            </a:r>
            <a:r>
              <a:rPr lang="ro" sz="900" dirty="0">
                <a:hlinkClick r:id="rId4">
                  <a:extLst>
                    <a:ext uri="{A12FA001-AC4F-418D-AE19-62706E023703}">
                      <ahyp:hlinkClr xmlns:ahyp="http://schemas.microsoft.com/office/drawing/2018/hyperlinkcolor" xmlns="" val="tx"/>
                    </a:ext>
                  </a:extLst>
                </a:hlinkClick>
              </a:rPr>
              <a:t>https://particleandfibretoxicology.biomedcentral.com/articles/10.1186/s12989-020-00394-8</a:t>
            </a:r>
            <a:r>
              <a:rPr lang="ro" sz="900" dirty="0"/>
              <a:t> </a:t>
            </a:r>
            <a:endParaRPr lang="en-US" sz="900" dirty="0">
              <a:cs typeface="Calibri"/>
            </a:endParaRPr>
          </a:p>
        </p:txBody>
      </p:sp>
      <p:pic>
        <p:nvPicPr>
          <p:cNvPr id="8" name="Picture 5" descr="Diagram&#10;&#10;Description automatically generated">
            <a:extLst>
              <a:ext uri="{FF2B5EF4-FFF2-40B4-BE49-F238E27FC236}">
                <a16:creationId xmlns:a16="http://schemas.microsoft.com/office/drawing/2014/main" id="{09824BF2-F08B-5E65-E570-32E8BCDCBA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658" y="2312011"/>
            <a:ext cx="6588814" cy="3049130"/>
          </a:xfrm>
          <a:prstGeom prst="rect">
            <a:avLst/>
          </a:prstGeom>
        </p:spPr>
      </p:pic>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Subpopulații vulnerabile</a:t>
            </a:r>
            <a:endParaRPr lang="en-US">
              <a:solidFill>
                <a:schemeClr val="tx1"/>
              </a:solidFill>
              <a:cs typeface="Calibri"/>
            </a:endParaRPr>
          </a:p>
        </p:txBody>
      </p:sp>
      <p:sp>
        <p:nvSpPr>
          <p:cNvPr id="5" name="Rectangle 4"/>
          <p:cNvSpPr/>
          <p:nvPr/>
        </p:nvSpPr>
        <p:spPr>
          <a:xfrm>
            <a:off x="5863657" y="3234904"/>
            <a:ext cx="5656715" cy="230832"/>
          </a:xfrm>
          <a:prstGeom prst="rect">
            <a:avLst/>
          </a:prstGeom>
        </p:spPr>
        <p:txBody>
          <a:bodyPr wrap="square" lIns="91440" tIns="45720" rIns="91440" bIns="45720" rtlCol="0" anchor="t">
            <a:spAutoFit/>
          </a:bodyPr>
          <a:lstStyle/>
          <a:p>
            <a:pPr algn="ctr" rtl="0"/>
            <a:r>
              <a:rPr lang="ro" sz="900" dirty="0"/>
              <a:t>Sursa: </a:t>
            </a:r>
            <a:r>
              <a:rPr lang="ro" sz="900" dirty="0">
                <a:hlinkClick r:id="rId2">
                  <a:extLst>
                    <a:ext uri="{A12FA001-AC4F-418D-AE19-62706E023703}">
                      <ahyp:hlinkClr xmlns:ahyp="http://schemas.microsoft.com/office/drawing/2018/hyperlinkcolor" xmlns="" val="tx"/>
                    </a:ext>
                  </a:extLst>
                </a:hlinkClick>
              </a:rPr>
              <a:t>https://community.wmo.int/en/activity-areas/urban/urban-heat-island</a:t>
            </a:r>
            <a:r>
              <a:rPr lang="ro" sz="900" dirty="0"/>
              <a:t> </a:t>
            </a:r>
            <a:endParaRPr lang="en-US" sz="900" dirty="0">
              <a:cs typeface="Calibri"/>
            </a:endParaRPr>
          </a:p>
        </p:txBody>
      </p:sp>
      <p:pic>
        <p:nvPicPr>
          <p:cNvPr id="6" name="Picture 5" descr="Chart, histogram&#10;&#10;Description automatically generated">
            <a:extLst>
              <a:ext uri="{FF2B5EF4-FFF2-40B4-BE49-F238E27FC236}">
                <a16:creationId xmlns:a16="http://schemas.microsoft.com/office/drawing/2014/main" id="{13F0BB99-6318-570A-7EA6-9ED1AAEA2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8820" y="472185"/>
            <a:ext cx="6846390" cy="2762719"/>
          </a:xfrm>
          <a:prstGeom prst="rect">
            <a:avLst/>
          </a:prstGeom>
        </p:spPr>
      </p:pic>
      <p:sp>
        <p:nvSpPr>
          <p:cNvPr id="7" name="Rectangle 4"/>
          <p:cNvSpPr/>
          <p:nvPr/>
        </p:nvSpPr>
        <p:spPr>
          <a:xfrm>
            <a:off x="485813" y="5986140"/>
            <a:ext cx="3795488" cy="369332"/>
          </a:xfrm>
          <a:prstGeom prst="rect">
            <a:avLst/>
          </a:prstGeom>
        </p:spPr>
        <p:txBody>
          <a:bodyPr wrap="square" lIns="91440" tIns="45720" rIns="91440" bIns="45720" rtlCol="0" anchor="t">
            <a:spAutoFit/>
          </a:bodyPr>
          <a:lstStyle/>
          <a:p>
            <a:pPr algn="ctr" rtl="0"/>
            <a:r>
              <a:rPr lang="ro" sz="900" dirty="0"/>
              <a:t>Sursa: </a:t>
            </a:r>
            <a:r>
              <a:rPr lang="ro" sz="900" dirty="0">
                <a:hlinkClick r:id="rId4">
                  <a:extLst>
                    <a:ext uri="{A12FA001-AC4F-418D-AE19-62706E023703}">
                      <ahyp:hlinkClr xmlns:ahyp="http://schemas.microsoft.com/office/drawing/2018/hyperlinkcolor" xmlns="" val="tx"/>
                    </a:ext>
                  </a:extLst>
                </a:hlinkClick>
              </a:rPr>
              <a:t>https://www.nytimes.com/interactive/2020/08/24/climate/racism-redlining-cities-global-warming.html</a:t>
            </a:r>
            <a:r>
              <a:rPr lang="ro" sz="900" dirty="0"/>
              <a:t> </a:t>
            </a:r>
            <a:endParaRPr lang="en-US" sz="900" dirty="0">
              <a:cs typeface="Calibri"/>
            </a:endParaRPr>
          </a:p>
        </p:txBody>
      </p:sp>
      <p:pic>
        <p:nvPicPr>
          <p:cNvPr id="8" name="Picture 5" descr="Map&#10;&#10;Description automatically generated">
            <a:extLst>
              <a:ext uri="{FF2B5EF4-FFF2-40B4-BE49-F238E27FC236}">
                <a16:creationId xmlns:a16="http://schemas.microsoft.com/office/drawing/2014/main" id="{C60D4837-BB78-A126-FFFD-D5B5A4A257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242" y="1012412"/>
            <a:ext cx="5000204" cy="5000204"/>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Subpopulații vulnerabile</a:t>
            </a:r>
            <a:endParaRPr lang="en-US">
              <a:solidFill>
                <a:schemeClr val="tx1"/>
              </a:solidFill>
              <a:cs typeface="Calibri"/>
            </a:endParaRPr>
          </a:p>
        </p:txBody>
      </p:sp>
      <p:sp>
        <p:nvSpPr>
          <p:cNvPr id="5" name="Rectangle 4"/>
          <p:cNvSpPr/>
          <p:nvPr/>
        </p:nvSpPr>
        <p:spPr>
          <a:xfrm>
            <a:off x="5923535" y="5962012"/>
            <a:ext cx="5656715" cy="230832"/>
          </a:xfrm>
          <a:prstGeom prst="rect">
            <a:avLst/>
          </a:prstGeom>
        </p:spPr>
        <p:txBody>
          <a:bodyPr wrap="square" lIns="91440" tIns="45720" rIns="91440" bIns="45720" rtlCol="0" anchor="t">
            <a:spAutoFit/>
          </a:bodyPr>
          <a:lstStyle/>
          <a:p>
            <a:pPr algn="ctr" rtl="0"/>
            <a:r>
              <a:rPr lang="ro" sz="900" dirty="0"/>
              <a:t>Sursa: </a:t>
            </a:r>
            <a:r>
              <a:rPr lang="ro" sz="900" dirty="0">
                <a:hlinkClick r:id="rId2">
                  <a:extLst>
                    <a:ext uri="{A12FA001-AC4F-418D-AE19-62706E023703}">
                      <ahyp:hlinkClr xmlns:ahyp="http://schemas.microsoft.com/office/drawing/2018/hyperlinkcolor" xmlns="" val="tx"/>
                    </a:ext>
                  </a:extLst>
                </a:hlinkClick>
              </a:rPr>
              <a:t>https://toolkit.climate.gov/image/3378</a:t>
            </a:r>
            <a:r>
              <a:rPr lang="ro" sz="900" dirty="0"/>
              <a:t> </a:t>
            </a:r>
            <a:endParaRPr lang="en-US" sz="900" dirty="0">
              <a:cs typeface="Calibri"/>
            </a:endParaRPr>
          </a:p>
        </p:txBody>
      </p:sp>
      <p:pic>
        <p:nvPicPr>
          <p:cNvPr id="6" name="Picture 5" descr="Diagram&#10;&#10;Description automatically generated with medium confidence">
            <a:extLst>
              <a:ext uri="{FF2B5EF4-FFF2-40B4-BE49-F238E27FC236}">
                <a16:creationId xmlns:a16="http://schemas.microsoft.com/office/drawing/2014/main" id="{F196B035-600E-4B06-7157-62F497ACA0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5171" y="218781"/>
            <a:ext cx="5733445" cy="5733445"/>
          </a:xfrm>
          <a:prstGeom prst="rect">
            <a:avLst/>
          </a:prstGeom>
          <a:ln>
            <a:solidFill>
              <a:schemeClr val="bg1">
                <a:lumMod val="50000"/>
              </a:schemeClr>
            </a:solidFill>
          </a:ln>
        </p:spPr>
      </p:pic>
      <p:sp>
        <p:nvSpPr>
          <p:cNvPr id="7" name="Rectangle 4"/>
          <p:cNvSpPr/>
          <p:nvPr/>
        </p:nvSpPr>
        <p:spPr>
          <a:xfrm>
            <a:off x="1322728" y="5945470"/>
            <a:ext cx="3379910" cy="369332"/>
          </a:xfrm>
          <a:prstGeom prst="rect">
            <a:avLst/>
          </a:prstGeom>
        </p:spPr>
        <p:txBody>
          <a:bodyPr wrap="square" lIns="91440" tIns="45720" rIns="91440" bIns="45720" rtlCol="0" anchor="t">
            <a:spAutoFit/>
          </a:bodyPr>
          <a:lstStyle/>
          <a:p>
            <a:pPr algn="ctr" rtl="0"/>
            <a:r>
              <a:rPr lang="ro" sz="900" dirty="0"/>
              <a:t>Sursa: </a:t>
            </a:r>
            <a:r>
              <a:rPr lang="ro" sz="900" dirty="0">
                <a:hlinkClick r:id="rId4">
                  <a:extLst>
                    <a:ext uri="{A12FA001-AC4F-418D-AE19-62706E023703}">
                      <ahyp:hlinkClr xmlns:ahyp="http://schemas.microsoft.com/office/drawing/2018/hyperlinkcolor" xmlns="" val="tx"/>
                    </a:ext>
                  </a:extLst>
                </a:hlinkClick>
              </a:rPr>
              <a:t>https://www.famelab.gr/thousands-of-migrant-workers-died-in-qatars-extreme-heat/</a:t>
            </a:r>
            <a:r>
              <a:rPr lang="ro" sz="900" dirty="0"/>
              <a:t> </a:t>
            </a:r>
            <a:endParaRPr lang="en-US" sz="900" dirty="0">
              <a:cs typeface="Calibri"/>
            </a:endParaRPr>
          </a:p>
        </p:txBody>
      </p:sp>
      <p:pic>
        <p:nvPicPr>
          <p:cNvPr id="8" name="Picture 5" descr="Graphical user interface, website&#10;&#10;Description automatically generated">
            <a:extLst>
              <a:ext uri="{FF2B5EF4-FFF2-40B4-BE49-F238E27FC236}">
                <a16:creationId xmlns:a16="http://schemas.microsoft.com/office/drawing/2014/main" id="{04D5D99C-4CAB-28D0-A8A1-1E17814CB4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8056" y="840659"/>
            <a:ext cx="3835866" cy="5114487"/>
          </a:xfrm>
          <a:prstGeom prst="rect">
            <a:avLst/>
          </a:prstGeom>
        </p:spPr>
      </p:pic>
    </p:spTree>
    <p:extLst>
      <p:ext uri="{BB962C8B-B14F-4D97-AF65-F5344CB8AC3E}">
        <p14:creationId xmlns:p14="http://schemas.microsoft.com/office/powerpoint/2010/main" val="17321104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Cum să atenuați BCV legate de schimbările climatice?</a:t>
            </a:r>
            <a:endParaRPr lang="en-US">
              <a:solidFill>
                <a:schemeClr val="tx1"/>
              </a:solidFill>
              <a:cs typeface="Calibri"/>
            </a:endParaRPr>
          </a:p>
        </p:txBody>
      </p:sp>
      <p:sp>
        <p:nvSpPr>
          <p:cNvPr id="5" name="Rectangle 4"/>
          <p:cNvSpPr/>
          <p:nvPr/>
        </p:nvSpPr>
        <p:spPr>
          <a:xfrm>
            <a:off x="3312560" y="6162100"/>
            <a:ext cx="5656715" cy="230832"/>
          </a:xfrm>
          <a:prstGeom prst="rect">
            <a:avLst/>
          </a:prstGeom>
        </p:spPr>
        <p:txBody>
          <a:bodyPr wrap="square" lIns="91440" tIns="45720" rIns="91440" bIns="45720" rtlCol="0" anchor="t">
            <a:spAutoFit/>
          </a:bodyPr>
          <a:lstStyle/>
          <a:p>
            <a:pPr algn="ctr" rtl="0"/>
            <a:r>
              <a:rPr lang="ro" sz="900" dirty="0"/>
              <a:t>Sursa: </a:t>
            </a:r>
            <a:r>
              <a:rPr lang="ro" sz="900" dirty="0">
                <a:hlinkClick r:id="rId2">
                  <a:extLst>
                    <a:ext uri="{A12FA001-AC4F-418D-AE19-62706E023703}">
                      <ahyp:hlinkClr xmlns:ahyp="http://schemas.microsoft.com/office/drawing/2018/hyperlinkcolor" xmlns="" val="tx"/>
                    </a:ext>
                  </a:extLst>
                </a:hlinkClick>
              </a:rPr>
              <a:t>https://www.who.int/news-room/fact-sheets/detail/climate-change-and-health</a:t>
            </a:r>
            <a:r>
              <a:rPr lang="ro" sz="900" dirty="0"/>
              <a:t> </a:t>
            </a:r>
            <a:endParaRPr lang="en-US" sz="900" dirty="0">
              <a:cs typeface="Calibri"/>
            </a:endParaRPr>
          </a:p>
        </p:txBody>
      </p:sp>
      <p:pic>
        <p:nvPicPr>
          <p:cNvPr id="6" name="Picture 5">
            <a:extLst>
              <a:ext uri="{FF2B5EF4-FFF2-40B4-BE49-F238E27FC236}">
                <a16:creationId xmlns:a16="http://schemas.microsoft.com/office/drawing/2014/main" id="{F74B5F7A-AD05-5227-B33A-34B3D005EBAD}"/>
              </a:ext>
            </a:extLst>
          </p:cNvPr>
          <p:cNvPicPr>
            <a:picLocks noChangeAspect="1"/>
          </p:cNvPicPr>
          <p:nvPr/>
        </p:nvPicPr>
        <p:blipFill>
          <a:blip r:embed="rId3"/>
          <a:stretch>
            <a:fillRect/>
          </a:stretch>
        </p:blipFill>
        <p:spPr>
          <a:xfrm>
            <a:off x="2061572" y="685519"/>
            <a:ext cx="8158692" cy="5480272"/>
          </a:xfrm>
          <a:prstGeom prst="rect">
            <a:avLst/>
          </a:prstGeom>
          <a:ln w="6350">
            <a:solidFill>
              <a:schemeClr val="bg1">
                <a:lumMod val="50000"/>
              </a:schemeClr>
            </a:solidFill>
          </a:ln>
        </p:spPr>
      </p:pic>
    </p:spTree>
    <p:extLst>
      <p:ext uri="{BB962C8B-B14F-4D97-AF65-F5344CB8AC3E}">
        <p14:creationId xmlns:p14="http://schemas.microsoft.com/office/powerpoint/2010/main" val="3770491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Cum să atenuați BCV legate de schimbările climatice?</a:t>
            </a:r>
            <a:endParaRPr lang="en-US">
              <a:solidFill>
                <a:schemeClr val="tx1"/>
              </a:solidFill>
              <a:cs typeface="Calibri"/>
            </a:endParaRPr>
          </a:p>
        </p:txBody>
      </p:sp>
      <p:sp>
        <p:nvSpPr>
          <p:cNvPr id="5" name="Rectangle 4"/>
          <p:cNvSpPr/>
          <p:nvPr/>
        </p:nvSpPr>
        <p:spPr>
          <a:xfrm>
            <a:off x="6392013" y="6107505"/>
            <a:ext cx="5656715" cy="230832"/>
          </a:xfrm>
          <a:prstGeom prst="rect">
            <a:avLst/>
          </a:prstGeom>
        </p:spPr>
        <p:txBody>
          <a:bodyPr wrap="square" lIns="91440" tIns="45720" rIns="91440" bIns="45720" rtlCol="0" anchor="t">
            <a:spAutoFit/>
          </a:bodyPr>
          <a:lstStyle/>
          <a:p>
            <a:pPr algn="ctr" rtl="0"/>
            <a:r>
              <a:rPr lang="ro" sz="900" dirty="0"/>
              <a:t>Sursa: </a:t>
            </a:r>
            <a:r>
              <a:rPr lang="ro" sz="900" dirty="0">
                <a:hlinkClick r:id="rId2">
                  <a:extLst>
                    <a:ext uri="{A12FA001-AC4F-418D-AE19-62706E023703}">
                      <ahyp:hlinkClr xmlns:ahyp="http://schemas.microsoft.com/office/drawing/2018/hyperlinkcolor" xmlns="" val="tx"/>
                    </a:ext>
                  </a:extLst>
                </a:hlinkClick>
              </a:rPr>
              <a:t>https://www.hsph.harvard.edu/healthybuildings/</a:t>
            </a:r>
            <a:r>
              <a:rPr lang="ro" sz="900" dirty="0"/>
              <a:t> </a:t>
            </a:r>
            <a:endParaRPr lang="en-US" sz="900" dirty="0">
              <a:cs typeface="Calibri"/>
            </a:endParaRPr>
          </a:p>
        </p:txBody>
      </p:sp>
      <p:pic>
        <p:nvPicPr>
          <p:cNvPr id="6" name="Picture 5">
            <a:extLst>
              <a:ext uri="{FF2B5EF4-FFF2-40B4-BE49-F238E27FC236}">
                <a16:creationId xmlns:a16="http://schemas.microsoft.com/office/drawing/2014/main" id="{3589D1BB-E430-91F5-664E-1EAE4B24BE74}"/>
              </a:ext>
            </a:extLst>
          </p:cNvPr>
          <p:cNvPicPr>
            <a:picLocks noChangeAspect="1"/>
          </p:cNvPicPr>
          <p:nvPr/>
        </p:nvPicPr>
        <p:blipFill>
          <a:blip r:embed="rId3"/>
          <a:stretch>
            <a:fillRect/>
          </a:stretch>
        </p:blipFill>
        <p:spPr>
          <a:xfrm>
            <a:off x="6417144" y="684963"/>
            <a:ext cx="5606455" cy="5448420"/>
          </a:xfrm>
          <a:prstGeom prst="rect">
            <a:avLst/>
          </a:prstGeom>
        </p:spPr>
      </p:pic>
      <p:sp>
        <p:nvSpPr>
          <p:cNvPr id="7" name="Rectangle 4"/>
          <p:cNvSpPr/>
          <p:nvPr/>
        </p:nvSpPr>
        <p:spPr>
          <a:xfrm>
            <a:off x="192505" y="6104227"/>
            <a:ext cx="5656715" cy="230832"/>
          </a:xfrm>
          <a:prstGeom prst="rect">
            <a:avLst/>
          </a:prstGeom>
        </p:spPr>
        <p:txBody>
          <a:bodyPr wrap="square" lIns="91440" tIns="45720" rIns="91440" bIns="45720" rtlCol="0" anchor="t">
            <a:spAutoFit/>
          </a:bodyPr>
          <a:lstStyle/>
          <a:p>
            <a:pPr algn="ctr" rtl="0"/>
            <a:r>
              <a:rPr lang="ro" sz="900" dirty="0"/>
              <a:t>Sursa: </a:t>
            </a:r>
            <a:r>
              <a:rPr lang="ro" sz="900" dirty="0">
                <a:hlinkClick r:id="rId4" action="ppaction://hlinkfile"/>
              </a:rPr>
              <a:t>file:///C:/Users/Lenovo/Downloads/9789289071918-eng.pdf</a:t>
            </a:r>
            <a:r>
              <a:rPr lang="ro" sz="900" dirty="0"/>
              <a:t> </a:t>
            </a:r>
            <a:endParaRPr lang="en-US" sz="900" dirty="0">
              <a:cs typeface="Calibri"/>
            </a:endParaRPr>
          </a:p>
        </p:txBody>
      </p:sp>
      <p:pic>
        <p:nvPicPr>
          <p:cNvPr id="8" name="Picture 5">
            <a:extLst>
              <a:ext uri="{FF2B5EF4-FFF2-40B4-BE49-F238E27FC236}">
                <a16:creationId xmlns:a16="http://schemas.microsoft.com/office/drawing/2014/main" id="{809281C0-BA45-00AA-138B-9EA957FB5076}"/>
              </a:ext>
            </a:extLst>
          </p:cNvPr>
          <p:cNvPicPr>
            <a:picLocks noChangeAspect="1"/>
          </p:cNvPicPr>
          <p:nvPr/>
        </p:nvPicPr>
        <p:blipFill>
          <a:blip r:embed="rId5"/>
          <a:stretch>
            <a:fillRect/>
          </a:stretch>
        </p:blipFill>
        <p:spPr>
          <a:xfrm>
            <a:off x="146689" y="1818476"/>
            <a:ext cx="5867448" cy="4285751"/>
          </a:xfrm>
          <a:prstGeom prst="rect">
            <a:avLst/>
          </a:prstGeom>
        </p:spPr>
      </p:pic>
    </p:spTree>
    <p:extLst>
      <p:ext uri="{BB962C8B-B14F-4D97-AF65-F5344CB8AC3E}">
        <p14:creationId xmlns:p14="http://schemas.microsoft.com/office/powerpoint/2010/main" val="3149434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chemeClr val="tx1"/>
                </a:solidFill>
              </a:rPr>
              <a:t>Mesaje de luat acasă pentru medici și cardiologi</a:t>
            </a:r>
            <a:endParaRPr lang="en-US">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6787578" y="1061298"/>
            <a:ext cx="5200729" cy="4692284"/>
          </a:xfrm>
        </p:spPr>
        <p:txBody>
          <a:bodyPr vert="horz" lIns="91440" tIns="45720" rIns="91440" bIns="45720" rtlCol="0" anchor="t">
            <a:normAutofit/>
          </a:bodyPr>
          <a:lstStyle/>
          <a:p>
            <a:pPr rtl="0"/>
            <a:r>
              <a:rPr lang="ro" sz="1800" b="1" dirty="0">
                <a:solidFill>
                  <a:schemeClr val="tx1"/>
                </a:solidFill>
              </a:rPr>
              <a:t>Schimbările climatice, expunerile la mediu și istoricul ocupațional ar trebui să fie considerați factori majori de risc care pot afecta negativ sănătatea cardiovasculară și generală</a:t>
            </a:r>
            <a:r>
              <a:rPr lang="ro" sz="1800" dirty="0">
                <a:solidFill>
                  <a:schemeClr val="tx1"/>
                </a:solidFill>
              </a:rPr>
              <a:t>.</a:t>
            </a:r>
            <a:endParaRPr lang="en-US" sz="1800" dirty="0">
              <a:solidFill>
                <a:schemeClr val="tx1"/>
              </a:solidFill>
              <a:cs typeface="Calibri"/>
            </a:endParaRPr>
          </a:p>
          <a:p>
            <a:pPr rtl="0"/>
            <a:r>
              <a:rPr lang="ro" sz="1800" dirty="0">
                <a:solidFill>
                  <a:schemeClr val="tx1"/>
                </a:solidFill>
              </a:rPr>
              <a:t>Medicii ar trebui să poată oferi </a:t>
            </a:r>
            <a:r>
              <a:rPr lang="ro" sz="1800" b="1" dirty="0">
                <a:solidFill>
                  <a:schemeClr val="tx1"/>
                </a:solidFill>
              </a:rPr>
              <a:t>îndrumări cu privire la modul de atenuare a acestor factori de risc</a:t>
            </a:r>
            <a:r>
              <a:rPr lang="ro" sz="1800" dirty="0">
                <a:solidFill>
                  <a:schemeClr val="tx1"/>
                </a:solidFill>
              </a:rPr>
              <a:t>, în special pentru pacienții cu factori de risc cardiovascular multipli sau antecedente de boli cardiovasculare.</a:t>
            </a:r>
            <a:endParaRPr lang="en-US" sz="1800" dirty="0">
              <a:solidFill>
                <a:schemeClr val="tx1"/>
              </a:solidFill>
              <a:cs typeface="Calibri"/>
            </a:endParaRPr>
          </a:p>
          <a:p>
            <a:pPr rtl="0"/>
            <a:r>
              <a:rPr lang="ro" sz="1800" dirty="0">
                <a:solidFill>
                  <a:schemeClr val="tx1"/>
                </a:solidFill>
              </a:rPr>
              <a:t>Aceste recomandări pot fi împărțite în două mari categorii care </a:t>
            </a:r>
            <a:r>
              <a:rPr lang="ro" sz="1800" b="1" dirty="0">
                <a:solidFill>
                  <a:schemeClr val="tx1"/>
                </a:solidFill>
              </a:rPr>
              <a:t>atenuează poluarea aerului sau temperaturile extreme </a:t>
            </a:r>
            <a:r>
              <a:rPr lang="ro" sz="1800" dirty="0">
                <a:solidFill>
                  <a:schemeClr val="tx1"/>
                </a:solidFill>
              </a:rPr>
              <a:t>induse de schimbările climatice.</a:t>
            </a:r>
            <a:endParaRPr lang="en-US" sz="1800" dirty="0">
              <a:solidFill>
                <a:schemeClr val="tx1"/>
              </a:solidFill>
              <a:cs typeface="Calibri"/>
            </a:endParaRPr>
          </a:p>
          <a:p>
            <a:pPr lvl="1" rtl="0"/>
            <a:endParaRPr lang="en-US" dirty="0">
              <a:solidFill>
                <a:schemeClr val="tx1"/>
              </a:solidFill>
              <a:cs typeface="Calibri"/>
            </a:endParaRPr>
          </a:p>
        </p:txBody>
      </p:sp>
      <p:sp>
        <p:nvSpPr>
          <p:cNvPr id="5" name="Rectangle 4"/>
          <p:cNvSpPr/>
          <p:nvPr/>
        </p:nvSpPr>
        <p:spPr>
          <a:xfrm>
            <a:off x="755298" y="4839422"/>
            <a:ext cx="5656715" cy="230832"/>
          </a:xfrm>
          <a:prstGeom prst="rect">
            <a:avLst/>
          </a:prstGeom>
        </p:spPr>
        <p:txBody>
          <a:bodyPr wrap="square" lIns="91440" tIns="45720" rIns="91440" bIns="45720" rtlCol="0" anchor="t">
            <a:spAutoFit/>
          </a:bodyPr>
          <a:lstStyle/>
          <a:p>
            <a:pPr algn="ctr" rtl="0"/>
            <a:r>
              <a:rPr lang="ro" sz="900" dirty="0"/>
              <a:t>Sursa: </a:t>
            </a:r>
            <a:r>
              <a:rPr lang="ro" sz="900" dirty="0">
                <a:hlinkClick r:id="rId2">
                  <a:extLst>
                    <a:ext uri="{A12FA001-AC4F-418D-AE19-62706E023703}">
                      <ahyp:hlinkClr xmlns:ahyp="http://schemas.microsoft.com/office/drawing/2018/hyperlinkcolor" xmlns="" val="tx"/>
                    </a:ext>
                  </a:extLst>
                </a:hlinkClick>
              </a:rPr>
              <a:t>https://www.jacc.org/doi/10.1016/j.jacc.2022.10.040</a:t>
            </a:r>
            <a:r>
              <a:rPr lang="ro" sz="900" dirty="0"/>
              <a:t> </a:t>
            </a:r>
            <a:endParaRPr lang="en-US" sz="900" dirty="0">
              <a:cs typeface="Calibri"/>
            </a:endParaRPr>
          </a:p>
        </p:txBody>
      </p:sp>
      <p:pic>
        <p:nvPicPr>
          <p:cNvPr id="6" name="Picture 5">
            <a:extLst>
              <a:ext uri="{FF2B5EF4-FFF2-40B4-BE49-F238E27FC236}">
                <a16:creationId xmlns:a16="http://schemas.microsoft.com/office/drawing/2014/main" id="{1E0713D5-B4A0-2D2C-9F8E-0EE7DB7BA1D2}"/>
              </a:ext>
            </a:extLst>
          </p:cNvPr>
          <p:cNvPicPr>
            <a:picLocks noChangeAspect="1"/>
          </p:cNvPicPr>
          <p:nvPr/>
        </p:nvPicPr>
        <p:blipFill rotWithShape="1">
          <a:blip r:embed="rId3"/>
          <a:srcRect t="1191"/>
          <a:stretch/>
        </p:blipFill>
        <p:spPr>
          <a:xfrm>
            <a:off x="466830" y="1211350"/>
            <a:ext cx="5945183" cy="3628072"/>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dirty="0">
                <a:solidFill>
                  <a:schemeClr val="tx1"/>
                </a:solidFill>
              </a:rPr>
              <a:t>Mesaje pentru medici și cardiologi</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934775"/>
            <a:ext cx="6102787" cy="5370897"/>
          </a:xfrm>
        </p:spPr>
        <p:txBody>
          <a:bodyPr vert="horz" lIns="91440" tIns="45720" rIns="91440" bIns="45720" rtlCol="0" anchor="t">
            <a:normAutofit/>
          </a:bodyPr>
          <a:lstStyle/>
          <a:p>
            <a:pPr rtl="0"/>
            <a:r>
              <a:rPr lang="ro" sz="2200" dirty="0">
                <a:solidFill>
                  <a:schemeClr val="tx1"/>
                </a:solidFill>
              </a:rPr>
              <a:t>Exemple de </a:t>
            </a:r>
            <a:r>
              <a:rPr lang="ro" sz="2200" b="1" dirty="0">
                <a:solidFill>
                  <a:schemeClr val="tx1"/>
                </a:solidFill>
              </a:rPr>
              <a:t>recomandări pentru reducerea expunerii la poluarea aerului</a:t>
            </a:r>
            <a:r>
              <a:rPr lang="ro" sz="2200" dirty="0">
                <a:solidFill>
                  <a:schemeClr val="tx1"/>
                </a:solidFill>
              </a:rPr>
              <a:t> includ:</a:t>
            </a:r>
            <a:endParaRPr lang="en-US" sz="2200" dirty="0">
              <a:solidFill>
                <a:schemeClr val="tx1"/>
              </a:solidFill>
              <a:cs typeface="Calibri"/>
            </a:endParaRPr>
          </a:p>
          <a:p>
            <a:pPr lvl="1" algn="just" rtl="0">
              <a:lnSpc>
                <a:spcPct val="110000"/>
              </a:lnSpc>
              <a:spcAft>
                <a:spcPts val="800"/>
              </a:spcAft>
            </a:pPr>
            <a:r>
              <a:rPr lang="ro" sz="1800" dirty="0">
                <a:solidFill>
                  <a:schemeClr val="tx1"/>
                </a:solidFill>
              </a:rPr>
              <a:t>evitarea activității fizice în aer liber în zilele cu niveluri ridicate de poluare, </a:t>
            </a:r>
            <a:endParaRPr lang="en-US" sz="1800" dirty="0">
              <a:solidFill>
                <a:schemeClr val="tx1"/>
              </a:solidFill>
              <a:cs typeface="Calibri"/>
            </a:endParaRPr>
          </a:p>
          <a:p>
            <a:pPr lvl="1" algn="just" rtl="0">
              <a:lnSpc>
                <a:spcPct val="110000"/>
              </a:lnSpc>
              <a:spcAft>
                <a:spcPts val="800"/>
              </a:spcAft>
            </a:pPr>
            <a:r>
              <a:rPr lang="ro" sz="1800" dirty="0">
                <a:solidFill>
                  <a:schemeClr val="tx1"/>
                </a:solidFill>
              </a:rPr>
              <a:t>utilizarea măștilor N95 sau a particulelor fine în suspensie (PM</a:t>
            </a:r>
            <a:r>
              <a:rPr lang="ro" sz="1800" baseline="-25000" dirty="0">
                <a:solidFill>
                  <a:schemeClr val="tx1"/>
                </a:solidFill>
              </a:rPr>
              <a:t>2.5</a:t>
            </a:r>
            <a:r>
              <a:rPr lang="ro" sz="1800" dirty="0">
                <a:solidFill>
                  <a:schemeClr val="tx1"/>
                </a:solidFill>
              </a:rPr>
              <a:t>); </a:t>
            </a:r>
            <a:endParaRPr lang="en-US" sz="1800" dirty="0">
              <a:solidFill>
                <a:schemeClr val="tx1"/>
              </a:solidFill>
              <a:cs typeface="Calibri"/>
            </a:endParaRPr>
          </a:p>
          <a:p>
            <a:pPr lvl="1" algn="just" rtl="0">
              <a:lnSpc>
                <a:spcPct val="110000"/>
              </a:lnSpc>
              <a:spcAft>
                <a:spcPts val="800"/>
              </a:spcAft>
            </a:pPr>
            <a:r>
              <a:rPr lang="ro" sz="1800" dirty="0">
                <a:solidFill>
                  <a:schemeClr val="tx1"/>
                </a:solidFill>
              </a:rPr>
              <a:t>utilizarea purificatoarelor de aer din interior și </a:t>
            </a:r>
            <a:endParaRPr lang="en-US" sz="1800" dirty="0">
              <a:solidFill>
                <a:schemeClr val="tx1"/>
              </a:solidFill>
              <a:cs typeface="Calibri"/>
            </a:endParaRPr>
          </a:p>
          <a:p>
            <a:pPr lvl="1" algn="just" rtl="0">
              <a:lnSpc>
                <a:spcPct val="110000"/>
              </a:lnSpc>
              <a:spcAft>
                <a:spcPts val="800"/>
              </a:spcAft>
            </a:pPr>
            <a:r>
              <a:rPr lang="ro" sz="1800" dirty="0">
                <a:solidFill>
                  <a:schemeClr val="tx1"/>
                </a:solidFill>
              </a:rPr>
              <a:t>instalarea unităților de încălzire, ventilație și aer condiționat cu un filtru de aer cu particule de înaltă eficiență</a:t>
            </a:r>
            <a:endParaRPr lang="en-US" sz="1800" dirty="0">
              <a:solidFill>
                <a:schemeClr val="tx1"/>
              </a:solidFill>
              <a:cs typeface="Calibri"/>
            </a:endParaRPr>
          </a:p>
          <a:p>
            <a:pPr lvl="1" algn="just" rtl="0">
              <a:lnSpc>
                <a:spcPct val="110000"/>
              </a:lnSpc>
              <a:spcAft>
                <a:spcPts val="800"/>
              </a:spcAft>
            </a:pPr>
            <a:r>
              <a:rPr lang="ro" sz="1800" dirty="0">
                <a:solidFill>
                  <a:schemeClr val="tx1"/>
                </a:solidFill>
              </a:rPr>
              <a:t>Pacienții vulnerabili ar trebui să evite, de asemenea, utilizarea sobelor cu gaz, a șemineelor și a tămâiei, care pot exacerba poluarea aerului din interior.</a:t>
            </a:r>
            <a:endParaRPr lang="en-US" sz="1800" dirty="0">
              <a:solidFill>
                <a:schemeClr val="tx1"/>
              </a:solidFill>
              <a:cs typeface="Calibri"/>
            </a:endParaRPr>
          </a:p>
        </p:txBody>
      </p:sp>
      <p:sp>
        <p:nvSpPr>
          <p:cNvPr id="5" name="Rectangle 4"/>
          <p:cNvSpPr/>
          <p:nvPr/>
        </p:nvSpPr>
        <p:spPr>
          <a:xfrm>
            <a:off x="6342780" y="5600357"/>
            <a:ext cx="5656715" cy="230832"/>
          </a:xfrm>
          <a:prstGeom prst="rect">
            <a:avLst/>
          </a:prstGeom>
        </p:spPr>
        <p:txBody>
          <a:bodyPr wrap="square" lIns="91440" tIns="45720" rIns="91440" bIns="45720" rtlCol="0" anchor="t">
            <a:spAutoFit/>
          </a:bodyPr>
          <a:lstStyle/>
          <a:p>
            <a:pPr algn="ctr" rtl="0"/>
            <a:r>
              <a:rPr lang="ro" sz="900"/>
              <a:t>Sursa: </a:t>
            </a:r>
            <a:r>
              <a:rPr lang="ro" sz="900">
                <a:hlinkClick r:id="rId2">
                  <a:extLst>
                    <a:ext uri="{A12FA001-AC4F-418D-AE19-62706E023703}">
                      <ahyp:hlinkClr xmlns:ahyp="http://schemas.microsoft.com/office/drawing/2018/hyperlinkcolor" xmlns="" val="tx"/>
                    </a:ext>
                  </a:extLst>
                </a:hlinkClick>
              </a:rPr>
              <a:t>https://twitter.com/USEmbassyPH/status/1124112965878284290</a:t>
            </a:r>
            <a:r>
              <a:rPr lang="ro" sz="900"/>
              <a:t> </a:t>
            </a:r>
            <a:endParaRPr lang="en-US" sz="900">
              <a:cs typeface="Calibri"/>
            </a:endParaRPr>
          </a:p>
        </p:txBody>
      </p:sp>
      <p:pic>
        <p:nvPicPr>
          <p:cNvPr id="6" name="Picture 5" descr="A picture containing text&#10;&#10;Description automatically generated">
            <a:extLst>
              <a:ext uri="{FF2B5EF4-FFF2-40B4-BE49-F238E27FC236}">
                <a16:creationId xmlns:a16="http://schemas.microsoft.com/office/drawing/2014/main" id="{77B82D80-E948-0CFE-09B7-31DC4B9F7A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5923" y="936955"/>
            <a:ext cx="4661330" cy="4663402"/>
          </a:xfrm>
          <a:prstGeom prst="rect">
            <a:avLst/>
          </a:prstGeom>
        </p:spPr>
      </p:pic>
    </p:spTree>
    <p:extLst>
      <p:ext uri="{BB962C8B-B14F-4D97-AF65-F5344CB8AC3E}">
        <p14:creationId xmlns:p14="http://schemas.microsoft.com/office/powerpoint/2010/main" val="36841457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dirty="0">
                <a:solidFill>
                  <a:schemeClr val="tx1"/>
                </a:solidFill>
              </a:rPr>
              <a:t>Mesaje pentru medici și cardiologi</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3712809" y="1632861"/>
            <a:ext cx="7495521" cy="3426208"/>
          </a:xfrm>
        </p:spPr>
        <p:txBody>
          <a:bodyPr vert="horz" lIns="91440" tIns="45720" rIns="91440" bIns="45720" rtlCol="0" anchor="t">
            <a:normAutofit lnSpcReduction="10000"/>
          </a:bodyPr>
          <a:lstStyle/>
          <a:p>
            <a:pPr marL="0" indent="0" rtl="0">
              <a:buNone/>
            </a:pPr>
            <a:r>
              <a:rPr lang="ro" sz="2200" dirty="0">
                <a:solidFill>
                  <a:schemeClr val="tx1"/>
                </a:solidFill>
              </a:rPr>
              <a:t>Pentru a </a:t>
            </a:r>
            <a:r>
              <a:rPr lang="ro" sz="2200" b="1" dirty="0">
                <a:solidFill>
                  <a:schemeClr val="tx1"/>
                </a:solidFill>
              </a:rPr>
              <a:t>atenua riscurile de căldură, pacienții trebuie consiliați cu privire</a:t>
            </a:r>
            <a:r>
              <a:rPr lang="ro" sz="2200" dirty="0">
                <a:solidFill>
                  <a:schemeClr val="tx1"/>
                </a:solidFill>
              </a:rPr>
              <a:t> la:</a:t>
            </a:r>
            <a:endParaRPr lang="en-US" sz="2200" dirty="0">
              <a:solidFill>
                <a:schemeClr val="tx1"/>
              </a:solidFill>
              <a:cs typeface="Calibri"/>
            </a:endParaRPr>
          </a:p>
          <a:p>
            <a:pPr lvl="1" rtl="0">
              <a:lnSpc>
                <a:spcPct val="110000"/>
              </a:lnSpc>
              <a:spcAft>
                <a:spcPts val="800"/>
              </a:spcAft>
            </a:pPr>
            <a:r>
              <a:rPr lang="ro" sz="2000" dirty="0">
                <a:solidFill>
                  <a:schemeClr val="tx1"/>
                </a:solidFill>
              </a:rPr>
              <a:t>evitarea activităților în aer liber în timpul zilelor cu condiții extreme de căldură, </a:t>
            </a:r>
            <a:endParaRPr lang="en-US" sz="2000" dirty="0">
              <a:solidFill>
                <a:schemeClr val="tx1"/>
              </a:solidFill>
              <a:cs typeface="Calibri"/>
            </a:endParaRPr>
          </a:p>
          <a:p>
            <a:pPr lvl="1" rtl="0">
              <a:lnSpc>
                <a:spcPct val="110000"/>
              </a:lnSpc>
              <a:spcAft>
                <a:spcPts val="800"/>
              </a:spcAft>
            </a:pPr>
            <a:r>
              <a:rPr lang="ro" sz="2000" dirty="0">
                <a:solidFill>
                  <a:schemeClr val="tx1"/>
                </a:solidFill>
              </a:rPr>
              <a:t>privind menținerea unei hidratări adecvate și </a:t>
            </a:r>
            <a:endParaRPr lang="en-US" sz="2000" dirty="0">
              <a:solidFill>
                <a:schemeClr val="tx1"/>
              </a:solidFill>
              <a:cs typeface="Calibri"/>
            </a:endParaRPr>
          </a:p>
          <a:p>
            <a:pPr lvl="1" rtl="0">
              <a:lnSpc>
                <a:spcPct val="110000"/>
              </a:lnSpc>
              <a:spcAft>
                <a:spcPts val="800"/>
              </a:spcAft>
            </a:pPr>
            <a:r>
              <a:rPr lang="ro" sz="2000" dirty="0">
                <a:solidFill>
                  <a:schemeClr val="tx1"/>
                </a:solidFill>
              </a:rPr>
              <a:t>cu privire la modul de utilizare a sistemelor de control termic interior și de reducere a dependenței de unitățile tradiționale de aer condiționat care pot contribui ele însele la emisiile de gaze cu efect de seră.</a:t>
            </a:r>
            <a:endParaRPr lang="en-US" sz="2000" dirty="0">
              <a:solidFill>
                <a:schemeClr val="tx1"/>
              </a:solidFill>
              <a:cs typeface="Calibri"/>
            </a:endParaRPr>
          </a:p>
        </p:txBody>
      </p:sp>
      <p:sp>
        <p:nvSpPr>
          <p:cNvPr id="5" name="Rectangle 4"/>
          <p:cNvSpPr/>
          <p:nvPr/>
        </p:nvSpPr>
        <p:spPr>
          <a:xfrm>
            <a:off x="652713" y="6126568"/>
            <a:ext cx="2282749" cy="230832"/>
          </a:xfrm>
          <a:prstGeom prst="rect">
            <a:avLst/>
          </a:prstGeom>
        </p:spPr>
        <p:txBody>
          <a:bodyPr wrap="square" rtlCol="0">
            <a:spAutoFit/>
          </a:bodyPr>
          <a:lstStyle/>
          <a:p>
            <a:pPr algn="ctr" rtl="0"/>
            <a:r>
              <a:rPr lang="ro" sz="900" dirty="0" smtClean="0">
                <a:solidFill>
                  <a:prstClr val="white">
                    <a:lumMod val="50000"/>
                  </a:prstClr>
                </a:solidFill>
              </a:rPr>
              <a:t>Sursa: </a:t>
            </a:r>
            <a:r>
              <a:rPr lang="ro" sz="900" dirty="0" smtClean="0">
                <a:solidFill>
                  <a:prstClr val="white">
                    <a:lumMod val="50000"/>
                  </a:prstClr>
                </a:solidFill>
                <a:hlinkClick r:id="rId2"/>
              </a:rPr>
              <a:t>https</a:t>
            </a:r>
            <a:r>
              <a:rPr lang="ro" sz="900" dirty="0">
                <a:solidFill>
                  <a:prstClr val="white">
                    <a:lumMod val="50000"/>
                  </a:prstClr>
                </a:solidFill>
                <a:hlinkClick r:id="rId2"/>
              </a:rPr>
              <a:t>://www.weather.gov/rah/heat</a:t>
            </a:r>
            <a:r>
              <a:rPr lang="ro" sz="900" dirty="0">
                <a:solidFill>
                  <a:prstClr val="white">
                    <a:lumMod val="50000"/>
                  </a:prstClr>
                </a:solidFill>
              </a:rPr>
              <a:t> </a:t>
            </a:r>
            <a:endParaRPr lang="en-US" sz="900" dirty="0"/>
          </a:p>
        </p:txBody>
      </p:sp>
      <p:pic>
        <p:nvPicPr>
          <p:cNvPr id="6" name="Picture 5" descr="Text&#10;&#10;Description automatically generated">
            <a:extLst>
              <a:ext uri="{FF2B5EF4-FFF2-40B4-BE49-F238E27FC236}">
                <a16:creationId xmlns:a16="http://schemas.microsoft.com/office/drawing/2014/main" id="{46FEBCA1-D2D4-FAA1-88E6-D960628D91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986" y="830445"/>
            <a:ext cx="2325881" cy="5296123"/>
          </a:xfrm>
          <a:prstGeom prst="rect">
            <a:avLst/>
          </a:prstGeom>
          <a:ln>
            <a:solidFill>
              <a:schemeClr val="bg1">
                <a:lumMod val="50000"/>
              </a:schemeClr>
            </a:solidFill>
          </a:ln>
        </p:spPr>
      </p:pic>
    </p:spTree>
    <p:extLst>
      <p:ext uri="{BB962C8B-B14F-4D97-AF65-F5344CB8AC3E}">
        <p14:creationId xmlns:p14="http://schemas.microsoft.com/office/powerpoint/2010/main" val="2601750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dirty="0">
                <a:solidFill>
                  <a:schemeClr val="tx1"/>
                </a:solidFill>
              </a:rPr>
              <a:t>Mesaje pentru medici și cardiologi</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934775"/>
            <a:ext cx="5346649" cy="5531339"/>
          </a:xfrm>
        </p:spPr>
        <p:txBody>
          <a:bodyPr vert="horz" lIns="91440" tIns="45720" rIns="91440" bIns="45720" rtlCol="0" anchor="t">
            <a:normAutofit fontScale="92500" lnSpcReduction="10000"/>
          </a:bodyPr>
          <a:lstStyle/>
          <a:p>
            <a:pPr rtl="0">
              <a:spcAft>
                <a:spcPts val="800"/>
              </a:spcAft>
            </a:pPr>
            <a:r>
              <a:rPr lang="ro" sz="1800" dirty="0">
                <a:solidFill>
                  <a:schemeClr val="tx1"/>
                </a:solidFill>
              </a:rPr>
              <a:t>Comunitatea medicală mai largă trebuie, de asemenea, să se angajeze în conversația și dezbaterea privind </a:t>
            </a:r>
            <a:r>
              <a:rPr lang="ro" sz="1800" b="1" dirty="0">
                <a:solidFill>
                  <a:schemeClr val="tx1"/>
                </a:solidFill>
              </a:rPr>
              <a:t>schimbările climatice</a:t>
            </a:r>
            <a:r>
              <a:rPr lang="ro" sz="1800" dirty="0">
                <a:solidFill>
                  <a:schemeClr val="tx1"/>
                </a:solidFill>
              </a:rPr>
              <a:t>, care începe fundamental cu </a:t>
            </a:r>
            <a:r>
              <a:rPr lang="ro" sz="1800" b="1" dirty="0">
                <a:solidFill>
                  <a:schemeClr val="tx1"/>
                </a:solidFill>
              </a:rPr>
              <a:t>formarea în școala medicală</a:t>
            </a:r>
            <a:r>
              <a:rPr lang="ro" sz="1800" dirty="0">
                <a:solidFill>
                  <a:schemeClr val="tx1"/>
                </a:solidFill>
              </a:rPr>
              <a:t>. </a:t>
            </a:r>
            <a:endParaRPr lang="en-US" sz="1800" dirty="0">
              <a:solidFill>
                <a:schemeClr val="tx1"/>
              </a:solidFill>
              <a:cs typeface="Calibri"/>
            </a:endParaRPr>
          </a:p>
          <a:p>
            <a:pPr rtl="0">
              <a:spcAft>
                <a:spcPts val="800"/>
              </a:spcAft>
            </a:pPr>
            <a:r>
              <a:rPr lang="ro" sz="1800" b="1" dirty="0">
                <a:solidFill>
                  <a:schemeClr val="tx1"/>
                </a:solidFill>
              </a:rPr>
              <a:t>Medicii trebuie să fie transportori de informații climatice </a:t>
            </a:r>
            <a:r>
              <a:rPr lang="ro" sz="1800" dirty="0">
                <a:solidFill>
                  <a:schemeClr val="tx1"/>
                </a:solidFill>
              </a:rPr>
              <a:t>în timpul formării medicale, dar și dincolo de școala medicală în forumurile politice. </a:t>
            </a:r>
            <a:endParaRPr lang="en-US" sz="1800" dirty="0">
              <a:solidFill>
                <a:schemeClr val="tx1"/>
              </a:solidFill>
              <a:cs typeface="Calibri"/>
            </a:endParaRPr>
          </a:p>
          <a:p>
            <a:pPr rtl="0">
              <a:spcAft>
                <a:spcPts val="800"/>
              </a:spcAft>
            </a:pPr>
            <a:r>
              <a:rPr lang="ro" sz="1800" dirty="0">
                <a:solidFill>
                  <a:schemeClr val="tx1"/>
                </a:solidFill>
              </a:rPr>
              <a:t>Au fost făcute apeluri pentru </a:t>
            </a:r>
            <a:r>
              <a:rPr lang="ro" sz="1800" b="1" dirty="0">
                <a:solidFill>
                  <a:schemeClr val="tx1"/>
                </a:solidFill>
              </a:rPr>
              <a:t>integrarea schimbărilor climatice și a efectelor acestora asupra sănătății în programele școlare </a:t>
            </a:r>
            <a:r>
              <a:rPr lang="ro" sz="1800" dirty="0">
                <a:solidFill>
                  <a:schemeClr val="tx1"/>
                </a:solidFill>
              </a:rPr>
              <a:t>din întregul spectru al educației medicale.</a:t>
            </a:r>
            <a:endParaRPr lang="en-US" sz="1800" dirty="0">
              <a:solidFill>
                <a:schemeClr val="tx1"/>
              </a:solidFill>
              <a:cs typeface="Calibri"/>
            </a:endParaRPr>
          </a:p>
          <a:p>
            <a:pPr rtl="0">
              <a:spcAft>
                <a:spcPts val="800"/>
              </a:spcAft>
            </a:pPr>
            <a:r>
              <a:rPr lang="ro" sz="1800" dirty="0">
                <a:solidFill>
                  <a:schemeClr val="tx1"/>
                </a:solidFill>
              </a:rPr>
              <a:t>Un cadru care include modul în care schimbările climatice pot dăuna sănătății, necesită adaptare în practica clinică și subminează furnizarea de asistență medicală ar trebui adoptat de Consiliul de acreditare pentru învățământul medical postuniversitar din SUA și de consiliile relevante din alte țări, ca competențe de bază pentru educația rezidenților.</a:t>
            </a:r>
            <a:endParaRPr lang="en-US" sz="1800" dirty="0">
              <a:solidFill>
                <a:schemeClr val="tx1"/>
              </a:solidFill>
              <a:cs typeface="Calibri"/>
            </a:endParaRPr>
          </a:p>
        </p:txBody>
      </p:sp>
      <p:sp>
        <p:nvSpPr>
          <p:cNvPr id="5" name="Rectangle 4"/>
          <p:cNvSpPr/>
          <p:nvPr/>
        </p:nvSpPr>
        <p:spPr>
          <a:xfrm>
            <a:off x="6051083" y="5671038"/>
            <a:ext cx="5656715" cy="230832"/>
          </a:xfrm>
          <a:prstGeom prst="rect">
            <a:avLst/>
          </a:prstGeom>
        </p:spPr>
        <p:txBody>
          <a:bodyPr wrap="square" lIns="91440" tIns="45720" rIns="91440" bIns="45720" rtlCol="0" anchor="t">
            <a:spAutoFit/>
          </a:bodyPr>
          <a:lstStyle/>
          <a:p>
            <a:pPr algn="ctr" rtl="0"/>
            <a:r>
              <a:rPr lang="ro" sz="900"/>
              <a:t>Sursa: </a:t>
            </a:r>
            <a:r>
              <a:rPr lang="ro" sz="900">
                <a:hlinkClick r:id="rId2">
                  <a:extLst>
                    <a:ext uri="{A12FA001-AC4F-418D-AE19-62706E023703}">
                      <ahyp:hlinkClr xmlns:ahyp="http://schemas.microsoft.com/office/drawing/2018/hyperlinkcolor" xmlns="" val="tx"/>
                    </a:ext>
                  </a:extLst>
                </a:hlinkClick>
              </a:rPr>
              <a:t>https://twitter.com/IFMSA/status/1310634998748385283/photo/1</a:t>
            </a:r>
            <a:r>
              <a:rPr lang="ro" sz="900"/>
              <a:t> </a:t>
            </a:r>
            <a:endParaRPr lang="en-US" sz="900">
              <a:cs typeface="Calibri"/>
            </a:endParaRPr>
          </a:p>
        </p:txBody>
      </p:sp>
      <p:pic>
        <p:nvPicPr>
          <p:cNvPr id="6" name="Picture 5" descr="Diagram&#10;&#10;Description automatically generated">
            <a:extLst>
              <a:ext uri="{FF2B5EF4-FFF2-40B4-BE49-F238E27FC236}">
                <a16:creationId xmlns:a16="http://schemas.microsoft.com/office/drawing/2014/main" id="{889B6320-65D9-4F0E-C2EA-A80F9906A7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0918" y="993530"/>
            <a:ext cx="5579768" cy="4677508"/>
          </a:xfrm>
          <a:prstGeom prst="rect">
            <a:avLst/>
          </a:prstGeom>
        </p:spPr>
      </p:pic>
    </p:spTree>
    <p:extLst>
      <p:ext uri="{BB962C8B-B14F-4D97-AF65-F5344CB8AC3E}">
        <p14:creationId xmlns:p14="http://schemas.microsoft.com/office/powerpoint/2010/main" val="320735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EA79310-2328-DD90-62D2-008B86535CB7}"/>
              </a:ext>
            </a:extLst>
          </p:cNvPr>
          <p:cNvSpPr>
            <a:spLocks noGrp="1"/>
          </p:cNvSpPr>
          <p:nvPr/>
        </p:nvSpPr>
        <p:spPr>
          <a:xfrm>
            <a:off x="335380" y="295884"/>
            <a:ext cx="11896826" cy="549635"/>
          </a:xfrm>
          <a:prstGeom prst="rect">
            <a:avLst/>
          </a:prstGeom>
        </p:spPr>
        <p:txBody>
          <a:bodyPr vert="horz" lIns="91440" tIns="45720" rIns="91440" bIns="45720" rtlCol="0" anchor="ctr">
            <a:noAutofit/>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en-US" sz="3600" dirty="0" err="1"/>
              <a:t>Obiective</a:t>
            </a:r>
            <a:r>
              <a:rPr lang="en-US" sz="3600" dirty="0"/>
              <a:t> </a:t>
            </a:r>
            <a:r>
              <a:rPr lang="en-US" sz="3600" dirty="0" err="1"/>
              <a:t>didactice</a:t>
            </a:r>
            <a:endParaRPr lang="en-US" sz="3600" dirty="0">
              <a:cs typeface="Calibri"/>
            </a:endParaRPr>
          </a:p>
        </p:txBody>
      </p:sp>
      <p:sp>
        <p:nvSpPr>
          <p:cNvPr id="12" name="Title 1">
            <a:extLst>
              <a:ext uri="{FF2B5EF4-FFF2-40B4-BE49-F238E27FC236}">
                <a16:creationId xmlns:a16="http://schemas.microsoft.com/office/drawing/2014/main" id="{CB2CB398-5854-3356-2A4A-38C5180BF69A}"/>
              </a:ext>
            </a:extLst>
          </p:cNvPr>
          <p:cNvSpPr txBox="1">
            <a:spLocks/>
          </p:cNvSpPr>
          <p:nvPr/>
        </p:nvSpPr>
        <p:spPr>
          <a:xfrm>
            <a:off x="295174" y="923333"/>
            <a:ext cx="11896826" cy="549635"/>
          </a:xfrm>
          <a:prstGeom prst="rect">
            <a:avLst/>
          </a:prstGeom>
        </p:spPr>
        <p:txBody>
          <a:bodyPr vert="horz" lIns="91440" tIns="45720" rIns="91440" bIns="45720" rtlCol="0" anchor="ctr">
            <a:normAutofit fontScale="97500"/>
          </a:bodyPr>
          <a:ls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sz="2400" dirty="0"/>
              <a:t>După finalizarea cu succes a lecției, elevii vor putea:</a:t>
            </a:r>
            <a:endParaRPr lang="en-US" sz="2400" dirty="0">
              <a:cs typeface="Calibri"/>
            </a:endParaRPr>
          </a:p>
        </p:txBody>
      </p:sp>
      <p:sp>
        <p:nvSpPr>
          <p:cNvPr id="2" name="Content Placeholder 2">
            <a:extLst>
              <a:ext uri="{FF2B5EF4-FFF2-40B4-BE49-F238E27FC236}">
                <a16:creationId xmlns:a16="http://schemas.microsoft.com/office/drawing/2014/main" id="{39D2E4B3-1182-FED0-6F82-2D091FAC56BC}"/>
              </a:ext>
            </a:extLst>
          </p:cNvPr>
          <p:cNvSpPr>
            <a:spLocks noGrp="1"/>
          </p:cNvSpPr>
          <p:nvPr/>
        </p:nvSpPr>
        <p:spPr>
          <a:xfrm>
            <a:off x="474454" y="1621766"/>
            <a:ext cx="11640756" cy="4681994"/>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lnSpc>
                <a:spcPct val="120000"/>
              </a:lnSpc>
              <a:spcAft>
                <a:spcPts val="1000"/>
              </a:spcAft>
            </a:pPr>
            <a:r>
              <a:rPr lang="ro" sz="2200" dirty="0">
                <a:solidFill>
                  <a:schemeClr val="tx1"/>
                </a:solidFill>
              </a:rPr>
              <a:t>Descrieți interconexiunile dintre accelerarea urgenței globale: schimbările </a:t>
            </a:r>
            <a:r>
              <a:rPr lang="ro" sz="2200" dirty="0" smtClean="0">
                <a:solidFill>
                  <a:schemeClr val="tx1"/>
                </a:solidFill>
              </a:rPr>
              <a:t>climatice</a:t>
            </a:r>
            <a:br>
              <a:rPr lang="ro" sz="2200" dirty="0" smtClean="0">
                <a:solidFill>
                  <a:schemeClr val="tx1"/>
                </a:solidFill>
              </a:rPr>
            </a:br>
            <a:r>
              <a:rPr lang="ro" sz="2200" dirty="0" smtClean="0">
                <a:solidFill>
                  <a:schemeClr val="tx1"/>
                </a:solidFill>
              </a:rPr>
              <a:t>și </a:t>
            </a:r>
            <a:r>
              <a:rPr lang="ro" sz="2200" dirty="0">
                <a:solidFill>
                  <a:schemeClr val="tx1"/>
                </a:solidFill>
              </a:rPr>
              <a:t>bolile cardiovasculare (BCV)</a:t>
            </a:r>
            <a:endParaRPr lang="en-US" sz="2200" dirty="0">
              <a:solidFill>
                <a:schemeClr val="tx1"/>
              </a:solidFill>
              <a:cs typeface="Calibri"/>
            </a:endParaRPr>
          </a:p>
          <a:p>
            <a:pPr rtl="0">
              <a:lnSpc>
                <a:spcPct val="120000"/>
              </a:lnSpc>
              <a:spcAft>
                <a:spcPts val="1000"/>
              </a:spcAft>
            </a:pPr>
            <a:r>
              <a:rPr lang="ro" sz="2200" dirty="0">
                <a:solidFill>
                  <a:schemeClr val="tx1"/>
                </a:solidFill>
              </a:rPr>
              <a:t>Înțelegeți modul în care temperatura aerului, poluarea aerului, incendiile forestiere </a:t>
            </a:r>
            <a:r>
              <a:rPr lang="ro" sz="2200" dirty="0" smtClean="0">
                <a:solidFill>
                  <a:schemeClr val="tx1"/>
                </a:solidFill>
              </a:rPr>
              <a:t>și</a:t>
            </a:r>
            <a:br>
              <a:rPr lang="ro" sz="2200" dirty="0" smtClean="0">
                <a:solidFill>
                  <a:schemeClr val="tx1"/>
                </a:solidFill>
              </a:rPr>
            </a:br>
            <a:r>
              <a:rPr lang="ro" sz="2200" dirty="0" smtClean="0">
                <a:solidFill>
                  <a:schemeClr val="tx1"/>
                </a:solidFill>
              </a:rPr>
              <a:t>praful </a:t>
            </a:r>
            <a:r>
              <a:rPr lang="ro" sz="2200" dirty="0">
                <a:solidFill>
                  <a:schemeClr val="tx1"/>
                </a:solidFill>
              </a:rPr>
              <a:t>deșertului afectează BCV</a:t>
            </a:r>
            <a:endParaRPr lang="en-US" sz="2200" dirty="0">
              <a:solidFill>
                <a:schemeClr val="tx1"/>
              </a:solidFill>
              <a:cs typeface="Calibri"/>
            </a:endParaRPr>
          </a:p>
          <a:p>
            <a:pPr rtl="0">
              <a:lnSpc>
                <a:spcPct val="120000"/>
              </a:lnSpc>
              <a:spcAft>
                <a:spcPts val="1000"/>
              </a:spcAft>
            </a:pPr>
            <a:r>
              <a:rPr lang="ro" sz="2200" dirty="0">
                <a:solidFill>
                  <a:schemeClr val="tx1"/>
                </a:solidFill>
              </a:rPr>
              <a:t>Identificarea subpopulațiilor care sunt deosebit de vulnerabile la efectele </a:t>
            </a:r>
            <a:r>
              <a:rPr lang="ro" sz="2200" dirty="0" smtClean="0">
                <a:solidFill>
                  <a:schemeClr val="tx1"/>
                </a:solidFill>
              </a:rPr>
              <a:t>legate</a:t>
            </a:r>
            <a:br>
              <a:rPr lang="ro" sz="2200" dirty="0" smtClean="0">
                <a:solidFill>
                  <a:schemeClr val="tx1"/>
                </a:solidFill>
              </a:rPr>
            </a:br>
            <a:r>
              <a:rPr lang="ro" sz="2200" dirty="0" smtClean="0">
                <a:solidFill>
                  <a:schemeClr val="tx1"/>
                </a:solidFill>
              </a:rPr>
              <a:t>de </a:t>
            </a:r>
            <a:r>
              <a:rPr lang="ro" sz="2200" dirty="0">
                <a:solidFill>
                  <a:schemeClr val="tx1"/>
                </a:solidFill>
              </a:rPr>
              <a:t>schimbările climatice asupra BCV</a:t>
            </a:r>
            <a:endParaRPr lang="en-US" sz="2200" dirty="0">
              <a:solidFill>
                <a:schemeClr val="tx1"/>
              </a:solidFill>
              <a:cs typeface="Calibri"/>
            </a:endParaRPr>
          </a:p>
          <a:p>
            <a:pPr rtl="0">
              <a:lnSpc>
                <a:spcPct val="120000"/>
              </a:lnSpc>
              <a:spcAft>
                <a:spcPts val="1000"/>
              </a:spcAft>
            </a:pPr>
            <a:r>
              <a:rPr lang="ro" sz="2200" dirty="0">
                <a:solidFill>
                  <a:schemeClr val="tx1"/>
                </a:solidFill>
              </a:rPr>
              <a:t>Discutați despre modul de atenuare a BCV legate de schimbările climatice</a:t>
            </a:r>
            <a:endParaRPr lang="en-US" sz="2200" dirty="0">
              <a:solidFill>
                <a:schemeClr val="tx1"/>
              </a:solidFill>
              <a:cs typeface="Calibri"/>
            </a:endParaRPr>
          </a:p>
          <a:p>
            <a:pPr rtl="0">
              <a:lnSpc>
                <a:spcPct val="120000"/>
              </a:lnSpc>
              <a:spcAft>
                <a:spcPts val="1000"/>
              </a:spcAft>
            </a:pPr>
            <a:r>
              <a:rPr lang="ro" sz="2200" dirty="0">
                <a:solidFill>
                  <a:schemeClr val="tx1"/>
                </a:solidFill>
              </a:rPr>
              <a:t>Identificați acțiunile pe care profesioniștii din domeniul sănătății le pot lua pentru a pregăti populațiile cu sănătate cardiovasculară compromisă pentru evenimente meteorologice extreme și dezastre naturale</a:t>
            </a:r>
            <a:endParaRPr lang="en-US" sz="2200" dirty="0">
              <a:solidFill>
                <a:schemeClr val="tx1"/>
              </a:solidFill>
              <a:cs typeface="Calibri"/>
            </a:endParaRPr>
          </a:p>
          <a:p>
            <a:pPr marL="0" indent="0" rtl="0">
              <a:buNone/>
            </a:pPr>
            <a:endParaRPr lang="en-US" dirty="0">
              <a:solidFill>
                <a:srgbClr val="FF0000"/>
              </a:solidFill>
              <a:cs typeface="Calibri"/>
            </a:endParaRPr>
          </a:p>
        </p:txBody>
      </p:sp>
    </p:spTree>
    <p:extLst>
      <p:ext uri="{BB962C8B-B14F-4D97-AF65-F5344CB8AC3E}">
        <p14:creationId xmlns:p14="http://schemas.microsoft.com/office/powerpoint/2010/main" val="31048461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dirty="0">
                <a:solidFill>
                  <a:schemeClr val="tx1"/>
                </a:solidFill>
              </a:rPr>
              <a:t>Mesaje pentru medici și cardiologi</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880083"/>
            <a:ext cx="6249470" cy="5156824"/>
          </a:xfrm>
        </p:spPr>
        <p:txBody>
          <a:bodyPr vert="horz" lIns="91440" tIns="45720" rIns="91440" bIns="45720" rtlCol="0" anchor="t">
            <a:noAutofit/>
          </a:bodyPr>
          <a:lstStyle/>
          <a:p>
            <a:pPr rtl="0">
              <a:lnSpc>
                <a:spcPct val="130000"/>
              </a:lnSpc>
              <a:spcBef>
                <a:spcPts val="800"/>
              </a:spcBef>
            </a:pPr>
            <a:r>
              <a:rPr lang="ro" sz="1600" dirty="0">
                <a:solidFill>
                  <a:schemeClr val="tx1"/>
                </a:solidFill>
              </a:rPr>
              <a:t>Comunitatea medicală, în special </a:t>
            </a:r>
            <a:r>
              <a:rPr lang="ro" sz="1600" b="1" dirty="0">
                <a:solidFill>
                  <a:schemeClr val="tx1"/>
                </a:solidFill>
              </a:rPr>
              <a:t>cardiologii, trebuie să se angajeze în conversația politică</a:t>
            </a:r>
            <a:r>
              <a:rPr lang="ro" sz="1600" dirty="0">
                <a:solidFill>
                  <a:schemeClr val="tx1"/>
                </a:solidFill>
              </a:rPr>
              <a:t>. </a:t>
            </a:r>
            <a:endParaRPr lang="en-US" sz="1600" dirty="0">
              <a:solidFill>
                <a:schemeClr val="tx1"/>
              </a:solidFill>
              <a:cs typeface="Calibri"/>
            </a:endParaRPr>
          </a:p>
          <a:p>
            <a:pPr rtl="0">
              <a:lnSpc>
                <a:spcPct val="130000"/>
              </a:lnSpc>
              <a:spcBef>
                <a:spcPts val="800"/>
              </a:spcBef>
            </a:pPr>
            <a:r>
              <a:rPr lang="ro" sz="1600" dirty="0">
                <a:solidFill>
                  <a:schemeClr val="tx1"/>
                </a:solidFill>
              </a:rPr>
              <a:t>Un sondaj multinațional al </a:t>
            </a:r>
            <a:r>
              <a:rPr lang="ro" sz="1600" b="1" dirty="0">
                <a:solidFill>
                  <a:schemeClr val="tx1"/>
                </a:solidFill>
              </a:rPr>
              <a:t>profesioniștilor din domeniul sănătății a arătat o înțelegere consecventă a daunelor schimbărilor climatice asupra sănătății </a:t>
            </a:r>
            <a:r>
              <a:rPr lang="ro" sz="1600" dirty="0">
                <a:solidFill>
                  <a:schemeClr val="tx1"/>
                </a:solidFill>
              </a:rPr>
              <a:t>în țările lor și a constatat că aceștia au simțit responsabilitatea de a educa publicul și factorii de decizie politică cu privire la această problemă.</a:t>
            </a:r>
            <a:endParaRPr lang="en-US" sz="1600" dirty="0">
              <a:solidFill>
                <a:schemeClr val="tx1"/>
              </a:solidFill>
              <a:cs typeface="Calibri"/>
            </a:endParaRPr>
          </a:p>
          <a:p>
            <a:pPr rtl="0">
              <a:lnSpc>
                <a:spcPct val="130000"/>
              </a:lnSpc>
              <a:spcBef>
                <a:spcPts val="800"/>
              </a:spcBef>
            </a:pPr>
            <a:r>
              <a:rPr lang="ro" sz="1600" dirty="0">
                <a:solidFill>
                  <a:schemeClr val="tx1"/>
                </a:solidFill>
              </a:rPr>
              <a:t>În ciuda acestei constatări, </a:t>
            </a:r>
            <a:r>
              <a:rPr lang="ro" sz="1600" b="1" dirty="0">
                <a:solidFill>
                  <a:schemeClr val="tx1"/>
                </a:solidFill>
              </a:rPr>
              <a:t>mai puțin de jumătate din publicul larg este personal preocupat de efectele schimbărilor climatice asupra sănătății</a:t>
            </a:r>
            <a:r>
              <a:rPr lang="ro" sz="1600" dirty="0">
                <a:solidFill>
                  <a:schemeClr val="tx1"/>
                </a:solidFill>
              </a:rPr>
              <a:t>. </a:t>
            </a:r>
            <a:endParaRPr lang="en-US" sz="1600" dirty="0">
              <a:solidFill>
                <a:schemeClr val="tx1"/>
              </a:solidFill>
              <a:cs typeface="Calibri"/>
            </a:endParaRPr>
          </a:p>
          <a:p>
            <a:pPr rtl="0">
              <a:lnSpc>
                <a:spcPct val="130000"/>
              </a:lnSpc>
              <a:spcBef>
                <a:spcPts val="800"/>
              </a:spcBef>
            </a:pPr>
            <a:r>
              <a:rPr lang="ro" sz="1600" dirty="0">
                <a:solidFill>
                  <a:schemeClr val="tx1"/>
                </a:solidFill>
              </a:rPr>
              <a:t>Aceste evaluări sunt alimentate de o </a:t>
            </a:r>
            <a:r>
              <a:rPr lang="ro" sz="1600" b="1" dirty="0">
                <a:solidFill>
                  <a:schemeClr val="tx1"/>
                </a:solidFill>
              </a:rPr>
              <a:t>percepție greșită</a:t>
            </a:r>
            <a:r>
              <a:rPr lang="ro" sz="1600" dirty="0">
                <a:solidFill>
                  <a:schemeClr val="tx1"/>
                </a:solidFill>
              </a:rPr>
              <a:t> că schimbările climatice nu afectează pe toată lumea. </a:t>
            </a:r>
            <a:endParaRPr lang="en-US" sz="1600" dirty="0">
              <a:solidFill>
                <a:schemeClr val="tx1"/>
              </a:solidFill>
              <a:cs typeface="Calibri"/>
            </a:endParaRPr>
          </a:p>
          <a:p>
            <a:pPr rtl="0">
              <a:lnSpc>
                <a:spcPct val="130000"/>
              </a:lnSpc>
              <a:spcBef>
                <a:spcPts val="800"/>
              </a:spcBef>
            </a:pPr>
            <a:r>
              <a:rPr lang="ro" sz="1600" b="1" dirty="0">
                <a:solidFill>
                  <a:schemeClr val="tx1"/>
                </a:solidFill>
              </a:rPr>
              <a:t>Profesioniștii din domeniul sănătății trebuie să fie un canal de educație și informare care să </a:t>
            </a:r>
            <a:r>
              <a:rPr lang="ro" sz="1600" dirty="0">
                <a:solidFill>
                  <a:schemeClr val="tx1"/>
                </a:solidFill>
              </a:rPr>
              <a:t>sublinieze consecințele individuale ale efectelor dăunătoare pe termen lung pe care schimbările climatice le pot avea asupra tuturor oamenilor.</a:t>
            </a:r>
            <a:endParaRPr lang="en-US" sz="1600" dirty="0">
              <a:solidFill>
                <a:schemeClr val="tx1"/>
              </a:solidFill>
              <a:cs typeface="Calibri"/>
            </a:endParaRPr>
          </a:p>
        </p:txBody>
      </p:sp>
      <p:sp>
        <p:nvSpPr>
          <p:cNvPr id="5" name="Rectangle 4"/>
          <p:cNvSpPr/>
          <p:nvPr/>
        </p:nvSpPr>
        <p:spPr>
          <a:xfrm>
            <a:off x="6566809" y="5084864"/>
            <a:ext cx="5656715" cy="230832"/>
          </a:xfrm>
          <a:prstGeom prst="rect">
            <a:avLst/>
          </a:prstGeom>
        </p:spPr>
        <p:txBody>
          <a:bodyPr wrap="square" lIns="91440" tIns="45720" rIns="91440" bIns="45720" rtlCol="0" anchor="t">
            <a:spAutoFit/>
          </a:bodyPr>
          <a:lstStyle/>
          <a:p>
            <a:pPr algn="ctr" rtl="0"/>
            <a:r>
              <a:rPr lang="ro" sz="900"/>
              <a:t>Sursa: </a:t>
            </a:r>
            <a:r>
              <a:rPr lang="ro" sz="900">
                <a:hlinkClick r:id="rId2">
                  <a:extLst>
                    <a:ext uri="{A12FA001-AC4F-418D-AE19-62706E023703}">
                      <ahyp:hlinkClr xmlns:ahyp="http://schemas.microsoft.com/office/drawing/2018/hyperlinkcolor" xmlns="" val="tx"/>
                    </a:ext>
                  </a:extLst>
                </a:hlinkClick>
              </a:rPr>
              <a:t>https://grist.org/health/doctors-climate-change-health-medicine-anthony-fauci/</a:t>
            </a:r>
            <a:r>
              <a:rPr lang="ro" sz="900"/>
              <a:t> </a:t>
            </a:r>
            <a:endParaRPr lang="en-US" sz="900">
              <a:cs typeface="Calibri"/>
            </a:endParaRPr>
          </a:p>
        </p:txBody>
      </p:sp>
      <p:pic>
        <p:nvPicPr>
          <p:cNvPr id="6" name="Picture 5">
            <a:extLst>
              <a:ext uri="{FF2B5EF4-FFF2-40B4-BE49-F238E27FC236}">
                <a16:creationId xmlns:a16="http://schemas.microsoft.com/office/drawing/2014/main" id="{11F4F7F4-C93A-D4E0-22AD-9F40943CF7FF}"/>
              </a:ext>
            </a:extLst>
          </p:cNvPr>
          <p:cNvPicPr>
            <a:picLocks noChangeAspect="1"/>
          </p:cNvPicPr>
          <p:nvPr/>
        </p:nvPicPr>
        <p:blipFill>
          <a:blip r:embed="rId3"/>
          <a:stretch>
            <a:fillRect/>
          </a:stretch>
        </p:blipFill>
        <p:spPr>
          <a:xfrm>
            <a:off x="6567166" y="1633171"/>
            <a:ext cx="5531524" cy="3461343"/>
          </a:xfrm>
          <a:prstGeom prst="rect">
            <a:avLst/>
          </a:prstGeom>
        </p:spPr>
      </p:pic>
    </p:spTree>
    <p:extLst>
      <p:ext uri="{BB962C8B-B14F-4D97-AF65-F5344CB8AC3E}">
        <p14:creationId xmlns:p14="http://schemas.microsoft.com/office/powerpoint/2010/main" val="35997650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99313"/>
            <a:ext cx="11789664" cy="549635"/>
          </a:xfrm>
        </p:spPr>
        <p:txBody>
          <a:bodyPr rtlCol="0">
            <a:normAutofit fontScale="90000"/>
          </a:bodyPr>
          <a:lstStyle/>
          <a:p>
            <a:pPr rtl="0"/>
            <a:r>
              <a:rPr lang="ro" b="1" dirty="0">
                <a:solidFill>
                  <a:schemeClr val="tx1"/>
                </a:solidFill>
              </a:rPr>
              <a:t>Mesaje-cheie</a:t>
            </a:r>
            <a:endParaRPr lang="en-US" b="1" dirty="0">
              <a:solidFill>
                <a:schemeClr val="tx1"/>
              </a:solidFill>
              <a:cs typeface="Calibri"/>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295174" y="1210977"/>
            <a:ext cx="11067770" cy="4881913"/>
          </a:xfrm>
        </p:spPr>
        <p:txBody>
          <a:bodyPr vert="horz" lIns="91440" tIns="45720" rIns="91440" bIns="45720" rtlCol="0" anchor="t">
            <a:normAutofit fontScale="92500" lnSpcReduction="10000"/>
          </a:bodyPr>
          <a:lstStyle/>
          <a:p>
            <a:pPr algn="just" rtl="0">
              <a:lnSpc>
                <a:spcPct val="120000"/>
              </a:lnSpc>
              <a:spcAft>
                <a:spcPts val="500"/>
              </a:spcAft>
            </a:pPr>
            <a:r>
              <a:rPr lang="ro" sz="2200" dirty="0">
                <a:solidFill>
                  <a:schemeClr val="tx1"/>
                </a:solidFill>
              </a:rPr>
              <a:t>Schimbările climatice și crizele BCV sunt probleme de sănătate interconectate </a:t>
            </a:r>
            <a:endParaRPr lang="en-US" sz="2200" dirty="0">
              <a:solidFill>
                <a:schemeClr val="tx1"/>
              </a:solidFill>
              <a:cs typeface="Calibri"/>
            </a:endParaRPr>
          </a:p>
          <a:p>
            <a:pPr algn="just" rtl="0">
              <a:lnSpc>
                <a:spcPct val="120000"/>
              </a:lnSpc>
              <a:spcAft>
                <a:spcPts val="500"/>
              </a:spcAft>
            </a:pPr>
            <a:r>
              <a:rPr lang="ro" sz="2200" dirty="0">
                <a:solidFill>
                  <a:schemeClr val="tx1"/>
                </a:solidFill>
              </a:rPr>
              <a:t>Factorii semnificativi de impact ai schimbărilor climatice asupra BCV se datorează schimbărilor în intensitatea, durata și frecvența evenimentelor extreme de temperatură a aerului, poluarea aerului, incendiile forestiere, praful deșertului etc.</a:t>
            </a:r>
            <a:endParaRPr lang="en-US" sz="2200" dirty="0">
              <a:solidFill>
                <a:schemeClr val="tx1"/>
              </a:solidFill>
              <a:cs typeface="Calibri"/>
            </a:endParaRPr>
          </a:p>
          <a:p>
            <a:pPr algn="just" rtl="0">
              <a:lnSpc>
                <a:spcPct val="120000"/>
              </a:lnSpc>
              <a:spcAft>
                <a:spcPts val="500"/>
              </a:spcAft>
            </a:pPr>
            <a:r>
              <a:rPr lang="ro" sz="2200" dirty="0">
                <a:solidFill>
                  <a:schemeClr val="tx1"/>
                </a:solidFill>
              </a:rPr>
              <a:t>BCV legate de schimbările climatice ar trebui atenuate prin intervenții care implică colaborarea interdisciplinară între medici, cercetători, lucrători din domeniul sănătății publice, politologi, legiuitori și lideri naționali</a:t>
            </a:r>
            <a:endParaRPr lang="en-US" sz="2200" dirty="0">
              <a:solidFill>
                <a:schemeClr val="tx1"/>
              </a:solidFill>
              <a:cs typeface="Calibri"/>
            </a:endParaRPr>
          </a:p>
          <a:p>
            <a:pPr algn="just" rtl="0">
              <a:lnSpc>
                <a:spcPct val="120000"/>
              </a:lnSpc>
              <a:spcAft>
                <a:spcPts val="500"/>
              </a:spcAft>
            </a:pPr>
            <a:r>
              <a:rPr lang="ro" sz="2200" dirty="0">
                <a:solidFill>
                  <a:schemeClr val="tx1"/>
                </a:solidFill>
                <a:cs typeface="Calibri"/>
              </a:rPr>
              <a:t>Populația vulnerabilă cheie este reprezentată de persoanele în vârstă, lucrătorii în aer liber, grupurile etnice minoritare, femeile însărcinate și copiii care trăiesc în condiții socioeconomice precare</a:t>
            </a:r>
          </a:p>
          <a:p>
            <a:pPr algn="just" rtl="0">
              <a:lnSpc>
                <a:spcPct val="120000"/>
              </a:lnSpc>
              <a:spcAft>
                <a:spcPts val="500"/>
              </a:spcAft>
            </a:pPr>
            <a:r>
              <a:rPr lang="ro" sz="2200" dirty="0">
                <a:solidFill>
                  <a:schemeClr val="tx1"/>
                </a:solidFill>
                <a:cs typeface="Calibri"/>
              </a:rPr>
              <a:t>Medicii și comunitatea medicală mai largă trebuie să fie transportori de informații climatice în timpul formării și practicii medicale</a:t>
            </a:r>
          </a:p>
          <a:p>
            <a:pPr rtl="0">
              <a:lnSpc>
                <a:spcPct val="120000"/>
              </a:lnSpc>
            </a:pPr>
            <a:endParaRPr lang="en-US" sz="2000" dirty="0">
              <a:solidFill>
                <a:schemeClr val="tx1"/>
              </a:solidFill>
              <a:cs typeface="Calibri"/>
            </a:endParaRPr>
          </a:p>
        </p:txBody>
      </p:sp>
    </p:spTree>
    <p:extLst>
      <p:ext uri="{BB962C8B-B14F-4D97-AF65-F5344CB8AC3E}">
        <p14:creationId xmlns:p14="http://schemas.microsoft.com/office/powerpoint/2010/main" val="1497796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86060"/>
            <a:ext cx="11789664" cy="549635"/>
          </a:xfrm>
        </p:spPr>
        <p:txBody>
          <a:bodyPr rtlCol="0">
            <a:normAutofit fontScale="90000"/>
          </a:bodyPr>
          <a:lstStyle/>
          <a:p>
            <a:pPr rtl="0"/>
            <a:r>
              <a:rPr lang="ro" b="1" dirty="0">
                <a:solidFill>
                  <a:schemeClr val="tx1"/>
                </a:solidFill>
              </a:rPr>
              <a:t>Testați-vă cunoștințele:</a:t>
            </a:r>
            <a:endParaRPr lang="en-US" b="1" dirty="0">
              <a:solidFill>
                <a:schemeClr val="tx1"/>
              </a:solidFill>
              <a:cs typeface="Calibri"/>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33336" y="1095555"/>
            <a:ext cx="11525327" cy="5209066"/>
          </a:xfrm>
        </p:spPr>
        <p:txBody>
          <a:bodyPr vert="horz" lIns="91440" tIns="45720" rIns="91440" bIns="45720" rtlCol="0" anchor="t">
            <a:normAutofit/>
          </a:bodyPr>
          <a:lstStyle/>
          <a:p>
            <a:pPr marL="0" indent="0" rtl="0">
              <a:buNone/>
            </a:pPr>
            <a:r>
              <a:rPr lang="ro" sz="2200" dirty="0">
                <a:solidFill>
                  <a:schemeClr val="tx1"/>
                </a:solidFill>
              </a:rPr>
              <a:t>Iată câteva întrebări </a:t>
            </a:r>
            <a:r>
              <a:rPr lang="ro" sz="2200" dirty="0">
                <a:solidFill>
                  <a:schemeClr val="tx1"/>
                </a:solidFill>
                <a:effectLst/>
              </a:rPr>
              <a:t>pentru a vă testa </a:t>
            </a:r>
            <a:r>
              <a:rPr lang="ro" sz="2200" dirty="0">
                <a:solidFill>
                  <a:schemeClr val="tx1"/>
                </a:solidFill>
              </a:rPr>
              <a:t>cunoștințele despre această lecție:</a:t>
            </a:r>
          </a:p>
          <a:p>
            <a:pPr marL="0" indent="0" rtl="0">
              <a:buNone/>
            </a:pPr>
            <a:endParaRPr lang="en-GB" sz="1000" dirty="0">
              <a:solidFill>
                <a:schemeClr val="tx1"/>
              </a:solidFill>
              <a:cs typeface="Calibri"/>
            </a:endParaRPr>
          </a:p>
          <a:p>
            <a:pPr marL="342900" indent="-342900" rtl="0">
              <a:lnSpc>
                <a:spcPct val="110000"/>
              </a:lnSpc>
              <a:spcAft>
                <a:spcPts val="2000"/>
              </a:spcAft>
              <a:buAutoNum type="arabicParenR"/>
            </a:pPr>
            <a:r>
              <a:rPr lang="ro" sz="2000" dirty="0">
                <a:solidFill>
                  <a:schemeClr val="tx1"/>
                </a:solidFill>
                <a:cs typeface="Calibri"/>
              </a:rPr>
              <a:t>Ce factori de schimbare climatică pot exacerba boala la persoanele cu afecțiuni cardiovasculare? Menționați cel puțin trei factori.</a:t>
            </a:r>
          </a:p>
          <a:p>
            <a:pPr marL="342900" indent="-342900" rtl="0">
              <a:spcAft>
                <a:spcPts val="2000"/>
              </a:spcAft>
              <a:buAutoNum type="arabicParenR"/>
            </a:pPr>
            <a:r>
              <a:rPr lang="ro" sz="2000" dirty="0" smtClean="0">
                <a:solidFill>
                  <a:schemeClr val="tx1"/>
                </a:solidFill>
                <a:cs typeface="Calibri"/>
              </a:rPr>
              <a:t>Cum </a:t>
            </a:r>
            <a:r>
              <a:rPr lang="ro" sz="2000" dirty="0">
                <a:solidFill>
                  <a:schemeClr val="tx1"/>
                </a:solidFill>
                <a:cs typeface="Calibri"/>
              </a:rPr>
              <a:t>afectează modificările temperaturii aerului BCV?</a:t>
            </a:r>
          </a:p>
          <a:p>
            <a:pPr marL="342900" indent="-342900" rtl="0">
              <a:spcAft>
                <a:spcPts val="2000"/>
              </a:spcAft>
              <a:buAutoNum type="arabicParenR"/>
            </a:pPr>
            <a:r>
              <a:rPr lang="ro" sz="2000" dirty="0" smtClean="0">
                <a:solidFill>
                  <a:schemeClr val="tx1"/>
                </a:solidFill>
                <a:cs typeface="Calibri"/>
              </a:rPr>
              <a:t>Cum </a:t>
            </a:r>
            <a:r>
              <a:rPr lang="ro" sz="2000" dirty="0">
                <a:solidFill>
                  <a:schemeClr val="tx1"/>
                </a:solidFill>
                <a:cs typeface="Calibri"/>
              </a:rPr>
              <a:t>afectează poluarea aerului BCV?</a:t>
            </a:r>
          </a:p>
          <a:p>
            <a:pPr marL="342900" indent="-342900" rtl="0">
              <a:spcAft>
                <a:spcPts val="2000"/>
              </a:spcAft>
              <a:buAutoNum type="arabicParenR"/>
            </a:pPr>
            <a:r>
              <a:rPr lang="ro" sz="2000" dirty="0" smtClean="0">
                <a:solidFill>
                  <a:schemeClr val="tx1"/>
                </a:solidFill>
                <a:cs typeface="Calibri"/>
              </a:rPr>
              <a:t>Care </a:t>
            </a:r>
            <a:r>
              <a:rPr lang="ro" sz="2000" dirty="0">
                <a:solidFill>
                  <a:schemeClr val="tx1"/>
                </a:solidFill>
                <a:cs typeface="Calibri"/>
              </a:rPr>
              <a:t>sunt subpopulațiile vulnerabile la impactul schimbărilor climatice asupra BCV?</a:t>
            </a:r>
          </a:p>
          <a:p>
            <a:pPr marL="342900" indent="-342900" rtl="0">
              <a:spcAft>
                <a:spcPts val="2000"/>
              </a:spcAft>
              <a:buAutoNum type="arabicParenR"/>
            </a:pPr>
            <a:r>
              <a:rPr lang="ro" sz="2000" dirty="0" smtClean="0">
                <a:solidFill>
                  <a:schemeClr val="tx1"/>
                </a:solidFill>
                <a:cs typeface="Calibri"/>
              </a:rPr>
              <a:t>Cum </a:t>
            </a:r>
            <a:r>
              <a:rPr lang="ro" sz="2000" dirty="0">
                <a:solidFill>
                  <a:schemeClr val="tx1"/>
                </a:solidFill>
                <a:cs typeface="Calibri"/>
              </a:rPr>
              <a:t>se poate atenua impactul BCV legat de schimbările climatice? Menționați cel puțin trei exemple.</a:t>
            </a:r>
          </a:p>
          <a:p>
            <a:pPr marL="342900" indent="-342900" rtl="0">
              <a:spcAft>
                <a:spcPts val="2000"/>
              </a:spcAft>
              <a:buAutoNum type="arabicParenR"/>
            </a:pPr>
            <a:r>
              <a:rPr lang="ro" sz="2000" dirty="0" smtClean="0">
                <a:solidFill>
                  <a:schemeClr val="tx1"/>
                </a:solidFill>
                <a:cs typeface="Calibri"/>
              </a:rPr>
              <a:t>Cum </a:t>
            </a:r>
            <a:r>
              <a:rPr lang="ro" sz="2000" dirty="0">
                <a:solidFill>
                  <a:schemeClr val="tx1"/>
                </a:solidFill>
                <a:cs typeface="Calibri"/>
              </a:rPr>
              <a:t>pot medicii să încorporeze cunoștințele despre schimbările climatice în practica lor medicală?</a:t>
            </a:r>
          </a:p>
          <a:p>
            <a:pPr marL="342900" indent="-342900" rtl="0">
              <a:buAutoNum type="arabicParenR"/>
            </a:pPr>
            <a:endParaRPr lang="en-US" sz="1800" dirty="0">
              <a:solidFill>
                <a:schemeClr val="tx1"/>
              </a:solidFill>
              <a:cs typeface="Calibri"/>
            </a:endParaRPr>
          </a:p>
        </p:txBody>
      </p:sp>
    </p:spTree>
    <p:extLst>
      <p:ext uri="{BB962C8B-B14F-4D97-AF65-F5344CB8AC3E}">
        <p14:creationId xmlns:p14="http://schemas.microsoft.com/office/powerpoint/2010/main" val="2075960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rtl="0"/>
            <a:r>
              <a:rPr lang="ro" b="1" dirty="0">
                <a:solidFill>
                  <a:schemeClr val="tx1"/>
                </a:solidFill>
              </a:rPr>
              <a:t>Bibliografie recomandată</a:t>
            </a:r>
            <a:endParaRPr lang="en-US" dirty="0"/>
          </a:p>
        </p:txBody>
      </p:sp>
      <p:sp>
        <p:nvSpPr>
          <p:cNvPr id="3" name="Content Placeholder 2"/>
          <p:cNvSpPr>
            <a:spLocks noGrp="1"/>
          </p:cNvSpPr>
          <p:nvPr>
            <p:ph idx="1"/>
          </p:nvPr>
        </p:nvSpPr>
        <p:spPr/>
        <p:txBody>
          <a:bodyPr vert="horz" lIns="91440" tIns="45720" rIns="91440" bIns="45720" rtlCol="0" anchor="t">
            <a:normAutofit/>
          </a:bodyPr>
          <a:lstStyle/>
          <a:p>
            <a:pPr rtl="0">
              <a:buNone/>
            </a:pPr>
            <a:endParaRPr lang="en-US" dirty="0">
              <a:solidFill>
                <a:schemeClr val="tx1"/>
              </a:solidFill>
              <a:cs typeface="Calibri"/>
            </a:endParaRPr>
          </a:p>
          <a:p>
            <a:pPr marL="457200" indent="-457200" rtl="0">
              <a:lnSpc>
                <a:spcPct val="110000"/>
              </a:lnSpc>
              <a:spcAft>
                <a:spcPts val="2000"/>
              </a:spcAft>
              <a:buAutoNum type="arabicParenR"/>
            </a:pPr>
            <a:r>
              <a:rPr lang="ro" sz="2000" dirty="0">
                <a:solidFill>
                  <a:schemeClr val="tx1"/>
                </a:solidFill>
              </a:rPr>
              <a:t>Khraishah, H., Alahmad, B., Ostergard, R.L., AlAshqar, A., Albaghdadi, M., Vellanki, N., Chowdhury, M.M., Al-Kindi, S.G., Zanobetti, A., Gasparrini, A. și Rajagopalan, S., 2022. Schimbările climatice și bolile cardiovasculare: implicații pentru sănătatea globală. Nature Reviews Cardiologie, pp.1-15.</a:t>
            </a:r>
          </a:p>
          <a:p>
            <a:pPr marL="457200" indent="-457200" rtl="0">
              <a:lnSpc>
                <a:spcPct val="110000"/>
              </a:lnSpc>
              <a:spcAft>
                <a:spcPts val="2000"/>
              </a:spcAft>
              <a:buAutoNum type="arabicParenR"/>
            </a:pPr>
            <a:r>
              <a:rPr lang="ro" sz="2000" dirty="0">
                <a:solidFill>
                  <a:schemeClr val="tx1"/>
                </a:solidFill>
              </a:rPr>
              <a:t>Khraishah H, Ganatra S, Al-Kindi S, et al. Schimbările climatice, poluarea mediului și rolul cardiologilor viitorului. J Am Coll Cardiol. 2023 Mar, 81 (11) 1127–1132.</a:t>
            </a:r>
            <a:endParaRPr lang="en-US" sz="2000" dirty="0">
              <a:solidFill>
                <a:schemeClr val="tx1"/>
              </a:solidFill>
              <a:cs typeface="Calibri"/>
            </a:endParaRPr>
          </a:p>
          <a:p>
            <a:pPr marL="457200" indent="-457200" rtl="0">
              <a:lnSpc>
                <a:spcPct val="110000"/>
              </a:lnSpc>
              <a:spcAft>
                <a:spcPts val="2000"/>
              </a:spcAft>
              <a:buAutoNum type="arabicParenR"/>
            </a:pPr>
            <a:r>
              <a:rPr lang="ro" sz="2000" dirty="0">
                <a:solidFill>
                  <a:schemeClr val="tx1"/>
                </a:solidFill>
              </a:rPr>
              <a:t>Roth, G.A., Mensah, G.A., Johnson, C.O., Addolorato, G., Ammirati, E., Baddour, L.M., Barengo, N.C., Beaton, A.Z., Benjamin, E.J., Benziger, C.P. și Bonny, A., 2020. Povara globală a bolilor cardiovasculare și a factorilor de risc, 1990–2019: actualizare din studiul GBD 2019. Jurnalul Colegiului American de Cardiologie, 76 (25), pp.2982-3021. </a:t>
            </a:r>
            <a:r>
              <a:rPr lang="en-US" dirty="0"/>
              <a:t/>
            </a:r>
            <a:br>
              <a:rPr lang="en-US" dirty="0"/>
            </a:br>
            <a:endParaRPr lang="en-US" dirty="0">
              <a:solidFill>
                <a:schemeClr val="tx1"/>
              </a:solidFill>
              <a:cs typeface="Calibri"/>
            </a:endParaRPr>
          </a:p>
        </p:txBody>
      </p:sp>
    </p:spTree>
    <p:extLst>
      <p:ext uri="{BB962C8B-B14F-4D97-AF65-F5344CB8AC3E}">
        <p14:creationId xmlns:p14="http://schemas.microsoft.com/office/powerpoint/2010/main" val="2483704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solidFill>
                  <a:schemeClr val="tx1"/>
                </a:solidFill>
              </a:rPr>
              <a:t>Vă mulțumim pentru atenție!</a:t>
            </a:r>
          </a:p>
          <a:p>
            <a:pPr marL="0" indent="0" rtl="0">
              <a:buNone/>
            </a:pPr>
            <a:endParaRPr lang="en-US" sz="2000" dirty="0">
              <a:solidFill>
                <a:schemeClr val="tx1"/>
              </a:solidFill>
            </a:endParaRPr>
          </a:p>
          <a:p>
            <a:pPr marL="0" indent="0" algn="ctr" rtl="0">
              <a:buNone/>
            </a:pPr>
            <a:r>
              <a:rPr lang="ro" sz="2000" dirty="0">
                <a:solidFill>
                  <a:schemeClr val="tx1"/>
                </a:solidFill>
              </a:rPr>
              <a:t>Această 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2441686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ro" sz="3200" b="1">
                <a:solidFill>
                  <a:srgbClr val="000000"/>
                </a:solidFill>
              </a:rPr>
              <a:t>Schimbările climatice și BCV</a:t>
            </a:r>
            <a:endParaRPr lang="en-US" sz="3200" b="1" dirty="0">
              <a:solidFill>
                <a:srgbClr val="000000"/>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2907220"/>
            <a:ext cx="6092965" cy="3277800"/>
          </a:xfrm>
        </p:spPr>
        <p:txBody>
          <a:bodyPr vert="horz" lIns="91440" tIns="45720" rIns="91440" bIns="45720" rtlCol="0" anchor="t">
            <a:normAutofit/>
          </a:bodyPr>
          <a:lstStyle/>
          <a:p>
            <a:pPr marL="0" indent="0" rtl="0">
              <a:buNone/>
            </a:pPr>
            <a:endParaRPr lang="en-US" dirty="0">
              <a:solidFill>
                <a:schemeClr val="tx1"/>
              </a:solidFill>
              <a:cs typeface="Calibri"/>
            </a:endParaRPr>
          </a:p>
          <a:p>
            <a:pPr marL="0" indent="0" rtl="0">
              <a:buNone/>
            </a:pPr>
            <a:r>
              <a:rPr lang="ro" sz="1800" b="1" dirty="0">
                <a:solidFill>
                  <a:schemeClr val="tx1"/>
                </a:solidFill>
              </a:rPr>
              <a:t>Schimbările climatice (SC) reprezintă cea mai mare provocare existențială pentru sănătatea planetară și umană</a:t>
            </a:r>
            <a:r>
              <a:rPr lang="ro" sz="1800" dirty="0">
                <a:solidFill>
                  <a:schemeClr val="tx1"/>
                </a:solidFill>
              </a:rPr>
              <a:t>. </a:t>
            </a:r>
            <a:endParaRPr lang="ro" sz="1800" dirty="0" smtClean="0">
              <a:solidFill>
                <a:schemeClr val="tx1"/>
              </a:solidFill>
            </a:endParaRPr>
          </a:p>
          <a:p>
            <a:pPr marL="0" indent="0" rtl="0">
              <a:buNone/>
            </a:pPr>
            <a:endParaRPr lang="en-US" sz="1000" dirty="0">
              <a:solidFill>
                <a:schemeClr val="tx1"/>
              </a:solidFill>
              <a:cs typeface="Calibri"/>
            </a:endParaRPr>
          </a:p>
          <a:p>
            <a:pPr marL="0" indent="0" rtl="0">
              <a:buNone/>
            </a:pPr>
            <a:r>
              <a:rPr lang="ro" sz="1800" dirty="0">
                <a:solidFill>
                  <a:schemeClr val="tx1"/>
                </a:solidFill>
              </a:rPr>
              <a:t>Printre numeroasele efecte, </a:t>
            </a:r>
            <a:r>
              <a:rPr lang="ro" sz="1800" b="1" dirty="0">
                <a:solidFill>
                  <a:schemeClr val="tx1"/>
                </a:solidFill>
              </a:rPr>
              <a:t>schimbările climatice afectează BCV </a:t>
            </a:r>
            <a:r>
              <a:rPr lang="ro" sz="1800" dirty="0">
                <a:solidFill>
                  <a:schemeClr val="tx1"/>
                </a:solidFill>
              </a:rPr>
              <a:t>și sănătatea generală, iar aceasta reprezintă o problemă cu multiple fațete care trebuie abordată urgent la diferite niveluri.</a:t>
            </a:r>
            <a:endParaRPr lang="en-US" sz="1800" dirty="0">
              <a:solidFill>
                <a:schemeClr val="tx1"/>
              </a:solidFill>
              <a:cs typeface="Calibri"/>
            </a:endParaRPr>
          </a:p>
          <a:p>
            <a:pPr marL="0" indent="0" rtl="0">
              <a:buNone/>
            </a:pPr>
            <a:endParaRPr lang="en-US" sz="1400" dirty="0">
              <a:solidFill>
                <a:schemeClr val="tx1"/>
              </a:solidFill>
              <a:cs typeface="Calibri"/>
            </a:endParaRPr>
          </a:p>
          <a:p>
            <a:pPr lvl="1" rtl="0"/>
            <a:endParaRPr lang="en-US" dirty="0">
              <a:solidFill>
                <a:schemeClr val="tx1"/>
              </a:solidFill>
              <a:cs typeface="Calibri"/>
            </a:endParaRPr>
          </a:p>
        </p:txBody>
      </p:sp>
      <p:pic>
        <p:nvPicPr>
          <p:cNvPr id="4" name="Picture 3" descr="climate_change_health_impacts600w.jpg"/>
          <p:cNvPicPr>
            <a:picLocks noChangeAspect="1"/>
          </p:cNvPicPr>
          <p:nvPr/>
        </p:nvPicPr>
        <p:blipFill>
          <a:blip r:embed="rId2"/>
          <a:stretch>
            <a:fillRect/>
          </a:stretch>
        </p:blipFill>
        <p:spPr>
          <a:xfrm>
            <a:off x="6560335" y="504441"/>
            <a:ext cx="5401070" cy="4041679"/>
          </a:xfrm>
          <a:prstGeom prst="rect">
            <a:avLst/>
          </a:prstGeom>
        </p:spPr>
      </p:pic>
      <p:sp>
        <p:nvSpPr>
          <p:cNvPr id="6" name="Rectangle 5"/>
          <p:cNvSpPr/>
          <p:nvPr/>
        </p:nvSpPr>
        <p:spPr>
          <a:xfrm>
            <a:off x="6749533" y="4546120"/>
            <a:ext cx="5211872" cy="507831"/>
          </a:xfrm>
          <a:prstGeom prst="rect">
            <a:avLst/>
          </a:prstGeom>
        </p:spPr>
        <p:txBody>
          <a:bodyPr wrap="square" lIns="91440" tIns="45720" rIns="91440" bIns="45720" rtlCol="0" anchor="t">
            <a:spAutoFit/>
          </a:bodyPr>
          <a:lstStyle/>
          <a:p>
            <a:pPr algn="ctr" rtl="0"/>
            <a:r>
              <a:rPr lang="ro" sz="900" dirty="0"/>
              <a:t>Impactul schimbărilor climatice asupra sănătății umane.</a:t>
            </a:r>
            <a:r>
              <a:rPr lang="en-US" sz="900" dirty="0"/>
              <a:t/>
            </a:r>
            <a:br>
              <a:rPr lang="en-US" sz="900" dirty="0"/>
            </a:br>
            <a:r>
              <a:rPr lang="ro" sz="900" dirty="0"/>
              <a:t>Sursa: </a:t>
            </a:r>
            <a:r>
              <a:rPr lang="ro" sz="900" dirty="0">
                <a:hlinkClick r:id="rId3">
                  <a:extLst>
                    <a:ext uri="{A12FA001-AC4F-418D-AE19-62706E023703}">
                      <ahyp:hlinkClr xmlns:ahyp="http://schemas.microsoft.com/office/drawing/2018/hyperlinkcolor" xmlns="" val="tx"/>
                    </a:ext>
                  </a:extLst>
                </a:hlinkClick>
              </a:rPr>
              <a:t>https://www.cdc.gov/climateandhealth/images/climate_change_health_impacts600w.jpg?_=06389</a:t>
            </a:r>
            <a:r>
              <a:rPr lang="ro" sz="900" dirty="0"/>
              <a:t> </a:t>
            </a:r>
            <a:endParaRPr lang="en-US" sz="900" dirty="0">
              <a:cs typeface="Calibri"/>
            </a:endParaRPr>
          </a:p>
        </p:txBody>
      </p:sp>
    </p:spTree>
    <p:extLst>
      <p:ext uri="{BB962C8B-B14F-4D97-AF65-F5344CB8AC3E}">
        <p14:creationId xmlns:p14="http://schemas.microsoft.com/office/powerpoint/2010/main" val="377049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a:solidFill>
                  <a:srgbClr val="000000"/>
                </a:solidFill>
              </a:rPr>
              <a:t>Schimbările climatice și BCV</a:t>
            </a:r>
          </a:p>
        </p:txBody>
      </p:sp>
      <p:sp>
        <p:nvSpPr>
          <p:cNvPr id="5" name="Rectangle 4"/>
          <p:cNvSpPr/>
          <p:nvPr/>
        </p:nvSpPr>
        <p:spPr>
          <a:xfrm>
            <a:off x="3952099" y="6021237"/>
            <a:ext cx="5294251" cy="507831"/>
          </a:xfrm>
          <a:prstGeom prst="rect">
            <a:avLst/>
          </a:prstGeom>
        </p:spPr>
        <p:txBody>
          <a:bodyPr wrap="square" lIns="91440" tIns="45720" rIns="91440" bIns="45720" rtlCol="0" anchor="t">
            <a:spAutoFit/>
          </a:bodyPr>
          <a:lstStyle/>
          <a:p>
            <a:pPr algn="ctr" rtl="0"/>
            <a:r>
              <a:rPr lang="ro" sz="900" dirty="0">
                <a:ea typeface="Calibri"/>
                <a:cs typeface="Calibri"/>
              </a:rPr>
              <a:t>Efectul schimbărilor climatice asupra dezvoltării bolilor </a:t>
            </a:r>
            <a:r>
              <a:rPr lang="ro" sz="900" dirty="0" smtClean="0">
                <a:ea typeface="Calibri"/>
                <a:cs typeface="Calibri"/>
              </a:rPr>
              <a:t>cardiovasculare.</a:t>
            </a:r>
            <a:br>
              <a:rPr lang="ro" sz="900" dirty="0" smtClean="0">
                <a:ea typeface="Calibri"/>
                <a:cs typeface="Calibri"/>
              </a:rPr>
            </a:br>
            <a:r>
              <a:rPr lang="ro" sz="900" dirty="0" smtClean="0">
                <a:ea typeface="Calibri"/>
                <a:cs typeface="Calibri"/>
              </a:rPr>
              <a:t>Sursa</a:t>
            </a:r>
            <a:r>
              <a:rPr lang="ro" sz="900" dirty="0">
                <a:ea typeface="Calibri"/>
                <a:cs typeface="Calibri"/>
              </a:rPr>
              <a:t>: din Khraishah et al., 2022</a:t>
            </a:r>
            <a:endParaRPr lang="en-US" sz="1050" dirty="0">
              <a:ea typeface="Calibri"/>
              <a:cs typeface="Calibri"/>
            </a:endParaRPr>
          </a:p>
          <a:p>
            <a:pPr rtl="0"/>
            <a:endParaRPr lang="en-US" sz="900" dirty="0">
              <a:cs typeface="Calibri"/>
            </a:endParaRPr>
          </a:p>
        </p:txBody>
      </p:sp>
      <p:pic>
        <p:nvPicPr>
          <p:cNvPr id="6" name="Picture 5" descr="Timeline&#10;&#10;Description automatically generated"/>
          <p:cNvPicPr>
            <a:picLocks noChangeAspect="1"/>
          </p:cNvPicPr>
          <p:nvPr/>
        </p:nvPicPr>
        <p:blipFill rotWithShape="1">
          <a:blip r:embed="rId2"/>
          <a:srcRect b="22172"/>
          <a:stretch/>
        </p:blipFill>
        <p:spPr bwMode="auto">
          <a:xfrm>
            <a:off x="812014" y="760398"/>
            <a:ext cx="10058989" cy="526083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7049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FA968-8A79-CFF9-6049-23BAEFD0091A}"/>
              </a:ext>
            </a:extLst>
          </p:cNvPr>
          <p:cNvSpPr>
            <a:spLocks noGrp="1"/>
          </p:cNvSpPr>
          <p:nvPr>
            <p:ph type="title"/>
          </p:nvPr>
        </p:nvSpPr>
        <p:spPr/>
        <p:txBody>
          <a:bodyPr rtlCol="0">
            <a:normAutofit fontScale="90000"/>
          </a:bodyPr>
          <a:lstStyle/>
          <a:p>
            <a:pPr rtl="0"/>
            <a:endParaRPr lang="en-US"/>
          </a:p>
        </p:txBody>
      </p:sp>
      <p:sp>
        <p:nvSpPr>
          <p:cNvPr id="3" name="Content Placeholder 2">
            <a:extLst>
              <a:ext uri="{FF2B5EF4-FFF2-40B4-BE49-F238E27FC236}">
                <a16:creationId xmlns:a16="http://schemas.microsoft.com/office/drawing/2014/main" id="{89010C6D-4E7E-ACEB-1BD7-F6DAFDE2F964}"/>
              </a:ext>
            </a:extLst>
          </p:cNvPr>
          <p:cNvSpPr>
            <a:spLocks noGrp="1"/>
          </p:cNvSpPr>
          <p:nvPr>
            <p:ph idx="1"/>
          </p:nvPr>
        </p:nvSpPr>
        <p:spPr/>
        <p:txBody>
          <a:bodyPr rtlCol="0"/>
          <a:lstStyle/>
          <a:p>
            <a:pPr rtl="0"/>
            <a:endParaRPr lang="en-US"/>
          </a:p>
        </p:txBody>
      </p:sp>
      <p:pic>
        <p:nvPicPr>
          <p:cNvPr id="5" name="Picture 4">
            <a:extLst>
              <a:ext uri="{FF2B5EF4-FFF2-40B4-BE49-F238E27FC236}">
                <a16:creationId xmlns:a16="http://schemas.microsoft.com/office/drawing/2014/main" id="{C48D1674-0CE4-CCC8-3B4D-2FDCB8122061}"/>
              </a:ext>
            </a:extLst>
          </p:cNvPr>
          <p:cNvPicPr>
            <a:picLocks noChangeAspect="1"/>
          </p:cNvPicPr>
          <p:nvPr/>
        </p:nvPicPr>
        <p:blipFill>
          <a:blip r:embed="rId2"/>
          <a:stretch>
            <a:fillRect/>
          </a:stretch>
        </p:blipFill>
        <p:spPr>
          <a:xfrm>
            <a:off x="147587" y="259566"/>
            <a:ext cx="11896825" cy="6046106"/>
          </a:xfrm>
          <a:prstGeom prst="rect">
            <a:avLst/>
          </a:prstGeom>
        </p:spPr>
      </p:pic>
      <p:sp>
        <p:nvSpPr>
          <p:cNvPr id="7" name="TextBox 6">
            <a:extLst>
              <a:ext uri="{FF2B5EF4-FFF2-40B4-BE49-F238E27FC236}">
                <a16:creationId xmlns:a16="http://schemas.microsoft.com/office/drawing/2014/main" id="{4DFA2DB4-F512-34AE-A1AA-54B204A7A557}"/>
              </a:ext>
            </a:extLst>
          </p:cNvPr>
          <p:cNvSpPr txBox="1"/>
          <p:nvPr/>
        </p:nvSpPr>
        <p:spPr>
          <a:xfrm>
            <a:off x="4967654" y="5128069"/>
            <a:ext cx="6145778" cy="646331"/>
          </a:xfrm>
          <a:prstGeom prst="rect">
            <a:avLst/>
          </a:prstGeom>
          <a:noFill/>
        </p:spPr>
        <p:txBody>
          <a:bodyPr wrap="square" lIns="91440" tIns="45720" rIns="91440" bIns="45720" rtlCol="0" anchor="t">
            <a:spAutoFit/>
          </a:bodyPr>
          <a:lstStyle/>
          <a:p>
            <a:pPr rtl="0"/>
            <a:r>
              <a:rPr lang="ro" sz="1200" b="0" i="0">
                <a:effectLst/>
                <a:latin typeface="+mj-lt"/>
              </a:rPr>
              <a:t>Sursă: Vaduganathan, M., Mensah, G. A., Turco, J. V., Fuster, V. și Roth, G. A. (2022). Povara globală a bolilor cardiovasculare și riscul: O busolă pentru sănătatea viitorului. </a:t>
            </a:r>
            <a:r>
              <a:rPr lang="ro" sz="1200" b="0" i="1">
                <a:effectLst/>
                <a:latin typeface="+mj-lt"/>
              </a:rPr>
              <a:t>Jurnalul Colegiului American de Cardiologie</a:t>
            </a:r>
            <a:r>
              <a:rPr lang="ro" sz="1200" b="0" i="0">
                <a:effectLst/>
                <a:latin typeface="+mj-lt"/>
              </a:rPr>
              <a:t>, </a:t>
            </a:r>
            <a:r>
              <a:rPr lang="ro" sz="1200" b="0" i="1">
                <a:effectLst/>
                <a:latin typeface="+mj-lt"/>
              </a:rPr>
              <a:t>80</a:t>
            </a:r>
            <a:r>
              <a:rPr lang="ro" sz="1200" b="0" i="0">
                <a:effectLst/>
                <a:latin typeface="+mj-lt"/>
              </a:rPr>
              <a:t> (25), 2361-2371.</a:t>
            </a:r>
            <a:endParaRPr lang="en-US" sz="1200">
              <a:latin typeface="+mj-lt"/>
              <a:cs typeface="Calibri"/>
            </a:endParaRPr>
          </a:p>
        </p:txBody>
      </p:sp>
    </p:spTree>
    <p:extLst>
      <p:ext uri="{BB962C8B-B14F-4D97-AF65-F5344CB8AC3E}">
        <p14:creationId xmlns:p14="http://schemas.microsoft.com/office/powerpoint/2010/main" val="1060164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35581-44AE-5D87-9A39-C394305D262C}"/>
              </a:ext>
            </a:extLst>
          </p:cNvPr>
          <p:cNvSpPr>
            <a:spLocks noGrp="1"/>
          </p:cNvSpPr>
          <p:nvPr>
            <p:ph type="title"/>
          </p:nvPr>
        </p:nvSpPr>
        <p:spPr/>
        <p:txBody>
          <a:bodyPr rtlCol="0">
            <a:normAutofit fontScale="90000"/>
          </a:bodyPr>
          <a:lstStyle/>
          <a:p>
            <a:pPr rtl="0"/>
            <a:endParaRPr lang="en-US"/>
          </a:p>
        </p:txBody>
      </p:sp>
      <p:sp>
        <p:nvSpPr>
          <p:cNvPr id="3" name="Content Placeholder 2">
            <a:extLst>
              <a:ext uri="{FF2B5EF4-FFF2-40B4-BE49-F238E27FC236}">
                <a16:creationId xmlns:a16="http://schemas.microsoft.com/office/drawing/2014/main" id="{7E2819E3-DAF6-1F26-0B81-7AA175A03C47}"/>
              </a:ext>
            </a:extLst>
          </p:cNvPr>
          <p:cNvSpPr>
            <a:spLocks noGrp="1"/>
          </p:cNvSpPr>
          <p:nvPr>
            <p:ph idx="1"/>
          </p:nvPr>
        </p:nvSpPr>
        <p:spPr/>
        <p:txBody>
          <a:bodyPr rtlCol="0"/>
          <a:lstStyle/>
          <a:p>
            <a:pPr rtl="0"/>
            <a:endParaRPr lang="en-US"/>
          </a:p>
        </p:txBody>
      </p:sp>
      <p:pic>
        <p:nvPicPr>
          <p:cNvPr id="5" name="Picture 4">
            <a:extLst>
              <a:ext uri="{FF2B5EF4-FFF2-40B4-BE49-F238E27FC236}">
                <a16:creationId xmlns:a16="http://schemas.microsoft.com/office/drawing/2014/main" id="{962AC05F-E40E-90C2-829A-E5695D096DEB}"/>
              </a:ext>
            </a:extLst>
          </p:cNvPr>
          <p:cNvPicPr>
            <a:picLocks noChangeAspect="1"/>
          </p:cNvPicPr>
          <p:nvPr/>
        </p:nvPicPr>
        <p:blipFill>
          <a:blip r:embed="rId2"/>
          <a:stretch>
            <a:fillRect/>
          </a:stretch>
        </p:blipFill>
        <p:spPr>
          <a:xfrm>
            <a:off x="0" y="679224"/>
            <a:ext cx="12192000" cy="5499552"/>
          </a:xfrm>
          <a:prstGeom prst="rect">
            <a:avLst/>
          </a:prstGeom>
        </p:spPr>
      </p:pic>
      <p:sp>
        <p:nvSpPr>
          <p:cNvPr id="6" name="TextBox 5">
            <a:extLst>
              <a:ext uri="{FF2B5EF4-FFF2-40B4-BE49-F238E27FC236}">
                <a16:creationId xmlns:a16="http://schemas.microsoft.com/office/drawing/2014/main" id="{26A745D7-7CD5-B82E-04FC-52AFA3E1144E}"/>
              </a:ext>
            </a:extLst>
          </p:cNvPr>
          <p:cNvSpPr txBox="1"/>
          <p:nvPr/>
        </p:nvSpPr>
        <p:spPr>
          <a:xfrm>
            <a:off x="6893169" y="5659341"/>
            <a:ext cx="5247495" cy="646331"/>
          </a:xfrm>
          <a:prstGeom prst="rect">
            <a:avLst/>
          </a:prstGeom>
          <a:noFill/>
        </p:spPr>
        <p:txBody>
          <a:bodyPr wrap="square" lIns="91440" tIns="45720" rIns="91440" bIns="45720" rtlCol="0" anchor="t">
            <a:spAutoFit/>
          </a:bodyPr>
          <a:lstStyle/>
          <a:p>
            <a:pPr rtl="0"/>
            <a:r>
              <a:rPr lang="ro" sz="1200" b="0" i="0">
                <a:effectLst/>
                <a:latin typeface="+mj-lt"/>
              </a:rPr>
              <a:t>Sursă: Vaduganathan, M., Mensah, G. A., Turco, J. V., Fuster, V. și Roth, G. A. (2022). Povara globală a bolilor cardiovasculare și riscul: O busolă pentru sănătatea viitorului. </a:t>
            </a:r>
            <a:r>
              <a:rPr lang="ro" sz="1200" b="0" i="1">
                <a:effectLst/>
                <a:latin typeface="+mj-lt"/>
              </a:rPr>
              <a:t>Jurnalul Colegiului American de Cardiologie</a:t>
            </a:r>
            <a:r>
              <a:rPr lang="ro" sz="1200" b="0" i="0">
                <a:effectLst/>
                <a:latin typeface="+mj-lt"/>
              </a:rPr>
              <a:t>, </a:t>
            </a:r>
            <a:r>
              <a:rPr lang="ro" sz="1200" b="0" i="1">
                <a:effectLst/>
                <a:latin typeface="+mj-lt"/>
              </a:rPr>
              <a:t>80</a:t>
            </a:r>
            <a:r>
              <a:rPr lang="ro" sz="1200" b="0" i="0">
                <a:effectLst/>
                <a:latin typeface="+mj-lt"/>
              </a:rPr>
              <a:t> (25), 2361-2371.</a:t>
            </a:r>
            <a:endParaRPr lang="en-US" sz="1200">
              <a:latin typeface="+mj-lt"/>
              <a:cs typeface="Calibri"/>
            </a:endParaRPr>
          </a:p>
        </p:txBody>
      </p:sp>
    </p:spTree>
    <p:extLst>
      <p:ext uri="{BB962C8B-B14F-4D97-AF65-F5344CB8AC3E}">
        <p14:creationId xmlns:p14="http://schemas.microsoft.com/office/powerpoint/2010/main" val="3950674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9928C-331C-6D2A-9BE5-52FADCACEED1}"/>
              </a:ext>
            </a:extLst>
          </p:cNvPr>
          <p:cNvSpPr>
            <a:spLocks noGrp="1"/>
          </p:cNvSpPr>
          <p:nvPr>
            <p:ph type="title"/>
          </p:nvPr>
        </p:nvSpPr>
        <p:spPr/>
        <p:txBody>
          <a:bodyPr rtlCol="0">
            <a:normAutofit fontScale="90000"/>
          </a:bodyPr>
          <a:lstStyle/>
          <a:p>
            <a:pPr rtl="0"/>
            <a:endParaRPr lang="en-US"/>
          </a:p>
        </p:txBody>
      </p:sp>
      <p:sp>
        <p:nvSpPr>
          <p:cNvPr id="3" name="Content Placeholder 2">
            <a:extLst>
              <a:ext uri="{FF2B5EF4-FFF2-40B4-BE49-F238E27FC236}">
                <a16:creationId xmlns:a16="http://schemas.microsoft.com/office/drawing/2014/main" id="{A9B69635-0847-48A3-4E81-06FD3E2C4CC2}"/>
              </a:ext>
            </a:extLst>
          </p:cNvPr>
          <p:cNvSpPr>
            <a:spLocks noGrp="1"/>
          </p:cNvSpPr>
          <p:nvPr>
            <p:ph idx="1"/>
          </p:nvPr>
        </p:nvSpPr>
        <p:spPr/>
        <p:txBody>
          <a:bodyPr rtlCol="0"/>
          <a:lstStyle/>
          <a:p>
            <a:pPr rtl="0"/>
            <a:endParaRPr lang="en-US"/>
          </a:p>
        </p:txBody>
      </p:sp>
      <p:pic>
        <p:nvPicPr>
          <p:cNvPr id="5" name="Picture 4">
            <a:extLst>
              <a:ext uri="{FF2B5EF4-FFF2-40B4-BE49-F238E27FC236}">
                <a16:creationId xmlns:a16="http://schemas.microsoft.com/office/drawing/2014/main" id="{0EF3FA87-58E9-5CFB-FB23-0013607AA322}"/>
              </a:ext>
            </a:extLst>
          </p:cNvPr>
          <p:cNvPicPr>
            <a:picLocks noChangeAspect="1"/>
          </p:cNvPicPr>
          <p:nvPr/>
        </p:nvPicPr>
        <p:blipFill>
          <a:blip r:embed="rId2"/>
          <a:stretch>
            <a:fillRect/>
          </a:stretch>
        </p:blipFill>
        <p:spPr>
          <a:xfrm>
            <a:off x="0" y="2002341"/>
            <a:ext cx="12192000" cy="2853318"/>
          </a:xfrm>
          <a:prstGeom prst="rect">
            <a:avLst/>
          </a:prstGeom>
        </p:spPr>
      </p:pic>
      <p:sp>
        <p:nvSpPr>
          <p:cNvPr id="6" name="TextBox 5">
            <a:extLst>
              <a:ext uri="{FF2B5EF4-FFF2-40B4-BE49-F238E27FC236}">
                <a16:creationId xmlns:a16="http://schemas.microsoft.com/office/drawing/2014/main" id="{E4A83EAC-2AB7-C470-8AAD-4682C12C003D}"/>
              </a:ext>
            </a:extLst>
          </p:cNvPr>
          <p:cNvSpPr txBox="1"/>
          <p:nvPr/>
        </p:nvSpPr>
        <p:spPr>
          <a:xfrm>
            <a:off x="4967654" y="5128069"/>
            <a:ext cx="6145778" cy="646331"/>
          </a:xfrm>
          <a:prstGeom prst="rect">
            <a:avLst/>
          </a:prstGeom>
          <a:noFill/>
        </p:spPr>
        <p:txBody>
          <a:bodyPr wrap="square" lIns="91440" tIns="45720" rIns="91440" bIns="45720" rtlCol="0" anchor="t">
            <a:spAutoFit/>
          </a:bodyPr>
          <a:lstStyle/>
          <a:p>
            <a:pPr rtl="0"/>
            <a:r>
              <a:rPr lang="ro" sz="1200" b="0" i="0">
                <a:effectLst/>
                <a:latin typeface="+mj-lt"/>
              </a:rPr>
              <a:t>Sursă: Vaduganathan, M., Mensah, G. A., Turco, J. V., Fuster, V. și Roth, G. A. (2022). Povara globală a bolilor cardiovasculare și riscul: O busolă pentru sănătatea viitorului. </a:t>
            </a:r>
            <a:r>
              <a:rPr lang="ro" sz="1200" b="0" i="1">
                <a:effectLst/>
                <a:latin typeface="+mj-lt"/>
              </a:rPr>
              <a:t>Jurnalul Colegiului American de Cardiologie</a:t>
            </a:r>
            <a:r>
              <a:rPr lang="ro" sz="1200" b="0" i="0">
                <a:effectLst/>
                <a:latin typeface="+mj-lt"/>
              </a:rPr>
              <a:t>, </a:t>
            </a:r>
            <a:r>
              <a:rPr lang="ro" sz="1200" b="0" i="1">
                <a:effectLst/>
                <a:latin typeface="+mj-lt"/>
              </a:rPr>
              <a:t>80</a:t>
            </a:r>
            <a:r>
              <a:rPr lang="ro" sz="1200" b="0" i="0">
                <a:effectLst/>
                <a:latin typeface="+mj-lt"/>
              </a:rPr>
              <a:t> (25), 2361-2371.</a:t>
            </a:r>
            <a:endParaRPr lang="en-US" sz="1200">
              <a:latin typeface="+mj-lt"/>
              <a:cs typeface="Calibri"/>
            </a:endParaRPr>
          </a:p>
        </p:txBody>
      </p:sp>
    </p:spTree>
    <p:extLst>
      <p:ext uri="{BB962C8B-B14F-4D97-AF65-F5344CB8AC3E}">
        <p14:creationId xmlns:p14="http://schemas.microsoft.com/office/powerpoint/2010/main" val="12258400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ro" b="1" dirty="0">
                <a:solidFill>
                  <a:schemeClr val="tx1"/>
                </a:solidFill>
              </a:rPr>
              <a:t>Schimbările climatice și BCV</a:t>
            </a:r>
            <a:endParaRPr lang="en-US" b="1"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5" y="934775"/>
            <a:ext cx="11562889" cy="5370897"/>
          </a:xfrm>
        </p:spPr>
        <p:txBody>
          <a:bodyPr vert="horz" lIns="91440" tIns="45720" rIns="91440" bIns="45720" rtlCol="0" anchor="t">
            <a:normAutofit/>
          </a:bodyPr>
          <a:lstStyle/>
          <a:p>
            <a:pPr rtl="0"/>
            <a:endParaRPr lang="en-US" sz="1400" dirty="0">
              <a:solidFill>
                <a:schemeClr val="tx1"/>
              </a:solidFill>
              <a:cs typeface="Calibri"/>
            </a:endParaRPr>
          </a:p>
          <a:p>
            <a:pPr lvl="1" rtl="0"/>
            <a:endParaRPr lang="en-US" dirty="0">
              <a:solidFill>
                <a:schemeClr val="tx1"/>
              </a:solidFill>
              <a:cs typeface="Calibri"/>
            </a:endParaRPr>
          </a:p>
        </p:txBody>
      </p:sp>
      <p:sp>
        <p:nvSpPr>
          <p:cNvPr id="5" name="Rectangle 4"/>
          <p:cNvSpPr/>
          <p:nvPr/>
        </p:nvSpPr>
        <p:spPr>
          <a:xfrm>
            <a:off x="2104845" y="5117121"/>
            <a:ext cx="8497019" cy="850682"/>
          </a:xfrm>
          <a:prstGeom prst="rect">
            <a:avLst/>
          </a:prstGeom>
        </p:spPr>
        <p:txBody>
          <a:bodyPr wrap="square" lIns="91440" tIns="45720" rIns="91440" bIns="45720" rtlCol="0" anchor="t">
            <a:spAutoFit/>
          </a:bodyPr>
          <a:lstStyle/>
          <a:p>
            <a:pPr algn="ctr" rtl="0">
              <a:lnSpc>
                <a:spcPct val="120000"/>
              </a:lnSpc>
            </a:pPr>
            <a:r>
              <a:rPr lang="ro" sz="1400" dirty="0"/>
              <a:t>Strategia integrativă privind schimbările climatice. </a:t>
            </a:r>
            <a:endParaRPr lang="ro" sz="1400" dirty="0" smtClean="0"/>
          </a:p>
          <a:p>
            <a:pPr algn="ctr" rtl="0">
              <a:lnSpc>
                <a:spcPct val="120000"/>
              </a:lnSpc>
            </a:pPr>
            <a:r>
              <a:rPr lang="ro" sz="1400" dirty="0" smtClean="0"/>
              <a:t>O </a:t>
            </a:r>
            <a:r>
              <a:rPr lang="ro" sz="1400" dirty="0"/>
              <a:t>abordare integrată pentru combaterea schimbărilor climatice prin strategii de adaptare și atenuare care implică părțile interesate politice pe mai multe </a:t>
            </a:r>
            <a:r>
              <a:rPr lang="ro" sz="1400" dirty="0" smtClean="0"/>
              <a:t>niveluri</a:t>
            </a:r>
          </a:p>
        </p:txBody>
      </p:sp>
      <p:pic>
        <p:nvPicPr>
          <p:cNvPr id="6" name="Picture 5" descr="Graphical user interface, text, application&#10;&#10;Description automatically generated"/>
          <p:cNvPicPr>
            <a:picLocks noChangeAspect="1"/>
          </p:cNvPicPr>
          <p:nvPr/>
        </p:nvPicPr>
        <p:blipFill>
          <a:blip r:embed="rId2"/>
          <a:stretch>
            <a:fillRect/>
          </a:stretch>
        </p:blipFill>
        <p:spPr>
          <a:xfrm>
            <a:off x="1133579" y="702643"/>
            <a:ext cx="9621693" cy="4414477"/>
          </a:xfrm>
          <a:prstGeom prst="rect">
            <a:avLst/>
          </a:prstGeom>
        </p:spPr>
      </p:pic>
      <p:sp>
        <p:nvSpPr>
          <p:cNvPr id="4" name="Téglalap 3"/>
          <p:cNvSpPr/>
          <p:nvPr/>
        </p:nvSpPr>
        <p:spPr>
          <a:xfrm>
            <a:off x="127453" y="6148057"/>
            <a:ext cx="1846980" cy="246221"/>
          </a:xfrm>
          <a:prstGeom prst="rect">
            <a:avLst/>
          </a:prstGeom>
        </p:spPr>
        <p:txBody>
          <a:bodyPr wrap="none">
            <a:spAutoFit/>
          </a:bodyPr>
          <a:lstStyle/>
          <a:p>
            <a:pPr algn="ctr"/>
            <a:r>
              <a:rPr lang="ro" sz="1000" dirty="0"/>
              <a:t>Sursa: din Khraishah et al., 2022</a:t>
            </a:r>
            <a:endParaRPr lang="en-US" sz="1000" dirty="0">
              <a:cs typeface="Calibri"/>
            </a:endParaRPr>
          </a:p>
        </p:txBody>
      </p:sp>
    </p:spTree>
    <p:extLst>
      <p:ext uri="{BB962C8B-B14F-4D97-AF65-F5344CB8AC3E}">
        <p14:creationId xmlns:p14="http://schemas.microsoft.com/office/powerpoint/2010/main" val="377049107"/>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Custom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1CD358-40A9-498F-ADCE-740389B563DC}">
  <ds:schemaRefs>
    <ds:schemaRef ds:uri="http://schemas.microsoft.com/sharepoint/v3/contenttype/forms"/>
  </ds:schemaRefs>
</ds:datastoreItem>
</file>

<file path=customXml/itemProps2.xml><?xml version="1.0" encoding="utf-8"?>
<ds:datastoreItem xmlns:ds="http://schemas.openxmlformats.org/officeDocument/2006/customXml" ds:itemID="{2BCAC99C-A00D-4220-B380-6E25F4F9D9B6}">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3.xml><?xml version="1.0" encoding="utf-8"?>
<ds:datastoreItem xmlns:ds="http://schemas.openxmlformats.org/officeDocument/2006/customXml" ds:itemID="{ABAEF935-03AC-4865-890F-6A009A93DE48}"/>
</file>

<file path=docProps/app.xml><?xml version="1.0" encoding="utf-8"?>
<Properties xmlns="http://schemas.openxmlformats.org/officeDocument/2006/extended-properties" xmlns:vt="http://schemas.openxmlformats.org/officeDocument/2006/docPropsVTypes">
  <TotalTime>2186</TotalTime>
  <Words>1277</Words>
  <Application>Microsoft Office PowerPoint</Application>
  <PresentationFormat>Szélesvásznú</PresentationFormat>
  <Paragraphs>141</Paragraphs>
  <Slides>34</Slides>
  <Notes>1</Notes>
  <HiddenSlides>0</HiddenSlides>
  <MMClips>0</MMClips>
  <ScaleCrop>false</ScaleCrop>
  <HeadingPairs>
    <vt:vector size="6" baseType="variant">
      <vt:variant>
        <vt:lpstr>Használt betűtípusok</vt:lpstr>
      </vt:variant>
      <vt:variant>
        <vt:i4>4</vt:i4>
      </vt:variant>
      <vt:variant>
        <vt:lpstr>Téma</vt:lpstr>
      </vt:variant>
      <vt:variant>
        <vt:i4>2</vt:i4>
      </vt:variant>
      <vt:variant>
        <vt:lpstr>Diacímek</vt:lpstr>
      </vt:variant>
      <vt:variant>
        <vt:i4>34</vt:i4>
      </vt:variant>
    </vt:vector>
  </HeadingPairs>
  <TitlesOfParts>
    <vt:vector size="40" baseType="lpstr">
      <vt:lpstr>Arial</vt:lpstr>
      <vt:lpstr>Calibri</vt:lpstr>
      <vt:lpstr>Garamond</vt:lpstr>
      <vt:lpstr>Times New Roman</vt:lpstr>
      <vt:lpstr>Office-téma</vt:lpstr>
      <vt:lpstr>Office-téma</vt:lpstr>
      <vt:lpstr>Developing new curriculum outlines and learning materials on climate change's health impacts for medical schools 2021-2-HU01-KA220-HED-000050972</vt:lpstr>
      <vt:lpstr>Impactul schimbărilor climatice asupra bolilor cardiovasculare (BCV)</vt:lpstr>
      <vt:lpstr>PowerPoint-bemutató</vt:lpstr>
      <vt:lpstr>Schimbările climatice și BCV</vt:lpstr>
      <vt:lpstr>Schimbările climatice și BCV</vt:lpstr>
      <vt:lpstr>PowerPoint-bemutató</vt:lpstr>
      <vt:lpstr>PowerPoint-bemutató</vt:lpstr>
      <vt:lpstr>PowerPoint-bemutató</vt:lpstr>
      <vt:lpstr>Schimbările climatice și BCV</vt:lpstr>
      <vt:lpstr>Impactul temperaturii aerului asupra BCV</vt:lpstr>
      <vt:lpstr>Impactul temperaturii aerului asupra BCV</vt:lpstr>
      <vt:lpstr>Epidemiologia BCV legate de temperatură: Factori de risc cardiovascular</vt:lpstr>
      <vt:lpstr>Epidemiologia BCV legate de temperatură: Mortalitatea cardiovasculară</vt:lpstr>
      <vt:lpstr>Epidemiologia BCV legate de temperatură: Boală cardiacă ischemică</vt:lpstr>
      <vt:lpstr>Epidemiologia BCV legate de temperatură: Internări HF și aritmii</vt:lpstr>
      <vt:lpstr>Epidemiologia BCV legate de temperatură: Mângâia</vt:lpstr>
      <vt:lpstr>Efectul valurilor de căldură și al perioadelor reci asupra BCV</vt:lpstr>
      <vt:lpstr>Impactul poluării aerului asupra BCV: Pulberi în suspensie (PM)</vt:lpstr>
      <vt:lpstr>Epidemiologia poluării aerului și BCV: Mortalitatea cardiovasculară</vt:lpstr>
      <vt:lpstr>Epidemiologia poluării aerului și BCV: Insuficiență cardiacă</vt:lpstr>
      <vt:lpstr>Incendii de vegetație, praf de deșert și BCV</vt:lpstr>
      <vt:lpstr>Subpopulații vulnerabile</vt:lpstr>
      <vt:lpstr>Subpopulații vulnerabile</vt:lpstr>
      <vt:lpstr>Cum să atenuați BCV legate de schimbările climatice?</vt:lpstr>
      <vt:lpstr>Cum să atenuați BCV legate de schimbările climatice?</vt:lpstr>
      <vt:lpstr>Mesaje de luat acasă pentru medici și cardiologi</vt:lpstr>
      <vt:lpstr>Mesaje pentru medici și cardiologi</vt:lpstr>
      <vt:lpstr>Mesaje pentru medici și cardiologi</vt:lpstr>
      <vt:lpstr>Mesaje pentru medici și cardiologi</vt:lpstr>
      <vt:lpstr>Mesaje pentru medici și cardiologi</vt:lpstr>
      <vt:lpstr>Mesaje-cheie</vt:lpstr>
      <vt:lpstr>Testați-vă cunoștințele:</vt:lpstr>
      <vt:lpstr>Bibliografie recomandată</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User</cp:lastModifiedBy>
  <cp:revision>391</cp:revision>
  <cp:lastPrinted>2023-03-02T11:05:34Z</cp:lastPrinted>
  <dcterms:created xsi:type="dcterms:W3CDTF">2023-02-21T16:51:38Z</dcterms:created>
  <dcterms:modified xsi:type="dcterms:W3CDTF">2025-04-22T12:52:10Z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