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0"/>
  </p:notesMasterIdLst>
  <p:sldIdLst>
    <p:sldId id="326" r:id="rId5"/>
    <p:sldId id="309" r:id="rId6"/>
    <p:sldId id="308" r:id="rId7"/>
    <p:sldId id="323" r:id="rId8"/>
    <p:sldId id="307" r:id="rId9"/>
    <p:sldId id="289" r:id="rId10"/>
    <p:sldId id="310" r:id="rId11"/>
    <p:sldId id="292" r:id="rId12"/>
    <p:sldId id="288" r:id="rId13"/>
    <p:sldId id="265" r:id="rId14"/>
    <p:sldId id="264" r:id="rId15"/>
    <p:sldId id="305" r:id="rId16"/>
    <p:sldId id="317" r:id="rId17"/>
    <p:sldId id="274" r:id="rId18"/>
    <p:sldId id="301" r:id="rId19"/>
    <p:sldId id="306" r:id="rId20"/>
    <p:sldId id="268" r:id="rId21"/>
    <p:sldId id="269" r:id="rId22"/>
    <p:sldId id="270" r:id="rId23"/>
    <p:sldId id="271" r:id="rId24"/>
    <p:sldId id="272" r:id="rId25"/>
    <p:sldId id="273" r:id="rId26"/>
    <p:sldId id="279" r:id="rId27"/>
    <p:sldId id="280" r:id="rId28"/>
    <p:sldId id="281" r:id="rId29"/>
    <p:sldId id="282" r:id="rId30"/>
    <p:sldId id="283" r:id="rId31"/>
    <p:sldId id="284" r:id="rId32"/>
    <p:sldId id="285" r:id="rId33"/>
    <p:sldId id="286" r:id="rId34"/>
    <p:sldId id="287" r:id="rId35"/>
    <p:sldId id="319" r:id="rId36"/>
    <p:sldId id="324" r:id="rId37"/>
    <p:sldId id="325" r:id="rId38"/>
    <p:sldId id="327" r:id="rId39"/>
  </p:sldIdLst>
  <p:sldSz cx="12192000" cy="6858000"/>
  <p:notesSz cx="6858000" cy="9144000"/>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95820"/>
  </p:normalViewPr>
  <p:slideViewPr>
    <p:cSldViewPr snapToGrid="0" showGuides="1">
      <p:cViewPr varScale="1">
        <p:scale>
          <a:sx n="99" d="100"/>
          <a:sy n="99" d="100"/>
        </p:scale>
        <p:origin x="132" y="36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jpg"/><Relationship Id="rId7" Type="http://schemas.openxmlformats.org/officeDocument/2006/relationships/image" Target="../media/image13.jpg"/><Relationship Id="rId12" Type="http://schemas.openxmlformats.org/officeDocument/2006/relationships/image" Target="../media/image18.jpg"/><Relationship Id="rId2" Type="http://schemas.openxmlformats.org/officeDocument/2006/relationships/image" Target="../media/image8.jpg"/><Relationship Id="rId1" Type="http://schemas.openxmlformats.org/officeDocument/2006/relationships/image" Target="../media/image7.jpeg"/><Relationship Id="rId6" Type="http://schemas.openxmlformats.org/officeDocument/2006/relationships/image" Target="../media/image12.jpg"/><Relationship Id="rId11" Type="http://schemas.openxmlformats.org/officeDocument/2006/relationships/image" Target="../media/image17.png"/><Relationship Id="rId5" Type="http://schemas.openxmlformats.org/officeDocument/2006/relationships/image" Target="../media/image11.jpg"/><Relationship Id="rId10" Type="http://schemas.openxmlformats.org/officeDocument/2006/relationships/image" Target="../media/image16.jpg"/><Relationship Id="rId4" Type="http://schemas.openxmlformats.org/officeDocument/2006/relationships/image" Target="../media/image10.jpg"/><Relationship Id="rId9" Type="http://schemas.openxmlformats.org/officeDocument/2006/relationships/image" Target="../media/image15.jpeg"/></Relationships>
</file>

<file path=ppt/diagrams/_rels/data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image" Target="../media/image19.jpg"/></Relationships>
</file>

<file path=ppt/diagrams/_rels/drawing1.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7.jpeg"/><Relationship Id="rId7" Type="http://schemas.openxmlformats.org/officeDocument/2006/relationships/image" Target="../media/image12.jpg"/><Relationship Id="rId12" Type="http://schemas.openxmlformats.org/officeDocument/2006/relationships/image" Target="../media/image17.png"/><Relationship Id="rId2" Type="http://schemas.openxmlformats.org/officeDocument/2006/relationships/image" Target="../media/image8.jpg"/><Relationship Id="rId1" Type="http://schemas.openxmlformats.org/officeDocument/2006/relationships/image" Target="../media/image9.jpg"/><Relationship Id="rId6" Type="http://schemas.openxmlformats.org/officeDocument/2006/relationships/image" Target="../media/image15.jpeg"/><Relationship Id="rId11" Type="http://schemas.openxmlformats.org/officeDocument/2006/relationships/image" Target="../media/image16.jpg"/><Relationship Id="rId5" Type="http://schemas.openxmlformats.org/officeDocument/2006/relationships/image" Target="../media/image13.jpg"/><Relationship Id="rId10" Type="http://schemas.openxmlformats.org/officeDocument/2006/relationships/image" Target="../media/image18.jpg"/><Relationship Id="rId4" Type="http://schemas.openxmlformats.org/officeDocument/2006/relationships/image" Target="../media/image11.jpg"/><Relationship Id="rId9" Type="http://schemas.openxmlformats.org/officeDocument/2006/relationships/image" Target="../media/image10.jpg"/></Relationships>
</file>

<file path=ppt/diagrams/_rels/drawing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image" Target="../media/image19.jp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8125FE-C40B-4D92-B032-F818E75836A2}" type="doc">
      <dgm:prSet loTypeId="urn:microsoft.com/office/officeart/2008/layout/HexagonCluster" loCatId="picture" qsTypeId="urn:microsoft.com/office/officeart/2005/8/quickstyle/simple1" qsCatId="simple" csTypeId="urn:microsoft.com/office/officeart/2005/8/colors/colorful4" csCatId="colorful" phldr="1"/>
      <dgm:spPr/>
      <dgm:t>
        <a:bodyPr rtlCol="0"/>
        <a:lstStyle/>
        <a:p>
          <a:pPr rtl="0"/>
          <a:endParaRPr lang="en-US"/>
        </a:p>
      </dgm:t>
    </dgm:pt>
    <dgm:pt modelId="{59A391AC-0558-487A-89F6-931B192FCAAB}">
      <dgm:prSet phldrT="[Text]" custT="1"/>
      <dgm:spPr/>
      <dgm:t>
        <a:bodyPr rtlCol="0"/>
        <a:lstStyle/>
        <a:p>
          <a:pPr rtl="0"/>
          <a:r>
            <a:rPr lang="ro" sz="1100">
              <a:solidFill>
                <a:schemeClr val="tx1"/>
              </a:solidFill>
            </a:rPr>
            <a:t>Impactul temperaturii </a:t>
          </a:r>
        </a:p>
        <a:p>
          <a:pPr rtl="0"/>
          <a:r>
            <a:rPr lang="ro" sz="1100">
              <a:solidFill>
                <a:schemeClr val="tx1"/>
              </a:solidFill>
            </a:rPr>
            <a:t>on CVD</a:t>
          </a:r>
        </a:p>
      </dgm:t>
    </dgm:pt>
    <dgm:pt modelId="{4867FDD6-5F36-4F86-9796-51E64FACF4F0}" type="parTrans" cxnId="{4E776013-FB07-4CE5-BEDA-88EB112E54E3}">
      <dgm:prSet/>
      <dgm:spPr/>
      <dgm:t>
        <a:bodyPr rtlCol="0"/>
        <a:lstStyle/>
        <a:p>
          <a:pPr rtl="0"/>
          <a:endParaRPr lang="en-US"/>
        </a:p>
      </dgm:t>
    </dgm:pt>
    <dgm:pt modelId="{8EC523E6-23DF-4BBE-BE3E-C4383F67BB96}" type="sibTrans" cxnId="{4E776013-FB07-4CE5-BEDA-88EB112E54E3}">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6000" b="-16000"/>
          </a:stretch>
        </a:blipFill>
      </dgm:spPr>
      <dgm:t>
        <a:bodyPr rtlCol="0"/>
        <a:lstStyle/>
        <a:p>
          <a:pPr rtl="0"/>
          <a:endParaRPr lang="en-US"/>
        </a:p>
      </dgm:t>
    </dgm:pt>
    <dgm:pt modelId="{71A81670-9F11-4927-87BE-181D62A1FEAF}">
      <dgm:prSet phldrT="[Text]" custT="1"/>
      <dgm:spPr/>
      <dgm:t>
        <a:bodyPr rtlCol="0"/>
        <a:lstStyle/>
        <a:p>
          <a:pPr rtl="0"/>
          <a:r>
            <a:rPr lang="ro" sz="1100">
              <a:solidFill>
                <a:schemeClr val="tx1"/>
              </a:solidFill>
            </a:rPr>
            <a:t>Termoreglare, efectele căldurii, insolație</a:t>
          </a:r>
        </a:p>
      </dgm:t>
    </dgm:pt>
    <dgm:pt modelId="{284A0440-1447-4CED-BD25-59E39951F1C1}" type="parTrans" cxnId="{564891C4-6EE8-41BA-9030-8490A7B704F0}">
      <dgm:prSet/>
      <dgm:spPr/>
      <dgm:t>
        <a:bodyPr rtlCol="0"/>
        <a:lstStyle/>
        <a:p>
          <a:pPr rtl="0"/>
          <a:endParaRPr lang="en-US"/>
        </a:p>
      </dgm:t>
    </dgm:pt>
    <dgm:pt modelId="{6F3EB789-7DD1-4189-9543-87AE46ED0E2F}" type="sibTrans" cxnId="{564891C4-6EE8-41BA-9030-8490A7B704F0}">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t="-27000" b="-27000"/>
          </a:stretch>
        </a:blipFill>
      </dgm:spPr>
      <dgm:t>
        <a:bodyPr rtlCol="0"/>
        <a:lstStyle/>
        <a:p>
          <a:pPr rtl="0"/>
          <a:endParaRPr lang="en-US"/>
        </a:p>
      </dgm:t>
    </dgm:pt>
    <dgm:pt modelId="{299FF690-5838-43DF-9491-F08680479F5F}">
      <dgm:prSet phldrT="[Text]" custT="1"/>
      <dgm:spPr/>
      <dgm:t>
        <a:bodyPr rtlCol="0"/>
        <a:lstStyle/>
        <a:p>
          <a:pPr rtl="0"/>
          <a:r>
            <a:rPr lang="ro" sz="1100">
              <a:solidFill>
                <a:schemeClr val="tx1"/>
              </a:solidFill>
            </a:rPr>
            <a:t>Schimbările climatice și efectele acestora – introducere generală</a:t>
          </a:r>
        </a:p>
      </dgm:t>
    </dgm:pt>
    <dgm:pt modelId="{86A9BF47-44DF-46D3-A8FA-FDDFA2B0E8D4}" type="parTrans" cxnId="{553908ED-72D2-4925-A0BB-7B094CE32EA5}">
      <dgm:prSet/>
      <dgm:spPr/>
      <dgm:t>
        <a:bodyPr rtlCol="0"/>
        <a:lstStyle/>
        <a:p>
          <a:pPr rtl="0"/>
          <a:endParaRPr lang="en-US"/>
        </a:p>
      </dgm:t>
    </dgm:pt>
    <dgm:pt modelId="{1B420290-3467-4CC6-9B4D-77BDCC3A6A77}" type="sibTrans" cxnId="{553908ED-72D2-4925-A0BB-7B094CE32EA5}">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t="-8000" b="-8000"/>
          </a:stretch>
        </a:blipFill>
      </dgm:spPr>
      <dgm:t>
        <a:bodyPr rtlCol="0"/>
        <a:lstStyle/>
        <a:p>
          <a:pPr rtl="0"/>
          <a:endParaRPr lang="en-US"/>
        </a:p>
      </dgm:t>
    </dgm:pt>
    <dgm:pt modelId="{B22CCE79-8441-404B-9704-26FF12FEF651}">
      <dgm:prSet custT="1"/>
      <dgm:spPr/>
      <dgm:t>
        <a:bodyPr rtlCol="0"/>
        <a:lstStyle/>
        <a:p>
          <a:pPr rtl="0"/>
          <a:r>
            <a:rPr lang="ro" sz="1100">
              <a:solidFill>
                <a:schemeClr val="tx1"/>
              </a:solidFill>
            </a:rPr>
            <a:t>Impactul schimbărilor climatice asupra VBD și a altor infecții</a:t>
          </a:r>
        </a:p>
      </dgm:t>
    </dgm:pt>
    <dgm:pt modelId="{8771C984-F212-48B8-96E4-5C10EFF22798}" type="parTrans" cxnId="{69A0445A-AF56-482E-93DF-98BE8E1EA64D}">
      <dgm:prSet/>
      <dgm:spPr/>
      <dgm:t>
        <a:bodyPr rtlCol="0"/>
        <a:lstStyle/>
        <a:p>
          <a:pPr rtl="0"/>
          <a:endParaRPr lang="en-US"/>
        </a:p>
      </dgm:t>
    </dgm:pt>
    <dgm:pt modelId="{E54B20A8-9813-4525-A75C-2CEA8D552446}" type="sibTrans" cxnId="{69A0445A-AF56-482E-93DF-98BE8E1EA64D}">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t="-22000" b="-22000"/>
          </a:stretch>
        </a:blipFill>
      </dgm:spPr>
      <dgm:t>
        <a:bodyPr rtlCol="0"/>
        <a:lstStyle/>
        <a:p>
          <a:pPr rtl="0"/>
          <a:endParaRPr lang="en-US"/>
        </a:p>
      </dgm:t>
    </dgm:pt>
    <dgm:pt modelId="{50782648-C875-41FA-B75F-8E6477157611}">
      <dgm:prSet custT="1"/>
      <dgm:spPr/>
      <dgm:t>
        <a:bodyPr rtlCol="0"/>
        <a:lstStyle/>
        <a:p>
          <a:pPr rtl="0"/>
          <a:r>
            <a:rPr lang="ro" sz="1100">
              <a:solidFill>
                <a:schemeClr val="tx1"/>
              </a:solidFill>
            </a:rPr>
            <a:t>Impactul temperaturii asupra tulburărilor metabolice</a:t>
          </a:r>
        </a:p>
      </dgm:t>
    </dgm:pt>
    <dgm:pt modelId="{5427984E-0FCE-462D-9B50-8EFC912CFBB9}" type="parTrans" cxnId="{194A5BEB-7867-4579-8DD5-AEC970A62E0C}">
      <dgm:prSet/>
      <dgm:spPr/>
      <dgm:t>
        <a:bodyPr rtlCol="0"/>
        <a:lstStyle/>
        <a:p>
          <a:pPr rtl="0"/>
          <a:endParaRPr lang="en-US"/>
        </a:p>
      </dgm:t>
    </dgm:pt>
    <dgm:pt modelId="{E6C53E70-EDAB-4F9D-87C4-0E28AA09B3C9}" type="sibTrans" cxnId="{194A5BEB-7867-4579-8DD5-AEC970A62E0C}">
      <dgm:prSet/>
      <dgm:spPr>
        <a:blipFill>
          <a:blip xmlns:r="http://schemas.openxmlformats.org/officeDocument/2006/relationships" r:embed="rId5">
            <a:extLst>
              <a:ext uri="{28A0092B-C50C-407E-A947-70E740481C1C}">
                <a14:useLocalDpi xmlns:a14="http://schemas.microsoft.com/office/drawing/2010/main" val="0"/>
              </a:ext>
            </a:extLst>
          </a:blip>
          <a:srcRect/>
          <a:stretch>
            <a:fillRect l="-15000" r="-15000"/>
          </a:stretch>
        </a:blipFill>
      </dgm:spPr>
      <dgm:t>
        <a:bodyPr rtlCol="0"/>
        <a:lstStyle/>
        <a:p>
          <a:pPr rtl="0"/>
          <a:endParaRPr lang="en-US"/>
        </a:p>
      </dgm:t>
    </dgm:pt>
    <dgm:pt modelId="{DA174250-F8BF-49C3-8ED8-7773D3BCA029}">
      <dgm:prSet custT="1"/>
      <dgm:spPr/>
      <dgm:t>
        <a:bodyPr rtlCol="0"/>
        <a:lstStyle/>
        <a:p>
          <a:pPr rtl="0"/>
          <a:r>
            <a:rPr lang="ro" sz="1100">
              <a:solidFill>
                <a:schemeClr val="tx1"/>
              </a:solidFill>
            </a:rPr>
            <a:t>Impactul schimbărilor climatice asupra bolilor mintale,</a:t>
          </a:r>
        </a:p>
        <a:p>
          <a:pPr rtl="0"/>
          <a:r>
            <a:rPr lang="ro" sz="1100">
              <a:solidFill>
                <a:schemeClr val="tx1"/>
              </a:solidFill>
            </a:rPr>
            <a:t>sarcina ocupațională</a:t>
          </a:r>
        </a:p>
      </dgm:t>
    </dgm:pt>
    <dgm:pt modelId="{345938B1-A21B-4E64-ABE5-C5925652606C}" type="parTrans" cxnId="{254D0F01-1AB7-446A-BDD6-B42B393AF582}">
      <dgm:prSet/>
      <dgm:spPr/>
      <dgm:t>
        <a:bodyPr rtlCol="0"/>
        <a:lstStyle/>
        <a:p>
          <a:pPr rtl="0"/>
          <a:endParaRPr lang="en-US"/>
        </a:p>
      </dgm:t>
    </dgm:pt>
    <dgm:pt modelId="{94312749-1291-4414-8D6A-0D5317AAD7B6}" type="sibTrans" cxnId="{254D0F01-1AB7-446A-BDD6-B42B393AF582}">
      <dgm:prSet/>
      <dgm:spPr>
        <a:blipFill>
          <a:blip xmlns:r="http://schemas.openxmlformats.org/officeDocument/2006/relationships" r:embed="rId6">
            <a:extLst>
              <a:ext uri="{28A0092B-C50C-407E-A947-70E740481C1C}">
                <a14:useLocalDpi xmlns:a14="http://schemas.microsoft.com/office/drawing/2010/main" val="0"/>
              </a:ext>
            </a:extLst>
          </a:blip>
          <a:srcRect/>
          <a:stretch>
            <a:fillRect l="-22000" r="-22000"/>
          </a:stretch>
        </a:blipFill>
      </dgm:spPr>
      <dgm:t>
        <a:bodyPr rtlCol="0"/>
        <a:lstStyle/>
        <a:p>
          <a:pPr rtl="0"/>
          <a:endParaRPr lang="en-US"/>
        </a:p>
      </dgm:t>
    </dgm:pt>
    <dgm:pt modelId="{08EEA43F-8D02-4EA3-9A41-CF6EBA33A78A}">
      <dgm:prSet custT="1"/>
      <dgm:spPr/>
      <dgm:t>
        <a:bodyPr rtlCol="0"/>
        <a:lstStyle/>
        <a:p>
          <a:pPr rtl="0"/>
          <a:r>
            <a:rPr lang="ro" sz="1100">
              <a:solidFill>
                <a:schemeClr val="tx1"/>
              </a:solidFill>
            </a:rPr>
            <a:t>Impactul temperaturii asupra funcției renale, boli renale</a:t>
          </a:r>
        </a:p>
      </dgm:t>
    </dgm:pt>
    <dgm:pt modelId="{7930CDB1-BA70-4C62-977B-0E384D5C1EAC}" type="parTrans" cxnId="{4D57D165-44FC-4975-AC77-D0DBE8BF634C}">
      <dgm:prSet/>
      <dgm:spPr/>
      <dgm:t>
        <a:bodyPr rtlCol="0"/>
        <a:lstStyle/>
        <a:p>
          <a:pPr rtl="0"/>
          <a:endParaRPr lang="en-US"/>
        </a:p>
      </dgm:t>
    </dgm:pt>
    <dgm:pt modelId="{9788E73D-A89D-46B7-AAF7-25FFC24D1BC5}" type="sibTrans" cxnId="{4D57D165-44FC-4975-AC77-D0DBE8BF634C}">
      <dgm:prSet/>
      <dgm:spPr>
        <a:blipFill>
          <a:blip xmlns:r="http://schemas.openxmlformats.org/officeDocument/2006/relationships" r:embed="rId7">
            <a:extLst>
              <a:ext uri="{28A0092B-C50C-407E-A947-70E740481C1C}">
                <a14:useLocalDpi xmlns:a14="http://schemas.microsoft.com/office/drawing/2010/main" val="0"/>
              </a:ext>
            </a:extLst>
          </a:blip>
          <a:srcRect/>
          <a:stretch>
            <a:fillRect l="-27000" r="-27000"/>
          </a:stretch>
        </a:blipFill>
      </dgm:spPr>
      <dgm:t>
        <a:bodyPr rtlCol="0"/>
        <a:lstStyle/>
        <a:p>
          <a:pPr rtl="0"/>
          <a:endParaRPr lang="en-US"/>
        </a:p>
      </dgm:t>
    </dgm:pt>
    <dgm:pt modelId="{FB55E8BB-F73C-4F67-9EF9-2749C59C532D}">
      <dgm:prSet custT="1"/>
      <dgm:spPr/>
      <dgm:t>
        <a:bodyPr rtlCol="0"/>
        <a:lstStyle/>
        <a:p>
          <a:pPr rtl="0"/>
          <a:r>
            <a:rPr lang="ro" sz="1100">
              <a:solidFill>
                <a:schemeClr val="tx1"/>
              </a:solidFill>
            </a:rPr>
            <a:t>Aspecte farmacologice, medicatie</a:t>
          </a:r>
        </a:p>
      </dgm:t>
    </dgm:pt>
    <dgm:pt modelId="{568E21DB-960A-4B27-AF19-D0D935974D89}" type="parTrans" cxnId="{DD327953-BEA6-49CD-B2BB-E1B51ADD4074}">
      <dgm:prSet/>
      <dgm:spPr/>
      <dgm:t>
        <a:bodyPr rtlCol="0"/>
        <a:lstStyle/>
        <a:p>
          <a:pPr rtl="0"/>
          <a:endParaRPr lang="en-US"/>
        </a:p>
      </dgm:t>
    </dgm:pt>
    <dgm:pt modelId="{B82A4FAE-84CC-4FF0-9F07-3790847169D6}" type="sibTrans" cxnId="{DD327953-BEA6-49CD-B2BB-E1B51ADD4074}">
      <dgm:prSet/>
      <dgm:spPr>
        <a:blipFill>
          <a:blip xmlns:r="http://schemas.openxmlformats.org/officeDocument/2006/relationships" r:embed="rId8">
            <a:extLst>
              <a:ext uri="{28A0092B-C50C-407E-A947-70E740481C1C}">
                <a14:useLocalDpi xmlns:a14="http://schemas.microsoft.com/office/drawing/2010/main" val="0"/>
              </a:ext>
            </a:extLst>
          </a:blip>
          <a:srcRect/>
          <a:stretch>
            <a:fillRect l="-4000" r="-4000"/>
          </a:stretch>
        </a:blipFill>
      </dgm:spPr>
      <dgm:t>
        <a:bodyPr rtlCol="0"/>
        <a:lstStyle/>
        <a:p>
          <a:pPr rtl="0"/>
          <a:endParaRPr lang="en-US"/>
        </a:p>
      </dgm:t>
    </dgm:pt>
    <dgm:pt modelId="{9B533FF2-AE00-4EBA-BAFF-7252F7602574}">
      <dgm:prSet custT="1"/>
      <dgm:spPr/>
      <dgm:t>
        <a:bodyPr rtlCol="0"/>
        <a:lstStyle/>
        <a:p>
          <a:pPr rtl="0"/>
          <a:r>
            <a:rPr lang="ro" sz="1100">
              <a:solidFill>
                <a:schemeClr val="tx1"/>
              </a:solidFill>
            </a:rPr>
            <a:t>Impactul schimbărilor climatice asupra sarcinii, rezultatelor reproductive</a:t>
          </a:r>
        </a:p>
      </dgm:t>
    </dgm:pt>
    <dgm:pt modelId="{91501534-577E-4F0B-95DB-FA095CAB4DAE}" type="parTrans" cxnId="{410D5FF8-373A-4B0B-AD68-22C60B0F6A67}">
      <dgm:prSet/>
      <dgm:spPr/>
      <dgm:t>
        <a:bodyPr rtlCol="0"/>
        <a:lstStyle/>
        <a:p>
          <a:pPr rtl="0"/>
          <a:endParaRPr lang="en-US"/>
        </a:p>
      </dgm:t>
    </dgm:pt>
    <dgm:pt modelId="{D2F52813-6BF2-4503-8FD0-5A44C0FDDF94}" type="sibTrans" cxnId="{410D5FF8-373A-4B0B-AD68-22C60B0F6A67}">
      <dgm:prSet/>
      <dgm:spPr>
        <a:blipFill>
          <a:blip xmlns:r="http://schemas.openxmlformats.org/officeDocument/2006/relationships" r:embed="rId9" cstate="print">
            <a:extLst>
              <a:ext uri="{28A0092B-C50C-407E-A947-70E740481C1C}">
                <a14:useLocalDpi xmlns:a14="http://schemas.microsoft.com/office/drawing/2010/main" val="0"/>
              </a:ext>
            </a:extLst>
          </a:blip>
          <a:srcRect/>
          <a:stretch>
            <a:fillRect l="-2000" r="-2000"/>
          </a:stretch>
        </a:blipFill>
      </dgm:spPr>
      <dgm:t>
        <a:bodyPr rtlCol="0"/>
        <a:lstStyle/>
        <a:p>
          <a:pPr rtl="0"/>
          <a:endParaRPr lang="en-US"/>
        </a:p>
      </dgm:t>
    </dgm:pt>
    <dgm:pt modelId="{AA7177BA-C42C-49BC-A25B-B24859000B8F}">
      <dgm:prSet custT="1"/>
      <dgm:spPr/>
      <dgm:t>
        <a:bodyPr rtlCol="0"/>
        <a:lstStyle/>
        <a:p>
          <a:pPr rtl="0"/>
          <a:r>
            <a:rPr lang="ro" sz="1100">
              <a:solidFill>
                <a:schemeClr val="tx1"/>
              </a:solidFill>
            </a:rPr>
            <a:t>Impactul schimbărilor climatice asupra alergiilor, bolilor dermice</a:t>
          </a:r>
        </a:p>
      </dgm:t>
    </dgm:pt>
    <dgm:pt modelId="{0896DA58-6C71-466C-A9DA-5C6904098A5C}" type="parTrans" cxnId="{DCFB90BD-60BA-4A5E-8AD3-76EB036E54C2}">
      <dgm:prSet/>
      <dgm:spPr/>
      <dgm:t>
        <a:bodyPr rtlCol="0"/>
        <a:lstStyle/>
        <a:p>
          <a:pPr rtl="0"/>
          <a:endParaRPr lang="en-US"/>
        </a:p>
      </dgm:t>
    </dgm:pt>
    <dgm:pt modelId="{22EA256F-9E96-418C-98E6-C305222DB201}" type="sibTrans" cxnId="{DCFB90BD-60BA-4A5E-8AD3-76EB036E54C2}">
      <dgm:prSet/>
      <dgm:spPr>
        <a:blipFill>
          <a:blip xmlns:r="http://schemas.openxmlformats.org/officeDocument/2006/relationships" r:embed="rId10">
            <a:extLst>
              <a:ext uri="{28A0092B-C50C-407E-A947-70E740481C1C}">
                <a14:useLocalDpi xmlns:a14="http://schemas.microsoft.com/office/drawing/2010/main" val="0"/>
              </a:ext>
            </a:extLst>
          </a:blip>
          <a:srcRect/>
          <a:stretch>
            <a:fillRect l="-1000" r="-1000"/>
          </a:stretch>
        </a:blipFill>
      </dgm:spPr>
      <dgm:t>
        <a:bodyPr rtlCol="0"/>
        <a:lstStyle/>
        <a:p>
          <a:pPr rtl="0"/>
          <a:endParaRPr lang="en-US"/>
        </a:p>
      </dgm:t>
    </dgm:pt>
    <dgm:pt modelId="{B3F0578C-ABFA-4574-AED2-F6F603EBFACB}">
      <dgm:prSet custT="1"/>
      <dgm:spPr/>
      <dgm:t>
        <a:bodyPr rtlCol="0"/>
        <a:lstStyle/>
        <a:p>
          <a:pPr rtl="0"/>
          <a:r>
            <a:rPr lang="ro" sz="1100">
              <a:solidFill>
                <a:schemeClr val="tx1"/>
              </a:solidFill>
            </a:rPr>
            <a:t>Impactul schimbării asupra cancerului, bolilor fungice, micotoxinelor Impactul climei</a:t>
          </a:r>
        </a:p>
      </dgm:t>
    </dgm:pt>
    <dgm:pt modelId="{FB5EF09F-15A2-4732-BD9E-3BFAD08D4621}" type="parTrans" cxnId="{0122F434-B27F-42A8-8037-180A3E7F2883}">
      <dgm:prSet/>
      <dgm:spPr/>
      <dgm:t>
        <a:bodyPr rtlCol="0"/>
        <a:lstStyle/>
        <a:p>
          <a:pPr rtl="0"/>
          <a:endParaRPr lang="en-US"/>
        </a:p>
      </dgm:t>
    </dgm:pt>
    <dgm:pt modelId="{5268E7D8-0C4E-43DC-AD22-D7E1387C465E}" type="sibTrans" cxnId="{0122F434-B27F-42A8-8037-180A3E7F2883}">
      <dgm:prSet/>
      <dgm:spPr>
        <a:blipFill>
          <a:blip xmlns:r="http://schemas.openxmlformats.org/officeDocument/2006/relationships" r:embed="rId11">
            <a:extLst>
              <a:ext uri="{28A0092B-C50C-407E-A947-70E740481C1C}">
                <a14:useLocalDpi xmlns:a14="http://schemas.microsoft.com/office/drawing/2010/main" val="0"/>
              </a:ext>
            </a:extLst>
          </a:blip>
          <a:srcRect/>
          <a:stretch>
            <a:fillRect t="-8000" b="-8000"/>
          </a:stretch>
        </a:blipFill>
      </dgm:spPr>
      <dgm:t>
        <a:bodyPr rtlCol="0"/>
        <a:lstStyle/>
        <a:p>
          <a:pPr rtl="0"/>
          <a:endParaRPr lang="en-US"/>
        </a:p>
      </dgm:t>
    </dgm:pt>
    <dgm:pt modelId="{79EC918A-5A5A-4F58-B3FC-053656C246B9}">
      <dgm:prSet custT="1"/>
      <dgm:spPr/>
      <dgm:t>
        <a:bodyPr rtlCol="0"/>
        <a:lstStyle/>
        <a:p>
          <a:pPr rtl="0"/>
          <a:r>
            <a:rPr lang="ro" sz="1100">
              <a:solidFill>
                <a:schemeClr val="tx1"/>
              </a:solidFill>
            </a:rPr>
            <a:t>Impactul schimbărilor climatice asupra bolilor transmise prin apă, algelor toxice, balneologiei</a:t>
          </a:r>
        </a:p>
      </dgm:t>
    </dgm:pt>
    <dgm:pt modelId="{DB1C2640-8413-4960-A6F6-70DFE74027C3}" type="parTrans" cxnId="{ECC0692D-6C19-428C-9A45-35DF97C5649C}">
      <dgm:prSet/>
      <dgm:spPr/>
      <dgm:t>
        <a:bodyPr rtlCol="0"/>
        <a:lstStyle/>
        <a:p>
          <a:pPr rtl="0"/>
          <a:endParaRPr lang="en-US"/>
        </a:p>
      </dgm:t>
    </dgm:pt>
    <dgm:pt modelId="{E521FF28-83D2-4605-89B1-18A5DFB9109C}" type="sibTrans" cxnId="{ECC0692D-6C19-428C-9A45-35DF97C5649C}">
      <dgm:prSet/>
      <dgm:spPr>
        <a:blipFill>
          <a:blip xmlns:r="http://schemas.openxmlformats.org/officeDocument/2006/relationships" r:embed="rId12">
            <a:extLst>
              <a:ext uri="{28A0092B-C50C-407E-A947-70E740481C1C}">
                <a14:useLocalDpi xmlns:a14="http://schemas.microsoft.com/office/drawing/2010/main" val="0"/>
              </a:ext>
            </a:extLst>
          </a:blip>
          <a:srcRect/>
          <a:stretch>
            <a:fillRect l="-22000" r="-22000"/>
          </a:stretch>
        </a:blipFill>
      </dgm:spPr>
      <dgm:t>
        <a:bodyPr rtlCol="0"/>
        <a:lstStyle/>
        <a:p>
          <a:pPr rtl="0"/>
          <a:endParaRPr lang="en-US"/>
        </a:p>
      </dgm:t>
    </dgm:pt>
    <dgm:pt modelId="{4A5DA337-AA6A-46AF-82D6-E2C6969F9088}" type="pres">
      <dgm:prSet presAssocID="{BC8125FE-C40B-4D92-B032-F818E75836A2}" presName="Name0" presStyleCnt="0">
        <dgm:presLayoutVars>
          <dgm:chMax val="21"/>
          <dgm:chPref val="21"/>
        </dgm:presLayoutVars>
      </dgm:prSet>
      <dgm:spPr/>
      <dgm:t>
        <a:bodyPr/>
        <a:lstStyle/>
        <a:p>
          <a:endParaRPr lang="hu-HU"/>
        </a:p>
      </dgm:t>
    </dgm:pt>
    <dgm:pt modelId="{7A03CF40-A185-49C7-A5D5-D425F1102191}" type="pres">
      <dgm:prSet presAssocID="{299FF690-5838-43DF-9491-F08680479F5F}" presName="text1" presStyleCnt="0"/>
      <dgm:spPr/>
    </dgm:pt>
    <dgm:pt modelId="{202470F2-837A-442D-962C-4AEBC894A14B}" type="pres">
      <dgm:prSet presAssocID="{299FF690-5838-43DF-9491-F08680479F5F}" presName="textRepeatNode" presStyleLbl="alignNode1" presStyleIdx="0" presStyleCnt="12" custLinFactY="-68351" custLinFactNeighborX="-82560" custLinFactNeighborY="-100000">
        <dgm:presLayoutVars>
          <dgm:chMax val="0"/>
          <dgm:chPref val="0"/>
          <dgm:bulletEnabled val="1"/>
        </dgm:presLayoutVars>
      </dgm:prSet>
      <dgm:spPr/>
      <dgm:t>
        <a:bodyPr/>
        <a:lstStyle/>
        <a:p>
          <a:endParaRPr lang="hu-HU"/>
        </a:p>
      </dgm:t>
    </dgm:pt>
    <dgm:pt modelId="{6A6F29E1-A812-4D66-AB9E-F4C200A0B7AD}" type="pres">
      <dgm:prSet presAssocID="{299FF690-5838-43DF-9491-F08680479F5F}" presName="textaccent1" presStyleCnt="0"/>
      <dgm:spPr/>
    </dgm:pt>
    <dgm:pt modelId="{4D346D31-27FE-48B1-8415-9678238E7EA5}" type="pres">
      <dgm:prSet presAssocID="{299FF690-5838-43DF-9491-F08680479F5F}" presName="accentRepeatNode" presStyleLbl="solidAlignAcc1" presStyleIdx="0" presStyleCnt="24"/>
      <dgm:spPr/>
    </dgm:pt>
    <dgm:pt modelId="{870B7C3C-3510-4333-864D-3763B41E71CF}" type="pres">
      <dgm:prSet presAssocID="{1B420290-3467-4CC6-9B4D-77BDCC3A6A77}" presName="image1" presStyleCnt="0"/>
      <dgm:spPr/>
    </dgm:pt>
    <dgm:pt modelId="{8F7EDDCD-DCF2-4299-A878-44C9918C15C6}" type="pres">
      <dgm:prSet presAssocID="{1B420290-3467-4CC6-9B4D-77BDCC3A6A77}" presName="imageRepeatNode" presStyleLbl="alignAcc1" presStyleIdx="0" presStyleCnt="12" custLinFactNeighborX="1765" custLinFactNeighborY="-2097"/>
      <dgm:spPr/>
      <dgm:t>
        <a:bodyPr/>
        <a:lstStyle/>
        <a:p>
          <a:endParaRPr lang="hu-HU"/>
        </a:p>
      </dgm:t>
    </dgm:pt>
    <dgm:pt modelId="{E953B137-3ABC-4DD4-A4E7-2162BF414434}" type="pres">
      <dgm:prSet presAssocID="{1B420290-3467-4CC6-9B4D-77BDCC3A6A77}" presName="imageaccent1" presStyleCnt="0"/>
      <dgm:spPr/>
    </dgm:pt>
    <dgm:pt modelId="{1ED2255B-3FB5-4E04-9B22-41A6C1F8ED1C}" type="pres">
      <dgm:prSet presAssocID="{1B420290-3467-4CC6-9B4D-77BDCC3A6A77}" presName="accentRepeatNode" presStyleLbl="solidAlignAcc1" presStyleIdx="1" presStyleCnt="24"/>
      <dgm:spPr/>
    </dgm:pt>
    <dgm:pt modelId="{C3667205-F11F-447F-B084-DBBD4D43D51A}" type="pres">
      <dgm:prSet presAssocID="{71A81670-9F11-4927-87BE-181D62A1FEAF}" presName="text2" presStyleCnt="0"/>
      <dgm:spPr/>
    </dgm:pt>
    <dgm:pt modelId="{734FFE10-4C08-4992-ACDF-36C62D277056}" type="pres">
      <dgm:prSet presAssocID="{71A81670-9F11-4927-87BE-181D62A1FEAF}" presName="textRepeatNode" presStyleLbl="alignNode1" presStyleIdx="1" presStyleCnt="12">
        <dgm:presLayoutVars>
          <dgm:chMax val="0"/>
          <dgm:chPref val="0"/>
          <dgm:bulletEnabled val="1"/>
        </dgm:presLayoutVars>
      </dgm:prSet>
      <dgm:spPr/>
      <dgm:t>
        <a:bodyPr/>
        <a:lstStyle/>
        <a:p>
          <a:endParaRPr lang="hu-HU"/>
        </a:p>
      </dgm:t>
    </dgm:pt>
    <dgm:pt modelId="{1129C981-1B9E-4700-9652-71287FF4FE6E}" type="pres">
      <dgm:prSet presAssocID="{71A81670-9F11-4927-87BE-181D62A1FEAF}" presName="textaccent2" presStyleCnt="0"/>
      <dgm:spPr/>
    </dgm:pt>
    <dgm:pt modelId="{43A2C936-DA39-4C41-831F-DADE71B44573}" type="pres">
      <dgm:prSet presAssocID="{71A81670-9F11-4927-87BE-181D62A1FEAF}" presName="accentRepeatNode" presStyleLbl="solidAlignAcc1" presStyleIdx="2" presStyleCnt="24"/>
      <dgm:spPr/>
    </dgm:pt>
    <dgm:pt modelId="{ABCBED9E-D0D9-4471-A6E3-13D51DB77F49}" type="pres">
      <dgm:prSet presAssocID="{6F3EB789-7DD1-4189-9543-87AE46ED0E2F}" presName="image2" presStyleCnt="0"/>
      <dgm:spPr/>
    </dgm:pt>
    <dgm:pt modelId="{A66C6B7B-FD19-4391-B3F6-0C031047DCD2}" type="pres">
      <dgm:prSet presAssocID="{6F3EB789-7DD1-4189-9543-87AE46ED0E2F}" presName="imageRepeatNode" presStyleLbl="alignAcc1" presStyleIdx="1" presStyleCnt="12"/>
      <dgm:spPr/>
      <dgm:t>
        <a:bodyPr/>
        <a:lstStyle/>
        <a:p>
          <a:endParaRPr lang="hu-HU"/>
        </a:p>
      </dgm:t>
    </dgm:pt>
    <dgm:pt modelId="{FC6B5616-FFBD-45BC-B261-630CB726A091}" type="pres">
      <dgm:prSet presAssocID="{6F3EB789-7DD1-4189-9543-87AE46ED0E2F}" presName="imageaccent2" presStyleCnt="0"/>
      <dgm:spPr/>
    </dgm:pt>
    <dgm:pt modelId="{E5BE1A58-14A1-4B0A-9FFE-D590E9DF9E6A}" type="pres">
      <dgm:prSet presAssocID="{6F3EB789-7DD1-4189-9543-87AE46ED0E2F}" presName="accentRepeatNode" presStyleLbl="solidAlignAcc1" presStyleIdx="3" presStyleCnt="24"/>
      <dgm:spPr/>
    </dgm:pt>
    <dgm:pt modelId="{132D4DB2-E24A-454D-AAEA-EE40898512A4}" type="pres">
      <dgm:prSet presAssocID="{59A391AC-0558-487A-89F6-931B192FCAAB}" presName="text3" presStyleCnt="0"/>
      <dgm:spPr/>
    </dgm:pt>
    <dgm:pt modelId="{93517E4D-C929-4D7B-BC13-5B362D8EBA3B}" type="pres">
      <dgm:prSet presAssocID="{59A391AC-0558-487A-89F6-931B192FCAAB}" presName="textRepeatNode" presStyleLbl="alignNode1" presStyleIdx="2" presStyleCnt="12">
        <dgm:presLayoutVars>
          <dgm:chMax val="0"/>
          <dgm:chPref val="0"/>
          <dgm:bulletEnabled val="1"/>
        </dgm:presLayoutVars>
      </dgm:prSet>
      <dgm:spPr/>
      <dgm:t>
        <a:bodyPr/>
        <a:lstStyle/>
        <a:p>
          <a:endParaRPr lang="hu-HU"/>
        </a:p>
      </dgm:t>
    </dgm:pt>
    <dgm:pt modelId="{AA52CAE9-D829-4C94-B397-C3AC0DDFB065}" type="pres">
      <dgm:prSet presAssocID="{59A391AC-0558-487A-89F6-931B192FCAAB}" presName="textaccent3" presStyleCnt="0"/>
      <dgm:spPr/>
    </dgm:pt>
    <dgm:pt modelId="{DA0DC884-6B26-4309-A989-82D113AD227E}" type="pres">
      <dgm:prSet presAssocID="{59A391AC-0558-487A-89F6-931B192FCAAB}" presName="accentRepeatNode" presStyleLbl="solidAlignAcc1" presStyleIdx="4" presStyleCnt="24"/>
      <dgm:spPr/>
    </dgm:pt>
    <dgm:pt modelId="{75E70886-F925-4273-82E3-411BB2793484}" type="pres">
      <dgm:prSet presAssocID="{8EC523E6-23DF-4BBE-BE3E-C4383F67BB96}" presName="image3" presStyleCnt="0"/>
      <dgm:spPr/>
    </dgm:pt>
    <dgm:pt modelId="{9D3592CB-CF0A-4AF2-BC6D-87E5724AA226}" type="pres">
      <dgm:prSet presAssocID="{8EC523E6-23DF-4BBE-BE3E-C4383F67BB96}" presName="imageRepeatNode" presStyleLbl="alignAcc1" presStyleIdx="2" presStyleCnt="12"/>
      <dgm:spPr/>
      <dgm:t>
        <a:bodyPr/>
        <a:lstStyle/>
        <a:p>
          <a:endParaRPr lang="hu-HU"/>
        </a:p>
      </dgm:t>
    </dgm:pt>
    <dgm:pt modelId="{37D2EAB3-DF15-4F11-995F-D7434788DA85}" type="pres">
      <dgm:prSet presAssocID="{8EC523E6-23DF-4BBE-BE3E-C4383F67BB96}" presName="imageaccent3" presStyleCnt="0"/>
      <dgm:spPr/>
    </dgm:pt>
    <dgm:pt modelId="{675EBF8C-20D1-407D-8A8E-0B8D509C1C9A}" type="pres">
      <dgm:prSet presAssocID="{8EC523E6-23DF-4BBE-BE3E-C4383F67BB96}" presName="accentRepeatNode" presStyleLbl="solidAlignAcc1" presStyleIdx="5" presStyleCnt="24"/>
      <dgm:spPr/>
    </dgm:pt>
    <dgm:pt modelId="{77FE23B1-36ED-4FFE-AE4E-505BAAFABB06}" type="pres">
      <dgm:prSet presAssocID="{50782648-C875-41FA-B75F-8E6477157611}" presName="text4" presStyleCnt="0"/>
      <dgm:spPr/>
    </dgm:pt>
    <dgm:pt modelId="{9C112378-C809-437B-8068-E37F276B2A6F}" type="pres">
      <dgm:prSet presAssocID="{50782648-C875-41FA-B75F-8E6477157611}" presName="textRepeatNode" presStyleLbl="alignNode1" presStyleIdx="3" presStyleCnt="12">
        <dgm:presLayoutVars>
          <dgm:chMax val="0"/>
          <dgm:chPref val="0"/>
          <dgm:bulletEnabled val="1"/>
        </dgm:presLayoutVars>
      </dgm:prSet>
      <dgm:spPr/>
      <dgm:t>
        <a:bodyPr/>
        <a:lstStyle/>
        <a:p>
          <a:endParaRPr lang="hu-HU"/>
        </a:p>
      </dgm:t>
    </dgm:pt>
    <dgm:pt modelId="{B355F812-299F-423F-BA98-68DA17981688}" type="pres">
      <dgm:prSet presAssocID="{50782648-C875-41FA-B75F-8E6477157611}" presName="textaccent4" presStyleCnt="0"/>
      <dgm:spPr/>
    </dgm:pt>
    <dgm:pt modelId="{20B11D9F-55DE-47DA-8230-93CA6BD8540E}" type="pres">
      <dgm:prSet presAssocID="{50782648-C875-41FA-B75F-8E6477157611}" presName="accentRepeatNode" presStyleLbl="solidAlignAcc1" presStyleIdx="6" presStyleCnt="24"/>
      <dgm:spPr/>
    </dgm:pt>
    <dgm:pt modelId="{2D2422A7-EECE-4A04-BC02-D6F0A20091D9}" type="pres">
      <dgm:prSet presAssocID="{E6C53E70-EDAB-4F9D-87C4-0E28AA09B3C9}" presName="image4" presStyleCnt="0"/>
      <dgm:spPr/>
    </dgm:pt>
    <dgm:pt modelId="{8CDD8486-A306-4E61-972D-871784DAFAA7}" type="pres">
      <dgm:prSet presAssocID="{E6C53E70-EDAB-4F9D-87C4-0E28AA09B3C9}" presName="imageRepeatNode" presStyleLbl="alignAcc1" presStyleIdx="3" presStyleCnt="12"/>
      <dgm:spPr/>
      <dgm:t>
        <a:bodyPr/>
        <a:lstStyle/>
        <a:p>
          <a:endParaRPr lang="hu-HU"/>
        </a:p>
      </dgm:t>
    </dgm:pt>
    <dgm:pt modelId="{ED27AAA0-0346-46B9-BCAB-C640A9B68E6C}" type="pres">
      <dgm:prSet presAssocID="{E6C53E70-EDAB-4F9D-87C4-0E28AA09B3C9}" presName="imageaccent4" presStyleCnt="0"/>
      <dgm:spPr/>
    </dgm:pt>
    <dgm:pt modelId="{DE1159D6-BC12-467A-9A7F-679D92EB87E4}" type="pres">
      <dgm:prSet presAssocID="{E6C53E70-EDAB-4F9D-87C4-0E28AA09B3C9}" presName="accentRepeatNode" presStyleLbl="solidAlignAcc1" presStyleIdx="7" presStyleCnt="24"/>
      <dgm:spPr/>
    </dgm:pt>
    <dgm:pt modelId="{7A665F94-4C8C-4C0B-8A6C-E08AE88976CA}" type="pres">
      <dgm:prSet presAssocID="{08EEA43F-8D02-4EA3-9A41-CF6EBA33A78A}" presName="text5" presStyleCnt="0"/>
      <dgm:spPr/>
    </dgm:pt>
    <dgm:pt modelId="{B847F725-4D0A-42E7-83FA-2465884316F5}" type="pres">
      <dgm:prSet presAssocID="{08EEA43F-8D02-4EA3-9A41-CF6EBA33A78A}" presName="textRepeatNode" presStyleLbl="alignNode1" presStyleIdx="4" presStyleCnt="12">
        <dgm:presLayoutVars>
          <dgm:chMax val="0"/>
          <dgm:chPref val="0"/>
          <dgm:bulletEnabled val="1"/>
        </dgm:presLayoutVars>
      </dgm:prSet>
      <dgm:spPr/>
      <dgm:t>
        <a:bodyPr/>
        <a:lstStyle/>
        <a:p>
          <a:endParaRPr lang="hu-HU"/>
        </a:p>
      </dgm:t>
    </dgm:pt>
    <dgm:pt modelId="{65358366-94D3-4C3E-B67A-4908F6C939D3}" type="pres">
      <dgm:prSet presAssocID="{08EEA43F-8D02-4EA3-9A41-CF6EBA33A78A}" presName="textaccent5" presStyleCnt="0"/>
      <dgm:spPr/>
    </dgm:pt>
    <dgm:pt modelId="{27060480-C56F-42B2-AA17-207975F349A8}" type="pres">
      <dgm:prSet presAssocID="{08EEA43F-8D02-4EA3-9A41-CF6EBA33A78A}" presName="accentRepeatNode" presStyleLbl="solidAlignAcc1" presStyleIdx="8" presStyleCnt="24"/>
      <dgm:spPr/>
    </dgm:pt>
    <dgm:pt modelId="{3B657A1D-DA18-46EA-A80E-58D18C5347E7}" type="pres">
      <dgm:prSet presAssocID="{9788E73D-A89D-46B7-AAF7-25FFC24D1BC5}" presName="image5" presStyleCnt="0"/>
      <dgm:spPr/>
    </dgm:pt>
    <dgm:pt modelId="{46D6CEDF-972D-4334-9447-D4F0A7015426}" type="pres">
      <dgm:prSet presAssocID="{9788E73D-A89D-46B7-AAF7-25FFC24D1BC5}" presName="imageRepeatNode" presStyleLbl="alignAcc1" presStyleIdx="4" presStyleCnt="12"/>
      <dgm:spPr/>
      <dgm:t>
        <a:bodyPr/>
        <a:lstStyle/>
        <a:p>
          <a:endParaRPr lang="hu-HU"/>
        </a:p>
      </dgm:t>
    </dgm:pt>
    <dgm:pt modelId="{56DA1918-B9AB-4F54-BBE3-6B9E5FEA7FEF}" type="pres">
      <dgm:prSet presAssocID="{9788E73D-A89D-46B7-AAF7-25FFC24D1BC5}" presName="imageaccent5" presStyleCnt="0"/>
      <dgm:spPr/>
    </dgm:pt>
    <dgm:pt modelId="{6E901DEC-DCAF-4412-BBB6-001E57D40592}" type="pres">
      <dgm:prSet presAssocID="{9788E73D-A89D-46B7-AAF7-25FFC24D1BC5}" presName="accentRepeatNode" presStyleLbl="solidAlignAcc1" presStyleIdx="9" presStyleCnt="24"/>
      <dgm:spPr/>
    </dgm:pt>
    <dgm:pt modelId="{944EBCF6-7954-4C6B-B064-D54B3D0EF0BF}" type="pres">
      <dgm:prSet presAssocID="{9B533FF2-AE00-4EBA-BAFF-7252F7602574}" presName="text6" presStyleCnt="0"/>
      <dgm:spPr/>
    </dgm:pt>
    <dgm:pt modelId="{3F33F0DC-35EA-4144-A234-8F0FEB813333}" type="pres">
      <dgm:prSet presAssocID="{9B533FF2-AE00-4EBA-BAFF-7252F7602574}" presName="textRepeatNode" presStyleLbl="alignNode1" presStyleIdx="5" presStyleCnt="12">
        <dgm:presLayoutVars>
          <dgm:chMax val="0"/>
          <dgm:chPref val="0"/>
          <dgm:bulletEnabled val="1"/>
        </dgm:presLayoutVars>
      </dgm:prSet>
      <dgm:spPr/>
      <dgm:t>
        <a:bodyPr/>
        <a:lstStyle/>
        <a:p>
          <a:endParaRPr lang="hu-HU"/>
        </a:p>
      </dgm:t>
    </dgm:pt>
    <dgm:pt modelId="{2DA73ED2-3848-4A9E-B9F7-292041E5223E}" type="pres">
      <dgm:prSet presAssocID="{9B533FF2-AE00-4EBA-BAFF-7252F7602574}" presName="textaccent6" presStyleCnt="0"/>
      <dgm:spPr/>
    </dgm:pt>
    <dgm:pt modelId="{82ACFBB6-8725-4056-A9E7-09EFF8570B46}" type="pres">
      <dgm:prSet presAssocID="{9B533FF2-AE00-4EBA-BAFF-7252F7602574}" presName="accentRepeatNode" presStyleLbl="solidAlignAcc1" presStyleIdx="10" presStyleCnt="24"/>
      <dgm:spPr/>
    </dgm:pt>
    <dgm:pt modelId="{8126E902-EEE6-4640-BD60-DE640C6EA23A}" type="pres">
      <dgm:prSet presAssocID="{D2F52813-6BF2-4503-8FD0-5A44C0FDDF94}" presName="image6" presStyleCnt="0"/>
      <dgm:spPr/>
    </dgm:pt>
    <dgm:pt modelId="{AE60F32B-2365-4FEF-BEAA-77A69F0B4B85}" type="pres">
      <dgm:prSet presAssocID="{D2F52813-6BF2-4503-8FD0-5A44C0FDDF94}" presName="imageRepeatNode" presStyleLbl="alignAcc1" presStyleIdx="5" presStyleCnt="12"/>
      <dgm:spPr/>
      <dgm:t>
        <a:bodyPr/>
        <a:lstStyle/>
        <a:p>
          <a:endParaRPr lang="hu-HU"/>
        </a:p>
      </dgm:t>
    </dgm:pt>
    <dgm:pt modelId="{AA7A2F21-855D-4BC6-B64C-9886C0288BF6}" type="pres">
      <dgm:prSet presAssocID="{D2F52813-6BF2-4503-8FD0-5A44C0FDDF94}" presName="imageaccent6" presStyleCnt="0"/>
      <dgm:spPr/>
    </dgm:pt>
    <dgm:pt modelId="{1A3A32C3-FA43-4B4C-AA2A-C91DC0713889}" type="pres">
      <dgm:prSet presAssocID="{D2F52813-6BF2-4503-8FD0-5A44C0FDDF94}" presName="accentRepeatNode" presStyleLbl="solidAlignAcc1" presStyleIdx="11" presStyleCnt="24"/>
      <dgm:spPr/>
    </dgm:pt>
    <dgm:pt modelId="{B53D2F20-A2FB-4418-9D7E-848D142D5922}" type="pres">
      <dgm:prSet presAssocID="{DA174250-F8BF-49C3-8ED8-7773D3BCA029}" presName="text7" presStyleCnt="0"/>
      <dgm:spPr/>
    </dgm:pt>
    <dgm:pt modelId="{A2E6D3A4-5E36-4E5E-ACC5-A3FB07660AE7}" type="pres">
      <dgm:prSet presAssocID="{DA174250-F8BF-49C3-8ED8-7773D3BCA029}" presName="textRepeatNode" presStyleLbl="alignNode1" presStyleIdx="6" presStyleCnt="12">
        <dgm:presLayoutVars>
          <dgm:chMax val="0"/>
          <dgm:chPref val="0"/>
          <dgm:bulletEnabled val="1"/>
        </dgm:presLayoutVars>
      </dgm:prSet>
      <dgm:spPr/>
      <dgm:t>
        <a:bodyPr/>
        <a:lstStyle/>
        <a:p>
          <a:endParaRPr lang="hu-HU"/>
        </a:p>
      </dgm:t>
    </dgm:pt>
    <dgm:pt modelId="{8054B8F9-3667-4FA8-8719-0D44F6FC4335}" type="pres">
      <dgm:prSet presAssocID="{DA174250-F8BF-49C3-8ED8-7773D3BCA029}" presName="textaccent7" presStyleCnt="0"/>
      <dgm:spPr/>
    </dgm:pt>
    <dgm:pt modelId="{10719C10-6181-46AD-9EA6-276197BD8F8E}" type="pres">
      <dgm:prSet presAssocID="{DA174250-F8BF-49C3-8ED8-7773D3BCA029}" presName="accentRepeatNode" presStyleLbl="solidAlignAcc1" presStyleIdx="12" presStyleCnt="24"/>
      <dgm:spPr/>
    </dgm:pt>
    <dgm:pt modelId="{048AB172-8DC2-4122-AE3A-D9ACF0C87AA2}" type="pres">
      <dgm:prSet presAssocID="{94312749-1291-4414-8D6A-0D5317AAD7B6}" presName="image7" presStyleCnt="0"/>
      <dgm:spPr/>
    </dgm:pt>
    <dgm:pt modelId="{C916F23E-1C47-4B56-9034-77A21C367C72}" type="pres">
      <dgm:prSet presAssocID="{94312749-1291-4414-8D6A-0D5317AAD7B6}" presName="imageRepeatNode" presStyleLbl="alignAcc1" presStyleIdx="6" presStyleCnt="12" custLinFactY="-9944" custLinFactNeighborY="-100000"/>
      <dgm:spPr/>
      <dgm:t>
        <a:bodyPr/>
        <a:lstStyle/>
        <a:p>
          <a:endParaRPr lang="hu-HU"/>
        </a:p>
      </dgm:t>
    </dgm:pt>
    <dgm:pt modelId="{19769E70-CFAB-48A1-9ABB-4193A86687C2}" type="pres">
      <dgm:prSet presAssocID="{94312749-1291-4414-8D6A-0D5317AAD7B6}" presName="imageaccent7" presStyleCnt="0"/>
      <dgm:spPr/>
    </dgm:pt>
    <dgm:pt modelId="{2310BE5F-F3B3-4CAF-AF22-CA85B05AA7E4}" type="pres">
      <dgm:prSet presAssocID="{94312749-1291-4414-8D6A-0D5317AAD7B6}" presName="accentRepeatNode" presStyleLbl="solidAlignAcc1" presStyleIdx="13" presStyleCnt="24"/>
      <dgm:spPr/>
    </dgm:pt>
    <dgm:pt modelId="{40D37D04-9DA5-442A-A0C0-F9A663B959A3}" type="pres">
      <dgm:prSet presAssocID="{FB55E8BB-F73C-4F67-9EF9-2749C59C532D}" presName="text8" presStyleCnt="0"/>
      <dgm:spPr/>
    </dgm:pt>
    <dgm:pt modelId="{D6EEA194-18A9-413D-A28E-39ECB67B98D2}" type="pres">
      <dgm:prSet presAssocID="{FB55E8BB-F73C-4F67-9EF9-2749C59C532D}" presName="textRepeatNode" presStyleLbl="alignNode1" presStyleIdx="7" presStyleCnt="12">
        <dgm:presLayoutVars>
          <dgm:chMax val="0"/>
          <dgm:chPref val="0"/>
          <dgm:bulletEnabled val="1"/>
        </dgm:presLayoutVars>
      </dgm:prSet>
      <dgm:spPr/>
      <dgm:t>
        <a:bodyPr/>
        <a:lstStyle/>
        <a:p>
          <a:endParaRPr lang="hu-HU"/>
        </a:p>
      </dgm:t>
    </dgm:pt>
    <dgm:pt modelId="{E680C2A3-5E00-49A1-A46C-861075B1CF90}" type="pres">
      <dgm:prSet presAssocID="{FB55E8BB-F73C-4F67-9EF9-2749C59C532D}" presName="textaccent8" presStyleCnt="0"/>
      <dgm:spPr/>
    </dgm:pt>
    <dgm:pt modelId="{12E07EC1-FB6C-4731-984D-36D19FE4C6B1}" type="pres">
      <dgm:prSet presAssocID="{FB55E8BB-F73C-4F67-9EF9-2749C59C532D}" presName="accentRepeatNode" presStyleLbl="solidAlignAcc1" presStyleIdx="14" presStyleCnt="24"/>
      <dgm:spPr/>
    </dgm:pt>
    <dgm:pt modelId="{75651094-A420-4D6B-BDE1-C15C5BF59B67}" type="pres">
      <dgm:prSet presAssocID="{B82A4FAE-84CC-4FF0-9F07-3790847169D6}" presName="image8" presStyleCnt="0"/>
      <dgm:spPr/>
    </dgm:pt>
    <dgm:pt modelId="{638806C3-F1EE-4B57-B47D-861DFF79FAB0}" type="pres">
      <dgm:prSet presAssocID="{B82A4FAE-84CC-4FF0-9F07-3790847169D6}" presName="imageRepeatNode" presStyleLbl="alignAcc1" presStyleIdx="7" presStyleCnt="12" custLinFactNeighborX="918" custLinFactNeighborY="0"/>
      <dgm:spPr/>
      <dgm:t>
        <a:bodyPr/>
        <a:lstStyle/>
        <a:p>
          <a:endParaRPr lang="hu-HU"/>
        </a:p>
      </dgm:t>
    </dgm:pt>
    <dgm:pt modelId="{EE7F310C-4713-4B69-88E9-1E8DD627B3ED}" type="pres">
      <dgm:prSet presAssocID="{B82A4FAE-84CC-4FF0-9F07-3790847169D6}" presName="imageaccent8" presStyleCnt="0"/>
      <dgm:spPr/>
    </dgm:pt>
    <dgm:pt modelId="{8777B6C1-86D6-489D-9769-CABA26DE2476}" type="pres">
      <dgm:prSet presAssocID="{B82A4FAE-84CC-4FF0-9F07-3790847169D6}" presName="accentRepeatNode" presStyleLbl="solidAlignAcc1" presStyleIdx="15" presStyleCnt="24"/>
      <dgm:spPr/>
    </dgm:pt>
    <dgm:pt modelId="{97666C8C-6D15-4899-8882-8D97DDE1B56F}" type="pres">
      <dgm:prSet presAssocID="{B22CCE79-8441-404B-9704-26FF12FEF651}" presName="text9" presStyleCnt="0"/>
      <dgm:spPr/>
    </dgm:pt>
    <dgm:pt modelId="{DD9B69BF-1E11-44A3-B387-DA2A5F9A8D48}" type="pres">
      <dgm:prSet presAssocID="{B22CCE79-8441-404B-9704-26FF12FEF651}" presName="textRepeatNode" presStyleLbl="alignNode1" presStyleIdx="8" presStyleCnt="12" custLinFactNeighborX="222" custLinFactNeighborY="1880">
        <dgm:presLayoutVars>
          <dgm:chMax val="0"/>
          <dgm:chPref val="0"/>
          <dgm:bulletEnabled val="1"/>
        </dgm:presLayoutVars>
      </dgm:prSet>
      <dgm:spPr/>
      <dgm:t>
        <a:bodyPr/>
        <a:lstStyle/>
        <a:p>
          <a:endParaRPr lang="hu-HU"/>
        </a:p>
      </dgm:t>
    </dgm:pt>
    <dgm:pt modelId="{6DA7198F-7248-44AA-9B83-BC5348F1B1B6}" type="pres">
      <dgm:prSet presAssocID="{B22CCE79-8441-404B-9704-26FF12FEF651}" presName="textaccent9" presStyleCnt="0"/>
      <dgm:spPr/>
    </dgm:pt>
    <dgm:pt modelId="{792AD40F-D262-4AF3-B525-1499F486AD3D}" type="pres">
      <dgm:prSet presAssocID="{B22CCE79-8441-404B-9704-26FF12FEF651}" presName="accentRepeatNode" presStyleLbl="solidAlignAcc1" presStyleIdx="16" presStyleCnt="24"/>
      <dgm:spPr/>
    </dgm:pt>
    <dgm:pt modelId="{8E0CC44E-A64C-4F8F-9369-798A6513CDEA}" type="pres">
      <dgm:prSet presAssocID="{E54B20A8-9813-4525-A75C-2CEA8D552446}" presName="image9" presStyleCnt="0"/>
      <dgm:spPr/>
    </dgm:pt>
    <dgm:pt modelId="{F21134ED-D87B-4528-807A-C5321134FAC2}" type="pres">
      <dgm:prSet presAssocID="{E54B20A8-9813-4525-A75C-2CEA8D552446}" presName="imageRepeatNode" presStyleLbl="alignAcc1" presStyleIdx="8" presStyleCnt="12"/>
      <dgm:spPr/>
      <dgm:t>
        <a:bodyPr/>
        <a:lstStyle/>
        <a:p>
          <a:endParaRPr lang="hu-HU"/>
        </a:p>
      </dgm:t>
    </dgm:pt>
    <dgm:pt modelId="{7D4982D9-68D7-44FE-9A2E-D7247B919D63}" type="pres">
      <dgm:prSet presAssocID="{E54B20A8-9813-4525-A75C-2CEA8D552446}" presName="imageaccent9" presStyleCnt="0"/>
      <dgm:spPr/>
    </dgm:pt>
    <dgm:pt modelId="{6E1F78BF-5D24-4D32-A0EA-7CD1F838F630}" type="pres">
      <dgm:prSet presAssocID="{E54B20A8-9813-4525-A75C-2CEA8D552446}" presName="accentRepeatNode" presStyleLbl="solidAlignAcc1" presStyleIdx="17" presStyleCnt="24"/>
      <dgm:spPr/>
    </dgm:pt>
    <dgm:pt modelId="{FCFBE55B-149D-4841-987F-158487C66D47}" type="pres">
      <dgm:prSet presAssocID="{79EC918A-5A5A-4F58-B3FC-053656C246B9}" presName="text10" presStyleCnt="0"/>
      <dgm:spPr/>
    </dgm:pt>
    <dgm:pt modelId="{33139F63-D472-4B28-8CF1-FB3BAA91A81D}" type="pres">
      <dgm:prSet presAssocID="{79EC918A-5A5A-4F58-B3FC-053656C246B9}" presName="textRepeatNode" presStyleLbl="alignNode1" presStyleIdx="9" presStyleCnt="12">
        <dgm:presLayoutVars>
          <dgm:chMax val="0"/>
          <dgm:chPref val="0"/>
          <dgm:bulletEnabled val="1"/>
        </dgm:presLayoutVars>
      </dgm:prSet>
      <dgm:spPr/>
      <dgm:t>
        <a:bodyPr/>
        <a:lstStyle/>
        <a:p>
          <a:endParaRPr lang="hu-HU"/>
        </a:p>
      </dgm:t>
    </dgm:pt>
    <dgm:pt modelId="{62D0B419-4142-4312-9D5A-55AFBE36D2E9}" type="pres">
      <dgm:prSet presAssocID="{79EC918A-5A5A-4F58-B3FC-053656C246B9}" presName="textaccent10" presStyleCnt="0"/>
      <dgm:spPr/>
    </dgm:pt>
    <dgm:pt modelId="{BB29A43F-A63D-468E-8B89-3B0C41D5A9AD}" type="pres">
      <dgm:prSet presAssocID="{79EC918A-5A5A-4F58-B3FC-053656C246B9}" presName="accentRepeatNode" presStyleLbl="solidAlignAcc1" presStyleIdx="18" presStyleCnt="24"/>
      <dgm:spPr/>
    </dgm:pt>
    <dgm:pt modelId="{371C9C41-D2E8-485E-A7B2-9B7B6F6D7CD2}" type="pres">
      <dgm:prSet presAssocID="{E521FF28-83D2-4605-89B1-18A5DFB9109C}" presName="image10" presStyleCnt="0"/>
      <dgm:spPr/>
    </dgm:pt>
    <dgm:pt modelId="{6D6C7982-D9FA-42F4-9F32-36A10B9CD927}" type="pres">
      <dgm:prSet presAssocID="{E521FF28-83D2-4605-89B1-18A5DFB9109C}" presName="imageRepeatNode" presStyleLbl="alignAcc1" presStyleIdx="9" presStyleCnt="12"/>
      <dgm:spPr/>
      <dgm:t>
        <a:bodyPr/>
        <a:lstStyle/>
        <a:p>
          <a:endParaRPr lang="hu-HU"/>
        </a:p>
      </dgm:t>
    </dgm:pt>
    <dgm:pt modelId="{5E8A2207-E6B5-40A2-AD6F-2FC617F4C956}" type="pres">
      <dgm:prSet presAssocID="{E521FF28-83D2-4605-89B1-18A5DFB9109C}" presName="imageaccent10" presStyleCnt="0"/>
      <dgm:spPr/>
    </dgm:pt>
    <dgm:pt modelId="{465C8D7E-37AE-4CE3-88DE-63DE50D3CC01}" type="pres">
      <dgm:prSet presAssocID="{E521FF28-83D2-4605-89B1-18A5DFB9109C}" presName="accentRepeatNode" presStyleLbl="solidAlignAcc1" presStyleIdx="19" presStyleCnt="24"/>
      <dgm:spPr/>
    </dgm:pt>
    <dgm:pt modelId="{2B65A5BB-E6A6-4427-AEAF-ECB9C7E82300}" type="pres">
      <dgm:prSet presAssocID="{AA7177BA-C42C-49BC-A25B-B24859000B8F}" presName="text11" presStyleCnt="0"/>
      <dgm:spPr/>
    </dgm:pt>
    <dgm:pt modelId="{3A153FFD-BE38-46F7-B6D2-CD50D2070CC7}" type="pres">
      <dgm:prSet presAssocID="{AA7177BA-C42C-49BC-A25B-B24859000B8F}" presName="textRepeatNode" presStyleLbl="alignNode1" presStyleIdx="10" presStyleCnt="12" custLinFactNeighborX="4767" custLinFactNeighborY="-1110">
        <dgm:presLayoutVars>
          <dgm:chMax val="0"/>
          <dgm:chPref val="0"/>
          <dgm:bulletEnabled val="1"/>
        </dgm:presLayoutVars>
      </dgm:prSet>
      <dgm:spPr/>
      <dgm:t>
        <a:bodyPr/>
        <a:lstStyle/>
        <a:p>
          <a:endParaRPr lang="hu-HU"/>
        </a:p>
      </dgm:t>
    </dgm:pt>
    <dgm:pt modelId="{9B0B8EEE-1BDC-4B17-8AD8-5792EF9B380D}" type="pres">
      <dgm:prSet presAssocID="{AA7177BA-C42C-49BC-A25B-B24859000B8F}" presName="textaccent11" presStyleCnt="0"/>
      <dgm:spPr/>
    </dgm:pt>
    <dgm:pt modelId="{58AE7676-D850-45F0-91D7-B771714DA9C7}" type="pres">
      <dgm:prSet presAssocID="{AA7177BA-C42C-49BC-A25B-B24859000B8F}" presName="accentRepeatNode" presStyleLbl="solidAlignAcc1" presStyleIdx="20" presStyleCnt="24"/>
      <dgm:spPr/>
    </dgm:pt>
    <dgm:pt modelId="{D488281B-3FCD-4111-99DE-78395D175B9A}" type="pres">
      <dgm:prSet presAssocID="{22EA256F-9E96-418C-98E6-C305222DB201}" presName="image11" presStyleCnt="0"/>
      <dgm:spPr/>
    </dgm:pt>
    <dgm:pt modelId="{3B495533-F451-46FB-906D-81A44C97E23E}" type="pres">
      <dgm:prSet presAssocID="{22EA256F-9E96-418C-98E6-C305222DB201}" presName="imageRepeatNode" presStyleLbl="alignAcc1" presStyleIdx="10" presStyleCnt="12"/>
      <dgm:spPr/>
      <dgm:t>
        <a:bodyPr/>
        <a:lstStyle/>
        <a:p>
          <a:endParaRPr lang="hu-HU"/>
        </a:p>
      </dgm:t>
    </dgm:pt>
    <dgm:pt modelId="{9C6C8331-9A6E-4DA1-BAE3-FE0CF76E4A48}" type="pres">
      <dgm:prSet presAssocID="{22EA256F-9E96-418C-98E6-C305222DB201}" presName="imageaccent11" presStyleCnt="0"/>
      <dgm:spPr/>
    </dgm:pt>
    <dgm:pt modelId="{7F037512-036A-40F4-9ED2-2CFCD1C7D98D}" type="pres">
      <dgm:prSet presAssocID="{22EA256F-9E96-418C-98E6-C305222DB201}" presName="accentRepeatNode" presStyleLbl="solidAlignAcc1" presStyleIdx="21" presStyleCnt="24"/>
      <dgm:spPr/>
    </dgm:pt>
    <dgm:pt modelId="{C40461BF-C00E-49CE-AFBE-86B2969FBC9C}" type="pres">
      <dgm:prSet presAssocID="{B3F0578C-ABFA-4574-AED2-F6F603EBFACB}" presName="text12" presStyleCnt="0"/>
      <dgm:spPr/>
    </dgm:pt>
    <dgm:pt modelId="{DA00395B-0A7D-4E22-B4B0-ABE52B625B3A}" type="pres">
      <dgm:prSet presAssocID="{B3F0578C-ABFA-4574-AED2-F6F603EBFACB}" presName="textRepeatNode" presStyleLbl="alignNode1" presStyleIdx="11" presStyleCnt="12" custLinFactX="-73515" custLinFactY="-11224" custLinFactNeighborX="-100000" custLinFactNeighborY="-100000">
        <dgm:presLayoutVars>
          <dgm:chMax val="0"/>
          <dgm:chPref val="0"/>
          <dgm:bulletEnabled val="1"/>
        </dgm:presLayoutVars>
      </dgm:prSet>
      <dgm:spPr/>
      <dgm:t>
        <a:bodyPr/>
        <a:lstStyle/>
        <a:p>
          <a:endParaRPr lang="hu-HU"/>
        </a:p>
      </dgm:t>
    </dgm:pt>
    <dgm:pt modelId="{7A005AED-BFA1-4742-841B-309399058789}" type="pres">
      <dgm:prSet presAssocID="{B3F0578C-ABFA-4574-AED2-F6F603EBFACB}" presName="textaccent12" presStyleCnt="0"/>
      <dgm:spPr/>
    </dgm:pt>
    <dgm:pt modelId="{F1EDE45F-12F6-4FDA-93B8-6DDED66CB6D6}" type="pres">
      <dgm:prSet presAssocID="{B3F0578C-ABFA-4574-AED2-F6F603EBFACB}" presName="accentRepeatNode" presStyleLbl="solidAlignAcc1" presStyleIdx="22" presStyleCnt="24"/>
      <dgm:spPr/>
    </dgm:pt>
    <dgm:pt modelId="{88A237F1-CDE7-450D-9C80-C033C3809A29}" type="pres">
      <dgm:prSet presAssocID="{5268E7D8-0C4E-43DC-AD22-D7E1387C465E}" presName="image12" presStyleCnt="0"/>
      <dgm:spPr/>
    </dgm:pt>
    <dgm:pt modelId="{AC126581-AAA3-45A5-9039-B8ED9DE76504}" type="pres">
      <dgm:prSet presAssocID="{5268E7D8-0C4E-43DC-AD22-D7E1387C465E}" presName="imageRepeatNode" presStyleLbl="alignAcc1" presStyleIdx="11" presStyleCnt="12" custLinFactNeighborX="-86754" custLinFactNeighborY="52196"/>
      <dgm:spPr/>
      <dgm:t>
        <a:bodyPr/>
        <a:lstStyle/>
        <a:p>
          <a:endParaRPr lang="hu-HU"/>
        </a:p>
      </dgm:t>
    </dgm:pt>
    <dgm:pt modelId="{4E349647-3BB2-4C02-A341-F29403E2B348}" type="pres">
      <dgm:prSet presAssocID="{5268E7D8-0C4E-43DC-AD22-D7E1387C465E}" presName="imageaccent12" presStyleCnt="0"/>
      <dgm:spPr/>
    </dgm:pt>
    <dgm:pt modelId="{32A94BEA-7F70-46C9-9CF7-E60BEF825920}" type="pres">
      <dgm:prSet presAssocID="{5268E7D8-0C4E-43DC-AD22-D7E1387C465E}" presName="accentRepeatNode" presStyleLbl="solidAlignAcc1" presStyleIdx="23" presStyleCnt="24"/>
      <dgm:spPr/>
    </dgm:pt>
  </dgm:ptLst>
  <dgm:cxnLst>
    <dgm:cxn modelId="{564891C4-6EE8-41BA-9030-8490A7B704F0}" srcId="{BC8125FE-C40B-4D92-B032-F818E75836A2}" destId="{71A81670-9F11-4927-87BE-181D62A1FEAF}" srcOrd="1" destOrd="0" parTransId="{284A0440-1447-4CED-BD25-59E39951F1C1}" sibTransId="{6F3EB789-7DD1-4189-9543-87AE46ED0E2F}"/>
    <dgm:cxn modelId="{950980E9-FDAC-40BA-B2C5-B3D4F3B112FE}" type="presOf" srcId="{08EEA43F-8D02-4EA3-9A41-CF6EBA33A78A}" destId="{B847F725-4D0A-42E7-83FA-2465884316F5}" srcOrd="0" destOrd="0" presId="urn:microsoft.com/office/officeart/2008/layout/HexagonCluster"/>
    <dgm:cxn modelId="{FCE2D59F-3F23-4B15-BF1C-E07A78FB2889}" type="presOf" srcId="{59A391AC-0558-487A-89F6-931B192FCAAB}" destId="{93517E4D-C929-4D7B-BC13-5B362D8EBA3B}" srcOrd="0" destOrd="0" presId="urn:microsoft.com/office/officeart/2008/layout/HexagonCluster"/>
    <dgm:cxn modelId="{4E776013-FB07-4CE5-BEDA-88EB112E54E3}" srcId="{BC8125FE-C40B-4D92-B032-F818E75836A2}" destId="{59A391AC-0558-487A-89F6-931B192FCAAB}" srcOrd="2" destOrd="0" parTransId="{4867FDD6-5F36-4F86-9796-51E64FACF4F0}" sibTransId="{8EC523E6-23DF-4BBE-BE3E-C4383F67BB96}"/>
    <dgm:cxn modelId="{6C456707-E147-44B9-9DBA-92619A37439C}" type="presOf" srcId="{B82A4FAE-84CC-4FF0-9F07-3790847169D6}" destId="{638806C3-F1EE-4B57-B47D-861DFF79FAB0}" srcOrd="0" destOrd="0" presId="urn:microsoft.com/office/officeart/2008/layout/HexagonCluster"/>
    <dgm:cxn modelId="{69A0445A-AF56-482E-93DF-98BE8E1EA64D}" srcId="{BC8125FE-C40B-4D92-B032-F818E75836A2}" destId="{B22CCE79-8441-404B-9704-26FF12FEF651}" srcOrd="8" destOrd="0" parTransId="{8771C984-F212-48B8-96E4-5C10EFF22798}" sibTransId="{E54B20A8-9813-4525-A75C-2CEA8D552446}"/>
    <dgm:cxn modelId="{BF0742EA-739F-44BF-BF06-7ACE6680A184}" type="presOf" srcId="{E54B20A8-9813-4525-A75C-2CEA8D552446}" destId="{F21134ED-D87B-4528-807A-C5321134FAC2}" srcOrd="0" destOrd="0" presId="urn:microsoft.com/office/officeart/2008/layout/HexagonCluster"/>
    <dgm:cxn modelId="{9CEFEF21-E6C5-42D2-B96B-26F0C10C86E7}" type="presOf" srcId="{1B420290-3467-4CC6-9B4D-77BDCC3A6A77}" destId="{8F7EDDCD-DCF2-4299-A878-44C9918C15C6}" srcOrd="0" destOrd="0" presId="urn:microsoft.com/office/officeart/2008/layout/HexagonCluster"/>
    <dgm:cxn modelId="{123EA051-3427-4CC9-9A1A-CF1B9E0F4D40}" type="presOf" srcId="{22EA256F-9E96-418C-98E6-C305222DB201}" destId="{3B495533-F451-46FB-906D-81A44C97E23E}" srcOrd="0" destOrd="0" presId="urn:microsoft.com/office/officeart/2008/layout/HexagonCluster"/>
    <dgm:cxn modelId="{ACBEC3A9-616D-480E-9B9E-C0A6ECEDA33B}" type="presOf" srcId="{DA174250-F8BF-49C3-8ED8-7773D3BCA029}" destId="{A2E6D3A4-5E36-4E5E-ACC5-A3FB07660AE7}" srcOrd="0" destOrd="0" presId="urn:microsoft.com/office/officeart/2008/layout/HexagonCluster"/>
    <dgm:cxn modelId="{0122F434-B27F-42A8-8037-180A3E7F2883}" srcId="{BC8125FE-C40B-4D92-B032-F818E75836A2}" destId="{B3F0578C-ABFA-4574-AED2-F6F603EBFACB}" srcOrd="11" destOrd="0" parTransId="{FB5EF09F-15A2-4732-BD9E-3BFAD08D4621}" sibTransId="{5268E7D8-0C4E-43DC-AD22-D7E1387C465E}"/>
    <dgm:cxn modelId="{559FE971-2CCC-4B46-92EB-6E178361C19F}" type="presOf" srcId="{79EC918A-5A5A-4F58-B3FC-053656C246B9}" destId="{33139F63-D472-4B28-8CF1-FB3BAA91A81D}" srcOrd="0" destOrd="0" presId="urn:microsoft.com/office/officeart/2008/layout/HexagonCluster"/>
    <dgm:cxn modelId="{9DAE8FDA-8796-4334-BCFE-E5A424907A6F}" type="presOf" srcId="{6F3EB789-7DD1-4189-9543-87AE46ED0E2F}" destId="{A66C6B7B-FD19-4391-B3F6-0C031047DCD2}" srcOrd="0" destOrd="0" presId="urn:microsoft.com/office/officeart/2008/layout/HexagonCluster"/>
    <dgm:cxn modelId="{410D5FF8-373A-4B0B-AD68-22C60B0F6A67}" srcId="{BC8125FE-C40B-4D92-B032-F818E75836A2}" destId="{9B533FF2-AE00-4EBA-BAFF-7252F7602574}" srcOrd="5" destOrd="0" parTransId="{91501534-577E-4F0B-95DB-FA095CAB4DAE}" sibTransId="{D2F52813-6BF2-4503-8FD0-5A44C0FDDF94}"/>
    <dgm:cxn modelId="{254D0F01-1AB7-446A-BDD6-B42B393AF582}" srcId="{BC8125FE-C40B-4D92-B032-F818E75836A2}" destId="{DA174250-F8BF-49C3-8ED8-7773D3BCA029}" srcOrd="6" destOrd="0" parTransId="{345938B1-A21B-4E64-ABE5-C5925652606C}" sibTransId="{94312749-1291-4414-8D6A-0D5317AAD7B6}"/>
    <dgm:cxn modelId="{ECC0692D-6C19-428C-9A45-35DF97C5649C}" srcId="{BC8125FE-C40B-4D92-B032-F818E75836A2}" destId="{79EC918A-5A5A-4F58-B3FC-053656C246B9}" srcOrd="9" destOrd="0" parTransId="{DB1C2640-8413-4960-A6F6-70DFE74027C3}" sibTransId="{E521FF28-83D2-4605-89B1-18A5DFB9109C}"/>
    <dgm:cxn modelId="{553908ED-72D2-4925-A0BB-7B094CE32EA5}" srcId="{BC8125FE-C40B-4D92-B032-F818E75836A2}" destId="{299FF690-5838-43DF-9491-F08680479F5F}" srcOrd="0" destOrd="0" parTransId="{86A9BF47-44DF-46D3-A8FA-FDDFA2B0E8D4}" sibTransId="{1B420290-3467-4CC6-9B4D-77BDCC3A6A77}"/>
    <dgm:cxn modelId="{00C4CF3B-647C-46E1-A08C-493573AE1415}" type="presOf" srcId="{94312749-1291-4414-8D6A-0D5317AAD7B6}" destId="{C916F23E-1C47-4B56-9034-77A21C367C72}" srcOrd="0" destOrd="0" presId="urn:microsoft.com/office/officeart/2008/layout/HexagonCluster"/>
    <dgm:cxn modelId="{A87F250B-4210-4769-AF58-EABFC32845A0}" type="presOf" srcId="{E521FF28-83D2-4605-89B1-18A5DFB9109C}" destId="{6D6C7982-D9FA-42F4-9F32-36A10B9CD927}" srcOrd="0" destOrd="0" presId="urn:microsoft.com/office/officeart/2008/layout/HexagonCluster"/>
    <dgm:cxn modelId="{4D57D165-44FC-4975-AC77-D0DBE8BF634C}" srcId="{BC8125FE-C40B-4D92-B032-F818E75836A2}" destId="{08EEA43F-8D02-4EA3-9A41-CF6EBA33A78A}" srcOrd="4" destOrd="0" parTransId="{7930CDB1-BA70-4C62-977B-0E384D5C1EAC}" sibTransId="{9788E73D-A89D-46B7-AAF7-25FFC24D1BC5}"/>
    <dgm:cxn modelId="{DD327953-BEA6-49CD-B2BB-E1B51ADD4074}" srcId="{BC8125FE-C40B-4D92-B032-F818E75836A2}" destId="{FB55E8BB-F73C-4F67-9EF9-2749C59C532D}" srcOrd="7" destOrd="0" parTransId="{568E21DB-960A-4B27-AF19-D0D935974D89}" sibTransId="{B82A4FAE-84CC-4FF0-9F07-3790847169D6}"/>
    <dgm:cxn modelId="{194A5BEB-7867-4579-8DD5-AEC970A62E0C}" srcId="{BC8125FE-C40B-4D92-B032-F818E75836A2}" destId="{50782648-C875-41FA-B75F-8E6477157611}" srcOrd="3" destOrd="0" parTransId="{5427984E-0FCE-462D-9B50-8EFC912CFBB9}" sibTransId="{E6C53E70-EDAB-4F9D-87C4-0E28AA09B3C9}"/>
    <dgm:cxn modelId="{1D2FB96A-4088-4EA4-80DA-8601AF78F212}" type="presOf" srcId="{FB55E8BB-F73C-4F67-9EF9-2749C59C532D}" destId="{D6EEA194-18A9-413D-A28E-39ECB67B98D2}" srcOrd="0" destOrd="0" presId="urn:microsoft.com/office/officeart/2008/layout/HexagonCluster"/>
    <dgm:cxn modelId="{C4418403-0A45-4799-A04D-5C4C738F6F90}" type="presOf" srcId="{8EC523E6-23DF-4BBE-BE3E-C4383F67BB96}" destId="{9D3592CB-CF0A-4AF2-BC6D-87E5724AA226}" srcOrd="0" destOrd="0" presId="urn:microsoft.com/office/officeart/2008/layout/HexagonCluster"/>
    <dgm:cxn modelId="{EDA35FC3-32F0-44A4-BD10-2D447E3F33A6}" type="presOf" srcId="{9B533FF2-AE00-4EBA-BAFF-7252F7602574}" destId="{3F33F0DC-35EA-4144-A234-8F0FEB813333}" srcOrd="0" destOrd="0" presId="urn:microsoft.com/office/officeart/2008/layout/HexagonCluster"/>
    <dgm:cxn modelId="{FB85E246-65BB-427A-842D-59B3B04F6959}" type="presOf" srcId="{BC8125FE-C40B-4D92-B032-F818E75836A2}" destId="{4A5DA337-AA6A-46AF-82D6-E2C6969F9088}" srcOrd="0" destOrd="0" presId="urn:microsoft.com/office/officeart/2008/layout/HexagonCluster"/>
    <dgm:cxn modelId="{726C90E5-7B97-4A25-A3EC-BC2996BE932A}" type="presOf" srcId="{B22CCE79-8441-404B-9704-26FF12FEF651}" destId="{DD9B69BF-1E11-44A3-B387-DA2A5F9A8D48}" srcOrd="0" destOrd="0" presId="urn:microsoft.com/office/officeart/2008/layout/HexagonCluster"/>
    <dgm:cxn modelId="{3681BB96-2D42-4F3E-AACD-BC65E104432F}" type="presOf" srcId="{B3F0578C-ABFA-4574-AED2-F6F603EBFACB}" destId="{DA00395B-0A7D-4E22-B4B0-ABE52B625B3A}" srcOrd="0" destOrd="0" presId="urn:microsoft.com/office/officeart/2008/layout/HexagonCluster"/>
    <dgm:cxn modelId="{0BAE3084-B3C4-48FC-9EF7-16D4F9B78FAF}" type="presOf" srcId="{299FF690-5838-43DF-9491-F08680479F5F}" destId="{202470F2-837A-442D-962C-4AEBC894A14B}" srcOrd="0" destOrd="0" presId="urn:microsoft.com/office/officeart/2008/layout/HexagonCluster"/>
    <dgm:cxn modelId="{B29BDA1D-91D5-4D32-A86B-48B99045BF75}" type="presOf" srcId="{50782648-C875-41FA-B75F-8E6477157611}" destId="{9C112378-C809-437B-8068-E37F276B2A6F}" srcOrd="0" destOrd="0" presId="urn:microsoft.com/office/officeart/2008/layout/HexagonCluster"/>
    <dgm:cxn modelId="{C0FBB4B4-AF00-4F02-A0B9-E57742EE5E22}" type="presOf" srcId="{E6C53E70-EDAB-4F9D-87C4-0E28AA09B3C9}" destId="{8CDD8486-A306-4E61-972D-871784DAFAA7}" srcOrd="0" destOrd="0" presId="urn:microsoft.com/office/officeart/2008/layout/HexagonCluster"/>
    <dgm:cxn modelId="{4D3FFBD0-724F-4438-805B-B93C49C5B385}" type="presOf" srcId="{AA7177BA-C42C-49BC-A25B-B24859000B8F}" destId="{3A153FFD-BE38-46F7-B6D2-CD50D2070CC7}" srcOrd="0" destOrd="0" presId="urn:microsoft.com/office/officeart/2008/layout/HexagonCluster"/>
    <dgm:cxn modelId="{98F4F24E-8251-4F54-9FD5-4AB6F754D479}" type="presOf" srcId="{9788E73D-A89D-46B7-AAF7-25FFC24D1BC5}" destId="{46D6CEDF-972D-4334-9447-D4F0A7015426}" srcOrd="0" destOrd="0" presId="urn:microsoft.com/office/officeart/2008/layout/HexagonCluster"/>
    <dgm:cxn modelId="{DE45F858-6B87-47F4-8C83-40EC284F4F5B}" type="presOf" srcId="{5268E7D8-0C4E-43DC-AD22-D7E1387C465E}" destId="{AC126581-AAA3-45A5-9039-B8ED9DE76504}" srcOrd="0" destOrd="0" presId="urn:microsoft.com/office/officeart/2008/layout/HexagonCluster"/>
    <dgm:cxn modelId="{10DB17AF-1AE3-4E87-A465-3F7ABFC4E0A7}" type="presOf" srcId="{71A81670-9F11-4927-87BE-181D62A1FEAF}" destId="{734FFE10-4C08-4992-ACDF-36C62D277056}" srcOrd="0" destOrd="0" presId="urn:microsoft.com/office/officeart/2008/layout/HexagonCluster"/>
    <dgm:cxn modelId="{DCFB90BD-60BA-4A5E-8AD3-76EB036E54C2}" srcId="{BC8125FE-C40B-4D92-B032-F818E75836A2}" destId="{AA7177BA-C42C-49BC-A25B-B24859000B8F}" srcOrd="10" destOrd="0" parTransId="{0896DA58-6C71-466C-A9DA-5C6904098A5C}" sibTransId="{22EA256F-9E96-418C-98E6-C305222DB201}"/>
    <dgm:cxn modelId="{E7F4028E-6279-4758-AF1B-B3D80A074D1A}" type="presOf" srcId="{D2F52813-6BF2-4503-8FD0-5A44C0FDDF94}" destId="{AE60F32B-2365-4FEF-BEAA-77A69F0B4B85}" srcOrd="0" destOrd="0" presId="urn:microsoft.com/office/officeart/2008/layout/HexagonCluster"/>
    <dgm:cxn modelId="{C5D0928B-96F8-47F8-B5EB-1F18D9EC6D2F}" type="presParOf" srcId="{4A5DA337-AA6A-46AF-82D6-E2C6969F9088}" destId="{7A03CF40-A185-49C7-A5D5-D425F1102191}" srcOrd="0" destOrd="0" presId="urn:microsoft.com/office/officeart/2008/layout/HexagonCluster"/>
    <dgm:cxn modelId="{E0391663-A600-4C24-AA99-C685C5981E8B}" type="presParOf" srcId="{7A03CF40-A185-49C7-A5D5-D425F1102191}" destId="{202470F2-837A-442D-962C-4AEBC894A14B}" srcOrd="0" destOrd="0" presId="urn:microsoft.com/office/officeart/2008/layout/HexagonCluster"/>
    <dgm:cxn modelId="{10E16574-046F-4F7F-B067-524BF4FBB467}" type="presParOf" srcId="{4A5DA337-AA6A-46AF-82D6-E2C6969F9088}" destId="{6A6F29E1-A812-4D66-AB9E-F4C200A0B7AD}" srcOrd="1" destOrd="0" presId="urn:microsoft.com/office/officeart/2008/layout/HexagonCluster"/>
    <dgm:cxn modelId="{6DD2ED0D-BD2E-4F78-831F-C1C09434AE70}" type="presParOf" srcId="{6A6F29E1-A812-4D66-AB9E-F4C200A0B7AD}" destId="{4D346D31-27FE-48B1-8415-9678238E7EA5}" srcOrd="0" destOrd="0" presId="urn:microsoft.com/office/officeart/2008/layout/HexagonCluster"/>
    <dgm:cxn modelId="{3922A2F6-CB7E-4F80-86ED-51DF36F0F92D}" type="presParOf" srcId="{4A5DA337-AA6A-46AF-82D6-E2C6969F9088}" destId="{870B7C3C-3510-4333-864D-3763B41E71CF}" srcOrd="2" destOrd="0" presId="urn:microsoft.com/office/officeart/2008/layout/HexagonCluster"/>
    <dgm:cxn modelId="{3718CD1A-12EC-45B2-919F-15491A278A8C}" type="presParOf" srcId="{870B7C3C-3510-4333-864D-3763B41E71CF}" destId="{8F7EDDCD-DCF2-4299-A878-44C9918C15C6}" srcOrd="0" destOrd="0" presId="urn:microsoft.com/office/officeart/2008/layout/HexagonCluster"/>
    <dgm:cxn modelId="{FF58EBD7-FAF1-4F5D-9F01-3671AB2841C2}" type="presParOf" srcId="{4A5DA337-AA6A-46AF-82D6-E2C6969F9088}" destId="{E953B137-3ABC-4DD4-A4E7-2162BF414434}" srcOrd="3" destOrd="0" presId="urn:microsoft.com/office/officeart/2008/layout/HexagonCluster"/>
    <dgm:cxn modelId="{D93A18EE-742C-434D-B4AC-FFEAA3029CD0}" type="presParOf" srcId="{E953B137-3ABC-4DD4-A4E7-2162BF414434}" destId="{1ED2255B-3FB5-4E04-9B22-41A6C1F8ED1C}" srcOrd="0" destOrd="0" presId="urn:microsoft.com/office/officeart/2008/layout/HexagonCluster"/>
    <dgm:cxn modelId="{E991A3DC-8B9A-4A1B-96E2-B9A32B3591C9}" type="presParOf" srcId="{4A5DA337-AA6A-46AF-82D6-E2C6969F9088}" destId="{C3667205-F11F-447F-B084-DBBD4D43D51A}" srcOrd="4" destOrd="0" presId="urn:microsoft.com/office/officeart/2008/layout/HexagonCluster"/>
    <dgm:cxn modelId="{C12DFD73-E3AB-449B-B73B-00EFFED33282}" type="presParOf" srcId="{C3667205-F11F-447F-B084-DBBD4D43D51A}" destId="{734FFE10-4C08-4992-ACDF-36C62D277056}" srcOrd="0" destOrd="0" presId="urn:microsoft.com/office/officeart/2008/layout/HexagonCluster"/>
    <dgm:cxn modelId="{F43BA139-F7BD-4EF9-9D13-C05C9232C75C}" type="presParOf" srcId="{4A5DA337-AA6A-46AF-82D6-E2C6969F9088}" destId="{1129C981-1B9E-4700-9652-71287FF4FE6E}" srcOrd="5" destOrd="0" presId="urn:microsoft.com/office/officeart/2008/layout/HexagonCluster"/>
    <dgm:cxn modelId="{CFC4998A-7CAF-4B82-8C2D-0B5055E86DAF}" type="presParOf" srcId="{1129C981-1B9E-4700-9652-71287FF4FE6E}" destId="{43A2C936-DA39-4C41-831F-DADE71B44573}" srcOrd="0" destOrd="0" presId="urn:microsoft.com/office/officeart/2008/layout/HexagonCluster"/>
    <dgm:cxn modelId="{6A35E540-9580-4AB2-A8EC-7C0CB2F5C714}" type="presParOf" srcId="{4A5DA337-AA6A-46AF-82D6-E2C6969F9088}" destId="{ABCBED9E-D0D9-4471-A6E3-13D51DB77F49}" srcOrd="6" destOrd="0" presId="urn:microsoft.com/office/officeart/2008/layout/HexagonCluster"/>
    <dgm:cxn modelId="{CF282C6F-4230-47A4-B134-2980E6760263}" type="presParOf" srcId="{ABCBED9E-D0D9-4471-A6E3-13D51DB77F49}" destId="{A66C6B7B-FD19-4391-B3F6-0C031047DCD2}" srcOrd="0" destOrd="0" presId="urn:microsoft.com/office/officeart/2008/layout/HexagonCluster"/>
    <dgm:cxn modelId="{06C6A93D-83E0-4383-A9BA-2F63ACD9ECA6}" type="presParOf" srcId="{4A5DA337-AA6A-46AF-82D6-E2C6969F9088}" destId="{FC6B5616-FFBD-45BC-B261-630CB726A091}" srcOrd="7" destOrd="0" presId="urn:microsoft.com/office/officeart/2008/layout/HexagonCluster"/>
    <dgm:cxn modelId="{F87E7A11-5006-477C-829A-7455E8F5BA5F}" type="presParOf" srcId="{FC6B5616-FFBD-45BC-B261-630CB726A091}" destId="{E5BE1A58-14A1-4B0A-9FFE-D590E9DF9E6A}" srcOrd="0" destOrd="0" presId="urn:microsoft.com/office/officeart/2008/layout/HexagonCluster"/>
    <dgm:cxn modelId="{14DB5710-FA6F-41CA-9EB5-88282243367B}" type="presParOf" srcId="{4A5DA337-AA6A-46AF-82D6-E2C6969F9088}" destId="{132D4DB2-E24A-454D-AAEA-EE40898512A4}" srcOrd="8" destOrd="0" presId="urn:microsoft.com/office/officeart/2008/layout/HexagonCluster"/>
    <dgm:cxn modelId="{987B3E85-CCF5-47B0-9DE0-872BF4010C6B}" type="presParOf" srcId="{132D4DB2-E24A-454D-AAEA-EE40898512A4}" destId="{93517E4D-C929-4D7B-BC13-5B362D8EBA3B}" srcOrd="0" destOrd="0" presId="urn:microsoft.com/office/officeart/2008/layout/HexagonCluster"/>
    <dgm:cxn modelId="{F7A540F8-63E2-416C-8008-0728F756AAF5}" type="presParOf" srcId="{4A5DA337-AA6A-46AF-82D6-E2C6969F9088}" destId="{AA52CAE9-D829-4C94-B397-C3AC0DDFB065}" srcOrd="9" destOrd="0" presId="urn:microsoft.com/office/officeart/2008/layout/HexagonCluster"/>
    <dgm:cxn modelId="{69D52E85-D0C0-4737-93A2-1152CEAA91F0}" type="presParOf" srcId="{AA52CAE9-D829-4C94-B397-C3AC0DDFB065}" destId="{DA0DC884-6B26-4309-A989-82D113AD227E}" srcOrd="0" destOrd="0" presId="urn:microsoft.com/office/officeart/2008/layout/HexagonCluster"/>
    <dgm:cxn modelId="{D250DBBE-C1ED-4148-9C57-B79F60CDD299}" type="presParOf" srcId="{4A5DA337-AA6A-46AF-82D6-E2C6969F9088}" destId="{75E70886-F925-4273-82E3-411BB2793484}" srcOrd="10" destOrd="0" presId="urn:microsoft.com/office/officeart/2008/layout/HexagonCluster"/>
    <dgm:cxn modelId="{5A261337-E72F-4889-88C0-6035D8AB9E18}" type="presParOf" srcId="{75E70886-F925-4273-82E3-411BB2793484}" destId="{9D3592CB-CF0A-4AF2-BC6D-87E5724AA226}" srcOrd="0" destOrd="0" presId="urn:microsoft.com/office/officeart/2008/layout/HexagonCluster"/>
    <dgm:cxn modelId="{A3F7368E-D14C-4CCE-A950-274C432B70AE}" type="presParOf" srcId="{4A5DA337-AA6A-46AF-82D6-E2C6969F9088}" destId="{37D2EAB3-DF15-4F11-995F-D7434788DA85}" srcOrd="11" destOrd="0" presId="urn:microsoft.com/office/officeart/2008/layout/HexagonCluster"/>
    <dgm:cxn modelId="{671899D5-0158-4F19-A77E-C05CCEF0EFFB}" type="presParOf" srcId="{37D2EAB3-DF15-4F11-995F-D7434788DA85}" destId="{675EBF8C-20D1-407D-8A8E-0B8D509C1C9A}" srcOrd="0" destOrd="0" presId="urn:microsoft.com/office/officeart/2008/layout/HexagonCluster"/>
    <dgm:cxn modelId="{CE4AF3EA-5D46-4F6F-A4B6-B1ECF7B62804}" type="presParOf" srcId="{4A5DA337-AA6A-46AF-82D6-E2C6969F9088}" destId="{77FE23B1-36ED-4FFE-AE4E-505BAAFABB06}" srcOrd="12" destOrd="0" presId="urn:microsoft.com/office/officeart/2008/layout/HexagonCluster"/>
    <dgm:cxn modelId="{5CECADE1-A059-4743-84C6-619B08071A3E}" type="presParOf" srcId="{77FE23B1-36ED-4FFE-AE4E-505BAAFABB06}" destId="{9C112378-C809-437B-8068-E37F276B2A6F}" srcOrd="0" destOrd="0" presId="urn:microsoft.com/office/officeart/2008/layout/HexagonCluster"/>
    <dgm:cxn modelId="{A72E40D2-2591-4BA1-A176-EC98512FA57C}" type="presParOf" srcId="{4A5DA337-AA6A-46AF-82D6-E2C6969F9088}" destId="{B355F812-299F-423F-BA98-68DA17981688}" srcOrd="13" destOrd="0" presId="urn:microsoft.com/office/officeart/2008/layout/HexagonCluster"/>
    <dgm:cxn modelId="{FB7048CB-1406-421F-A627-60576D9E01BE}" type="presParOf" srcId="{B355F812-299F-423F-BA98-68DA17981688}" destId="{20B11D9F-55DE-47DA-8230-93CA6BD8540E}" srcOrd="0" destOrd="0" presId="urn:microsoft.com/office/officeart/2008/layout/HexagonCluster"/>
    <dgm:cxn modelId="{6174E38E-3BB4-4FC5-86BC-73F501167DE6}" type="presParOf" srcId="{4A5DA337-AA6A-46AF-82D6-E2C6969F9088}" destId="{2D2422A7-EECE-4A04-BC02-D6F0A20091D9}" srcOrd="14" destOrd="0" presId="urn:microsoft.com/office/officeart/2008/layout/HexagonCluster"/>
    <dgm:cxn modelId="{DBAD4EA6-1F9B-4D41-B554-B1637E92EF3D}" type="presParOf" srcId="{2D2422A7-EECE-4A04-BC02-D6F0A20091D9}" destId="{8CDD8486-A306-4E61-972D-871784DAFAA7}" srcOrd="0" destOrd="0" presId="urn:microsoft.com/office/officeart/2008/layout/HexagonCluster"/>
    <dgm:cxn modelId="{DFD1CAD9-DC06-4677-9CDD-EA48A3EC11E0}" type="presParOf" srcId="{4A5DA337-AA6A-46AF-82D6-E2C6969F9088}" destId="{ED27AAA0-0346-46B9-BCAB-C640A9B68E6C}" srcOrd="15" destOrd="0" presId="urn:microsoft.com/office/officeart/2008/layout/HexagonCluster"/>
    <dgm:cxn modelId="{FDABAA1A-51CD-4E6F-97A4-277E05262310}" type="presParOf" srcId="{ED27AAA0-0346-46B9-BCAB-C640A9B68E6C}" destId="{DE1159D6-BC12-467A-9A7F-679D92EB87E4}" srcOrd="0" destOrd="0" presId="urn:microsoft.com/office/officeart/2008/layout/HexagonCluster"/>
    <dgm:cxn modelId="{B15D1723-7E27-4577-8FAD-BB217720C467}" type="presParOf" srcId="{4A5DA337-AA6A-46AF-82D6-E2C6969F9088}" destId="{7A665F94-4C8C-4C0B-8A6C-E08AE88976CA}" srcOrd="16" destOrd="0" presId="urn:microsoft.com/office/officeart/2008/layout/HexagonCluster"/>
    <dgm:cxn modelId="{68E50373-142B-4497-A2AF-B04C1CA8A20D}" type="presParOf" srcId="{7A665F94-4C8C-4C0B-8A6C-E08AE88976CA}" destId="{B847F725-4D0A-42E7-83FA-2465884316F5}" srcOrd="0" destOrd="0" presId="urn:microsoft.com/office/officeart/2008/layout/HexagonCluster"/>
    <dgm:cxn modelId="{635311D1-8E6A-4C01-88A9-7E4A7A789177}" type="presParOf" srcId="{4A5DA337-AA6A-46AF-82D6-E2C6969F9088}" destId="{65358366-94D3-4C3E-B67A-4908F6C939D3}" srcOrd="17" destOrd="0" presId="urn:microsoft.com/office/officeart/2008/layout/HexagonCluster"/>
    <dgm:cxn modelId="{EA7C5024-9822-4540-9927-CE1F1F57848A}" type="presParOf" srcId="{65358366-94D3-4C3E-B67A-4908F6C939D3}" destId="{27060480-C56F-42B2-AA17-207975F349A8}" srcOrd="0" destOrd="0" presId="urn:microsoft.com/office/officeart/2008/layout/HexagonCluster"/>
    <dgm:cxn modelId="{6F978C00-332E-4F56-AEA0-D8EF0837CA12}" type="presParOf" srcId="{4A5DA337-AA6A-46AF-82D6-E2C6969F9088}" destId="{3B657A1D-DA18-46EA-A80E-58D18C5347E7}" srcOrd="18" destOrd="0" presId="urn:microsoft.com/office/officeart/2008/layout/HexagonCluster"/>
    <dgm:cxn modelId="{6A8B2582-815E-411F-B2AF-334C0208E0D8}" type="presParOf" srcId="{3B657A1D-DA18-46EA-A80E-58D18C5347E7}" destId="{46D6CEDF-972D-4334-9447-D4F0A7015426}" srcOrd="0" destOrd="0" presId="urn:microsoft.com/office/officeart/2008/layout/HexagonCluster"/>
    <dgm:cxn modelId="{4A7BFE15-B240-4ED3-A2B8-9370C28CA61C}" type="presParOf" srcId="{4A5DA337-AA6A-46AF-82D6-E2C6969F9088}" destId="{56DA1918-B9AB-4F54-BBE3-6B9E5FEA7FEF}" srcOrd="19" destOrd="0" presId="urn:microsoft.com/office/officeart/2008/layout/HexagonCluster"/>
    <dgm:cxn modelId="{A52B6023-ABF0-44D0-B822-4991C1458EB9}" type="presParOf" srcId="{56DA1918-B9AB-4F54-BBE3-6B9E5FEA7FEF}" destId="{6E901DEC-DCAF-4412-BBB6-001E57D40592}" srcOrd="0" destOrd="0" presId="urn:microsoft.com/office/officeart/2008/layout/HexagonCluster"/>
    <dgm:cxn modelId="{0F9EDEFB-8807-4D6D-AD83-66F2656868C5}" type="presParOf" srcId="{4A5DA337-AA6A-46AF-82D6-E2C6969F9088}" destId="{944EBCF6-7954-4C6B-B064-D54B3D0EF0BF}" srcOrd="20" destOrd="0" presId="urn:microsoft.com/office/officeart/2008/layout/HexagonCluster"/>
    <dgm:cxn modelId="{64F7D8AB-542C-4FFD-BE54-AF474D5608FC}" type="presParOf" srcId="{944EBCF6-7954-4C6B-B064-D54B3D0EF0BF}" destId="{3F33F0DC-35EA-4144-A234-8F0FEB813333}" srcOrd="0" destOrd="0" presId="urn:microsoft.com/office/officeart/2008/layout/HexagonCluster"/>
    <dgm:cxn modelId="{871684E5-1694-44DE-AF41-4FFF4B33ADE1}" type="presParOf" srcId="{4A5DA337-AA6A-46AF-82D6-E2C6969F9088}" destId="{2DA73ED2-3848-4A9E-B9F7-292041E5223E}" srcOrd="21" destOrd="0" presId="urn:microsoft.com/office/officeart/2008/layout/HexagonCluster"/>
    <dgm:cxn modelId="{3F5955B4-F3B7-49BA-A9DF-7A2F4F829D15}" type="presParOf" srcId="{2DA73ED2-3848-4A9E-B9F7-292041E5223E}" destId="{82ACFBB6-8725-4056-A9E7-09EFF8570B46}" srcOrd="0" destOrd="0" presId="urn:microsoft.com/office/officeart/2008/layout/HexagonCluster"/>
    <dgm:cxn modelId="{E32292E5-02F3-4746-B0A8-98F3AEBD9C02}" type="presParOf" srcId="{4A5DA337-AA6A-46AF-82D6-E2C6969F9088}" destId="{8126E902-EEE6-4640-BD60-DE640C6EA23A}" srcOrd="22" destOrd="0" presId="urn:microsoft.com/office/officeart/2008/layout/HexagonCluster"/>
    <dgm:cxn modelId="{396B1C02-5DF1-4548-8211-E468FB824F83}" type="presParOf" srcId="{8126E902-EEE6-4640-BD60-DE640C6EA23A}" destId="{AE60F32B-2365-4FEF-BEAA-77A69F0B4B85}" srcOrd="0" destOrd="0" presId="urn:microsoft.com/office/officeart/2008/layout/HexagonCluster"/>
    <dgm:cxn modelId="{8D452C2C-06A5-4442-957C-A4AC38F9876D}" type="presParOf" srcId="{4A5DA337-AA6A-46AF-82D6-E2C6969F9088}" destId="{AA7A2F21-855D-4BC6-B64C-9886C0288BF6}" srcOrd="23" destOrd="0" presId="urn:microsoft.com/office/officeart/2008/layout/HexagonCluster"/>
    <dgm:cxn modelId="{9ACC92C0-385E-4611-9173-687FC27BE590}" type="presParOf" srcId="{AA7A2F21-855D-4BC6-B64C-9886C0288BF6}" destId="{1A3A32C3-FA43-4B4C-AA2A-C91DC0713889}" srcOrd="0" destOrd="0" presId="urn:microsoft.com/office/officeart/2008/layout/HexagonCluster"/>
    <dgm:cxn modelId="{2B8D3896-AAEE-4E71-A8A6-9B77E9C1F3F4}" type="presParOf" srcId="{4A5DA337-AA6A-46AF-82D6-E2C6969F9088}" destId="{B53D2F20-A2FB-4418-9D7E-848D142D5922}" srcOrd="24" destOrd="0" presId="urn:microsoft.com/office/officeart/2008/layout/HexagonCluster"/>
    <dgm:cxn modelId="{E210C888-7D09-40E0-BB53-E5AE31BD5B9C}" type="presParOf" srcId="{B53D2F20-A2FB-4418-9D7E-848D142D5922}" destId="{A2E6D3A4-5E36-4E5E-ACC5-A3FB07660AE7}" srcOrd="0" destOrd="0" presId="urn:microsoft.com/office/officeart/2008/layout/HexagonCluster"/>
    <dgm:cxn modelId="{E665A7D4-88CC-4E61-9569-3F055315F6EB}" type="presParOf" srcId="{4A5DA337-AA6A-46AF-82D6-E2C6969F9088}" destId="{8054B8F9-3667-4FA8-8719-0D44F6FC4335}" srcOrd="25" destOrd="0" presId="urn:microsoft.com/office/officeart/2008/layout/HexagonCluster"/>
    <dgm:cxn modelId="{C958C7F8-AD28-4662-8D1E-DE0D8B932560}" type="presParOf" srcId="{8054B8F9-3667-4FA8-8719-0D44F6FC4335}" destId="{10719C10-6181-46AD-9EA6-276197BD8F8E}" srcOrd="0" destOrd="0" presId="urn:microsoft.com/office/officeart/2008/layout/HexagonCluster"/>
    <dgm:cxn modelId="{61BFB244-06A6-4E1D-B7F8-70742DE93007}" type="presParOf" srcId="{4A5DA337-AA6A-46AF-82D6-E2C6969F9088}" destId="{048AB172-8DC2-4122-AE3A-D9ACF0C87AA2}" srcOrd="26" destOrd="0" presId="urn:microsoft.com/office/officeart/2008/layout/HexagonCluster"/>
    <dgm:cxn modelId="{7C816899-74A3-4F03-8318-A888454070CD}" type="presParOf" srcId="{048AB172-8DC2-4122-AE3A-D9ACF0C87AA2}" destId="{C916F23E-1C47-4B56-9034-77A21C367C72}" srcOrd="0" destOrd="0" presId="urn:microsoft.com/office/officeart/2008/layout/HexagonCluster"/>
    <dgm:cxn modelId="{86E12BF4-023D-4131-A4F6-E05474EF11AB}" type="presParOf" srcId="{4A5DA337-AA6A-46AF-82D6-E2C6969F9088}" destId="{19769E70-CFAB-48A1-9ABB-4193A86687C2}" srcOrd="27" destOrd="0" presId="urn:microsoft.com/office/officeart/2008/layout/HexagonCluster"/>
    <dgm:cxn modelId="{4325C626-529F-4DF8-9C90-A4F732512045}" type="presParOf" srcId="{19769E70-CFAB-48A1-9ABB-4193A86687C2}" destId="{2310BE5F-F3B3-4CAF-AF22-CA85B05AA7E4}" srcOrd="0" destOrd="0" presId="urn:microsoft.com/office/officeart/2008/layout/HexagonCluster"/>
    <dgm:cxn modelId="{44A36802-DCDE-471F-8367-1793C4D2CFAB}" type="presParOf" srcId="{4A5DA337-AA6A-46AF-82D6-E2C6969F9088}" destId="{40D37D04-9DA5-442A-A0C0-F9A663B959A3}" srcOrd="28" destOrd="0" presId="urn:microsoft.com/office/officeart/2008/layout/HexagonCluster"/>
    <dgm:cxn modelId="{1D790855-7C2A-4DD1-ADD3-EDD246B11EB7}" type="presParOf" srcId="{40D37D04-9DA5-442A-A0C0-F9A663B959A3}" destId="{D6EEA194-18A9-413D-A28E-39ECB67B98D2}" srcOrd="0" destOrd="0" presId="urn:microsoft.com/office/officeart/2008/layout/HexagonCluster"/>
    <dgm:cxn modelId="{E90A404D-4EC4-4E13-8DF0-2700F4BD4E82}" type="presParOf" srcId="{4A5DA337-AA6A-46AF-82D6-E2C6969F9088}" destId="{E680C2A3-5E00-49A1-A46C-861075B1CF90}" srcOrd="29" destOrd="0" presId="urn:microsoft.com/office/officeart/2008/layout/HexagonCluster"/>
    <dgm:cxn modelId="{AA10834B-574B-4534-865B-7BB5580251F1}" type="presParOf" srcId="{E680C2A3-5E00-49A1-A46C-861075B1CF90}" destId="{12E07EC1-FB6C-4731-984D-36D19FE4C6B1}" srcOrd="0" destOrd="0" presId="urn:microsoft.com/office/officeart/2008/layout/HexagonCluster"/>
    <dgm:cxn modelId="{A2FDDBDF-6000-48DD-93CC-E18F30E7E620}" type="presParOf" srcId="{4A5DA337-AA6A-46AF-82D6-E2C6969F9088}" destId="{75651094-A420-4D6B-BDE1-C15C5BF59B67}" srcOrd="30" destOrd="0" presId="urn:microsoft.com/office/officeart/2008/layout/HexagonCluster"/>
    <dgm:cxn modelId="{A973E243-6BC3-416F-9D53-8B0B9CE11DB7}" type="presParOf" srcId="{75651094-A420-4D6B-BDE1-C15C5BF59B67}" destId="{638806C3-F1EE-4B57-B47D-861DFF79FAB0}" srcOrd="0" destOrd="0" presId="urn:microsoft.com/office/officeart/2008/layout/HexagonCluster"/>
    <dgm:cxn modelId="{991FD92F-D952-46C9-B255-3BF6111D6F13}" type="presParOf" srcId="{4A5DA337-AA6A-46AF-82D6-E2C6969F9088}" destId="{EE7F310C-4713-4B69-88E9-1E8DD627B3ED}" srcOrd="31" destOrd="0" presId="urn:microsoft.com/office/officeart/2008/layout/HexagonCluster"/>
    <dgm:cxn modelId="{662BAA26-B9FA-43B4-B4D6-268C6E9B8C67}" type="presParOf" srcId="{EE7F310C-4713-4B69-88E9-1E8DD627B3ED}" destId="{8777B6C1-86D6-489D-9769-CABA26DE2476}" srcOrd="0" destOrd="0" presId="urn:microsoft.com/office/officeart/2008/layout/HexagonCluster"/>
    <dgm:cxn modelId="{348564A2-C594-4393-9C4E-437F4BACBCD3}" type="presParOf" srcId="{4A5DA337-AA6A-46AF-82D6-E2C6969F9088}" destId="{97666C8C-6D15-4899-8882-8D97DDE1B56F}" srcOrd="32" destOrd="0" presId="urn:microsoft.com/office/officeart/2008/layout/HexagonCluster"/>
    <dgm:cxn modelId="{6BF22C98-4A08-490C-8FE5-2CED256E7B34}" type="presParOf" srcId="{97666C8C-6D15-4899-8882-8D97DDE1B56F}" destId="{DD9B69BF-1E11-44A3-B387-DA2A5F9A8D48}" srcOrd="0" destOrd="0" presId="urn:microsoft.com/office/officeart/2008/layout/HexagonCluster"/>
    <dgm:cxn modelId="{0152DD12-C28F-4DD1-B1E1-227AE95E0A2F}" type="presParOf" srcId="{4A5DA337-AA6A-46AF-82D6-E2C6969F9088}" destId="{6DA7198F-7248-44AA-9B83-BC5348F1B1B6}" srcOrd="33" destOrd="0" presId="urn:microsoft.com/office/officeart/2008/layout/HexagonCluster"/>
    <dgm:cxn modelId="{59C220D2-F28E-433F-80E0-BABF6AE95F15}" type="presParOf" srcId="{6DA7198F-7248-44AA-9B83-BC5348F1B1B6}" destId="{792AD40F-D262-4AF3-B525-1499F486AD3D}" srcOrd="0" destOrd="0" presId="urn:microsoft.com/office/officeart/2008/layout/HexagonCluster"/>
    <dgm:cxn modelId="{D2EBBE28-47C8-4814-9CB9-42A1363A34E8}" type="presParOf" srcId="{4A5DA337-AA6A-46AF-82D6-E2C6969F9088}" destId="{8E0CC44E-A64C-4F8F-9369-798A6513CDEA}" srcOrd="34" destOrd="0" presId="urn:microsoft.com/office/officeart/2008/layout/HexagonCluster"/>
    <dgm:cxn modelId="{1C95A410-67CE-4AAC-A972-938F705D2C1E}" type="presParOf" srcId="{8E0CC44E-A64C-4F8F-9369-798A6513CDEA}" destId="{F21134ED-D87B-4528-807A-C5321134FAC2}" srcOrd="0" destOrd="0" presId="urn:microsoft.com/office/officeart/2008/layout/HexagonCluster"/>
    <dgm:cxn modelId="{E996F910-9A7B-426A-A7D1-5ADEE9835A5E}" type="presParOf" srcId="{4A5DA337-AA6A-46AF-82D6-E2C6969F9088}" destId="{7D4982D9-68D7-44FE-9A2E-D7247B919D63}" srcOrd="35" destOrd="0" presId="urn:microsoft.com/office/officeart/2008/layout/HexagonCluster"/>
    <dgm:cxn modelId="{CADBEF93-258A-46AA-B2FC-EF80D6AFC1C9}" type="presParOf" srcId="{7D4982D9-68D7-44FE-9A2E-D7247B919D63}" destId="{6E1F78BF-5D24-4D32-A0EA-7CD1F838F630}" srcOrd="0" destOrd="0" presId="urn:microsoft.com/office/officeart/2008/layout/HexagonCluster"/>
    <dgm:cxn modelId="{AE5739B4-6B6B-4A07-9295-14D44BF552EA}" type="presParOf" srcId="{4A5DA337-AA6A-46AF-82D6-E2C6969F9088}" destId="{FCFBE55B-149D-4841-987F-158487C66D47}" srcOrd="36" destOrd="0" presId="urn:microsoft.com/office/officeart/2008/layout/HexagonCluster"/>
    <dgm:cxn modelId="{5E9A8AE6-0328-40BF-BDA8-09375DBA8DA3}" type="presParOf" srcId="{FCFBE55B-149D-4841-987F-158487C66D47}" destId="{33139F63-D472-4B28-8CF1-FB3BAA91A81D}" srcOrd="0" destOrd="0" presId="urn:microsoft.com/office/officeart/2008/layout/HexagonCluster"/>
    <dgm:cxn modelId="{80227BF8-F28D-47C9-A9F5-A938EC081A2F}" type="presParOf" srcId="{4A5DA337-AA6A-46AF-82D6-E2C6969F9088}" destId="{62D0B419-4142-4312-9D5A-55AFBE36D2E9}" srcOrd="37" destOrd="0" presId="urn:microsoft.com/office/officeart/2008/layout/HexagonCluster"/>
    <dgm:cxn modelId="{E8BD086F-EBAE-4E25-BD80-F487358446DA}" type="presParOf" srcId="{62D0B419-4142-4312-9D5A-55AFBE36D2E9}" destId="{BB29A43F-A63D-468E-8B89-3B0C41D5A9AD}" srcOrd="0" destOrd="0" presId="urn:microsoft.com/office/officeart/2008/layout/HexagonCluster"/>
    <dgm:cxn modelId="{398F429E-A932-48F2-810E-76CA60D9173A}" type="presParOf" srcId="{4A5DA337-AA6A-46AF-82D6-E2C6969F9088}" destId="{371C9C41-D2E8-485E-A7B2-9B7B6F6D7CD2}" srcOrd="38" destOrd="0" presId="urn:microsoft.com/office/officeart/2008/layout/HexagonCluster"/>
    <dgm:cxn modelId="{6C2757C6-5398-4F33-89D7-A9AB608121ED}" type="presParOf" srcId="{371C9C41-D2E8-485E-A7B2-9B7B6F6D7CD2}" destId="{6D6C7982-D9FA-42F4-9F32-36A10B9CD927}" srcOrd="0" destOrd="0" presId="urn:microsoft.com/office/officeart/2008/layout/HexagonCluster"/>
    <dgm:cxn modelId="{30D820E8-94E2-4D6F-B73A-E7AEA3DE31D7}" type="presParOf" srcId="{4A5DA337-AA6A-46AF-82D6-E2C6969F9088}" destId="{5E8A2207-E6B5-40A2-AD6F-2FC617F4C956}" srcOrd="39" destOrd="0" presId="urn:microsoft.com/office/officeart/2008/layout/HexagonCluster"/>
    <dgm:cxn modelId="{4AA5291B-9585-44BD-825D-14A71A64D412}" type="presParOf" srcId="{5E8A2207-E6B5-40A2-AD6F-2FC617F4C956}" destId="{465C8D7E-37AE-4CE3-88DE-63DE50D3CC01}" srcOrd="0" destOrd="0" presId="urn:microsoft.com/office/officeart/2008/layout/HexagonCluster"/>
    <dgm:cxn modelId="{9247BE6E-CC02-46C5-8DA2-D812F6BBB8E5}" type="presParOf" srcId="{4A5DA337-AA6A-46AF-82D6-E2C6969F9088}" destId="{2B65A5BB-E6A6-4427-AEAF-ECB9C7E82300}" srcOrd="40" destOrd="0" presId="urn:microsoft.com/office/officeart/2008/layout/HexagonCluster"/>
    <dgm:cxn modelId="{68B5E716-A995-4CEE-BDF5-D0013750A4A0}" type="presParOf" srcId="{2B65A5BB-E6A6-4427-AEAF-ECB9C7E82300}" destId="{3A153FFD-BE38-46F7-B6D2-CD50D2070CC7}" srcOrd="0" destOrd="0" presId="urn:microsoft.com/office/officeart/2008/layout/HexagonCluster"/>
    <dgm:cxn modelId="{432B7EE6-4194-4C68-BEE5-1474CBF4A7CB}" type="presParOf" srcId="{4A5DA337-AA6A-46AF-82D6-E2C6969F9088}" destId="{9B0B8EEE-1BDC-4B17-8AD8-5792EF9B380D}" srcOrd="41" destOrd="0" presId="urn:microsoft.com/office/officeart/2008/layout/HexagonCluster"/>
    <dgm:cxn modelId="{A04A6D27-BA0A-4158-8794-DF1D06247471}" type="presParOf" srcId="{9B0B8EEE-1BDC-4B17-8AD8-5792EF9B380D}" destId="{58AE7676-D850-45F0-91D7-B771714DA9C7}" srcOrd="0" destOrd="0" presId="urn:microsoft.com/office/officeart/2008/layout/HexagonCluster"/>
    <dgm:cxn modelId="{6D3B4087-29AE-45E8-8CD1-9A4A0B263628}" type="presParOf" srcId="{4A5DA337-AA6A-46AF-82D6-E2C6969F9088}" destId="{D488281B-3FCD-4111-99DE-78395D175B9A}" srcOrd="42" destOrd="0" presId="urn:microsoft.com/office/officeart/2008/layout/HexagonCluster"/>
    <dgm:cxn modelId="{364E8C3F-5EBC-4BAA-9DED-B049E82C17AF}" type="presParOf" srcId="{D488281B-3FCD-4111-99DE-78395D175B9A}" destId="{3B495533-F451-46FB-906D-81A44C97E23E}" srcOrd="0" destOrd="0" presId="urn:microsoft.com/office/officeart/2008/layout/HexagonCluster"/>
    <dgm:cxn modelId="{B48DB832-248C-431B-8747-FCB3AEBD7D02}" type="presParOf" srcId="{4A5DA337-AA6A-46AF-82D6-E2C6969F9088}" destId="{9C6C8331-9A6E-4DA1-BAE3-FE0CF76E4A48}" srcOrd="43" destOrd="0" presId="urn:microsoft.com/office/officeart/2008/layout/HexagonCluster"/>
    <dgm:cxn modelId="{656D718F-3390-49C6-94A8-D6E513A532BF}" type="presParOf" srcId="{9C6C8331-9A6E-4DA1-BAE3-FE0CF76E4A48}" destId="{7F037512-036A-40F4-9ED2-2CFCD1C7D98D}" srcOrd="0" destOrd="0" presId="urn:microsoft.com/office/officeart/2008/layout/HexagonCluster"/>
    <dgm:cxn modelId="{CDCD90AA-7740-4FBD-883B-45B54C3703E5}" type="presParOf" srcId="{4A5DA337-AA6A-46AF-82D6-E2C6969F9088}" destId="{C40461BF-C00E-49CE-AFBE-86B2969FBC9C}" srcOrd="44" destOrd="0" presId="urn:microsoft.com/office/officeart/2008/layout/HexagonCluster"/>
    <dgm:cxn modelId="{10948A8D-A0C6-436B-8864-AAF485FDB651}" type="presParOf" srcId="{C40461BF-C00E-49CE-AFBE-86B2969FBC9C}" destId="{DA00395B-0A7D-4E22-B4B0-ABE52B625B3A}" srcOrd="0" destOrd="0" presId="urn:microsoft.com/office/officeart/2008/layout/HexagonCluster"/>
    <dgm:cxn modelId="{C48D6487-81EA-45F9-9048-22C200EDDADC}" type="presParOf" srcId="{4A5DA337-AA6A-46AF-82D6-E2C6969F9088}" destId="{7A005AED-BFA1-4742-841B-309399058789}" srcOrd="45" destOrd="0" presId="urn:microsoft.com/office/officeart/2008/layout/HexagonCluster"/>
    <dgm:cxn modelId="{1AE43908-4F78-4C9E-A93D-25852F4CA02B}" type="presParOf" srcId="{7A005AED-BFA1-4742-841B-309399058789}" destId="{F1EDE45F-12F6-4FDA-93B8-6DDED66CB6D6}" srcOrd="0" destOrd="0" presId="urn:microsoft.com/office/officeart/2008/layout/HexagonCluster"/>
    <dgm:cxn modelId="{418976EC-BE0C-42CF-AB3F-B485FD6183FB}" type="presParOf" srcId="{4A5DA337-AA6A-46AF-82D6-E2C6969F9088}" destId="{88A237F1-CDE7-450D-9C80-C033C3809A29}" srcOrd="46" destOrd="0" presId="urn:microsoft.com/office/officeart/2008/layout/HexagonCluster"/>
    <dgm:cxn modelId="{389E2437-4A43-4DD9-BE72-5D162F864CF9}" type="presParOf" srcId="{88A237F1-CDE7-450D-9C80-C033C3809A29}" destId="{AC126581-AAA3-45A5-9039-B8ED9DE76504}" srcOrd="0" destOrd="0" presId="urn:microsoft.com/office/officeart/2008/layout/HexagonCluster"/>
    <dgm:cxn modelId="{2717E733-90C8-4075-9104-3D7831F3EBA5}" type="presParOf" srcId="{4A5DA337-AA6A-46AF-82D6-E2C6969F9088}" destId="{4E349647-3BB2-4C02-A341-F29403E2B348}" srcOrd="47" destOrd="0" presId="urn:microsoft.com/office/officeart/2008/layout/HexagonCluster"/>
    <dgm:cxn modelId="{624E804F-F686-49FF-ADF1-EE5CFA3FE89C}" type="presParOf" srcId="{4E349647-3BB2-4C02-A341-F29403E2B348}" destId="{32A94BEA-7F70-46C9-9CF7-E60BEF825920}"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A44506-6B10-4C3D-84F0-29A87F4A15D6}" type="doc">
      <dgm:prSet loTypeId="urn:microsoft.com/office/officeart/2008/layout/HexagonCluster" loCatId="picture" qsTypeId="urn:microsoft.com/office/officeart/2005/8/quickstyle/simple1" qsCatId="simple" csTypeId="urn:microsoft.com/office/officeart/2005/8/colors/colorful4" csCatId="colorful" phldr="1"/>
      <dgm:spPr/>
      <dgm:t>
        <a:bodyPr rtlCol="0"/>
        <a:lstStyle/>
        <a:p>
          <a:pPr rtl="0"/>
          <a:endParaRPr lang="en-US"/>
        </a:p>
      </dgm:t>
    </dgm:pt>
    <dgm:pt modelId="{164EFDC0-EFA6-4115-BDCD-491669DA8E7B}">
      <dgm:prSet phldrT="[Text]" custT="1"/>
      <dgm:spPr/>
      <dgm:t>
        <a:bodyPr rtlCol="0"/>
        <a:lstStyle/>
        <a:p>
          <a:pPr rtl="0"/>
          <a:r>
            <a:rPr lang="ro" sz="1200">
              <a:solidFill>
                <a:schemeClr val="tx1"/>
              </a:solidFill>
            </a:rPr>
            <a:t>Impactul incendiilor forestiere, al secetelor și al fenomenelor meteorologice extreme</a:t>
          </a:r>
        </a:p>
      </dgm:t>
    </dgm:pt>
    <dgm:pt modelId="{AFA2B01B-DFF3-4A3A-B856-998CB093AC75}" type="parTrans" cxnId="{6F694F2F-179B-4AF6-9B30-F8E2DAC60BF9}">
      <dgm:prSet/>
      <dgm:spPr/>
      <dgm:t>
        <a:bodyPr rtlCol="0"/>
        <a:lstStyle/>
        <a:p>
          <a:pPr rtl="0"/>
          <a:endParaRPr lang="en-US"/>
        </a:p>
      </dgm:t>
    </dgm:pt>
    <dgm:pt modelId="{EC112D24-717E-4D8F-8569-94857D5CDAE8}" type="sibTrans" cxnId="{6F694F2F-179B-4AF6-9B30-F8E2DAC60BF9}">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4000" r="-24000"/>
          </a:stretch>
        </a:blipFill>
      </dgm:spPr>
      <dgm:t>
        <a:bodyPr rtlCol="0"/>
        <a:lstStyle/>
        <a:p>
          <a:pPr rtl="0"/>
          <a:endParaRPr lang="en-US"/>
        </a:p>
      </dgm:t>
    </dgm:pt>
    <dgm:pt modelId="{C8E1C9D4-BCE3-43A7-BB7B-370D39AD25DF}">
      <dgm:prSet phldrT="[Text]" custT="1"/>
      <dgm:spPr/>
      <dgm:t>
        <a:bodyPr rtlCol="0"/>
        <a:lstStyle/>
        <a:p>
          <a:pPr rtl="0"/>
          <a:r>
            <a:rPr lang="ro" sz="1200">
              <a:solidFill>
                <a:schemeClr val="tx1"/>
              </a:solidFill>
            </a:rPr>
            <a:t>Ecologizarea asistenței medicale, adaptare, inegalități</a:t>
          </a:r>
        </a:p>
      </dgm:t>
    </dgm:pt>
    <dgm:pt modelId="{569D74E0-AC41-4F7B-8C50-4EFB4388CE2A}" type="parTrans" cxnId="{01596BAA-FCC7-4A56-B99A-086BA4630E74}">
      <dgm:prSet/>
      <dgm:spPr/>
      <dgm:t>
        <a:bodyPr rtlCol="0"/>
        <a:lstStyle/>
        <a:p>
          <a:pPr rtl="0"/>
          <a:endParaRPr lang="en-US"/>
        </a:p>
      </dgm:t>
    </dgm:pt>
    <dgm:pt modelId="{FB99231A-E163-42A6-80CE-16AD1054C918}" type="sibTrans" cxnId="{01596BAA-FCC7-4A56-B99A-086BA4630E74}">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19000" r="-19000"/>
          </a:stretch>
        </a:blipFill>
      </dgm:spPr>
      <dgm:t>
        <a:bodyPr rtlCol="0"/>
        <a:lstStyle/>
        <a:p>
          <a:pPr rtl="0"/>
          <a:endParaRPr lang="en-US"/>
        </a:p>
      </dgm:t>
    </dgm:pt>
    <dgm:pt modelId="{4F9868F6-A723-442E-AC7E-26D89495F9D5}" type="pres">
      <dgm:prSet presAssocID="{BDA44506-6B10-4C3D-84F0-29A87F4A15D6}" presName="Name0" presStyleCnt="0">
        <dgm:presLayoutVars>
          <dgm:chMax val="21"/>
          <dgm:chPref val="21"/>
        </dgm:presLayoutVars>
      </dgm:prSet>
      <dgm:spPr/>
      <dgm:t>
        <a:bodyPr/>
        <a:lstStyle/>
        <a:p>
          <a:endParaRPr lang="hu-HU"/>
        </a:p>
      </dgm:t>
    </dgm:pt>
    <dgm:pt modelId="{7E23826F-288F-41B6-A7B4-C9327EFD14BD}" type="pres">
      <dgm:prSet presAssocID="{164EFDC0-EFA6-4115-BDCD-491669DA8E7B}" presName="text1" presStyleCnt="0"/>
      <dgm:spPr/>
    </dgm:pt>
    <dgm:pt modelId="{EE235FEE-44C8-4ADF-BD65-5BF438D81B38}" type="pres">
      <dgm:prSet presAssocID="{164EFDC0-EFA6-4115-BDCD-491669DA8E7B}" presName="textRepeatNode" presStyleLbl="alignNode1" presStyleIdx="0" presStyleCnt="2" custLinFactY="-70975" custLinFactNeighborX="-80790" custLinFactNeighborY="-100000">
        <dgm:presLayoutVars>
          <dgm:chMax val="0"/>
          <dgm:chPref val="0"/>
          <dgm:bulletEnabled val="1"/>
        </dgm:presLayoutVars>
      </dgm:prSet>
      <dgm:spPr/>
      <dgm:t>
        <a:bodyPr/>
        <a:lstStyle/>
        <a:p>
          <a:endParaRPr lang="hu-HU"/>
        </a:p>
      </dgm:t>
    </dgm:pt>
    <dgm:pt modelId="{FA7CE40F-53B6-494B-96E9-DA529E2E293C}" type="pres">
      <dgm:prSet presAssocID="{164EFDC0-EFA6-4115-BDCD-491669DA8E7B}" presName="textaccent1" presStyleCnt="0"/>
      <dgm:spPr/>
    </dgm:pt>
    <dgm:pt modelId="{D8234F8A-7A01-4199-9608-B9D9E8CB04A5}" type="pres">
      <dgm:prSet presAssocID="{164EFDC0-EFA6-4115-BDCD-491669DA8E7B}" presName="accentRepeatNode" presStyleLbl="solidAlignAcc1" presStyleIdx="0" presStyleCnt="4"/>
      <dgm:spPr/>
    </dgm:pt>
    <dgm:pt modelId="{A7080DBE-ACE2-4598-A7D9-ECFB4823CCB9}" type="pres">
      <dgm:prSet presAssocID="{EC112D24-717E-4D8F-8569-94857D5CDAE8}" presName="image1" presStyleCnt="0"/>
      <dgm:spPr/>
    </dgm:pt>
    <dgm:pt modelId="{38FEA177-7325-4B06-9253-6AA12037DCDC}" type="pres">
      <dgm:prSet presAssocID="{EC112D24-717E-4D8F-8569-94857D5CDAE8}" presName="imageRepeatNode" presStyleLbl="alignAcc1" presStyleIdx="0" presStyleCnt="2"/>
      <dgm:spPr/>
      <dgm:t>
        <a:bodyPr/>
        <a:lstStyle/>
        <a:p>
          <a:endParaRPr lang="hu-HU"/>
        </a:p>
      </dgm:t>
    </dgm:pt>
    <dgm:pt modelId="{FC8ABD46-D45C-460E-B469-9382DA5D7A6B}" type="pres">
      <dgm:prSet presAssocID="{EC112D24-717E-4D8F-8569-94857D5CDAE8}" presName="imageaccent1" presStyleCnt="0"/>
      <dgm:spPr/>
    </dgm:pt>
    <dgm:pt modelId="{898A65CC-F3BC-4510-AAE2-8E43221797AF}" type="pres">
      <dgm:prSet presAssocID="{EC112D24-717E-4D8F-8569-94857D5CDAE8}" presName="accentRepeatNode" presStyleLbl="solidAlignAcc1" presStyleIdx="1" presStyleCnt="4"/>
      <dgm:spPr/>
    </dgm:pt>
    <dgm:pt modelId="{7B0270B6-EAFB-4352-BF0D-586F76482201}" type="pres">
      <dgm:prSet presAssocID="{C8E1C9D4-BCE3-43A7-BB7B-370D39AD25DF}" presName="text2" presStyleCnt="0"/>
      <dgm:spPr/>
    </dgm:pt>
    <dgm:pt modelId="{A0114D93-26A1-45A6-B52B-40CBAED144F7}" type="pres">
      <dgm:prSet presAssocID="{C8E1C9D4-BCE3-43A7-BB7B-370D39AD25DF}" presName="textRepeatNode" presStyleLbl="alignNode1" presStyleIdx="1" presStyleCnt="2" custLinFactX="-63601" custLinFactY="11251" custLinFactNeighborX="-100000" custLinFactNeighborY="100000">
        <dgm:presLayoutVars>
          <dgm:chMax val="0"/>
          <dgm:chPref val="0"/>
          <dgm:bulletEnabled val="1"/>
        </dgm:presLayoutVars>
      </dgm:prSet>
      <dgm:spPr/>
      <dgm:t>
        <a:bodyPr/>
        <a:lstStyle/>
        <a:p>
          <a:endParaRPr lang="hu-HU"/>
        </a:p>
      </dgm:t>
    </dgm:pt>
    <dgm:pt modelId="{1004B716-7B75-487A-8249-A9256E4C85DF}" type="pres">
      <dgm:prSet presAssocID="{C8E1C9D4-BCE3-43A7-BB7B-370D39AD25DF}" presName="textaccent2" presStyleCnt="0"/>
      <dgm:spPr/>
    </dgm:pt>
    <dgm:pt modelId="{CFABD321-6699-47CA-98A9-F9A4912BA586}" type="pres">
      <dgm:prSet presAssocID="{C8E1C9D4-BCE3-43A7-BB7B-370D39AD25DF}" presName="accentRepeatNode" presStyleLbl="solidAlignAcc1" presStyleIdx="2" presStyleCnt="4" custLinFactX="-700000" custLinFactY="100000" custLinFactNeighborX="-708829" custLinFactNeighborY="140338"/>
      <dgm:spPr/>
    </dgm:pt>
    <dgm:pt modelId="{372D3611-825C-4A82-A46B-EA59B7D3A7D1}" type="pres">
      <dgm:prSet presAssocID="{FB99231A-E163-42A6-80CE-16AD1054C918}" presName="image2" presStyleCnt="0"/>
      <dgm:spPr/>
    </dgm:pt>
    <dgm:pt modelId="{0118AE5A-969A-4947-B2CC-549A3DB54A4B}" type="pres">
      <dgm:prSet presAssocID="{FB99231A-E163-42A6-80CE-16AD1054C918}" presName="imageRepeatNode" presStyleLbl="alignAcc1" presStyleIdx="1" presStyleCnt="2" custLinFactX="-58551" custLinFactY="10080" custLinFactNeighborX="-100000" custLinFactNeighborY="100000"/>
      <dgm:spPr/>
      <dgm:t>
        <a:bodyPr/>
        <a:lstStyle/>
        <a:p>
          <a:endParaRPr lang="hu-HU"/>
        </a:p>
      </dgm:t>
    </dgm:pt>
    <dgm:pt modelId="{E090DECC-D3CF-461C-9C28-99D17FA182CA}" type="pres">
      <dgm:prSet presAssocID="{FB99231A-E163-42A6-80CE-16AD1054C918}" presName="imageaccent2" presStyleCnt="0"/>
      <dgm:spPr/>
    </dgm:pt>
    <dgm:pt modelId="{AB7144FC-8121-4BBB-B343-7AFFA4B6722D}" type="pres">
      <dgm:prSet presAssocID="{FB99231A-E163-42A6-80CE-16AD1054C918}" presName="accentRepeatNode" presStyleLbl="solidAlignAcc1" presStyleIdx="3" presStyleCnt="4" custLinFactX="-592750" custLinFactY="280818" custLinFactNeighborX="-600000" custLinFactNeighborY="300000"/>
      <dgm:spPr/>
    </dgm:pt>
  </dgm:ptLst>
  <dgm:cxnLst>
    <dgm:cxn modelId="{6F694F2F-179B-4AF6-9B30-F8E2DAC60BF9}" srcId="{BDA44506-6B10-4C3D-84F0-29A87F4A15D6}" destId="{164EFDC0-EFA6-4115-BDCD-491669DA8E7B}" srcOrd="0" destOrd="0" parTransId="{AFA2B01B-DFF3-4A3A-B856-998CB093AC75}" sibTransId="{EC112D24-717E-4D8F-8569-94857D5CDAE8}"/>
    <dgm:cxn modelId="{01596BAA-FCC7-4A56-B99A-086BA4630E74}" srcId="{BDA44506-6B10-4C3D-84F0-29A87F4A15D6}" destId="{C8E1C9D4-BCE3-43A7-BB7B-370D39AD25DF}" srcOrd="1" destOrd="0" parTransId="{569D74E0-AC41-4F7B-8C50-4EFB4388CE2A}" sibTransId="{FB99231A-E163-42A6-80CE-16AD1054C918}"/>
    <dgm:cxn modelId="{ED5DA6AE-38BF-4B47-A928-D4DAABC1DF4D}" type="presOf" srcId="{C8E1C9D4-BCE3-43A7-BB7B-370D39AD25DF}" destId="{A0114D93-26A1-45A6-B52B-40CBAED144F7}" srcOrd="0" destOrd="0" presId="urn:microsoft.com/office/officeart/2008/layout/HexagonCluster"/>
    <dgm:cxn modelId="{83E95735-7CA6-41B0-A220-D7C5FA3C281C}" type="presOf" srcId="{EC112D24-717E-4D8F-8569-94857D5CDAE8}" destId="{38FEA177-7325-4B06-9253-6AA12037DCDC}" srcOrd="0" destOrd="0" presId="urn:microsoft.com/office/officeart/2008/layout/HexagonCluster"/>
    <dgm:cxn modelId="{9F9A212C-8010-48BC-B7CE-C29605FA5AA0}" type="presOf" srcId="{BDA44506-6B10-4C3D-84F0-29A87F4A15D6}" destId="{4F9868F6-A723-442E-AC7E-26D89495F9D5}" srcOrd="0" destOrd="0" presId="urn:microsoft.com/office/officeart/2008/layout/HexagonCluster"/>
    <dgm:cxn modelId="{A2180256-487C-45CF-9D33-717BE822232F}" type="presOf" srcId="{164EFDC0-EFA6-4115-BDCD-491669DA8E7B}" destId="{EE235FEE-44C8-4ADF-BD65-5BF438D81B38}" srcOrd="0" destOrd="0" presId="urn:microsoft.com/office/officeart/2008/layout/HexagonCluster"/>
    <dgm:cxn modelId="{64CE52BA-EDBD-494E-ADEB-F43ABAFD18FC}" type="presOf" srcId="{FB99231A-E163-42A6-80CE-16AD1054C918}" destId="{0118AE5A-969A-4947-B2CC-549A3DB54A4B}" srcOrd="0" destOrd="0" presId="urn:microsoft.com/office/officeart/2008/layout/HexagonCluster"/>
    <dgm:cxn modelId="{7C023A20-1DCE-432B-9255-22046A359041}" type="presParOf" srcId="{4F9868F6-A723-442E-AC7E-26D89495F9D5}" destId="{7E23826F-288F-41B6-A7B4-C9327EFD14BD}" srcOrd="0" destOrd="0" presId="urn:microsoft.com/office/officeart/2008/layout/HexagonCluster"/>
    <dgm:cxn modelId="{0D429954-52F3-4643-8A4D-257E14E00585}" type="presParOf" srcId="{7E23826F-288F-41B6-A7B4-C9327EFD14BD}" destId="{EE235FEE-44C8-4ADF-BD65-5BF438D81B38}" srcOrd="0" destOrd="0" presId="urn:microsoft.com/office/officeart/2008/layout/HexagonCluster"/>
    <dgm:cxn modelId="{C8F4F862-A2DB-4460-A67F-88267C31038F}" type="presParOf" srcId="{4F9868F6-A723-442E-AC7E-26D89495F9D5}" destId="{FA7CE40F-53B6-494B-96E9-DA529E2E293C}" srcOrd="1" destOrd="0" presId="urn:microsoft.com/office/officeart/2008/layout/HexagonCluster"/>
    <dgm:cxn modelId="{8712EDF6-8BF1-4B99-A8A5-9E820BF69B5F}" type="presParOf" srcId="{FA7CE40F-53B6-494B-96E9-DA529E2E293C}" destId="{D8234F8A-7A01-4199-9608-B9D9E8CB04A5}" srcOrd="0" destOrd="0" presId="urn:microsoft.com/office/officeart/2008/layout/HexagonCluster"/>
    <dgm:cxn modelId="{C64F7370-CD4F-47C1-B9A4-A7DB33FF411C}" type="presParOf" srcId="{4F9868F6-A723-442E-AC7E-26D89495F9D5}" destId="{A7080DBE-ACE2-4598-A7D9-ECFB4823CCB9}" srcOrd="2" destOrd="0" presId="urn:microsoft.com/office/officeart/2008/layout/HexagonCluster"/>
    <dgm:cxn modelId="{5FC30DEA-E4A3-42B0-A925-CED4EAA000AD}" type="presParOf" srcId="{A7080DBE-ACE2-4598-A7D9-ECFB4823CCB9}" destId="{38FEA177-7325-4B06-9253-6AA12037DCDC}" srcOrd="0" destOrd="0" presId="urn:microsoft.com/office/officeart/2008/layout/HexagonCluster"/>
    <dgm:cxn modelId="{E78BA3EC-EDFD-43A6-8560-4278BC2C6CF3}" type="presParOf" srcId="{4F9868F6-A723-442E-AC7E-26D89495F9D5}" destId="{FC8ABD46-D45C-460E-B469-9382DA5D7A6B}" srcOrd="3" destOrd="0" presId="urn:microsoft.com/office/officeart/2008/layout/HexagonCluster"/>
    <dgm:cxn modelId="{8434A5C6-5582-4D04-970A-FE2283912357}" type="presParOf" srcId="{FC8ABD46-D45C-460E-B469-9382DA5D7A6B}" destId="{898A65CC-F3BC-4510-AAE2-8E43221797AF}" srcOrd="0" destOrd="0" presId="urn:microsoft.com/office/officeart/2008/layout/HexagonCluster"/>
    <dgm:cxn modelId="{970511C2-F2AD-45C4-BDCF-78EE57782327}" type="presParOf" srcId="{4F9868F6-A723-442E-AC7E-26D89495F9D5}" destId="{7B0270B6-EAFB-4352-BF0D-586F76482201}" srcOrd="4" destOrd="0" presId="urn:microsoft.com/office/officeart/2008/layout/HexagonCluster"/>
    <dgm:cxn modelId="{FCC148A2-03BD-4FFB-9D47-43368B9A4AC8}" type="presParOf" srcId="{7B0270B6-EAFB-4352-BF0D-586F76482201}" destId="{A0114D93-26A1-45A6-B52B-40CBAED144F7}" srcOrd="0" destOrd="0" presId="urn:microsoft.com/office/officeart/2008/layout/HexagonCluster"/>
    <dgm:cxn modelId="{D3C3C1A7-0303-425C-BCF7-B8E0D760E847}" type="presParOf" srcId="{4F9868F6-A723-442E-AC7E-26D89495F9D5}" destId="{1004B716-7B75-487A-8249-A9256E4C85DF}" srcOrd="5" destOrd="0" presId="urn:microsoft.com/office/officeart/2008/layout/HexagonCluster"/>
    <dgm:cxn modelId="{941A327F-0107-4F82-9C4A-67ECE0C69960}" type="presParOf" srcId="{1004B716-7B75-487A-8249-A9256E4C85DF}" destId="{CFABD321-6699-47CA-98A9-F9A4912BA586}" srcOrd="0" destOrd="0" presId="urn:microsoft.com/office/officeart/2008/layout/HexagonCluster"/>
    <dgm:cxn modelId="{6DFA1443-0AFE-45EC-B429-16489FE51BE1}" type="presParOf" srcId="{4F9868F6-A723-442E-AC7E-26D89495F9D5}" destId="{372D3611-825C-4A82-A46B-EA59B7D3A7D1}" srcOrd="6" destOrd="0" presId="urn:microsoft.com/office/officeart/2008/layout/HexagonCluster"/>
    <dgm:cxn modelId="{D376DC76-962F-4274-A15F-11FB50EB96A1}" type="presParOf" srcId="{372D3611-825C-4A82-A46B-EA59B7D3A7D1}" destId="{0118AE5A-969A-4947-B2CC-549A3DB54A4B}" srcOrd="0" destOrd="0" presId="urn:microsoft.com/office/officeart/2008/layout/HexagonCluster"/>
    <dgm:cxn modelId="{7C7EF540-7DC6-471F-8E99-627E7DD6DDB9}" type="presParOf" srcId="{4F9868F6-A723-442E-AC7E-26D89495F9D5}" destId="{E090DECC-D3CF-461C-9C28-99D17FA182CA}" srcOrd="7" destOrd="0" presId="urn:microsoft.com/office/officeart/2008/layout/HexagonCluster"/>
    <dgm:cxn modelId="{FC390AAA-25A0-418B-A234-CF502E6C4004}" type="presParOf" srcId="{E090DECC-D3CF-461C-9C28-99D17FA182CA}" destId="{AB7144FC-8121-4BBB-B343-7AFFA4B6722D}" srcOrd="0" destOrd="0" presId="urn:microsoft.com/office/officeart/2008/layout/HexagonCluster"/>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2470F2-837A-442D-962C-4AEBC894A14B}">
      <dsp:nvSpPr>
        <dsp:cNvPr id="0" name=""/>
        <dsp:cNvSpPr/>
      </dsp:nvSpPr>
      <dsp:spPr>
        <a:xfrm>
          <a:off x="241820" y="0"/>
          <a:ext cx="1432573" cy="1229785"/>
        </a:xfrm>
        <a:prstGeom prst="hexagon">
          <a:avLst>
            <a:gd name="adj" fmla="val 25000"/>
            <a:gd name="vf" fmla="val 11547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rtlCol="0" anchor="ctr" anchorCtr="0">
          <a:noAutofit/>
        </a:bodyPr>
        <a:lstStyle/>
        <a:p>
          <a:pPr lvl="0" algn="ctr" defTabSz="488950" rtl="0">
            <a:lnSpc>
              <a:spcPct val="90000"/>
            </a:lnSpc>
            <a:spcBef>
              <a:spcPct val="0"/>
            </a:spcBef>
            <a:spcAft>
              <a:spcPct val="35000"/>
            </a:spcAft>
          </a:pPr>
          <a:r>
            <a:rPr lang="ro" sz="1100" kern="1200">
              <a:solidFill>
                <a:schemeClr val="tx1"/>
              </a:solidFill>
            </a:rPr>
            <a:t>Schimbările climatice și efectele acestora – introducere generală</a:t>
          </a:r>
        </a:p>
      </dsp:txBody>
      <dsp:txXfrm>
        <a:off x="463683" y="190457"/>
        <a:ext cx="988847" cy="848871"/>
      </dsp:txXfrm>
    </dsp:sp>
    <dsp:sp modelId="{4D346D31-27FE-48B1-8415-9678238E7EA5}">
      <dsp:nvSpPr>
        <dsp:cNvPr id="0" name=""/>
        <dsp:cNvSpPr/>
      </dsp:nvSpPr>
      <dsp:spPr>
        <a:xfrm>
          <a:off x="1458733" y="2592812"/>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7EDDCD-DCF2-4299-A878-44C9918C15C6}">
      <dsp:nvSpPr>
        <dsp:cNvPr id="0" name=""/>
        <dsp:cNvSpPr/>
      </dsp:nvSpPr>
      <dsp:spPr>
        <a:xfrm>
          <a:off x="217321" y="1337838"/>
          <a:ext cx="1432573" cy="1229785"/>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ED2255B-3FB5-4E04-9B22-41A6C1F8ED1C}">
      <dsp:nvSpPr>
        <dsp:cNvPr id="0" name=""/>
        <dsp:cNvSpPr/>
      </dsp:nvSpPr>
      <dsp:spPr>
        <a:xfrm>
          <a:off x="1173224" y="2429561"/>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451987"/>
              <a:satOff val="-2086"/>
              <a:lumOff val="77"/>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4FFE10-4C08-4992-ACDF-36C62D277056}">
      <dsp:nvSpPr>
        <dsp:cNvPr id="0" name=""/>
        <dsp:cNvSpPr/>
      </dsp:nvSpPr>
      <dsp:spPr>
        <a:xfrm>
          <a:off x="2657069" y="1359425"/>
          <a:ext cx="1432573" cy="1229785"/>
        </a:xfrm>
        <a:prstGeom prst="hexagon">
          <a:avLst>
            <a:gd name="adj" fmla="val 25000"/>
            <a:gd name="vf" fmla="val 115470"/>
          </a:avLst>
        </a:prstGeom>
        <a:solidFill>
          <a:schemeClr val="accent4">
            <a:hueOff val="945063"/>
            <a:satOff val="-4361"/>
            <a:lumOff val="160"/>
            <a:alphaOff val="0"/>
          </a:schemeClr>
        </a:solidFill>
        <a:ln w="12700" cap="flat" cmpd="sng" algn="ctr">
          <a:solidFill>
            <a:schemeClr val="accent4">
              <a:hueOff val="945063"/>
              <a:satOff val="-4361"/>
              <a:lumOff val="16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rtlCol="0" anchor="ctr" anchorCtr="0">
          <a:noAutofit/>
        </a:bodyPr>
        <a:lstStyle/>
        <a:p>
          <a:pPr lvl="0" algn="ctr" defTabSz="488950" rtl="0">
            <a:lnSpc>
              <a:spcPct val="90000"/>
            </a:lnSpc>
            <a:spcBef>
              <a:spcPct val="0"/>
            </a:spcBef>
            <a:spcAft>
              <a:spcPct val="35000"/>
            </a:spcAft>
          </a:pPr>
          <a:r>
            <a:rPr lang="ro" sz="1100" kern="1200">
              <a:solidFill>
                <a:schemeClr val="tx1"/>
              </a:solidFill>
            </a:rPr>
            <a:t>Termoreglare, efectele căldurii, insolație</a:t>
          </a:r>
        </a:p>
      </dsp:txBody>
      <dsp:txXfrm>
        <a:off x="2878932" y="1549882"/>
        <a:ext cx="988847" cy="848871"/>
      </dsp:txXfrm>
    </dsp:sp>
    <dsp:sp modelId="{43A2C936-DA39-4C41-831F-DADE71B44573}">
      <dsp:nvSpPr>
        <dsp:cNvPr id="0" name=""/>
        <dsp:cNvSpPr/>
      </dsp:nvSpPr>
      <dsp:spPr>
        <a:xfrm>
          <a:off x="3642277" y="2423559"/>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903973"/>
              <a:satOff val="-4171"/>
              <a:lumOff val="153"/>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6C6B7B-FD19-4391-B3F6-0C031047DCD2}">
      <dsp:nvSpPr>
        <dsp:cNvPr id="0" name=""/>
        <dsp:cNvSpPr/>
      </dsp:nvSpPr>
      <dsp:spPr>
        <a:xfrm>
          <a:off x="3888579" y="2040639"/>
          <a:ext cx="1432573" cy="1229785"/>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27000" b="-27000"/>
          </a:stretch>
        </a:blipFill>
        <a:ln w="12700" cap="flat" cmpd="sng" algn="ctr">
          <a:solidFill>
            <a:schemeClr val="accent4">
              <a:hueOff val="945063"/>
              <a:satOff val="-4361"/>
              <a:lumOff val="16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5BE1A58-14A1-4B0A-9FFE-D590E9DF9E6A}">
      <dsp:nvSpPr>
        <dsp:cNvPr id="0" name=""/>
        <dsp:cNvSpPr/>
      </dsp:nvSpPr>
      <dsp:spPr>
        <a:xfrm>
          <a:off x="3923765" y="2588010"/>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1355960"/>
              <a:satOff val="-6257"/>
              <a:lumOff val="23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3517E4D-C929-4D7B-BC13-5B362D8EBA3B}">
      <dsp:nvSpPr>
        <dsp:cNvPr id="0" name=""/>
        <dsp:cNvSpPr/>
      </dsp:nvSpPr>
      <dsp:spPr>
        <a:xfrm>
          <a:off x="1424553" y="683614"/>
          <a:ext cx="1432573" cy="1229785"/>
        </a:xfrm>
        <a:prstGeom prst="hexagon">
          <a:avLst>
            <a:gd name="adj" fmla="val 25000"/>
            <a:gd name="vf" fmla="val 115470"/>
          </a:avLst>
        </a:prstGeom>
        <a:solidFill>
          <a:schemeClr val="accent4">
            <a:hueOff val="1890126"/>
            <a:satOff val="-8721"/>
            <a:lumOff val="321"/>
            <a:alphaOff val="0"/>
          </a:schemeClr>
        </a:solidFill>
        <a:ln w="12700" cap="flat" cmpd="sng" algn="ctr">
          <a:solidFill>
            <a:schemeClr val="accent4">
              <a:hueOff val="1890126"/>
              <a:satOff val="-8721"/>
              <a:lumOff val="32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rtlCol="0" anchor="ctr" anchorCtr="0">
          <a:noAutofit/>
        </a:bodyPr>
        <a:lstStyle/>
        <a:p>
          <a:pPr lvl="0" algn="ctr" defTabSz="488950" rtl="0">
            <a:lnSpc>
              <a:spcPct val="90000"/>
            </a:lnSpc>
            <a:spcBef>
              <a:spcPct val="0"/>
            </a:spcBef>
            <a:spcAft>
              <a:spcPct val="35000"/>
            </a:spcAft>
          </a:pPr>
          <a:r>
            <a:rPr lang="ro" sz="1100" kern="1200">
              <a:solidFill>
                <a:schemeClr val="tx1"/>
              </a:solidFill>
            </a:rPr>
            <a:t>Impactul temperaturii </a:t>
          </a:r>
        </a:p>
        <a:p>
          <a:pPr lvl="0" algn="ctr" defTabSz="488950" rtl="0">
            <a:lnSpc>
              <a:spcPct val="90000"/>
            </a:lnSpc>
            <a:spcBef>
              <a:spcPct val="0"/>
            </a:spcBef>
            <a:spcAft>
              <a:spcPct val="35000"/>
            </a:spcAft>
          </a:pPr>
          <a:r>
            <a:rPr lang="ro" sz="1100" kern="1200">
              <a:solidFill>
                <a:schemeClr val="tx1"/>
              </a:solidFill>
            </a:rPr>
            <a:t>on CVD</a:t>
          </a:r>
        </a:p>
      </dsp:txBody>
      <dsp:txXfrm>
        <a:off x="1646416" y="874071"/>
        <a:ext cx="988847" cy="848871"/>
      </dsp:txXfrm>
    </dsp:sp>
    <dsp:sp modelId="{DA0DC884-6B26-4309-A989-82D113AD227E}">
      <dsp:nvSpPr>
        <dsp:cNvPr id="0" name=""/>
        <dsp:cNvSpPr/>
      </dsp:nvSpPr>
      <dsp:spPr>
        <a:xfrm>
          <a:off x="2399708" y="700419"/>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1807947"/>
              <a:satOff val="-8342"/>
              <a:lumOff val="307"/>
              <a:alphaOff val="0"/>
            </a:schemeClr>
          </a:solidFill>
          <a:prstDash val="solid"/>
          <a:miter lim="800000"/>
        </a:ln>
        <a:effectLst/>
      </dsp:spPr>
      <dsp:style>
        <a:lnRef idx="2">
          <a:scrgbClr r="0" g="0" b="0"/>
        </a:lnRef>
        <a:fillRef idx="1">
          <a:scrgbClr r="0" g="0" b="0"/>
        </a:fillRef>
        <a:effectRef idx="0">
          <a:scrgbClr r="0" g="0" b="0"/>
        </a:effectRef>
        <a:fontRef idx="minor"/>
      </dsp:style>
    </dsp:sp>
    <dsp:sp modelId="{9D3592CB-CF0A-4AF2-BC6D-87E5724AA226}">
      <dsp:nvSpPr>
        <dsp:cNvPr id="0" name=""/>
        <dsp:cNvSpPr/>
      </dsp:nvSpPr>
      <dsp:spPr>
        <a:xfrm>
          <a:off x="2657069" y="0"/>
          <a:ext cx="1432573" cy="1229785"/>
        </a:xfrm>
        <a:prstGeom prst="hexagon">
          <a:avLst>
            <a:gd name="adj" fmla="val 25000"/>
            <a:gd name="vf" fmla="val 11547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16000" b="-16000"/>
          </a:stretch>
        </a:blipFill>
        <a:ln w="12700" cap="flat" cmpd="sng" algn="ctr">
          <a:solidFill>
            <a:schemeClr val="accent4">
              <a:hueOff val="1890126"/>
              <a:satOff val="-8721"/>
              <a:lumOff val="321"/>
              <a:alphaOff val="0"/>
            </a:schemeClr>
          </a:solidFill>
          <a:prstDash val="solid"/>
          <a:miter lim="800000"/>
        </a:ln>
        <a:effectLst/>
      </dsp:spPr>
      <dsp:style>
        <a:lnRef idx="2">
          <a:scrgbClr r="0" g="0" b="0"/>
        </a:lnRef>
        <a:fillRef idx="1">
          <a:scrgbClr r="0" g="0" b="0"/>
        </a:fillRef>
        <a:effectRef idx="0">
          <a:scrgbClr r="0" g="0" b="0"/>
        </a:effectRef>
        <a:fontRef idx="minor"/>
      </dsp:style>
    </dsp:sp>
    <dsp:sp modelId="{675EBF8C-20D1-407D-8A8E-0B8D509C1C9A}">
      <dsp:nvSpPr>
        <dsp:cNvPr id="0" name=""/>
        <dsp:cNvSpPr/>
      </dsp:nvSpPr>
      <dsp:spPr>
        <a:xfrm>
          <a:off x="2697281" y="544970"/>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2259933"/>
              <a:satOff val="-10428"/>
              <a:lumOff val="384"/>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112378-C809-437B-8068-E37F276B2A6F}">
      <dsp:nvSpPr>
        <dsp:cNvPr id="0" name=""/>
        <dsp:cNvSpPr/>
      </dsp:nvSpPr>
      <dsp:spPr>
        <a:xfrm>
          <a:off x="3888579" y="681213"/>
          <a:ext cx="1432573" cy="1229785"/>
        </a:xfrm>
        <a:prstGeom prst="hexagon">
          <a:avLst>
            <a:gd name="adj" fmla="val 25000"/>
            <a:gd name="vf" fmla="val 115470"/>
          </a:avLst>
        </a:prstGeom>
        <a:solidFill>
          <a:schemeClr val="accent4">
            <a:hueOff val="2835189"/>
            <a:satOff val="-13082"/>
            <a:lumOff val="481"/>
            <a:alphaOff val="0"/>
          </a:schemeClr>
        </a:solidFill>
        <a:ln w="12700" cap="flat" cmpd="sng" algn="ctr">
          <a:solidFill>
            <a:schemeClr val="accent4">
              <a:hueOff val="2835189"/>
              <a:satOff val="-13082"/>
              <a:lumOff val="48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rtlCol="0" anchor="ctr" anchorCtr="0">
          <a:noAutofit/>
        </a:bodyPr>
        <a:lstStyle/>
        <a:p>
          <a:pPr lvl="0" algn="ctr" defTabSz="488950" rtl="0">
            <a:lnSpc>
              <a:spcPct val="90000"/>
            </a:lnSpc>
            <a:spcBef>
              <a:spcPct val="0"/>
            </a:spcBef>
            <a:spcAft>
              <a:spcPct val="35000"/>
            </a:spcAft>
          </a:pPr>
          <a:r>
            <a:rPr lang="ro" sz="1100" kern="1200">
              <a:solidFill>
                <a:schemeClr val="tx1"/>
              </a:solidFill>
            </a:rPr>
            <a:t>Impactul temperaturii asupra tulburărilor metabolice</a:t>
          </a:r>
        </a:p>
      </dsp:txBody>
      <dsp:txXfrm>
        <a:off x="4110442" y="871670"/>
        <a:ext cx="988847" cy="848871"/>
      </dsp:txXfrm>
    </dsp:sp>
    <dsp:sp modelId="{20B11D9F-55DE-47DA-8230-93CA6BD8540E}">
      <dsp:nvSpPr>
        <dsp:cNvPr id="0" name=""/>
        <dsp:cNvSpPr/>
      </dsp:nvSpPr>
      <dsp:spPr>
        <a:xfrm>
          <a:off x="5128133" y="1225583"/>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2711920"/>
              <a:satOff val="-12513"/>
              <a:lumOff val="46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CDD8486-A306-4E61-972D-871784DAFAA7}">
      <dsp:nvSpPr>
        <dsp:cNvPr id="0" name=""/>
        <dsp:cNvSpPr/>
      </dsp:nvSpPr>
      <dsp:spPr>
        <a:xfrm>
          <a:off x="5121095" y="1372629"/>
          <a:ext cx="1432573" cy="1229785"/>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15000" r="-15000"/>
          </a:stretch>
        </a:blipFill>
        <a:ln w="12700" cap="flat" cmpd="sng" algn="ctr">
          <a:solidFill>
            <a:schemeClr val="accent4">
              <a:hueOff val="2835189"/>
              <a:satOff val="-13082"/>
              <a:lumOff val="481"/>
              <a:alphaOff val="0"/>
            </a:schemeClr>
          </a:solidFill>
          <a:prstDash val="solid"/>
          <a:miter lim="800000"/>
        </a:ln>
        <a:effectLst/>
      </dsp:spPr>
      <dsp:style>
        <a:lnRef idx="2">
          <a:scrgbClr r="0" g="0" b="0"/>
        </a:lnRef>
        <a:fillRef idx="1">
          <a:scrgbClr r="0" g="0" b="0"/>
        </a:fillRef>
        <a:effectRef idx="0">
          <a:scrgbClr r="0" g="0" b="0"/>
        </a:effectRef>
        <a:fontRef idx="minor"/>
      </dsp:style>
    </dsp:sp>
    <dsp:sp modelId="{DE1159D6-BC12-467A-9A7F-679D92EB87E4}">
      <dsp:nvSpPr>
        <dsp:cNvPr id="0" name=""/>
        <dsp:cNvSpPr/>
      </dsp:nvSpPr>
      <dsp:spPr>
        <a:xfrm>
          <a:off x="5400573" y="1394236"/>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3163906"/>
              <a:satOff val="-14599"/>
              <a:lumOff val="537"/>
              <a:alphaOff val="0"/>
            </a:schemeClr>
          </a:solidFill>
          <a:prstDash val="solid"/>
          <a:miter lim="800000"/>
        </a:ln>
        <a:effectLst/>
      </dsp:spPr>
      <dsp:style>
        <a:lnRef idx="2">
          <a:scrgbClr r="0" g="0" b="0"/>
        </a:lnRef>
        <a:fillRef idx="1">
          <a:scrgbClr r="0" g="0" b="0"/>
        </a:fillRef>
        <a:effectRef idx="0">
          <a:scrgbClr r="0" g="0" b="0"/>
        </a:effectRef>
        <a:fontRef idx="minor"/>
      </dsp:style>
    </dsp:sp>
    <dsp:sp modelId="{B847F725-4D0A-42E7-83FA-2465884316F5}">
      <dsp:nvSpPr>
        <dsp:cNvPr id="0" name=""/>
        <dsp:cNvSpPr/>
      </dsp:nvSpPr>
      <dsp:spPr>
        <a:xfrm>
          <a:off x="5121095" y="13204"/>
          <a:ext cx="1432573" cy="1229785"/>
        </a:xfrm>
        <a:prstGeom prst="hexagon">
          <a:avLst>
            <a:gd name="adj" fmla="val 25000"/>
            <a:gd name="vf" fmla="val 115470"/>
          </a:avLst>
        </a:prstGeom>
        <a:solidFill>
          <a:schemeClr val="accent4">
            <a:hueOff val="3780252"/>
            <a:satOff val="-17443"/>
            <a:lumOff val="642"/>
            <a:alphaOff val="0"/>
          </a:schemeClr>
        </a:solidFill>
        <a:ln w="12700" cap="flat" cmpd="sng" algn="ctr">
          <a:solidFill>
            <a:schemeClr val="accent4">
              <a:hueOff val="3780252"/>
              <a:satOff val="-17443"/>
              <a:lumOff val="64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rtlCol="0" anchor="ctr" anchorCtr="0">
          <a:noAutofit/>
        </a:bodyPr>
        <a:lstStyle/>
        <a:p>
          <a:pPr lvl="0" algn="ctr" defTabSz="488950" rtl="0">
            <a:lnSpc>
              <a:spcPct val="90000"/>
            </a:lnSpc>
            <a:spcBef>
              <a:spcPct val="0"/>
            </a:spcBef>
            <a:spcAft>
              <a:spcPct val="35000"/>
            </a:spcAft>
          </a:pPr>
          <a:r>
            <a:rPr lang="ro" sz="1100" kern="1200">
              <a:solidFill>
                <a:schemeClr val="tx1"/>
              </a:solidFill>
            </a:rPr>
            <a:t>Impactul temperaturii asupra funcției renale, boli renale</a:t>
          </a:r>
        </a:p>
      </dsp:txBody>
      <dsp:txXfrm>
        <a:off x="5342958" y="203661"/>
        <a:ext cx="988847" cy="848871"/>
      </dsp:txXfrm>
    </dsp:sp>
    <dsp:sp modelId="{27060480-C56F-42B2-AA17-207975F349A8}">
      <dsp:nvSpPr>
        <dsp:cNvPr id="0" name=""/>
        <dsp:cNvSpPr/>
      </dsp:nvSpPr>
      <dsp:spPr>
        <a:xfrm>
          <a:off x="6360649" y="564176"/>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3615893"/>
              <a:satOff val="-16685"/>
              <a:lumOff val="614"/>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D6CEDF-972D-4334-9447-D4F0A7015426}">
      <dsp:nvSpPr>
        <dsp:cNvPr id="0" name=""/>
        <dsp:cNvSpPr/>
      </dsp:nvSpPr>
      <dsp:spPr>
        <a:xfrm>
          <a:off x="6353612" y="699219"/>
          <a:ext cx="1432573" cy="1229785"/>
        </a:xfrm>
        <a:prstGeom prst="hexagon">
          <a:avLst>
            <a:gd name="adj" fmla="val 25000"/>
            <a:gd name="vf" fmla="val 115470"/>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27000" r="-27000"/>
          </a:stretch>
        </a:blipFill>
        <a:ln w="12700" cap="flat" cmpd="sng" algn="ctr">
          <a:solidFill>
            <a:schemeClr val="accent4">
              <a:hueOff val="3780252"/>
              <a:satOff val="-17443"/>
              <a:lumOff val="642"/>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901DEC-DCAF-4412-BBB6-001E57D40592}">
      <dsp:nvSpPr>
        <dsp:cNvPr id="0" name=""/>
        <dsp:cNvSpPr/>
      </dsp:nvSpPr>
      <dsp:spPr>
        <a:xfrm>
          <a:off x="6639121" y="726227"/>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4067879"/>
              <a:satOff val="-18770"/>
              <a:lumOff val="691"/>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33F0DC-35EA-4144-A234-8F0FEB813333}">
      <dsp:nvSpPr>
        <dsp:cNvPr id="0" name=""/>
        <dsp:cNvSpPr/>
      </dsp:nvSpPr>
      <dsp:spPr>
        <a:xfrm>
          <a:off x="6353612" y="2056244"/>
          <a:ext cx="1432573" cy="1229785"/>
        </a:xfrm>
        <a:prstGeom prst="hexagon">
          <a:avLst>
            <a:gd name="adj" fmla="val 25000"/>
            <a:gd name="vf" fmla="val 115470"/>
          </a:avLst>
        </a:prstGeom>
        <a:solidFill>
          <a:schemeClr val="accent4">
            <a:hueOff val="4725315"/>
            <a:satOff val="-21804"/>
            <a:lumOff val="802"/>
            <a:alphaOff val="0"/>
          </a:schemeClr>
        </a:solidFill>
        <a:ln w="12700" cap="flat" cmpd="sng" algn="ctr">
          <a:solidFill>
            <a:schemeClr val="accent4">
              <a:hueOff val="4725315"/>
              <a:satOff val="-21804"/>
              <a:lumOff val="80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rtlCol="0" anchor="ctr" anchorCtr="0">
          <a:noAutofit/>
        </a:bodyPr>
        <a:lstStyle/>
        <a:p>
          <a:pPr lvl="0" algn="ctr" defTabSz="488950" rtl="0">
            <a:lnSpc>
              <a:spcPct val="90000"/>
            </a:lnSpc>
            <a:spcBef>
              <a:spcPct val="0"/>
            </a:spcBef>
            <a:spcAft>
              <a:spcPct val="35000"/>
            </a:spcAft>
          </a:pPr>
          <a:r>
            <a:rPr lang="ro" sz="1100" kern="1200">
              <a:solidFill>
                <a:schemeClr val="tx1"/>
              </a:solidFill>
            </a:rPr>
            <a:t>Impactul schimbărilor climatice asupra sarcinii, rezultatelor reproductive</a:t>
          </a:r>
        </a:p>
      </dsp:txBody>
      <dsp:txXfrm>
        <a:off x="6575475" y="2246701"/>
        <a:ext cx="988847" cy="848871"/>
      </dsp:txXfrm>
    </dsp:sp>
    <dsp:sp modelId="{82ACFBB6-8725-4056-A9E7-09EFF8570B46}">
      <dsp:nvSpPr>
        <dsp:cNvPr id="0" name=""/>
        <dsp:cNvSpPr/>
      </dsp:nvSpPr>
      <dsp:spPr>
        <a:xfrm>
          <a:off x="6637110" y="3133581"/>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4519866"/>
              <a:satOff val="-20856"/>
              <a:lumOff val="767"/>
              <a:alphaOff val="0"/>
            </a:schemeClr>
          </a:solidFill>
          <a:prstDash val="solid"/>
          <a:miter lim="800000"/>
        </a:ln>
        <a:effectLst/>
      </dsp:spPr>
      <dsp:style>
        <a:lnRef idx="2">
          <a:scrgbClr r="0" g="0" b="0"/>
        </a:lnRef>
        <a:fillRef idx="1">
          <a:scrgbClr r="0" g="0" b="0"/>
        </a:fillRef>
        <a:effectRef idx="0">
          <a:scrgbClr r="0" g="0" b="0"/>
        </a:effectRef>
        <a:fontRef idx="minor"/>
      </dsp:style>
    </dsp:sp>
    <dsp:sp modelId="{AE60F32B-2365-4FEF-BEAA-77A69F0B4B85}">
      <dsp:nvSpPr>
        <dsp:cNvPr id="0" name=""/>
        <dsp:cNvSpPr/>
      </dsp:nvSpPr>
      <dsp:spPr>
        <a:xfrm>
          <a:off x="5121095" y="2729655"/>
          <a:ext cx="1432573" cy="1229785"/>
        </a:xfrm>
        <a:prstGeom prst="hexagon">
          <a:avLst>
            <a:gd name="adj" fmla="val 25000"/>
            <a:gd name="vf" fmla="val 115470"/>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2000" r="-2000"/>
          </a:stretch>
        </a:blipFill>
        <a:ln w="12700" cap="flat" cmpd="sng" algn="ctr">
          <a:solidFill>
            <a:schemeClr val="accent4">
              <a:hueOff val="4725315"/>
              <a:satOff val="-21804"/>
              <a:lumOff val="802"/>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3A32C3-FA43-4B4C-AA2A-C91DC0713889}">
      <dsp:nvSpPr>
        <dsp:cNvPr id="0" name=""/>
        <dsp:cNvSpPr/>
      </dsp:nvSpPr>
      <dsp:spPr>
        <a:xfrm>
          <a:off x="6371707" y="3269224"/>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4971853"/>
              <a:satOff val="-22941"/>
              <a:lumOff val="844"/>
              <a:alphaOff val="0"/>
            </a:schemeClr>
          </a:solidFill>
          <a:prstDash val="solid"/>
          <a:miter lim="800000"/>
        </a:ln>
        <a:effectLst/>
      </dsp:spPr>
      <dsp:style>
        <a:lnRef idx="2">
          <a:scrgbClr r="0" g="0" b="0"/>
        </a:lnRef>
        <a:fillRef idx="1">
          <a:scrgbClr r="0" g="0" b="0"/>
        </a:fillRef>
        <a:effectRef idx="0">
          <a:scrgbClr r="0" g="0" b="0"/>
        </a:effectRef>
        <a:fontRef idx="minor"/>
      </dsp:style>
    </dsp:sp>
    <dsp:sp modelId="{A2E6D3A4-5E36-4E5E-ACC5-A3FB07660AE7}">
      <dsp:nvSpPr>
        <dsp:cNvPr id="0" name=""/>
        <dsp:cNvSpPr/>
      </dsp:nvSpPr>
      <dsp:spPr>
        <a:xfrm>
          <a:off x="2656063" y="2721852"/>
          <a:ext cx="1432573" cy="1229785"/>
        </a:xfrm>
        <a:prstGeom prst="hexagon">
          <a:avLst>
            <a:gd name="adj" fmla="val 25000"/>
            <a:gd name="vf" fmla="val 115470"/>
          </a:avLst>
        </a:prstGeom>
        <a:solidFill>
          <a:schemeClr val="accent4">
            <a:hueOff val="5670378"/>
            <a:satOff val="-26164"/>
            <a:lumOff val="963"/>
            <a:alphaOff val="0"/>
          </a:schemeClr>
        </a:solidFill>
        <a:ln w="12700" cap="flat" cmpd="sng" algn="ctr">
          <a:solidFill>
            <a:schemeClr val="accent4">
              <a:hueOff val="5670378"/>
              <a:satOff val="-26164"/>
              <a:lumOff val="96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rtlCol="0" anchor="ctr" anchorCtr="0">
          <a:noAutofit/>
        </a:bodyPr>
        <a:lstStyle/>
        <a:p>
          <a:pPr lvl="0" algn="ctr" defTabSz="488950" rtl="0">
            <a:lnSpc>
              <a:spcPct val="90000"/>
            </a:lnSpc>
            <a:spcBef>
              <a:spcPct val="0"/>
            </a:spcBef>
            <a:spcAft>
              <a:spcPct val="35000"/>
            </a:spcAft>
          </a:pPr>
          <a:r>
            <a:rPr lang="ro" sz="1100" kern="1200">
              <a:solidFill>
                <a:schemeClr val="tx1"/>
              </a:solidFill>
            </a:rPr>
            <a:t>Impactul schimbărilor climatice asupra bolilor mintale,</a:t>
          </a:r>
        </a:p>
        <a:p>
          <a:pPr lvl="0" algn="ctr" defTabSz="488950" rtl="0">
            <a:lnSpc>
              <a:spcPct val="90000"/>
            </a:lnSpc>
            <a:spcBef>
              <a:spcPct val="0"/>
            </a:spcBef>
            <a:spcAft>
              <a:spcPct val="35000"/>
            </a:spcAft>
          </a:pPr>
          <a:r>
            <a:rPr lang="ro" sz="1100" kern="1200">
              <a:solidFill>
                <a:schemeClr val="tx1"/>
              </a:solidFill>
            </a:rPr>
            <a:t>sarcina ocupațională</a:t>
          </a:r>
        </a:p>
      </dsp:txBody>
      <dsp:txXfrm>
        <a:off x="2877926" y="2912309"/>
        <a:ext cx="988847" cy="848871"/>
      </dsp:txXfrm>
    </dsp:sp>
    <dsp:sp modelId="{10719C10-6181-46AD-9EA6-276197BD8F8E}">
      <dsp:nvSpPr>
        <dsp:cNvPr id="0" name=""/>
        <dsp:cNvSpPr/>
      </dsp:nvSpPr>
      <dsp:spPr>
        <a:xfrm>
          <a:off x="2696276" y="3266823"/>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5423839"/>
              <a:satOff val="-25027"/>
              <a:lumOff val="921"/>
              <a:alphaOff val="0"/>
            </a:schemeClr>
          </a:solidFill>
          <a:prstDash val="solid"/>
          <a:miter lim="800000"/>
        </a:ln>
        <a:effectLst/>
      </dsp:spPr>
      <dsp:style>
        <a:lnRef idx="2">
          <a:scrgbClr r="0" g="0" b="0"/>
        </a:lnRef>
        <a:fillRef idx="1">
          <a:scrgbClr r="0" g="0" b="0"/>
        </a:fillRef>
        <a:effectRef idx="0">
          <a:scrgbClr r="0" g="0" b="0"/>
        </a:effectRef>
        <a:fontRef idx="minor"/>
      </dsp:style>
    </dsp:sp>
    <dsp:sp modelId="{C916F23E-1C47-4B56-9034-77A21C367C72}">
      <dsp:nvSpPr>
        <dsp:cNvPr id="0" name=""/>
        <dsp:cNvSpPr/>
      </dsp:nvSpPr>
      <dsp:spPr>
        <a:xfrm>
          <a:off x="1423547" y="2053391"/>
          <a:ext cx="1432573" cy="1229785"/>
        </a:xfrm>
        <a:prstGeom prst="hexagon">
          <a:avLst>
            <a:gd name="adj" fmla="val 25000"/>
            <a:gd name="vf" fmla="val 115470"/>
          </a:avLst>
        </a:prstGeom>
        <a:blipFill>
          <a:blip xmlns:r="http://schemas.openxmlformats.org/officeDocument/2006/relationships" r:embed="rId7">
            <a:extLst>
              <a:ext uri="{28A0092B-C50C-407E-A947-70E740481C1C}">
                <a14:useLocalDpi xmlns:a14="http://schemas.microsoft.com/office/drawing/2010/main" val="0"/>
              </a:ext>
            </a:extLst>
          </a:blip>
          <a:srcRect/>
          <a:stretch>
            <a:fillRect l="-22000" r="-22000"/>
          </a:stretch>
        </a:blipFill>
        <a:ln w="12700" cap="flat" cmpd="sng" algn="ctr">
          <a:solidFill>
            <a:schemeClr val="accent4">
              <a:hueOff val="5670378"/>
              <a:satOff val="-26164"/>
              <a:lumOff val="963"/>
              <a:alphaOff val="0"/>
            </a:schemeClr>
          </a:solidFill>
          <a:prstDash val="solid"/>
          <a:miter lim="800000"/>
        </a:ln>
        <a:effectLst/>
      </dsp:spPr>
      <dsp:style>
        <a:lnRef idx="2">
          <a:scrgbClr r="0" g="0" b="0"/>
        </a:lnRef>
        <a:fillRef idx="1">
          <a:scrgbClr r="0" g="0" b="0"/>
        </a:fillRef>
        <a:effectRef idx="0">
          <a:scrgbClr r="0" g="0" b="0"/>
        </a:effectRef>
        <a:fontRef idx="minor"/>
      </dsp:style>
    </dsp:sp>
    <dsp:sp modelId="{2310BE5F-F3B3-4CAF-AF22-CA85B05AA7E4}">
      <dsp:nvSpPr>
        <dsp:cNvPr id="0" name=""/>
        <dsp:cNvSpPr/>
      </dsp:nvSpPr>
      <dsp:spPr>
        <a:xfrm>
          <a:off x="2398703" y="3422872"/>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5875826"/>
              <a:satOff val="-27112"/>
              <a:lumOff val="998"/>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EEA194-18A9-413D-A28E-39ECB67B98D2}">
      <dsp:nvSpPr>
        <dsp:cNvPr id="0" name=""/>
        <dsp:cNvSpPr/>
      </dsp:nvSpPr>
      <dsp:spPr>
        <a:xfrm>
          <a:off x="7580096" y="2745259"/>
          <a:ext cx="1432573" cy="1229785"/>
        </a:xfrm>
        <a:prstGeom prst="hexagon">
          <a:avLst>
            <a:gd name="adj" fmla="val 25000"/>
            <a:gd name="vf" fmla="val 115470"/>
          </a:avLst>
        </a:prstGeom>
        <a:solidFill>
          <a:schemeClr val="accent4">
            <a:hueOff val="6615440"/>
            <a:satOff val="-30525"/>
            <a:lumOff val="1123"/>
            <a:alphaOff val="0"/>
          </a:schemeClr>
        </a:solidFill>
        <a:ln w="12700" cap="flat" cmpd="sng" algn="ctr">
          <a:solidFill>
            <a:schemeClr val="accent4">
              <a:hueOff val="6615440"/>
              <a:satOff val="-30525"/>
              <a:lumOff val="112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rtlCol="0" anchor="ctr" anchorCtr="0">
          <a:noAutofit/>
        </a:bodyPr>
        <a:lstStyle/>
        <a:p>
          <a:pPr lvl="0" algn="ctr" defTabSz="488950" rtl="0">
            <a:lnSpc>
              <a:spcPct val="90000"/>
            </a:lnSpc>
            <a:spcBef>
              <a:spcPct val="0"/>
            </a:spcBef>
            <a:spcAft>
              <a:spcPct val="35000"/>
            </a:spcAft>
          </a:pPr>
          <a:r>
            <a:rPr lang="ro" sz="1100" kern="1200">
              <a:solidFill>
                <a:schemeClr val="tx1"/>
              </a:solidFill>
            </a:rPr>
            <a:t>Aspecte farmacologice, medicatie</a:t>
          </a:r>
        </a:p>
      </dsp:txBody>
      <dsp:txXfrm>
        <a:off x="7801959" y="2935716"/>
        <a:ext cx="988847" cy="848871"/>
      </dsp:txXfrm>
    </dsp:sp>
    <dsp:sp modelId="{12E07EC1-FB6C-4731-984D-36D19FE4C6B1}">
      <dsp:nvSpPr>
        <dsp:cNvPr id="0" name=""/>
        <dsp:cNvSpPr/>
      </dsp:nvSpPr>
      <dsp:spPr>
        <a:xfrm>
          <a:off x="7863595" y="3822597"/>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6327812"/>
              <a:satOff val="-29198"/>
              <a:lumOff val="1074"/>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8806C3-F1EE-4B57-B47D-861DFF79FAB0}">
      <dsp:nvSpPr>
        <dsp:cNvPr id="0" name=""/>
        <dsp:cNvSpPr/>
      </dsp:nvSpPr>
      <dsp:spPr>
        <a:xfrm>
          <a:off x="6360731" y="3418670"/>
          <a:ext cx="1432573" cy="1229785"/>
        </a:xfrm>
        <a:prstGeom prst="hexagon">
          <a:avLst>
            <a:gd name="adj" fmla="val 25000"/>
            <a:gd name="vf" fmla="val 115470"/>
          </a:avLst>
        </a:prstGeom>
        <a:blipFill>
          <a:blip xmlns:r="http://schemas.openxmlformats.org/officeDocument/2006/relationships" r:embed="rId8">
            <a:extLst>
              <a:ext uri="{28A0092B-C50C-407E-A947-70E740481C1C}">
                <a14:useLocalDpi xmlns:a14="http://schemas.microsoft.com/office/drawing/2010/main" val="0"/>
              </a:ext>
            </a:extLst>
          </a:blip>
          <a:srcRect/>
          <a:stretch>
            <a:fillRect l="-4000" r="-4000"/>
          </a:stretch>
        </a:blipFill>
        <a:ln w="12700" cap="flat" cmpd="sng" algn="ctr">
          <a:solidFill>
            <a:schemeClr val="accent4">
              <a:hueOff val="6615440"/>
              <a:satOff val="-30525"/>
              <a:lumOff val="1123"/>
              <a:alphaOff val="0"/>
            </a:schemeClr>
          </a:solidFill>
          <a:prstDash val="solid"/>
          <a:miter lim="800000"/>
        </a:ln>
        <a:effectLst/>
      </dsp:spPr>
      <dsp:style>
        <a:lnRef idx="2">
          <a:scrgbClr r="0" g="0" b="0"/>
        </a:lnRef>
        <a:fillRef idx="1">
          <a:scrgbClr r="0" g="0" b="0"/>
        </a:fillRef>
        <a:effectRef idx="0">
          <a:scrgbClr r="0" g="0" b="0"/>
        </a:effectRef>
        <a:fontRef idx="minor"/>
      </dsp:style>
    </dsp:sp>
    <dsp:sp modelId="{8777B6C1-86D6-489D-9769-CABA26DE2476}">
      <dsp:nvSpPr>
        <dsp:cNvPr id="0" name=""/>
        <dsp:cNvSpPr/>
      </dsp:nvSpPr>
      <dsp:spPr>
        <a:xfrm>
          <a:off x="7598191" y="3958239"/>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6779799"/>
              <a:satOff val="-31283"/>
              <a:lumOff val="1151"/>
              <a:alphaOff val="0"/>
            </a:schemeClr>
          </a:solidFill>
          <a:prstDash val="solid"/>
          <a:miter lim="800000"/>
        </a:ln>
        <a:effectLst/>
      </dsp:spPr>
      <dsp:style>
        <a:lnRef idx="2">
          <a:scrgbClr r="0" g="0" b="0"/>
        </a:lnRef>
        <a:fillRef idx="1">
          <a:scrgbClr r="0" g="0" b="0"/>
        </a:fillRef>
        <a:effectRef idx="0">
          <a:scrgbClr r="0" g="0" b="0"/>
        </a:effectRef>
        <a:fontRef idx="minor"/>
      </dsp:style>
    </dsp:sp>
    <dsp:sp modelId="{DD9B69BF-1E11-44A3-B387-DA2A5F9A8D48}">
      <dsp:nvSpPr>
        <dsp:cNvPr id="0" name=""/>
        <dsp:cNvSpPr/>
      </dsp:nvSpPr>
      <dsp:spPr>
        <a:xfrm>
          <a:off x="7588303" y="49528"/>
          <a:ext cx="1432573" cy="1229785"/>
        </a:xfrm>
        <a:prstGeom prst="hexagon">
          <a:avLst>
            <a:gd name="adj" fmla="val 25000"/>
            <a:gd name="vf" fmla="val 115470"/>
          </a:avLst>
        </a:prstGeom>
        <a:solidFill>
          <a:schemeClr val="accent4">
            <a:hueOff val="7560504"/>
            <a:satOff val="-34886"/>
            <a:lumOff val="1284"/>
            <a:alphaOff val="0"/>
          </a:schemeClr>
        </a:solidFill>
        <a:ln w="12700" cap="flat" cmpd="sng" algn="ctr">
          <a:solidFill>
            <a:schemeClr val="accent4">
              <a:hueOff val="7560504"/>
              <a:satOff val="-34886"/>
              <a:lumOff val="128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rtlCol="0" anchor="ctr" anchorCtr="0">
          <a:noAutofit/>
        </a:bodyPr>
        <a:lstStyle/>
        <a:p>
          <a:pPr lvl="0" algn="ctr" defTabSz="488950" rtl="0">
            <a:lnSpc>
              <a:spcPct val="90000"/>
            </a:lnSpc>
            <a:spcBef>
              <a:spcPct val="0"/>
            </a:spcBef>
            <a:spcAft>
              <a:spcPct val="35000"/>
            </a:spcAft>
          </a:pPr>
          <a:r>
            <a:rPr lang="ro" sz="1100" kern="1200">
              <a:solidFill>
                <a:schemeClr val="tx1"/>
              </a:solidFill>
            </a:rPr>
            <a:t>Impactul schimbărilor climatice asupra VBD și a altor infecții</a:t>
          </a:r>
        </a:p>
      </dsp:txBody>
      <dsp:txXfrm>
        <a:off x="7810166" y="239985"/>
        <a:ext cx="988847" cy="848871"/>
      </dsp:txXfrm>
    </dsp:sp>
    <dsp:sp modelId="{792AD40F-D262-4AF3-B525-1499F486AD3D}">
      <dsp:nvSpPr>
        <dsp:cNvPr id="0" name=""/>
        <dsp:cNvSpPr/>
      </dsp:nvSpPr>
      <dsp:spPr>
        <a:xfrm>
          <a:off x="8575357" y="1107947"/>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7231786"/>
              <a:satOff val="-33369"/>
              <a:lumOff val="1228"/>
              <a:alphaOff val="0"/>
            </a:schemeClr>
          </a:solidFill>
          <a:prstDash val="solid"/>
          <a:miter lim="800000"/>
        </a:ln>
        <a:effectLst/>
      </dsp:spPr>
      <dsp:style>
        <a:lnRef idx="2">
          <a:scrgbClr r="0" g="0" b="0"/>
        </a:lnRef>
        <a:fillRef idx="1">
          <a:scrgbClr r="0" g="0" b="0"/>
        </a:fillRef>
        <a:effectRef idx="0">
          <a:scrgbClr r="0" g="0" b="0"/>
        </a:effectRef>
        <a:fontRef idx="minor"/>
      </dsp:style>
    </dsp:sp>
    <dsp:sp modelId="{F21134ED-D87B-4528-807A-C5321134FAC2}">
      <dsp:nvSpPr>
        <dsp:cNvPr id="0" name=""/>
        <dsp:cNvSpPr/>
      </dsp:nvSpPr>
      <dsp:spPr>
        <a:xfrm>
          <a:off x="7585122" y="1384033"/>
          <a:ext cx="1432573" cy="1229785"/>
        </a:xfrm>
        <a:prstGeom prst="hexagon">
          <a:avLst>
            <a:gd name="adj" fmla="val 25000"/>
            <a:gd name="vf" fmla="val 115470"/>
          </a:avLst>
        </a:prstGeom>
        <a:blipFill>
          <a:blip xmlns:r="http://schemas.openxmlformats.org/officeDocument/2006/relationships" r:embed="rId9">
            <a:extLst>
              <a:ext uri="{28A0092B-C50C-407E-A947-70E740481C1C}">
                <a14:useLocalDpi xmlns:a14="http://schemas.microsoft.com/office/drawing/2010/main" val="0"/>
              </a:ext>
            </a:extLst>
          </a:blip>
          <a:srcRect/>
          <a:stretch>
            <a:fillRect t="-22000" b="-22000"/>
          </a:stretch>
        </a:blipFill>
        <a:ln w="12700" cap="flat" cmpd="sng" algn="ctr">
          <a:solidFill>
            <a:schemeClr val="accent4">
              <a:hueOff val="7560504"/>
              <a:satOff val="-34886"/>
              <a:lumOff val="1284"/>
              <a:alphaOff val="0"/>
            </a:schemeClr>
          </a:solidFill>
          <a:prstDash val="solid"/>
          <a:miter lim="800000"/>
        </a:ln>
        <a:effectLst/>
      </dsp:spPr>
      <dsp:style>
        <a:lnRef idx="2">
          <a:scrgbClr r="0" g="0" b="0"/>
        </a:lnRef>
        <a:fillRef idx="1">
          <a:scrgbClr r="0" g="0" b="0"/>
        </a:fillRef>
        <a:effectRef idx="0">
          <a:scrgbClr r="0" g="0" b="0"/>
        </a:effectRef>
        <a:fontRef idx="minor"/>
      </dsp:style>
    </dsp:sp>
    <dsp:sp modelId="{6E1F78BF-5D24-4D32-A0EA-7CD1F838F630}">
      <dsp:nvSpPr>
        <dsp:cNvPr id="0" name=""/>
        <dsp:cNvSpPr/>
      </dsp:nvSpPr>
      <dsp:spPr>
        <a:xfrm>
          <a:off x="8575357" y="1391235"/>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7683773"/>
              <a:satOff val="-35455"/>
              <a:lumOff val="1305"/>
              <a:alphaOff val="0"/>
            </a:schemeClr>
          </a:solidFill>
          <a:prstDash val="solid"/>
          <a:miter lim="800000"/>
        </a:ln>
        <a:effectLst/>
      </dsp:spPr>
      <dsp:style>
        <a:lnRef idx="2">
          <a:scrgbClr r="0" g="0" b="0"/>
        </a:lnRef>
        <a:fillRef idx="1">
          <a:scrgbClr r="0" g="0" b="0"/>
        </a:fillRef>
        <a:effectRef idx="0">
          <a:scrgbClr r="0" g="0" b="0"/>
        </a:effectRef>
        <a:fontRef idx="minor"/>
      </dsp:style>
    </dsp:sp>
    <dsp:sp modelId="{33139F63-D472-4B28-8CF1-FB3BAA91A81D}">
      <dsp:nvSpPr>
        <dsp:cNvPr id="0" name=""/>
        <dsp:cNvSpPr/>
      </dsp:nvSpPr>
      <dsp:spPr>
        <a:xfrm>
          <a:off x="3883553" y="3410868"/>
          <a:ext cx="1432573" cy="1229785"/>
        </a:xfrm>
        <a:prstGeom prst="hexagon">
          <a:avLst>
            <a:gd name="adj" fmla="val 25000"/>
            <a:gd name="vf" fmla="val 115470"/>
          </a:avLst>
        </a:prstGeom>
        <a:solidFill>
          <a:schemeClr val="accent4">
            <a:hueOff val="8505566"/>
            <a:satOff val="-39247"/>
            <a:lumOff val="1444"/>
            <a:alphaOff val="0"/>
          </a:schemeClr>
        </a:solidFill>
        <a:ln w="12700" cap="flat" cmpd="sng" algn="ctr">
          <a:solidFill>
            <a:schemeClr val="accent4">
              <a:hueOff val="8505566"/>
              <a:satOff val="-39247"/>
              <a:lumOff val="144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rtlCol="0" anchor="ctr" anchorCtr="0">
          <a:noAutofit/>
        </a:bodyPr>
        <a:lstStyle/>
        <a:p>
          <a:pPr lvl="0" algn="ctr" defTabSz="488950" rtl="0">
            <a:lnSpc>
              <a:spcPct val="90000"/>
            </a:lnSpc>
            <a:spcBef>
              <a:spcPct val="0"/>
            </a:spcBef>
            <a:spcAft>
              <a:spcPct val="35000"/>
            </a:spcAft>
          </a:pPr>
          <a:r>
            <a:rPr lang="ro" sz="1100" kern="1200">
              <a:solidFill>
                <a:schemeClr val="tx1"/>
              </a:solidFill>
            </a:rPr>
            <a:t>Impactul schimbărilor climatice asupra bolilor transmise prin apă, algelor toxice, balneologiei</a:t>
          </a:r>
        </a:p>
      </dsp:txBody>
      <dsp:txXfrm>
        <a:off x="4105416" y="3601325"/>
        <a:ext cx="988847" cy="848871"/>
      </dsp:txXfrm>
    </dsp:sp>
    <dsp:sp modelId="{BB29A43F-A63D-468E-8B89-3B0C41D5A9AD}">
      <dsp:nvSpPr>
        <dsp:cNvPr id="0" name=""/>
        <dsp:cNvSpPr/>
      </dsp:nvSpPr>
      <dsp:spPr>
        <a:xfrm>
          <a:off x="4167052" y="4488205"/>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8135759"/>
              <a:satOff val="-37540"/>
              <a:lumOff val="1381"/>
              <a:alphaOff val="0"/>
            </a:schemeClr>
          </a:solidFill>
          <a:prstDash val="solid"/>
          <a:miter lim="800000"/>
        </a:ln>
        <a:effectLst/>
      </dsp:spPr>
      <dsp:style>
        <a:lnRef idx="2">
          <a:scrgbClr r="0" g="0" b="0"/>
        </a:lnRef>
        <a:fillRef idx="1">
          <a:scrgbClr r="0" g="0" b="0"/>
        </a:fillRef>
        <a:effectRef idx="0">
          <a:scrgbClr r="0" g="0" b="0"/>
        </a:effectRef>
        <a:fontRef idx="minor"/>
      </dsp:style>
    </dsp:sp>
    <dsp:sp modelId="{6D6C7982-D9FA-42F4-9F32-36A10B9CD927}">
      <dsp:nvSpPr>
        <dsp:cNvPr id="0" name=""/>
        <dsp:cNvSpPr/>
      </dsp:nvSpPr>
      <dsp:spPr>
        <a:xfrm>
          <a:off x="2651037" y="4084279"/>
          <a:ext cx="1432573" cy="1229785"/>
        </a:xfrm>
        <a:prstGeom prst="hexagon">
          <a:avLst>
            <a:gd name="adj" fmla="val 25000"/>
            <a:gd name="vf" fmla="val 115470"/>
          </a:avLst>
        </a:prstGeom>
        <a:blipFill>
          <a:blip xmlns:r="http://schemas.openxmlformats.org/officeDocument/2006/relationships" r:embed="rId10">
            <a:extLst>
              <a:ext uri="{28A0092B-C50C-407E-A947-70E740481C1C}">
                <a14:useLocalDpi xmlns:a14="http://schemas.microsoft.com/office/drawing/2010/main" val="0"/>
              </a:ext>
            </a:extLst>
          </a:blip>
          <a:srcRect/>
          <a:stretch>
            <a:fillRect l="-22000" r="-22000"/>
          </a:stretch>
        </a:blipFill>
        <a:ln w="12700" cap="flat" cmpd="sng" algn="ctr">
          <a:solidFill>
            <a:schemeClr val="accent4">
              <a:hueOff val="8505566"/>
              <a:satOff val="-39247"/>
              <a:lumOff val="1444"/>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5C8D7E-37AE-4CE3-88DE-63DE50D3CC01}">
      <dsp:nvSpPr>
        <dsp:cNvPr id="0" name=""/>
        <dsp:cNvSpPr/>
      </dsp:nvSpPr>
      <dsp:spPr>
        <a:xfrm>
          <a:off x="3901648" y="4623848"/>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8587745"/>
              <a:satOff val="-39626"/>
              <a:lumOff val="1458"/>
              <a:alphaOff val="0"/>
            </a:schemeClr>
          </a:solidFill>
          <a:prstDash val="solid"/>
          <a:miter lim="800000"/>
        </a:ln>
        <a:effectLst/>
      </dsp:spPr>
      <dsp:style>
        <a:lnRef idx="2">
          <a:scrgbClr r="0" g="0" b="0"/>
        </a:lnRef>
        <a:fillRef idx="1">
          <a:scrgbClr r="0" g="0" b="0"/>
        </a:fillRef>
        <a:effectRef idx="0">
          <a:scrgbClr r="0" g="0" b="0"/>
        </a:effectRef>
        <a:fontRef idx="minor"/>
      </dsp:style>
    </dsp:sp>
    <dsp:sp modelId="{3A153FFD-BE38-46F7-B6D2-CD50D2070CC7}">
      <dsp:nvSpPr>
        <dsp:cNvPr id="0" name=""/>
        <dsp:cNvSpPr/>
      </dsp:nvSpPr>
      <dsp:spPr>
        <a:xfrm>
          <a:off x="6412854" y="4758444"/>
          <a:ext cx="1432573" cy="1229785"/>
        </a:xfrm>
        <a:prstGeom prst="hexagon">
          <a:avLst>
            <a:gd name="adj" fmla="val 25000"/>
            <a:gd name="vf" fmla="val 115470"/>
          </a:avLst>
        </a:prstGeom>
        <a:solidFill>
          <a:schemeClr val="accent4">
            <a:hueOff val="9450630"/>
            <a:satOff val="-43607"/>
            <a:lumOff val="1605"/>
            <a:alphaOff val="0"/>
          </a:schemeClr>
        </a:solidFill>
        <a:ln w="12700" cap="flat" cmpd="sng" algn="ctr">
          <a:solidFill>
            <a:schemeClr val="accent4">
              <a:hueOff val="9450630"/>
              <a:satOff val="-43607"/>
              <a:lumOff val="160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rtlCol="0" anchor="ctr" anchorCtr="0">
          <a:noAutofit/>
        </a:bodyPr>
        <a:lstStyle/>
        <a:p>
          <a:pPr lvl="0" algn="ctr" defTabSz="488950" rtl="0">
            <a:lnSpc>
              <a:spcPct val="90000"/>
            </a:lnSpc>
            <a:spcBef>
              <a:spcPct val="0"/>
            </a:spcBef>
            <a:spcAft>
              <a:spcPct val="35000"/>
            </a:spcAft>
          </a:pPr>
          <a:r>
            <a:rPr lang="ro" sz="1100" kern="1200">
              <a:solidFill>
                <a:schemeClr val="tx1"/>
              </a:solidFill>
            </a:rPr>
            <a:t>Impactul schimbărilor climatice asupra alergiilor, bolilor dermice</a:t>
          </a:r>
        </a:p>
      </dsp:txBody>
      <dsp:txXfrm>
        <a:off x="6634717" y="4948901"/>
        <a:ext cx="988847" cy="848871"/>
      </dsp:txXfrm>
    </dsp:sp>
    <dsp:sp modelId="{58AE7676-D850-45F0-91D7-B771714DA9C7}">
      <dsp:nvSpPr>
        <dsp:cNvPr id="0" name=""/>
        <dsp:cNvSpPr/>
      </dsp:nvSpPr>
      <dsp:spPr>
        <a:xfrm>
          <a:off x="6378744" y="5319466"/>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9039732"/>
              <a:satOff val="-41711"/>
              <a:lumOff val="1535"/>
              <a:alphaOff val="0"/>
            </a:schemeClr>
          </a:solidFill>
          <a:prstDash val="solid"/>
          <a:miter lim="800000"/>
        </a:ln>
        <a:effectLst/>
      </dsp:spPr>
      <dsp:style>
        <a:lnRef idx="2">
          <a:scrgbClr r="0" g="0" b="0"/>
        </a:lnRef>
        <a:fillRef idx="1">
          <a:scrgbClr r="0" g="0" b="0"/>
        </a:fillRef>
        <a:effectRef idx="0">
          <a:scrgbClr r="0" g="0" b="0"/>
        </a:effectRef>
        <a:fontRef idx="minor"/>
      </dsp:style>
    </dsp:sp>
    <dsp:sp modelId="{3B495533-F451-46FB-906D-81A44C97E23E}">
      <dsp:nvSpPr>
        <dsp:cNvPr id="0" name=""/>
        <dsp:cNvSpPr/>
      </dsp:nvSpPr>
      <dsp:spPr>
        <a:xfrm>
          <a:off x="5112048" y="4090881"/>
          <a:ext cx="1432573" cy="1229785"/>
        </a:xfrm>
        <a:prstGeom prst="hexagon">
          <a:avLst>
            <a:gd name="adj" fmla="val 25000"/>
            <a:gd name="vf" fmla="val 115470"/>
          </a:avLst>
        </a:prstGeom>
        <a:blipFill>
          <a:blip xmlns:r="http://schemas.openxmlformats.org/officeDocument/2006/relationships" r:embed="rId11">
            <a:extLst>
              <a:ext uri="{28A0092B-C50C-407E-A947-70E740481C1C}">
                <a14:useLocalDpi xmlns:a14="http://schemas.microsoft.com/office/drawing/2010/main" val="0"/>
              </a:ext>
            </a:extLst>
          </a:blip>
          <a:srcRect/>
          <a:stretch>
            <a:fillRect l="-1000" r="-1000"/>
          </a:stretch>
        </a:blipFill>
        <a:ln w="12700" cap="flat" cmpd="sng" algn="ctr">
          <a:solidFill>
            <a:schemeClr val="accent4">
              <a:hueOff val="9450630"/>
              <a:satOff val="-43607"/>
              <a:lumOff val="1605"/>
              <a:alphaOff val="0"/>
            </a:schemeClr>
          </a:solidFill>
          <a:prstDash val="solid"/>
          <a:miter lim="800000"/>
        </a:ln>
        <a:effectLst/>
      </dsp:spPr>
      <dsp:style>
        <a:lnRef idx="2">
          <a:scrgbClr r="0" g="0" b="0"/>
        </a:lnRef>
        <a:fillRef idx="1">
          <a:scrgbClr r="0" g="0" b="0"/>
        </a:fillRef>
        <a:effectRef idx="0">
          <a:scrgbClr r="0" g="0" b="0"/>
        </a:effectRef>
        <a:fontRef idx="minor"/>
      </dsp:style>
    </dsp:sp>
    <dsp:sp modelId="{7F037512-036A-40F4-9ED2-2CFCD1C7D98D}">
      <dsp:nvSpPr>
        <dsp:cNvPr id="0" name=""/>
        <dsp:cNvSpPr/>
      </dsp:nvSpPr>
      <dsp:spPr>
        <a:xfrm>
          <a:off x="6097256" y="5155014"/>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9491719"/>
              <a:satOff val="-43797"/>
              <a:lumOff val="1612"/>
              <a:alphaOff val="0"/>
            </a:schemeClr>
          </a:solidFill>
          <a:prstDash val="solid"/>
          <a:miter lim="800000"/>
        </a:ln>
        <a:effectLst/>
      </dsp:spPr>
      <dsp:style>
        <a:lnRef idx="2">
          <a:scrgbClr r="0" g="0" b="0"/>
        </a:lnRef>
        <a:fillRef idx="1">
          <a:scrgbClr r="0" g="0" b="0"/>
        </a:fillRef>
        <a:effectRef idx="0">
          <a:scrgbClr r="0" g="0" b="0"/>
        </a:effectRef>
        <a:fontRef idx="minor"/>
      </dsp:style>
    </dsp:sp>
    <dsp:sp modelId="{DA00395B-0A7D-4E22-B4B0-ABE52B625B3A}">
      <dsp:nvSpPr>
        <dsp:cNvPr id="0" name=""/>
        <dsp:cNvSpPr/>
      </dsp:nvSpPr>
      <dsp:spPr>
        <a:xfrm>
          <a:off x="5095371" y="2737469"/>
          <a:ext cx="1432573" cy="1229785"/>
        </a:xfrm>
        <a:prstGeom prst="hexagon">
          <a:avLst>
            <a:gd name="adj" fmla="val 25000"/>
            <a:gd name="vf" fmla="val 115470"/>
          </a:avLst>
        </a:prstGeom>
        <a:solidFill>
          <a:schemeClr val="accent4">
            <a:hueOff val="10395692"/>
            <a:satOff val="-47968"/>
            <a:lumOff val="1765"/>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rtlCol="0" anchor="ctr" anchorCtr="0">
          <a:noAutofit/>
        </a:bodyPr>
        <a:lstStyle/>
        <a:p>
          <a:pPr lvl="0" algn="ctr" defTabSz="488950" rtl="0">
            <a:lnSpc>
              <a:spcPct val="90000"/>
            </a:lnSpc>
            <a:spcBef>
              <a:spcPct val="0"/>
            </a:spcBef>
            <a:spcAft>
              <a:spcPct val="35000"/>
            </a:spcAft>
          </a:pPr>
          <a:r>
            <a:rPr lang="ro" sz="1100" kern="1200">
              <a:solidFill>
                <a:schemeClr val="tx1"/>
              </a:solidFill>
            </a:rPr>
            <a:t>Impactul schimbării asupra cancerului, bolilor fungice, micotoxinelor Impactul climei</a:t>
          </a:r>
        </a:p>
      </dsp:txBody>
      <dsp:txXfrm>
        <a:off x="5317234" y="2927926"/>
        <a:ext cx="988847" cy="848871"/>
      </dsp:txXfrm>
    </dsp:sp>
    <dsp:sp modelId="{F1EDE45F-12F6-4FDA-93B8-6DDED66CB6D6}">
      <dsp:nvSpPr>
        <dsp:cNvPr id="0" name=""/>
        <dsp:cNvSpPr/>
      </dsp:nvSpPr>
      <dsp:spPr>
        <a:xfrm>
          <a:off x="8831713" y="4644854"/>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9943705"/>
              <a:satOff val="-45882"/>
              <a:lumOff val="1688"/>
              <a:alphaOff val="0"/>
            </a:schemeClr>
          </a:solidFill>
          <a:prstDash val="solid"/>
          <a:miter lim="800000"/>
        </a:ln>
        <a:effectLst/>
      </dsp:spPr>
      <dsp:style>
        <a:lnRef idx="2">
          <a:scrgbClr r="0" g="0" b="0"/>
        </a:lnRef>
        <a:fillRef idx="1">
          <a:scrgbClr r="0" g="0" b="0"/>
        </a:fillRef>
        <a:effectRef idx="0">
          <a:scrgbClr r="0" g="0" b="0"/>
        </a:effectRef>
        <a:fontRef idx="minor"/>
      </dsp:style>
    </dsp:sp>
    <dsp:sp modelId="{AC126581-AAA3-45A5-9039-B8ED9DE76504}">
      <dsp:nvSpPr>
        <dsp:cNvPr id="0" name=""/>
        <dsp:cNvSpPr/>
      </dsp:nvSpPr>
      <dsp:spPr>
        <a:xfrm>
          <a:off x="7569797" y="4073773"/>
          <a:ext cx="1432573" cy="1229785"/>
        </a:xfrm>
        <a:prstGeom prst="hexagon">
          <a:avLst>
            <a:gd name="adj" fmla="val 25000"/>
            <a:gd name="vf" fmla="val 115470"/>
          </a:avLst>
        </a:prstGeom>
        <a:blipFill>
          <a:blip xmlns:r="http://schemas.openxmlformats.org/officeDocument/2006/relationships" r:embed="rId12">
            <a:extLst>
              <a:ext uri="{28A0092B-C50C-407E-A947-70E740481C1C}">
                <a14:useLocalDpi xmlns:a14="http://schemas.microsoft.com/office/drawing/2010/main" val="0"/>
              </a:ext>
            </a:extLst>
          </a:blip>
          <a:srcRect/>
          <a:stretch>
            <a:fillRect t="-8000" b="-8000"/>
          </a:stretch>
        </a:blip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32A94BEA-7F70-46C9-9CF7-E60BEF825920}">
      <dsp:nvSpPr>
        <dsp:cNvPr id="0" name=""/>
        <dsp:cNvSpPr/>
      </dsp:nvSpPr>
      <dsp:spPr>
        <a:xfrm>
          <a:off x="9097116" y="4509212"/>
          <a:ext cx="166882" cy="144045"/>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235FEE-44C8-4ADF-BD65-5BF438D81B38}">
      <dsp:nvSpPr>
        <dsp:cNvPr id="0" name=""/>
        <dsp:cNvSpPr/>
      </dsp:nvSpPr>
      <dsp:spPr>
        <a:xfrm>
          <a:off x="39683" y="352655"/>
          <a:ext cx="1405192" cy="1211788"/>
        </a:xfrm>
        <a:prstGeom prst="hexagon">
          <a:avLst>
            <a:gd name="adj" fmla="val 25000"/>
            <a:gd name="vf" fmla="val 11547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rtlCol="0" anchor="ctr" anchorCtr="0">
          <a:noAutofit/>
        </a:bodyPr>
        <a:lstStyle/>
        <a:p>
          <a:pPr lvl="0" algn="ctr" defTabSz="533400" rtl="0">
            <a:lnSpc>
              <a:spcPct val="90000"/>
            </a:lnSpc>
            <a:spcBef>
              <a:spcPct val="0"/>
            </a:spcBef>
            <a:spcAft>
              <a:spcPct val="35000"/>
            </a:spcAft>
          </a:pPr>
          <a:r>
            <a:rPr lang="ro" sz="1200" kern="1200">
              <a:solidFill>
                <a:schemeClr val="tx1"/>
              </a:solidFill>
            </a:rPr>
            <a:t>Impactul incendiilor forestiere, al secetelor și al fenomenelor meteorologice extreme</a:t>
          </a:r>
        </a:p>
      </dsp:txBody>
      <dsp:txXfrm>
        <a:off x="257765" y="540721"/>
        <a:ext cx="969028" cy="835656"/>
      </dsp:txXfrm>
    </dsp:sp>
    <dsp:sp modelId="{D8234F8A-7A01-4199-9608-B9D9E8CB04A5}">
      <dsp:nvSpPr>
        <dsp:cNvPr id="0" name=""/>
        <dsp:cNvSpPr/>
      </dsp:nvSpPr>
      <dsp:spPr>
        <a:xfrm>
          <a:off x="1218819" y="2959645"/>
          <a:ext cx="164185" cy="141707"/>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8FEA177-7325-4B06-9253-6AA12037DCDC}">
      <dsp:nvSpPr>
        <dsp:cNvPr id="0" name=""/>
        <dsp:cNvSpPr/>
      </dsp:nvSpPr>
      <dsp:spPr>
        <a:xfrm>
          <a:off x="0" y="1771722"/>
          <a:ext cx="1405192" cy="1211788"/>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4000" r="-24000"/>
          </a:stretch>
        </a:blip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98A65CC-F3BC-4510-AAE2-8E43221797AF}">
      <dsp:nvSpPr>
        <dsp:cNvPr id="0" name=""/>
        <dsp:cNvSpPr/>
      </dsp:nvSpPr>
      <dsp:spPr>
        <a:xfrm>
          <a:off x="957503" y="2816259"/>
          <a:ext cx="164185" cy="141707"/>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3465231"/>
              <a:satOff val="-15989"/>
              <a:lumOff val="588"/>
              <a:alphaOff val="0"/>
            </a:schemeClr>
          </a:solidFill>
          <a:prstDash val="solid"/>
          <a:miter lim="800000"/>
        </a:ln>
        <a:effectLst/>
      </dsp:spPr>
      <dsp:style>
        <a:lnRef idx="2">
          <a:scrgbClr r="0" g="0" b="0"/>
        </a:lnRef>
        <a:fillRef idx="1">
          <a:scrgbClr r="0" g="0" b="0"/>
        </a:fillRef>
        <a:effectRef idx="0">
          <a:scrgbClr r="0" g="0" b="0"/>
        </a:effectRef>
        <a:fontRef idx="minor"/>
      </dsp:style>
    </dsp:sp>
    <dsp:sp modelId="{A0114D93-26A1-45A6-B52B-40CBAED144F7}">
      <dsp:nvSpPr>
        <dsp:cNvPr id="0" name=""/>
        <dsp:cNvSpPr/>
      </dsp:nvSpPr>
      <dsp:spPr>
        <a:xfrm>
          <a:off x="51460" y="3119849"/>
          <a:ext cx="1405192" cy="1211788"/>
        </a:xfrm>
        <a:prstGeom prst="hexagon">
          <a:avLst>
            <a:gd name="adj" fmla="val 25000"/>
            <a:gd name="vf" fmla="val 115470"/>
          </a:avLst>
        </a:prstGeom>
        <a:solidFill>
          <a:schemeClr val="accent4">
            <a:hueOff val="10395692"/>
            <a:satOff val="-47968"/>
            <a:lumOff val="1765"/>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rtlCol="0" anchor="ctr" anchorCtr="0">
          <a:noAutofit/>
        </a:bodyPr>
        <a:lstStyle/>
        <a:p>
          <a:pPr lvl="0" algn="ctr" defTabSz="533400" rtl="0">
            <a:lnSpc>
              <a:spcPct val="90000"/>
            </a:lnSpc>
            <a:spcBef>
              <a:spcPct val="0"/>
            </a:spcBef>
            <a:spcAft>
              <a:spcPct val="35000"/>
            </a:spcAft>
          </a:pPr>
          <a:r>
            <a:rPr lang="ro" sz="1200" kern="1200">
              <a:solidFill>
                <a:schemeClr val="tx1"/>
              </a:solidFill>
            </a:rPr>
            <a:t>Ecologizarea asistenței medicale, adaptare, inegalități</a:t>
          </a:r>
        </a:p>
      </dsp:txBody>
      <dsp:txXfrm>
        <a:off x="269542" y="3307915"/>
        <a:ext cx="969028" cy="835656"/>
      </dsp:txXfrm>
    </dsp:sp>
    <dsp:sp modelId="{CFABD321-6699-47CA-98A9-F9A4912BA586}">
      <dsp:nvSpPr>
        <dsp:cNvPr id="0" name=""/>
        <dsp:cNvSpPr/>
      </dsp:nvSpPr>
      <dsp:spPr>
        <a:xfrm>
          <a:off x="994777" y="3156836"/>
          <a:ext cx="164185" cy="141707"/>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6930461"/>
              <a:satOff val="-31979"/>
              <a:lumOff val="1177"/>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18AE5A-969A-4947-B2CC-549A3DB54A4B}">
      <dsp:nvSpPr>
        <dsp:cNvPr id="0" name=""/>
        <dsp:cNvSpPr/>
      </dsp:nvSpPr>
      <dsp:spPr>
        <a:xfrm>
          <a:off x="1297361" y="3758448"/>
          <a:ext cx="1405192" cy="1211788"/>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9000" r="-19000"/>
          </a:stretch>
        </a:blip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AB7144FC-8121-4BBB-B343-7AFFA4B6722D}">
      <dsp:nvSpPr>
        <dsp:cNvPr id="0" name=""/>
        <dsp:cNvSpPr/>
      </dsp:nvSpPr>
      <dsp:spPr>
        <a:xfrm>
          <a:off x="1610864" y="3782709"/>
          <a:ext cx="164185" cy="141707"/>
        </a:xfrm>
        <a:prstGeom prst="hexagon">
          <a:avLst>
            <a:gd name="adj" fmla="val 25000"/>
            <a:gd name="vf" fmla="val 115470"/>
          </a:avLst>
        </a:prstGeom>
        <a:solidFill>
          <a:schemeClr val="lt1">
            <a:hueOff val="0"/>
            <a:satOff val="0"/>
            <a:lumOff val="0"/>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2AC4F305-BB49-BD49-9BA0-956873554DA4}"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A18A888-7EFF-884A-8578-A50BE6E7AD7F}" type="slidenum">
              <a:rPr lang="en-US" smtClean="0"/>
              <a:t>‹#›</a:t>
            </a:fld>
            <a:endParaRPr lang="en-US"/>
          </a:p>
        </p:txBody>
      </p:sp>
    </p:spTree>
    <p:extLst>
      <p:ext uri="{BB962C8B-B14F-4D97-AF65-F5344CB8AC3E}">
        <p14:creationId xmlns:p14="http://schemas.microsoft.com/office/powerpoint/2010/main" val="2275314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8</a:t>
            </a:fld>
            <a:endParaRPr lang="en-US"/>
          </a:p>
        </p:txBody>
      </p:sp>
    </p:spTree>
    <p:extLst>
      <p:ext uri="{BB962C8B-B14F-4D97-AF65-F5344CB8AC3E}">
        <p14:creationId xmlns:p14="http://schemas.microsoft.com/office/powerpoint/2010/main" val="3857552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9</a:t>
            </a:fld>
            <a:endParaRPr lang="en-US"/>
          </a:p>
        </p:txBody>
      </p:sp>
    </p:spTree>
    <p:extLst>
      <p:ext uri="{BB962C8B-B14F-4D97-AF65-F5344CB8AC3E}">
        <p14:creationId xmlns:p14="http://schemas.microsoft.com/office/powerpoint/2010/main" val="4099903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ro"/>
              <a:t>https://www.who.int/docs/default-source/climate-change/who-global-strategy-on-health-environment-and-climate-change-a72-15.pdf?sfvrsn=20e72548_2 – pg 6</a:t>
            </a:r>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10</a:t>
            </a:fld>
            <a:endParaRPr lang="en-US"/>
          </a:p>
        </p:txBody>
      </p:sp>
    </p:spTree>
    <p:extLst>
      <p:ext uri="{BB962C8B-B14F-4D97-AF65-F5344CB8AC3E}">
        <p14:creationId xmlns:p14="http://schemas.microsoft.com/office/powerpoint/2010/main" val="209090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ro" sz="1200" b="0" i="0" u="none" strike="noStrike" kern="1200">
                <a:solidFill>
                  <a:schemeClr val="tx1"/>
                </a:solidFill>
                <a:latin typeface="+mn-lt"/>
                <a:ea typeface="+mn-ea"/>
                <a:cs typeface="+mn-cs"/>
              </a:rPr>
              <a:t>Checklists to assess vulnerabilities in health care facilities in the context of climate change </a:t>
            </a:r>
          </a:p>
          <a:p>
            <a:pPr rtl="0"/>
            <a:r>
              <a:rPr lang="ro" sz="1200" b="0" i="0" u="none" strike="noStrike" kern="1200">
                <a:solidFill>
                  <a:schemeClr val="tx1"/>
                </a:solidFill>
                <a:latin typeface="+mn-lt"/>
                <a:ea typeface="+mn-ea"/>
                <a:cs typeface="+mn-cs"/>
              </a:rPr>
              <a:t>ISBN 978-92-4-002290-4 (electronic version) – pg 7.</a:t>
            </a:r>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11</a:t>
            </a:fld>
            <a:endParaRPr lang="en-US"/>
          </a:p>
        </p:txBody>
      </p:sp>
    </p:spTree>
    <p:extLst>
      <p:ext uri="{BB962C8B-B14F-4D97-AF65-F5344CB8AC3E}">
        <p14:creationId xmlns:p14="http://schemas.microsoft.com/office/powerpoint/2010/main" val="1288154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ro"/>
              <a:t>https://www.statista.com/chart/28816/climate-change-performance-index/</a:t>
            </a:r>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12</a:t>
            </a:fld>
            <a:endParaRPr lang="en-US"/>
          </a:p>
        </p:txBody>
      </p:sp>
    </p:spTree>
    <p:extLst>
      <p:ext uri="{BB962C8B-B14F-4D97-AF65-F5344CB8AC3E}">
        <p14:creationId xmlns:p14="http://schemas.microsoft.com/office/powerpoint/2010/main" val="3604981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indent="0" algn="l" defTabSz="914400" rtl="0" eaLnBrk="1" fontAlgn="auto" latinLnBrk="0" hangingPunct="1">
              <a:lnSpc>
                <a:spcPct val="100000"/>
              </a:lnSpc>
              <a:spcBef>
                <a:spcPts val="0"/>
              </a:spcBef>
              <a:spcAft>
                <a:spcPts val="0"/>
              </a:spcAft>
              <a:buClrTx/>
              <a:buSzTx/>
              <a:buFontTx/>
              <a:buNone/>
              <a:tabLst/>
              <a:defRPr/>
            </a:pPr>
            <a:r>
              <a:rPr lang="ro"/>
              <a:t>https://www.who.int/news-room/fact-sheets/detail/climate-change-and-health Figure: </a:t>
            </a:r>
            <a:r>
              <a:rPr lang="ro" sz="1200" b="1" i="1" kern="1200">
                <a:solidFill>
                  <a:schemeClr val="tx1"/>
                </a:solidFill>
                <a:effectLst/>
                <a:latin typeface="+mn-lt"/>
                <a:ea typeface="+mn-ea"/>
                <a:cs typeface="+mn-cs"/>
              </a:rPr>
              <a:t>An overview of climate-sensitive health risks, their exposure pathways and vulnerability factors. Climate change impacts health both directly and indirectly, and is strongly mediated by environmental, social and public health determinants.</a:t>
            </a:r>
            <a:endParaRPr lang="en-US" dirty="0"/>
          </a:p>
          <a:p>
            <a:pPr rtl="0"/>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13</a:t>
            </a:fld>
            <a:endParaRPr lang="en-US"/>
          </a:p>
        </p:txBody>
      </p:sp>
    </p:spTree>
    <p:extLst>
      <p:ext uri="{BB962C8B-B14F-4D97-AF65-F5344CB8AC3E}">
        <p14:creationId xmlns:p14="http://schemas.microsoft.com/office/powerpoint/2010/main" val="437620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ro"/>
              <a:t>https://www.who.int/news-room/fact-sheets/detail/climate-change-heat-and-health</a:t>
            </a:r>
          </a:p>
          <a:p>
            <a:pPr rtl="0"/>
            <a:r>
              <a:rPr lang="ro"/>
              <a:t>https://www.who.int/teams/environment-climate-change-and-health/climate-change-and-health/advocacy-partnerships/manifesto - infographics</a:t>
            </a:r>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14</a:t>
            </a:fld>
            <a:endParaRPr lang="en-US"/>
          </a:p>
        </p:txBody>
      </p:sp>
    </p:spTree>
    <p:extLst>
      <p:ext uri="{BB962C8B-B14F-4D97-AF65-F5344CB8AC3E}">
        <p14:creationId xmlns:p14="http://schemas.microsoft.com/office/powerpoint/2010/main" val="3826342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17</a:t>
            </a:fld>
            <a:endParaRPr lang="en-US"/>
          </a:p>
        </p:txBody>
      </p:sp>
    </p:spTree>
    <p:extLst>
      <p:ext uri="{BB962C8B-B14F-4D97-AF65-F5344CB8AC3E}">
        <p14:creationId xmlns:p14="http://schemas.microsoft.com/office/powerpoint/2010/main" val="1463798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18</a:t>
            </a:fld>
            <a:endParaRPr lang="en-US"/>
          </a:p>
        </p:txBody>
      </p:sp>
    </p:spTree>
    <p:extLst>
      <p:ext uri="{BB962C8B-B14F-4D97-AF65-F5344CB8AC3E}">
        <p14:creationId xmlns:p14="http://schemas.microsoft.com/office/powerpoint/2010/main" val="22485110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ro"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o"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ro" sz="1200">
                  <a:solidFill>
                    <a:srgbClr val="333333"/>
                  </a:solidFill>
                  <a:latin typeface="+mn-lt"/>
                </a:rPr>
                <a:t>This learning material © 2023-2024 by CLIMATEMED project (</a:t>
              </a:r>
              <a:r>
                <a:rPr lang="ro" sz="1200">
                  <a:solidFill>
                    <a:srgbClr val="333333"/>
                  </a:solidFill>
                  <a:latin typeface="+mn-lt"/>
                  <a:hlinkClick r:id="rId4"/>
                </a:rPr>
                <a:t>www.climatemed.eu</a:t>
              </a:r>
              <a:r>
                <a:rPr lang="ro" sz="1200">
                  <a:solidFill>
                    <a:srgbClr val="333333"/>
                  </a:solidFill>
                  <a:latin typeface="+mn-lt"/>
                </a:rPr>
                <a:t>) is licensed under CC BY 4.0.</a:t>
              </a:r>
              <a:endParaRPr lang="hu-HU" sz="1200" dirty="0">
                <a:solidFill>
                  <a:srgbClr val="333333"/>
                </a:solidFill>
                <a:latin typeface="+mn-lt"/>
              </a:endParaRPr>
            </a:p>
            <a:p>
              <a:pPr rtl="0"/>
              <a:r>
                <a:rPr lang="ro" sz="1200">
                  <a:solidFill>
                    <a:srgbClr val="333333"/>
                  </a:solidFill>
                  <a:latin typeface="+mn-lt"/>
                </a:rPr>
                <a:t>To view a copy of this license, visit </a:t>
              </a:r>
              <a:r>
                <a:rPr lang="ro" sz="1200">
                  <a:solidFill>
                    <a:srgbClr val="333333"/>
                  </a:solidFill>
                  <a:latin typeface="+mn-lt"/>
                  <a:hlinkClick r:id="rId5"/>
                </a:rPr>
                <a:t>https://creativecommons.org/licenses/by/4.0/</a:t>
              </a:r>
              <a:r>
                <a:rPr lang="ro"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Függőleges szöveg helye 2"/>
          <p:cNvSpPr>
            <a:spLocks noGrp="1"/>
          </p:cNvSpPr>
          <p:nvPr>
            <p:ph type="body" orient="vert" idx="1"/>
          </p:nvPr>
        </p:nvSpPr>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ro"/>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tx1"/>
                </a:solidFill>
              </a:defRPr>
            </a:lvl1pPr>
          </a:lstStyle>
          <a:p>
            <a:pPr rtl="0"/>
            <a:r>
              <a:rPr lang="ro"/>
              <a:t>Titel</a:t>
            </a:r>
          </a:p>
        </p:txBody>
      </p:sp>
      <p:sp>
        <p:nvSpPr>
          <p:cNvPr id="3" name="Tartalom helye 2"/>
          <p:cNvSpPr>
            <a:spLocks noGrp="1"/>
          </p:cNvSpPr>
          <p:nvPr>
            <p:ph idx="1" hasCustomPrompt="1"/>
          </p:nvPr>
        </p:nvSpPr>
        <p:spPr>
          <a:xfrm>
            <a:off x="192505" y="934775"/>
            <a:ext cx="11896825" cy="5370897"/>
          </a:xfrm>
        </p:spPr>
        <p:txBody>
          <a:bodyPr rtlCol="0"/>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ro" noProof="0"/>
              <a:t>Main text (First level)</a:t>
            </a:r>
          </a:p>
          <a:p>
            <a:pPr lvl="1" rtl="0"/>
            <a:r>
              <a:rPr lang="ro" noProof="0"/>
              <a:t>Second level</a:t>
            </a:r>
          </a:p>
          <a:p>
            <a:pPr lvl="2" rtl="0"/>
            <a:r>
              <a:rPr lang="ro" noProof="0"/>
              <a:t>Third level</a:t>
            </a:r>
          </a:p>
          <a:p>
            <a:pPr lvl="3" rtl="0"/>
            <a:r>
              <a:rPr lang="ro" noProof="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ro" noProof="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ro"/>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o"/>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ro"/>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o"/>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o"/>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statista.com/chart/28816/climate-change-performance-index/"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hyperlink" Target="https://www.who.int/news-room/fact-sheets/detail/climate-change-heat-and-health" TargetMode="External"/><Relationship Id="rId4" Type="http://schemas.openxmlformats.org/officeDocument/2006/relationships/image" Target="../media/image31.pn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www.statista.com/chart/26117/average-number-of-internal-climate-migrants-by-2050-per-region/"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ipcc.ch/site/assets/uploads/2020/11/The-Regional-Impact.pdf" TargetMode="External"/><Relationship Id="rId2" Type="http://schemas.openxmlformats.org/officeDocument/2006/relationships/hyperlink" Target="https://chasecanada.org/wp-content/uploads/2021/01/Climate-Change-Toolkit-for-Health-Professionals-Full-Toolkit.pdf"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image" Target="../media/image22.jpg"/><Relationship Id="rId1" Type="http://schemas.openxmlformats.org/officeDocument/2006/relationships/slideLayout" Target="../slideLayouts/slideLayout2.xml"/><Relationship Id="rId4" Type="http://schemas.openxmlformats.org/officeDocument/2006/relationships/hyperlink" Target="https://unfccc.int/"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www.cdc.gov/climateandhealth/images/climate_change_health_impact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4006976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547869" y="277510"/>
            <a:ext cx="11644131" cy="549635"/>
          </a:xfrm>
        </p:spPr>
        <p:txBody>
          <a:bodyPr rtlCol="0">
            <a:normAutofit fontScale="90000"/>
          </a:bodyPr>
          <a:lstStyle/>
          <a:p>
            <a:pPr rtl="0"/>
            <a:r>
              <a:rPr lang="en-US" sz="2700" dirty="0"/>
              <a:t/>
            </a:r>
            <a:br>
              <a:rPr lang="en-US" sz="2700" dirty="0"/>
            </a:br>
            <a:r>
              <a:rPr lang="ro" sz="2700" dirty="0"/>
              <a:t>Sectoare-cheie cu relevanță pentru sănătate, mediu și schimbările climatice</a:t>
            </a:r>
            <a:r>
              <a:rPr lang="en-US" sz="2700" dirty="0"/>
              <a:t/>
            </a:r>
            <a:br>
              <a:rPr lang="en-US" sz="2700" dirty="0"/>
            </a:br>
            <a:endParaRPr lang="hu-HU" dirty="0"/>
          </a:p>
        </p:txBody>
      </p:sp>
      <p:sp>
        <p:nvSpPr>
          <p:cNvPr id="3" name="Content Placeholder 2"/>
          <p:cNvSpPr>
            <a:spLocks noGrp="1"/>
          </p:cNvSpPr>
          <p:nvPr>
            <p:ph idx="1"/>
          </p:nvPr>
        </p:nvSpPr>
        <p:spPr>
          <a:xfrm>
            <a:off x="192505" y="5979886"/>
            <a:ext cx="11896825" cy="325786"/>
          </a:xfrm>
        </p:spPr>
        <p:txBody>
          <a:bodyPr vert="horz" lIns="91440" tIns="45720" rIns="91440" bIns="45720" rtlCol="0" anchor="t">
            <a:normAutofit/>
          </a:bodyPr>
          <a:lstStyle/>
          <a:p>
            <a:pPr marL="0" indent="0" rtl="0">
              <a:buNone/>
            </a:pPr>
            <a:r>
              <a:rPr lang="ro" sz="1200">
                <a:solidFill>
                  <a:schemeClr val="tx1"/>
                </a:solidFill>
              </a:rPr>
              <a:t>https://www.who.int/docs/default-source/climate-change/who-global-strategy-on-health-environment-and-climate-change-a72-15.pdf?sfvrsn=20e72548_2 – p. 6, </a:t>
            </a:r>
            <a:r>
              <a:rPr lang="ro" sz="1100">
                <a:solidFill>
                  <a:schemeClr val="tx1"/>
                </a:solidFill>
              </a:rPr>
              <a:t>accesat 20 iunie 2023</a:t>
            </a:r>
            <a:endParaRPr lang="en-US" sz="1200" dirty="0">
              <a:solidFill>
                <a:schemeClr val="tx1"/>
              </a:solidFill>
            </a:endParaRPr>
          </a:p>
          <a:p>
            <a:pPr rtl="0"/>
            <a:endParaRPr lang="en-US" dirty="0"/>
          </a:p>
        </p:txBody>
      </p:sp>
      <p:pic>
        <p:nvPicPr>
          <p:cNvPr id="5" name="Picture 4"/>
          <p:cNvPicPr>
            <a:picLocks noChangeAspect="1"/>
          </p:cNvPicPr>
          <p:nvPr/>
        </p:nvPicPr>
        <p:blipFill rotWithShape="1">
          <a:blip r:embed="rId3"/>
          <a:srcRect l="29181" t="38160" r="35482" b="10256"/>
          <a:stretch/>
        </p:blipFill>
        <p:spPr>
          <a:xfrm>
            <a:off x="2859314" y="792796"/>
            <a:ext cx="6243744" cy="5124419"/>
          </a:xfrm>
          <a:prstGeom prst="rect">
            <a:avLst/>
          </a:prstGeom>
        </p:spPr>
      </p:pic>
    </p:spTree>
    <p:extLst>
      <p:ext uri="{BB962C8B-B14F-4D97-AF65-F5344CB8AC3E}">
        <p14:creationId xmlns:p14="http://schemas.microsoft.com/office/powerpoint/2010/main" val="42298438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dirty="0"/>
              <a:t>Impactul riscurilor legate de climă asupra unităților medicale</a:t>
            </a:r>
            <a:endParaRPr lang="hu-HU" dirty="0"/>
          </a:p>
        </p:txBody>
      </p:sp>
      <p:sp>
        <p:nvSpPr>
          <p:cNvPr id="5" name="Content Placeholder 4"/>
          <p:cNvSpPr>
            <a:spLocks noGrp="1"/>
          </p:cNvSpPr>
          <p:nvPr>
            <p:ph idx="1"/>
          </p:nvPr>
        </p:nvSpPr>
        <p:spPr>
          <a:xfrm>
            <a:off x="192506" y="5950856"/>
            <a:ext cx="11896825" cy="406401"/>
          </a:xfrm>
        </p:spPr>
        <p:txBody>
          <a:bodyPr rtlCol="0"/>
          <a:lstStyle/>
          <a:p>
            <a:pPr marL="0" indent="0" rtl="0">
              <a:buNone/>
            </a:pPr>
            <a:r>
              <a:rPr lang="ro" sz="1100">
                <a:solidFill>
                  <a:schemeClr val="tx1"/>
                </a:solidFill>
              </a:rPr>
              <a:t>Organizația Mondială a Sănătății, Liste de verificare pentru evaluarea vulnerabilităților din unitățile medicale în contextul schimbărilor climatice, ISBN 978-92-4-002290-4 (versiune electronică) – p. 7.</a:t>
            </a:r>
          </a:p>
          <a:p>
            <a:pPr rtl="0"/>
            <a:endParaRPr lang="en-US" dirty="0"/>
          </a:p>
        </p:txBody>
      </p:sp>
      <p:pic>
        <p:nvPicPr>
          <p:cNvPr id="6" name="Picture 5"/>
          <p:cNvPicPr>
            <a:picLocks noChangeAspect="1"/>
          </p:cNvPicPr>
          <p:nvPr/>
        </p:nvPicPr>
        <p:blipFill rotWithShape="1">
          <a:blip r:embed="rId3"/>
          <a:srcRect l="18293" t="26012" r="16675" b="23460"/>
          <a:stretch/>
        </p:blipFill>
        <p:spPr>
          <a:xfrm>
            <a:off x="520603" y="1029278"/>
            <a:ext cx="10669912" cy="4660981"/>
          </a:xfrm>
          <a:prstGeom prst="rect">
            <a:avLst/>
          </a:prstGeom>
        </p:spPr>
      </p:pic>
    </p:spTree>
    <p:extLst>
      <p:ext uri="{BB962C8B-B14F-4D97-AF65-F5344CB8AC3E}">
        <p14:creationId xmlns:p14="http://schemas.microsoft.com/office/powerpoint/2010/main" val="1073460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6" y="6033229"/>
            <a:ext cx="11896825" cy="419222"/>
          </a:xfrm>
        </p:spPr>
        <p:txBody>
          <a:bodyPr vert="horz" lIns="91440" tIns="45720" rIns="91440" bIns="45720" rtlCol="0" anchor="t">
            <a:normAutofit/>
          </a:bodyPr>
          <a:lstStyle/>
          <a:p>
            <a:pPr marL="0" indent="0" algn="ctr" rtl="0">
              <a:buNone/>
            </a:pPr>
            <a:r>
              <a:rPr lang="ro" sz="1100">
                <a:solidFill>
                  <a:schemeClr val="tx1"/>
                </a:solidFill>
                <a:hlinkClick r:id="rId3">
                  <a:extLst>
                    <a:ext uri="{A12FA001-AC4F-418D-AE19-62706E023703}">
                      <ahyp:hlinkClr xmlns:ahyp="http://schemas.microsoft.com/office/drawing/2018/hyperlinkcolor" xmlns="" val="tx"/>
                    </a:ext>
                  </a:extLst>
                </a:hlinkClick>
              </a:rPr>
              <a:t>https://www.statista.com/chart/28816/climate-change-performance-index/</a:t>
            </a:r>
            <a:r>
              <a:rPr lang="ro" sz="1100">
                <a:solidFill>
                  <a:schemeClr val="tx1"/>
                </a:solidFill>
              </a:rPr>
              <a:t> Accesat 16 iunie 2023</a:t>
            </a:r>
          </a:p>
          <a:p>
            <a:pPr rtl="0"/>
            <a:endParaRPr lang="en-US" dirty="0"/>
          </a:p>
        </p:txBody>
      </p:sp>
      <p:pic>
        <p:nvPicPr>
          <p:cNvPr id="4" name="Picture 3"/>
          <p:cNvPicPr>
            <a:picLocks noChangeAspect="1"/>
          </p:cNvPicPr>
          <p:nvPr/>
        </p:nvPicPr>
        <p:blipFill rotWithShape="1">
          <a:blip r:embed="rId4"/>
          <a:srcRect l="13504" t="13651" r="36808" b="10252"/>
          <a:stretch/>
        </p:blipFill>
        <p:spPr>
          <a:xfrm>
            <a:off x="2829464" y="107059"/>
            <a:ext cx="6901131" cy="5942166"/>
          </a:xfrm>
          <a:prstGeom prst="rect">
            <a:avLst/>
          </a:prstGeom>
        </p:spPr>
      </p:pic>
    </p:spTree>
    <p:extLst>
      <p:ext uri="{BB962C8B-B14F-4D97-AF65-F5344CB8AC3E}">
        <p14:creationId xmlns:p14="http://schemas.microsoft.com/office/powerpoint/2010/main" val="1759202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5979886"/>
            <a:ext cx="11896825" cy="525236"/>
          </a:xfrm>
        </p:spPr>
        <p:txBody>
          <a:bodyPr vert="horz" lIns="91440" tIns="45720" rIns="91440" bIns="45720" rtlCol="0" anchor="t">
            <a:normAutofit/>
          </a:bodyPr>
          <a:lstStyle/>
          <a:p>
            <a:pPr marL="0" indent="0" algn="ctr" rtl="0">
              <a:buNone/>
            </a:pPr>
            <a:r>
              <a:rPr lang="ro" sz="1100">
                <a:solidFill>
                  <a:schemeClr val="tx1"/>
                </a:solidFill>
                <a:hlinkClick r:id="rId3">
                  <a:extLst>
                    <a:ext uri="{A12FA001-AC4F-418D-AE19-62706E023703}">
                      <ahyp:hlinkClr xmlns:ahyp="http://schemas.microsoft.com/office/drawing/2018/hyperlinkcolor" xmlns="" val="tx"/>
                    </a:ext>
                  </a:extLst>
                </a:hlinkClick>
              </a:rPr>
              <a:t>https://www.who.int/news-room/fact-sheets/detail/climate-change-and-health</a:t>
            </a:r>
            <a:r>
              <a:rPr lang="ro" sz="1100">
                <a:solidFill>
                  <a:schemeClr val="tx1"/>
                </a:solidFill>
              </a:rPr>
              <a:t>, accesat 20 iunie 2023</a:t>
            </a:r>
            <a:endParaRPr lang="en-US" sz="1100" dirty="0">
              <a:solidFill>
                <a:schemeClr val="tx1"/>
              </a:solidFill>
              <a:ea typeface="Calibri" panose="020F0502020204030204"/>
              <a:cs typeface="Calibri" panose="020F0502020204030204"/>
            </a:endParaRPr>
          </a:p>
        </p:txBody>
      </p:sp>
      <p:pic>
        <p:nvPicPr>
          <p:cNvPr id="4" name="Picture 3"/>
          <p:cNvPicPr>
            <a:picLocks noChangeAspect="1"/>
          </p:cNvPicPr>
          <p:nvPr/>
        </p:nvPicPr>
        <p:blipFill rotWithShape="1">
          <a:blip r:embed="rId4"/>
          <a:srcRect l="17798" t="13864" r="18060" b="7614"/>
          <a:stretch/>
        </p:blipFill>
        <p:spPr>
          <a:xfrm>
            <a:off x="1609858" y="153038"/>
            <a:ext cx="8744755" cy="5609134"/>
          </a:xfrm>
          <a:prstGeom prst="rect">
            <a:avLst/>
          </a:prstGeom>
        </p:spPr>
      </p:pic>
    </p:spTree>
    <p:extLst>
      <p:ext uri="{BB962C8B-B14F-4D97-AF65-F5344CB8AC3E}">
        <p14:creationId xmlns:p14="http://schemas.microsoft.com/office/powerpoint/2010/main" val="512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rtl="0"/>
            <a:endParaRPr lang="en-US"/>
          </a:p>
        </p:txBody>
      </p:sp>
      <p:pic>
        <p:nvPicPr>
          <p:cNvPr id="6" name="Content Placeholder 5"/>
          <p:cNvPicPr>
            <a:picLocks noGrp="1" noChangeAspect="1"/>
          </p:cNvPicPr>
          <p:nvPr>
            <p:ph idx="1"/>
          </p:nvPr>
        </p:nvPicPr>
        <p:blipFill>
          <a:blip r:embed="rId3"/>
          <a:stretch>
            <a:fillRect/>
          </a:stretch>
        </p:blipFill>
        <p:spPr>
          <a:xfrm>
            <a:off x="3979572" y="4309913"/>
            <a:ext cx="4073046" cy="2061130"/>
          </a:xfrm>
          <a:prstGeom prst="rect">
            <a:avLst/>
          </a:prstGeom>
        </p:spPr>
      </p:pic>
      <p:pic>
        <p:nvPicPr>
          <p:cNvPr id="4" name="Picture 3"/>
          <p:cNvPicPr>
            <a:picLocks noChangeAspect="1"/>
          </p:cNvPicPr>
          <p:nvPr/>
        </p:nvPicPr>
        <p:blipFill rotWithShape="1">
          <a:blip r:embed="rId4"/>
          <a:srcRect l="27497" t="14393" r="27267" b="50396"/>
          <a:stretch/>
        </p:blipFill>
        <p:spPr>
          <a:xfrm>
            <a:off x="102353" y="171638"/>
            <a:ext cx="3877219" cy="1696813"/>
          </a:xfrm>
          <a:prstGeom prst="rect">
            <a:avLst/>
          </a:prstGeom>
        </p:spPr>
      </p:pic>
      <p:pic>
        <p:nvPicPr>
          <p:cNvPr id="5" name="Picture 4"/>
          <p:cNvPicPr>
            <a:picLocks noChangeAspect="1"/>
          </p:cNvPicPr>
          <p:nvPr/>
        </p:nvPicPr>
        <p:blipFill rotWithShape="1">
          <a:blip r:embed="rId5"/>
          <a:srcRect l="27399" t="14568" r="28752" b="48298"/>
          <a:stretch/>
        </p:blipFill>
        <p:spPr>
          <a:xfrm>
            <a:off x="3979573" y="153009"/>
            <a:ext cx="3657600" cy="1741450"/>
          </a:xfrm>
          <a:prstGeom prst="rect">
            <a:avLst/>
          </a:prstGeom>
        </p:spPr>
      </p:pic>
      <p:pic>
        <p:nvPicPr>
          <p:cNvPr id="7" name="Picture 6"/>
          <p:cNvPicPr>
            <a:picLocks noChangeAspect="1"/>
          </p:cNvPicPr>
          <p:nvPr/>
        </p:nvPicPr>
        <p:blipFill rotWithShape="1">
          <a:blip r:embed="rId6"/>
          <a:srcRect l="27498" t="14393" r="28554" b="49516"/>
          <a:stretch/>
        </p:blipFill>
        <p:spPr>
          <a:xfrm>
            <a:off x="7633240" y="153009"/>
            <a:ext cx="4546243" cy="1741450"/>
          </a:xfrm>
          <a:prstGeom prst="rect">
            <a:avLst/>
          </a:prstGeom>
        </p:spPr>
      </p:pic>
      <p:pic>
        <p:nvPicPr>
          <p:cNvPr id="8" name="Picture 7"/>
          <p:cNvPicPr>
            <a:picLocks noChangeAspect="1"/>
          </p:cNvPicPr>
          <p:nvPr/>
        </p:nvPicPr>
        <p:blipFill rotWithShape="1">
          <a:blip r:embed="rId7"/>
          <a:srcRect l="27795" t="14745" r="27663" b="49516"/>
          <a:stretch/>
        </p:blipFill>
        <p:spPr>
          <a:xfrm>
            <a:off x="8052618" y="4309912"/>
            <a:ext cx="4155583" cy="2061131"/>
          </a:xfrm>
          <a:prstGeom prst="rect">
            <a:avLst/>
          </a:prstGeom>
        </p:spPr>
      </p:pic>
      <p:pic>
        <p:nvPicPr>
          <p:cNvPr id="3" name="Picture 2"/>
          <p:cNvPicPr>
            <a:picLocks noChangeAspect="1"/>
          </p:cNvPicPr>
          <p:nvPr/>
        </p:nvPicPr>
        <p:blipFill>
          <a:blip r:embed="rId8"/>
          <a:stretch>
            <a:fillRect/>
          </a:stretch>
        </p:blipFill>
        <p:spPr>
          <a:xfrm>
            <a:off x="0" y="4309912"/>
            <a:ext cx="4082603" cy="2127891"/>
          </a:xfrm>
          <a:prstGeom prst="rect">
            <a:avLst/>
          </a:prstGeom>
        </p:spPr>
      </p:pic>
      <p:pic>
        <p:nvPicPr>
          <p:cNvPr id="9" name="Picture 8"/>
          <p:cNvPicPr>
            <a:picLocks noChangeAspect="1"/>
          </p:cNvPicPr>
          <p:nvPr/>
        </p:nvPicPr>
        <p:blipFill>
          <a:blip r:embed="rId9"/>
          <a:stretch>
            <a:fillRect/>
          </a:stretch>
        </p:blipFill>
        <p:spPr>
          <a:xfrm>
            <a:off x="2133599" y="1868451"/>
            <a:ext cx="10058401" cy="2358350"/>
          </a:xfrm>
          <a:prstGeom prst="rect">
            <a:avLst/>
          </a:prstGeom>
        </p:spPr>
      </p:pic>
      <p:sp>
        <p:nvSpPr>
          <p:cNvPr id="10" name="Rectangle 9"/>
          <p:cNvSpPr/>
          <p:nvPr/>
        </p:nvSpPr>
        <p:spPr>
          <a:xfrm>
            <a:off x="0" y="2206253"/>
            <a:ext cx="2223752" cy="2062103"/>
          </a:xfrm>
          <a:prstGeom prst="rect">
            <a:avLst/>
          </a:prstGeom>
        </p:spPr>
        <p:txBody>
          <a:bodyPr wrap="square" rtlCol="0">
            <a:spAutoFit/>
          </a:bodyPr>
          <a:lstStyle/>
          <a:p>
            <a:pPr rtl="0"/>
            <a:r>
              <a:rPr lang="ro" sz="3200" dirty="0"/>
              <a:t> </a:t>
            </a:r>
          </a:p>
          <a:p>
            <a:pPr rtl="0"/>
            <a:r>
              <a:rPr lang="ro" sz="3200" dirty="0"/>
              <a:t>Populaţii</a:t>
            </a:r>
          </a:p>
          <a:p>
            <a:pPr rtl="0"/>
            <a:r>
              <a:rPr lang="ro" sz="3200" dirty="0"/>
              <a:t>vulnerabile</a:t>
            </a:r>
            <a:r>
              <a:rPr lang="en-US" sz="3200" dirty="0"/>
              <a:t/>
            </a:r>
            <a:br>
              <a:rPr lang="en-US" sz="3200" dirty="0"/>
            </a:br>
            <a:endParaRPr lang="en-US" sz="3200" dirty="0"/>
          </a:p>
        </p:txBody>
      </p:sp>
      <p:sp>
        <p:nvSpPr>
          <p:cNvPr id="12" name="Rectangle 11"/>
          <p:cNvSpPr/>
          <p:nvPr/>
        </p:nvSpPr>
        <p:spPr>
          <a:xfrm>
            <a:off x="44917" y="6081258"/>
            <a:ext cx="12044413" cy="430887"/>
          </a:xfrm>
          <a:prstGeom prst="rect">
            <a:avLst/>
          </a:prstGeom>
        </p:spPr>
        <p:txBody>
          <a:bodyPr wrap="square" lIns="91440" tIns="45720" rIns="91440" bIns="45720" rtlCol="0" anchor="t">
            <a:spAutoFit/>
          </a:bodyPr>
          <a:lstStyle/>
          <a:p>
            <a:pPr algn="ctr" rtl="0"/>
            <a:r>
              <a:rPr lang="ro" sz="1100">
                <a:hlinkClick r:id="rId10"/>
              </a:rPr>
              <a:t>https://www.who.int/news-room/fact-sheets/detail/climate-change-heat-and-health</a:t>
            </a:r>
            <a:r>
              <a:rPr lang="ro" sz="1100"/>
              <a:t>. Accesat 20 iunie 2023</a:t>
            </a:r>
            <a:endParaRPr lang="en-US" sz="1100" dirty="0">
              <a:ea typeface="Calibri"/>
              <a:cs typeface="Calibri"/>
            </a:endParaRPr>
          </a:p>
          <a:p>
            <a:pPr algn="ctr" rtl="0"/>
            <a:r>
              <a:rPr lang="ro" sz="1100"/>
              <a:t>https://www.who.int/teams/environment-climate-change-and-health/climate-change-and-health/advocacy-partnerships/manifesto - infografice</a:t>
            </a:r>
          </a:p>
        </p:txBody>
      </p:sp>
    </p:spTree>
    <p:extLst>
      <p:ext uri="{BB962C8B-B14F-4D97-AF65-F5344CB8AC3E}">
        <p14:creationId xmlns:p14="http://schemas.microsoft.com/office/powerpoint/2010/main" val="8061956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47587" y="175656"/>
            <a:ext cx="11896826" cy="895362"/>
          </a:xfrm>
        </p:spPr>
        <p:txBody>
          <a:bodyPr>
            <a:noAutofit/>
          </a:bodyPr>
          <a:lstStyle/>
          <a:p>
            <a:pPr>
              <a:lnSpc>
                <a:spcPct val="120000"/>
              </a:lnSpc>
            </a:pPr>
            <a:r>
              <a:rPr lang="hu-HU" sz="2800" b="1" dirty="0" err="1"/>
              <a:t>Impactul</a:t>
            </a:r>
            <a:r>
              <a:rPr lang="hu-HU" sz="2800" b="1" dirty="0"/>
              <a:t> </a:t>
            </a:r>
            <a:r>
              <a:rPr lang="hu-HU" sz="2800" b="1" dirty="0" err="1"/>
              <a:t>schimbărilor</a:t>
            </a:r>
            <a:r>
              <a:rPr lang="hu-HU" sz="2800" b="1" dirty="0"/>
              <a:t> </a:t>
            </a:r>
            <a:r>
              <a:rPr lang="hu-HU" sz="2800" b="1" dirty="0" err="1"/>
              <a:t>climatice</a:t>
            </a:r>
            <a:r>
              <a:rPr lang="hu-HU" sz="2800" b="1" dirty="0"/>
              <a:t> </a:t>
            </a:r>
            <a:r>
              <a:rPr lang="hu-HU" sz="2800" b="1" dirty="0" err="1"/>
              <a:t>asupra</a:t>
            </a:r>
            <a:r>
              <a:rPr lang="hu-HU" sz="2800" b="1" dirty="0"/>
              <a:t> </a:t>
            </a:r>
            <a:r>
              <a:rPr lang="hu-HU" sz="2800" b="1" dirty="0" err="1"/>
              <a:t>sănătății</a:t>
            </a:r>
            <a:r>
              <a:rPr lang="hu-HU" sz="2800" b="1" dirty="0"/>
              <a:t> </a:t>
            </a:r>
            <a:r>
              <a:rPr lang="hu-HU" sz="2800" b="1" dirty="0" err="1"/>
              <a:t>umane</a:t>
            </a:r>
            <a:r>
              <a:rPr lang="hu-HU" sz="2800" b="1" dirty="0" smtClean="0"/>
              <a:t>:</a:t>
            </a:r>
            <a:br>
              <a:rPr lang="hu-HU" sz="2800" b="1" dirty="0" smtClean="0"/>
            </a:br>
            <a:r>
              <a:rPr lang="hu-HU" sz="2800" b="1" dirty="0" smtClean="0"/>
              <a:t>						</a:t>
            </a:r>
            <a:r>
              <a:rPr lang="hu-HU" sz="2800" b="1" dirty="0" err="1" smtClean="0"/>
              <a:t>impacturi</a:t>
            </a:r>
            <a:r>
              <a:rPr lang="hu-HU" sz="2800" b="1" dirty="0" smtClean="0"/>
              <a:t> </a:t>
            </a:r>
            <a:r>
              <a:rPr lang="hu-HU" sz="2800" b="1" dirty="0" err="1"/>
              <a:t>directe</a:t>
            </a:r>
            <a:r>
              <a:rPr lang="hu-HU" sz="2800" b="1" dirty="0"/>
              <a:t>, </a:t>
            </a:r>
            <a:r>
              <a:rPr lang="hu-HU" sz="2800" b="1" dirty="0" err="1"/>
              <a:t>indirecte</a:t>
            </a:r>
            <a:r>
              <a:rPr lang="hu-HU" sz="2800" b="1" dirty="0"/>
              <a:t> </a:t>
            </a:r>
            <a:r>
              <a:rPr lang="hu-HU" sz="2800" b="1" dirty="0" err="1"/>
              <a:t>și</a:t>
            </a:r>
            <a:r>
              <a:rPr lang="hu-HU" sz="2800" b="1" dirty="0"/>
              <a:t> </a:t>
            </a:r>
            <a:r>
              <a:rPr lang="hu-HU" sz="2800" b="1" dirty="0" err="1" smtClean="0"/>
              <a:t>terțiare</a:t>
            </a:r>
            <a:endParaRPr lang="en-US" sz="2800" b="1" dirty="0"/>
          </a:p>
        </p:txBody>
      </p:sp>
      <p:pic>
        <p:nvPicPr>
          <p:cNvPr id="7" name="Picture 8" descr="https://www.adaptationclearinghouse.org/files/AC%20Resource%20images%20-%20KC/CA%20CC%20and%20Health%20Equity%20Program%20image%20n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694" y="1345717"/>
            <a:ext cx="9654731" cy="4487411"/>
          </a:xfrm>
          <a:prstGeom prst="rect">
            <a:avLst/>
          </a:prstGeom>
          <a:noFill/>
          <a:extLst>
            <a:ext uri="{909E8E84-426E-40DD-AFC4-6F175D3DCCD1}">
              <a14:hiddenFill xmlns:a14="http://schemas.microsoft.com/office/drawing/2010/main">
                <a:solidFill>
                  <a:srgbClr val="FFFFFF"/>
                </a:solidFill>
              </a14:hiddenFill>
            </a:ext>
          </a:extLst>
        </p:spPr>
      </p:pic>
      <p:sp>
        <p:nvSpPr>
          <p:cNvPr id="8" name="Téglalap 7"/>
          <p:cNvSpPr/>
          <p:nvPr/>
        </p:nvSpPr>
        <p:spPr>
          <a:xfrm>
            <a:off x="0" y="6107827"/>
            <a:ext cx="6096000" cy="246221"/>
          </a:xfrm>
          <a:prstGeom prst="rect">
            <a:avLst/>
          </a:prstGeom>
        </p:spPr>
        <p:txBody>
          <a:bodyPr>
            <a:spAutoFit/>
          </a:bodyPr>
          <a:lstStyle/>
          <a:p>
            <a:r>
              <a:rPr lang="de-DE" sz="1000" dirty="0"/>
              <a:t>https://www.adaptationclearinghouse.org/resources/california-climate-change-and-health-equity-program.html</a:t>
            </a:r>
          </a:p>
        </p:txBody>
      </p:sp>
    </p:spTree>
    <p:extLst>
      <p:ext uri="{BB962C8B-B14F-4D97-AF65-F5344CB8AC3E}">
        <p14:creationId xmlns:p14="http://schemas.microsoft.com/office/powerpoint/2010/main" val="21964187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5" y="6114139"/>
            <a:ext cx="11896825" cy="191533"/>
          </a:xfrm>
        </p:spPr>
        <p:txBody>
          <a:bodyPr vert="horz" lIns="91440" tIns="45720" rIns="91440" bIns="45720" rtlCol="0" anchor="t">
            <a:noAutofit/>
          </a:bodyPr>
          <a:lstStyle/>
          <a:p>
            <a:pPr marL="0" indent="0" algn="ctr" rtl="0">
              <a:buNone/>
            </a:pPr>
            <a:r>
              <a:rPr lang="ro" sz="1100">
                <a:solidFill>
                  <a:schemeClr val="tx1"/>
                </a:solidFill>
                <a:hlinkClick r:id="rId2">
                  <a:extLst>
                    <a:ext uri="{A12FA001-AC4F-418D-AE19-62706E023703}">
                      <ahyp:hlinkClr xmlns:ahyp="http://schemas.microsoft.com/office/drawing/2018/hyperlinkcolor" xmlns="" val="tx"/>
                    </a:ext>
                  </a:extLst>
                </a:hlinkClick>
              </a:rPr>
              <a:t>https://www.statista.com/chart/26117/average-number-of-internal-climate-migrants-by-2050-per-region/</a:t>
            </a:r>
            <a:r>
              <a:rPr lang="ro" sz="1100">
                <a:solidFill>
                  <a:schemeClr val="tx1"/>
                </a:solidFill>
              </a:rPr>
              <a:t> Accesat 20 iunie 2023</a:t>
            </a:r>
          </a:p>
        </p:txBody>
      </p:sp>
      <p:pic>
        <p:nvPicPr>
          <p:cNvPr id="4" name="Picture 3"/>
          <p:cNvPicPr>
            <a:picLocks noChangeAspect="1"/>
          </p:cNvPicPr>
          <p:nvPr/>
        </p:nvPicPr>
        <p:blipFill rotWithShape="1">
          <a:blip r:embed="rId3"/>
          <a:srcRect l="13874" t="14090" r="37177" b="9374"/>
          <a:stretch/>
        </p:blipFill>
        <p:spPr>
          <a:xfrm>
            <a:off x="2892390" y="153009"/>
            <a:ext cx="6780999" cy="5961130"/>
          </a:xfrm>
          <a:prstGeom prst="rect">
            <a:avLst/>
          </a:prstGeom>
        </p:spPr>
      </p:pic>
    </p:spTree>
    <p:extLst>
      <p:ext uri="{BB962C8B-B14F-4D97-AF65-F5344CB8AC3E}">
        <p14:creationId xmlns:p14="http://schemas.microsoft.com/office/powerpoint/2010/main" val="4034537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43161"/>
            <a:ext cx="11896826" cy="549635"/>
          </a:xfrm>
        </p:spPr>
        <p:txBody>
          <a:bodyPr rtlCol="0">
            <a:noAutofit/>
          </a:bodyPr>
          <a:lstStyle/>
          <a:p>
            <a:pPr rtl="0"/>
            <a:r>
              <a:rPr lang="ro" sz="2400" b="1"/>
              <a:t>Clasificarea pericolelor legate de climă pentru unitățile de asistență medicală și sănătatea generală</a:t>
            </a:r>
            <a:endParaRPr lang="hu-HU" sz="2400" b="1" dirty="0"/>
          </a:p>
        </p:txBody>
      </p:sp>
      <p:sp>
        <p:nvSpPr>
          <p:cNvPr id="5" name="Content Placeholder 4"/>
          <p:cNvSpPr>
            <a:spLocks noGrp="1"/>
          </p:cNvSpPr>
          <p:nvPr>
            <p:ph idx="1"/>
          </p:nvPr>
        </p:nvSpPr>
        <p:spPr>
          <a:xfrm>
            <a:off x="192505" y="1138642"/>
            <a:ext cx="3798318" cy="5370897"/>
          </a:xfrm>
        </p:spPr>
        <p:txBody>
          <a:bodyPr rtlCol="0"/>
          <a:lstStyle/>
          <a:p>
            <a:pPr marL="0" indent="0" rtl="0">
              <a:buNone/>
            </a:pPr>
            <a:r>
              <a:rPr lang="ro" dirty="0"/>
              <a:t>Grupuri de pericole climatice:</a:t>
            </a:r>
          </a:p>
          <a:p>
            <a:pPr marL="0" indent="0" rtl="0">
              <a:buNone/>
            </a:pPr>
            <a:endParaRPr lang="en-US" dirty="0"/>
          </a:p>
          <a:p>
            <a:pPr marL="0" indent="0" rtl="0">
              <a:buNone/>
            </a:pPr>
            <a:endParaRPr lang="en-US" dirty="0"/>
          </a:p>
          <a:p>
            <a:pPr marL="0" indent="0" rtl="0">
              <a:buNone/>
            </a:pPr>
            <a:endParaRPr lang="en-US" sz="2000" dirty="0"/>
          </a:p>
          <a:p>
            <a:pPr marL="457200" indent="-457200" rtl="0">
              <a:buFont typeface="+mj-lt"/>
              <a:buAutoNum type="alphaUcPeriod"/>
            </a:pPr>
            <a:r>
              <a:rPr lang="ro" sz="2000" dirty="0"/>
              <a:t>Hidrometeorologice</a:t>
            </a:r>
          </a:p>
        </p:txBody>
      </p:sp>
      <p:pic>
        <p:nvPicPr>
          <p:cNvPr id="6" name="Picture 5"/>
          <p:cNvPicPr>
            <a:picLocks noChangeAspect="1"/>
          </p:cNvPicPr>
          <p:nvPr/>
        </p:nvPicPr>
        <p:blipFill rotWithShape="1">
          <a:blip r:embed="rId3"/>
          <a:srcRect l="9088" t="23724" r="23605" b="28389"/>
          <a:stretch/>
        </p:blipFill>
        <p:spPr>
          <a:xfrm>
            <a:off x="4211393" y="882948"/>
            <a:ext cx="5009202" cy="2020960"/>
          </a:xfrm>
          <a:prstGeom prst="rect">
            <a:avLst/>
          </a:prstGeom>
        </p:spPr>
      </p:pic>
      <p:pic>
        <p:nvPicPr>
          <p:cNvPr id="7" name="Picture 6"/>
          <p:cNvPicPr>
            <a:picLocks noChangeAspect="1"/>
          </p:cNvPicPr>
          <p:nvPr/>
        </p:nvPicPr>
        <p:blipFill rotWithShape="1">
          <a:blip r:embed="rId4"/>
          <a:srcRect l="19876" t="20026" r="29049" b="22050"/>
          <a:stretch/>
        </p:blipFill>
        <p:spPr>
          <a:xfrm>
            <a:off x="4211393" y="2903908"/>
            <a:ext cx="5009202" cy="3193851"/>
          </a:xfrm>
          <a:prstGeom prst="rect">
            <a:avLst/>
          </a:prstGeom>
        </p:spPr>
      </p:pic>
      <p:sp>
        <p:nvSpPr>
          <p:cNvPr id="9" name="Content Placeholder 4"/>
          <p:cNvSpPr txBox="1">
            <a:spLocks/>
          </p:cNvSpPr>
          <p:nvPr/>
        </p:nvSpPr>
        <p:spPr>
          <a:xfrm>
            <a:off x="362857" y="6208490"/>
            <a:ext cx="11726474" cy="3010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ro" sz="1100">
                <a:solidFill>
                  <a:schemeClr val="tx1"/>
                </a:solidFill>
              </a:rPr>
              <a:t>OMS, Liste de verificare pentru evaluarea vulnerabilităților din unitățile medicale în contextul schimbărilor climatice, ISBN 978-92-4-002290-4 (versiune electronică) – pp. 12-13</a:t>
            </a:r>
          </a:p>
          <a:p>
            <a:pPr rtl="0"/>
            <a:endParaRPr lang="en-US" dirty="0"/>
          </a:p>
        </p:txBody>
      </p:sp>
    </p:spTree>
    <p:extLst>
      <p:ext uri="{BB962C8B-B14F-4D97-AF65-F5344CB8AC3E}">
        <p14:creationId xmlns:p14="http://schemas.microsoft.com/office/powerpoint/2010/main" val="2967362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43161"/>
            <a:ext cx="11896826" cy="549635"/>
          </a:xfrm>
        </p:spPr>
        <p:txBody>
          <a:bodyPr rtlCol="0">
            <a:noAutofit/>
          </a:bodyPr>
          <a:lstStyle/>
          <a:p>
            <a:pPr rtl="0"/>
            <a:r>
              <a:rPr lang="ro" sz="2400" b="1"/>
              <a:t>Clasificarea pericolelor legate de climă pentru unitățile de asistență medicală și sănătatea generală</a:t>
            </a:r>
            <a:endParaRPr lang="hu-HU" sz="2400" b="1" dirty="0"/>
          </a:p>
        </p:txBody>
      </p:sp>
      <p:sp>
        <p:nvSpPr>
          <p:cNvPr id="5" name="Content Placeholder 4"/>
          <p:cNvSpPr>
            <a:spLocks noGrp="1"/>
          </p:cNvSpPr>
          <p:nvPr>
            <p:ph idx="1"/>
          </p:nvPr>
        </p:nvSpPr>
        <p:spPr>
          <a:xfrm>
            <a:off x="145143" y="1037240"/>
            <a:ext cx="3642874" cy="5056461"/>
          </a:xfrm>
        </p:spPr>
        <p:txBody>
          <a:bodyPr rtlCol="0"/>
          <a:lstStyle/>
          <a:p>
            <a:pPr marL="0" indent="0" rtl="0">
              <a:buNone/>
            </a:pPr>
            <a:r>
              <a:rPr lang="ro" dirty="0"/>
              <a:t>Grupuri de pericole climatice:</a:t>
            </a:r>
          </a:p>
          <a:p>
            <a:pPr marL="0" indent="0" rtl="0">
              <a:buNone/>
            </a:pPr>
            <a:endParaRPr lang="en-US" dirty="0"/>
          </a:p>
          <a:p>
            <a:pPr marL="0" indent="0" rtl="0">
              <a:buNone/>
            </a:pPr>
            <a:endParaRPr lang="en-US" dirty="0"/>
          </a:p>
          <a:p>
            <a:pPr marL="0" indent="0" rtl="0">
              <a:buNone/>
            </a:pPr>
            <a:endParaRPr lang="en-US" sz="2000" dirty="0"/>
          </a:p>
          <a:p>
            <a:pPr marL="0" indent="0" rtl="0">
              <a:buNone/>
            </a:pPr>
            <a:r>
              <a:rPr lang="ro" sz="2000" dirty="0"/>
              <a:t>A. Hidrometeorologice</a:t>
            </a:r>
            <a:endParaRPr lang="en-US" sz="2000" dirty="0"/>
          </a:p>
        </p:txBody>
      </p:sp>
      <p:pic>
        <p:nvPicPr>
          <p:cNvPr id="3" name="Picture 2"/>
          <p:cNvPicPr>
            <a:picLocks noChangeAspect="1"/>
          </p:cNvPicPr>
          <p:nvPr/>
        </p:nvPicPr>
        <p:blipFill rotWithShape="1">
          <a:blip r:embed="rId3"/>
          <a:srcRect l="20667" t="27949" r="24297" b="21523"/>
          <a:stretch/>
        </p:blipFill>
        <p:spPr>
          <a:xfrm>
            <a:off x="3812147" y="1876300"/>
            <a:ext cx="7160653" cy="3696237"/>
          </a:xfrm>
          <a:prstGeom prst="rect">
            <a:avLst/>
          </a:prstGeom>
        </p:spPr>
      </p:pic>
      <p:pic>
        <p:nvPicPr>
          <p:cNvPr id="4" name="Picture 3"/>
          <p:cNvPicPr>
            <a:picLocks noChangeAspect="1"/>
          </p:cNvPicPr>
          <p:nvPr/>
        </p:nvPicPr>
        <p:blipFill rotWithShape="1">
          <a:blip r:embed="rId4"/>
          <a:srcRect b="83985"/>
          <a:stretch/>
        </p:blipFill>
        <p:spPr>
          <a:xfrm>
            <a:off x="3788017" y="1553124"/>
            <a:ext cx="7184783" cy="323176"/>
          </a:xfrm>
          <a:prstGeom prst="rect">
            <a:avLst/>
          </a:prstGeom>
        </p:spPr>
      </p:pic>
      <p:sp>
        <p:nvSpPr>
          <p:cNvPr id="7" name="Rectangle 6"/>
          <p:cNvSpPr/>
          <p:nvPr/>
        </p:nvSpPr>
        <p:spPr>
          <a:xfrm>
            <a:off x="2177143" y="5820228"/>
            <a:ext cx="9581243" cy="273473"/>
          </a:xfrm>
          <a:prstGeom prst="rect">
            <a:avLst/>
          </a:prstGeom>
        </p:spPr>
        <p:txBody>
          <a:bodyPr wrap="square" rtlCol="0">
            <a:spAutoFit/>
          </a:bodyPr>
          <a:lstStyle/>
          <a:p>
            <a:pPr rtl="0">
              <a:lnSpc>
                <a:spcPct val="107000"/>
              </a:lnSpc>
              <a:spcAft>
                <a:spcPts val="800"/>
              </a:spcAft>
            </a:pPr>
            <a:r>
              <a:rPr lang="ro" sz="1100">
                <a:latin typeface="Calibri" panose="020F0502020204030204" pitchFamily="34" charset="0"/>
                <a:ea typeface="Calibri" panose="020F0502020204030204" pitchFamily="34" charset="0"/>
                <a:cs typeface="Times New Roman" panose="02020603050405020304" pitchFamily="18" charset="0"/>
              </a:rPr>
              <a:t>OMS, Liste de verificare pentru evaluarea vulnerabilităților din unitățile medicale în contextul schimbărilor climatice, ISBN 978-92-4-002290-4 (versiune electronică) – pp. 12-13</a:t>
            </a:r>
          </a:p>
        </p:txBody>
      </p:sp>
    </p:spTree>
    <p:extLst>
      <p:ext uri="{BB962C8B-B14F-4D97-AF65-F5344CB8AC3E}">
        <p14:creationId xmlns:p14="http://schemas.microsoft.com/office/powerpoint/2010/main" val="17533002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92505" y="243161"/>
            <a:ext cx="11896826" cy="549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2400" b="1" dirty="0">
                <a:solidFill>
                  <a:schemeClr val="tx1"/>
                </a:solidFill>
              </a:rPr>
              <a:t>Clasificarea pericolelor legate de climă pentru unitățile de asistență medicală și sănătatea generală</a:t>
            </a:r>
            <a:endParaRPr lang="hu-HU" sz="2400" b="1" dirty="0">
              <a:solidFill>
                <a:schemeClr val="tx1"/>
              </a:solidFill>
            </a:endParaRPr>
          </a:p>
        </p:txBody>
      </p:sp>
      <p:sp>
        <p:nvSpPr>
          <p:cNvPr id="5" name="Content Placeholder 4"/>
          <p:cNvSpPr>
            <a:spLocks noGrp="1"/>
          </p:cNvSpPr>
          <p:nvPr>
            <p:ph idx="1"/>
          </p:nvPr>
        </p:nvSpPr>
        <p:spPr>
          <a:xfrm>
            <a:off x="168375" y="1140037"/>
            <a:ext cx="3798318" cy="5370897"/>
          </a:xfrm>
        </p:spPr>
        <p:txBody>
          <a:bodyPr rtlCol="0"/>
          <a:lstStyle/>
          <a:p>
            <a:pPr marL="0" indent="0" rtl="0">
              <a:buNone/>
            </a:pPr>
            <a:r>
              <a:rPr lang="ro" dirty="0"/>
              <a:t>Grupuri de pericole climatice:</a:t>
            </a:r>
          </a:p>
          <a:p>
            <a:pPr marL="0" indent="0" rtl="0">
              <a:buNone/>
            </a:pPr>
            <a:endParaRPr lang="en-US" dirty="0"/>
          </a:p>
          <a:p>
            <a:pPr marL="0" indent="0" rtl="0">
              <a:buNone/>
            </a:pPr>
            <a:endParaRPr lang="en-US" dirty="0"/>
          </a:p>
          <a:p>
            <a:pPr marL="0" indent="0" rtl="0">
              <a:buNone/>
            </a:pPr>
            <a:endParaRPr lang="en-US" sz="2000" dirty="0"/>
          </a:p>
          <a:p>
            <a:pPr marL="0" indent="0" rtl="0">
              <a:buNone/>
            </a:pPr>
            <a:endParaRPr lang="en-US" sz="2000" dirty="0"/>
          </a:p>
          <a:p>
            <a:pPr marL="0" indent="0" rtl="0">
              <a:buNone/>
            </a:pPr>
            <a:r>
              <a:rPr lang="ro" sz="2000" dirty="0"/>
              <a:t>B. Mediul înconjurător</a:t>
            </a:r>
            <a:endParaRPr lang="en-US" sz="2000" dirty="0"/>
          </a:p>
        </p:txBody>
      </p:sp>
      <p:pic>
        <p:nvPicPr>
          <p:cNvPr id="7" name="Picture 6"/>
          <p:cNvPicPr>
            <a:picLocks noChangeAspect="1"/>
          </p:cNvPicPr>
          <p:nvPr/>
        </p:nvPicPr>
        <p:blipFill rotWithShape="1">
          <a:blip r:embed="rId2"/>
          <a:srcRect l="30962" t="30061" r="18458" b="23283"/>
          <a:stretch/>
        </p:blipFill>
        <p:spPr>
          <a:xfrm>
            <a:off x="3850783" y="1696917"/>
            <a:ext cx="7353837" cy="3813633"/>
          </a:xfrm>
          <a:prstGeom prst="rect">
            <a:avLst/>
          </a:prstGeom>
        </p:spPr>
      </p:pic>
      <p:pic>
        <p:nvPicPr>
          <p:cNvPr id="8" name="Picture 7"/>
          <p:cNvPicPr>
            <a:picLocks noChangeAspect="1"/>
          </p:cNvPicPr>
          <p:nvPr/>
        </p:nvPicPr>
        <p:blipFill>
          <a:blip r:embed="rId3"/>
          <a:stretch>
            <a:fillRect/>
          </a:stretch>
        </p:blipFill>
        <p:spPr>
          <a:xfrm>
            <a:off x="3850783" y="2026944"/>
            <a:ext cx="7353837" cy="323116"/>
          </a:xfrm>
          <a:prstGeom prst="rect">
            <a:avLst/>
          </a:prstGeom>
        </p:spPr>
      </p:pic>
      <p:sp>
        <p:nvSpPr>
          <p:cNvPr id="2" name="Rectangle 1"/>
          <p:cNvSpPr/>
          <p:nvPr/>
        </p:nvSpPr>
        <p:spPr>
          <a:xfrm>
            <a:off x="2067534" y="5709081"/>
            <a:ext cx="9137086" cy="273473"/>
          </a:xfrm>
          <a:prstGeom prst="rect">
            <a:avLst/>
          </a:prstGeom>
        </p:spPr>
        <p:txBody>
          <a:bodyPr wrap="square" rtlCol="0">
            <a:spAutoFit/>
          </a:bodyPr>
          <a:lstStyle/>
          <a:p>
            <a:pPr rtl="0">
              <a:lnSpc>
                <a:spcPct val="107000"/>
              </a:lnSpc>
              <a:spcAft>
                <a:spcPts val="800"/>
              </a:spcAft>
            </a:pPr>
            <a:r>
              <a:rPr lang="ro" sz="1100">
                <a:latin typeface="Calibri" panose="020F0502020204030204" pitchFamily="34" charset="0"/>
                <a:ea typeface="Calibri" panose="020F0502020204030204" pitchFamily="34" charset="0"/>
                <a:cs typeface="Times New Roman" panose="02020603050405020304" pitchFamily="18" charset="0"/>
              </a:rPr>
              <a:t>OMS, Liste de verificare pentru evaluarea vulnerabilităților din unitățile medicale în contextul schimbărilor climatice, ISBN 978-92-4-002290-4 (versiune electronică) – pp. 12-13</a:t>
            </a:r>
          </a:p>
        </p:txBody>
      </p:sp>
    </p:spTree>
    <p:extLst>
      <p:ext uri="{BB962C8B-B14F-4D97-AF65-F5344CB8AC3E}">
        <p14:creationId xmlns:p14="http://schemas.microsoft.com/office/powerpoint/2010/main" val="3802889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524000" y="1735821"/>
            <a:ext cx="9144000" cy="2387600"/>
          </a:xfrm>
        </p:spPr>
        <p:txBody>
          <a:bodyPr rtlCol="0">
            <a:normAutofit fontScale="90000"/>
          </a:bodyPr>
          <a:lstStyle/>
          <a:p>
            <a:pPr algn="ctr" rtl="0">
              <a:lnSpc>
                <a:spcPct val="130000"/>
              </a:lnSpc>
            </a:pPr>
            <a:r>
              <a:rPr lang="ro" dirty="0"/>
              <a:t>Schimbările climatice și efectele acestora - introducere generală</a:t>
            </a:r>
            <a:endParaRPr lang="hu-HU" dirty="0"/>
          </a:p>
        </p:txBody>
      </p:sp>
    </p:spTree>
    <p:extLst>
      <p:ext uri="{BB962C8B-B14F-4D97-AF65-F5344CB8AC3E}">
        <p14:creationId xmlns:p14="http://schemas.microsoft.com/office/powerpoint/2010/main" val="14373267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92505" y="243161"/>
            <a:ext cx="11896826" cy="549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2400" b="1" dirty="0">
                <a:solidFill>
                  <a:schemeClr val="tx1"/>
                </a:solidFill>
              </a:rPr>
              <a:t>Clasificarea pericolelor legate de climă pentru unitățile de asistență medicală și sănătatea generală</a:t>
            </a:r>
            <a:endParaRPr lang="hu-HU" sz="2400" b="1" dirty="0">
              <a:solidFill>
                <a:schemeClr val="tx1"/>
              </a:solidFill>
            </a:endParaRPr>
          </a:p>
        </p:txBody>
      </p:sp>
      <p:sp>
        <p:nvSpPr>
          <p:cNvPr id="5" name="Content Placeholder 4"/>
          <p:cNvSpPr>
            <a:spLocks noGrp="1"/>
          </p:cNvSpPr>
          <p:nvPr>
            <p:ph idx="1"/>
          </p:nvPr>
        </p:nvSpPr>
        <p:spPr>
          <a:xfrm>
            <a:off x="168375" y="1243942"/>
            <a:ext cx="3798318" cy="5370897"/>
          </a:xfrm>
        </p:spPr>
        <p:txBody>
          <a:bodyPr rtlCol="0"/>
          <a:lstStyle/>
          <a:p>
            <a:pPr marL="0" indent="0" rtl="0">
              <a:buNone/>
            </a:pPr>
            <a:r>
              <a:rPr lang="ro" dirty="0"/>
              <a:t>Grupuri de pericole climatice:</a:t>
            </a:r>
          </a:p>
          <a:p>
            <a:pPr marL="0" indent="0" rtl="0">
              <a:buNone/>
            </a:pPr>
            <a:endParaRPr lang="en-US" dirty="0"/>
          </a:p>
          <a:p>
            <a:pPr marL="0" indent="0" rtl="0">
              <a:buNone/>
            </a:pPr>
            <a:endParaRPr lang="en-US" dirty="0"/>
          </a:p>
          <a:p>
            <a:pPr marL="0" indent="0" rtl="0">
              <a:buNone/>
            </a:pPr>
            <a:endParaRPr lang="en-US" sz="2000" dirty="0"/>
          </a:p>
          <a:p>
            <a:pPr marL="0" indent="0" rtl="0">
              <a:buNone/>
            </a:pPr>
            <a:endParaRPr lang="en-US" sz="2000" dirty="0"/>
          </a:p>
          <a:p>
            <a:pPr marL="0" indent="0" rtl="0">
              <a:buNone/>
            </a:pPr>
            <a:r>
              <a:rPr lang="ro" sz="2000" dirty="0"/>
              <a:t>C. Biologice</a:t>
            </a:r>
          </a:p>
          <a:p>
            <a:pPr marL="0" indent="0" rtl="0">
              <a:buNone/>
            </a:pPr>
            <a:r>
              <a:rPr lang="ro" sz="2000" dirty="0"/>
              <a:t>(boli sensibile la schimbările climatice)</a:t>
            </a:r>
          </a:p>
        </p:txBody>
      </p:sp>
      <p:pic>
        <p:nvPicPr>
          <p:cNvPr id="2" name="Picture 1"/>
          <p:cNvPicPr>
            <a:picLocks noChangeAspect="1"/>
          </p:cNvPicPr>
          <p:nvPr/>
        </p:nvPicPr>
        <p:blipFill rotWithShape="1">
          <a:blip r:embed="rId2"/>
          <a:srcRect l="33239" t="16681" r="23110" b="15185"/>
          <a:stretch/>
        </p:blipFill>
        <p:spPr>
          <a:xfrm>
            <a:off x="3966693" y="882948"/>
            <a:ext cx="5679583" cy="4984124"/>
          </a:xfrm>
          <a:prstGeom prst="rect">
            <a:avLst/>
          </a:prstGeom>
        </p:spPr>
      </p:pic>
      <p:sp>
        <p:nvSpPr>
          <p:cNvPr id="3" name="Rectangle 2"/>
          <p:cNvSpPr/>
          <p:nvPr/>
        </p:nvSpPr>
        <p:spPr>
          <a:xfrm>
            <a:off x="2745015" y="5995888"/>
            <a:ext cx="9013371" cy="273473"/>
          </a:xfrm>
          <a:prstGeom prst="rect">
            <a:avLst/>
          </a:prstGeom>
        </p:spPr>
        <p:txBody>
          <a:bodyPr wrap="square" rtlCol="0">
            <a:spAutoFit/>
          </a:bodyPr>
          <a:lstStyle/>
          <a:p>
            <a:pPr rtl="0">
              <a:lnSpc>
                <a:spcPct val="107000"/>
              </a:lnSpc>
              <a:spcAft>
                <a:spcPts val="800"/>
              </a:spcAft>
            </a:pPr>
            <a:r>
              <a:rPr lang="ro" sz="1100">
                <a:latin typeface="Calibri" panose="020F0502020204030204" pitchFamily="34" charset="0"/>
                <a:ea typeface="Calibri" panose="020F0502020204030204" pitchFamily="34" charset="0"/>
                <a:cs typeface="Times New Roman" panose="02020603050405020304" pitchFamily="18" charset="0"/>
              </a:rPr>
              <a:t>OMS, Liste de verificare pentru evaluarea vulnerabilităților din unitățile medicale în contextul schimbărilor climatice, ISBN 978-92-4-002290-4 (versiune electronică) – pp. 12-13</a:t>
            </a:r>
          </a:p>
        </p:txBody>
      </p:sp>
    </p:spTree>
    <p:extLst>
      <p:ext uri="{BB962C8B-B14F-4D97-AF65-F5344CB8AC3E}">
        <p14:creationId xmlns:p14="http://schemas.microsoft.com/office/powerpoint/2010/main" val="9798626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92505" y="243161"/>
            <a:ext cx="11896826" cy="5496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2400" b="1" dirty="0">
                <a:solidFill>
                  <a:schemeClr val="tx1"/>
                </a:solidFill>
              </a:rPr>
              <a:t>Clasificarea pericolelor legate de climă pentru unitățile de asistență medicală și sănătatea generală</a:t>
            </a:r>
            <a:endParaRPr lang="hu-HU" sz="2400" b="1" dirty="0">
              <a:solidFill>
                <a:schemeClr val="tx1"/>
              </a:solidFill>
            </a:endParaRPr>
          </a:p>
        </p:txBody>
      </p:sp>
      <p:sp>
        <p:nvSpPr>
          <p:cNvPr id="5" name="Content Placeholder 4"/>
          <p:cNvSpPr>
            <a:spLocks noGrp="1"/>
          </p:cNvSpPr>
          <p:nvPr>
            <p:ph idx="1"/>
          </p:nvPr>
        </p:nvSpPr>
        <p:spPr>
          <a:xfrm>
            <a:off x="192505" y="1094461"/>
            <a:ext cx="3798318" cy="4721096"/>
          </a:xfrm>
        </p:spPr>
        <p:txBody>
          <a:bodyPr rtlCol="0">
            <a:normAutofit fontScale="92500" lnSpcReduction="20000"/>
          </a:bodyPr>
          <a:lstStyle/>
          <a:p>
            <a:pPr marL="0" indent="0" rtl="0">
              <a:buNone/>
            </a:pPr>
            <a:r>
              <a:rPr lang="ro" dirty="0"/>
              <a:t>Grupuri de pericole climatice:</a:t>
            </a:r>
          </a:p>
          <a:p>
            <a:pPr marL="0" indent="0" rtl="0">
              <a:buNone/>
            </a:pPr>
            <a:endParaRPr lang="en-US" dirty="0"/>
          </a:p>
          <a:p>
            <a:pPr marL="0" indent="0" rtl="0">
              <a:buNone/>
            </a:pPr>
            <a:r>
              <a:rPr lang="ro" sz="2000" dirty="0"/>
              <a:t>D. Rezultate în materie de sănătate sensibile la schimbările climatice</a:t>
            </a:r>
          </a:p>
          <a:p>
            <a:pPr marL="0" indent="0" rtl="0">
              <a:buNone/>
            </a:pPr>
            <a:endParaRPr lang="en-US" sz="2000" dirty="0"/>
          </a:p>
          <a:p>
            <a:pPr marL="0" indent="0" rtl="0">
              <a:buNone/>
            </a:pPr>
            <a:endParaRPr lang="en-US" sz="2000" dirty="0"/>
          </a:p>
          <a:p>
            <a:pPr marL="0" indent="0" rtl="0">
              <a:buNone/>
            </a:pPr>
            <a:r>
              <a:rPr lang="ro" sz="2000" dirty="0"/>
              <a:t>E. Tehnologic (mediat de pericolele climatice)</a:t>
            </a:r>
          </a:p>
          <a:p>
            <a:pPr marL="0" indent="0" rtl="0">
              <a:buNone/>
            </a:pPr>
            <a:endParaRPr lang="en-US" sz="2000" dirty="0"/>
          </a:p>
          <a:p>
            <a:pPr marL="0" indent="0" rtl="0">
              <a:buNone/>
            </a:pPr>
            <a:endParaRPr lang="en-US" sz="2000" dirty="0"/>
          </a:p>
          <a:p>
            <a:pPr marL="0" indent="0" rtl="0">
              <a:buNone/>
            </a:pPr>
            <a:endParaRPr lang="en-US" sz="2000" dirty="0"/>
          </a:p>
          <a:p>
            <a:pPr marL="0" indent="0" rtl="0">
              <a:buNone/>
            </a:pPr>
            <a:endParaRPr lang="en-US" sz="2000" dirty="0"/>
          </a:p>
          <a:p>
            <a:pPr marL="0" indent="0" rtl="0">
              <a:buNone/>
            </a:pPr>
            <a:r>
              <a:rPr lang="ro" sz="2000" dirty="0"/>
              <a:t>F. Socială (mediată de pericolele climatice)	</a:t>
            </a:r>
          </a:p>
          <a:p>
            <a:pPr marL="0" indent="0" rtl="0">
              <a:buNone/>
            </a:pPr>
            <a:endParaRPr lang="en-US" sz="2000" dirty="0"/>
          </a:p>
        </p:txBody>
      </p:sp>
      <p:pic>
        <p:nvPicPr>
          <p:cNvPr id="3" name="Picture 2"/>
          <p:cNvPicPr>
            <a:picLocks noChangeAspect="1"/>
          </p:cNvPicPr>
          <p:nvPr/>
        </p:nvPicPr>
        <p:blipFill rotWithShape="1">
          <a:blip r:embed="rId2"/>
          <a:srcRect l="33536" t="19850" r="16378" b="12720"/>
          <a:stretch/>
        </p:blipFill>
        <p:spPr>
          <a:xfrm>
            <a:off x="3966693" y="882948"/>
            <a:ext cx="6516710" cy="4932608"/>
          </a:xfrm>
          <a:prstGeom prst="rect">
            <a:avLst/>
          </a:prstGeom>
        </p:spPr>
      </p:pic>
      <p:sp>
        <p:nvSpPr>
          <p:cNvPr id="2" name="Rectangle 1"/>
          <p:cNvSpPr/>
          <p:nvPr/>
        </p:nvSpPr>
        <p:spPr>
          <a:xfrm>
            <a:off x="3177560" y="5927552"/>
            <a:ext cx="8911771" cy="273473"/>
          </a:xfrm>
          <a:prstGeom prst="rect">
            <a:avLst/>
          </a:prstGeom>
        </p:spPr>
        <p:txBody>
          <a:bodyPr wrap="square" rtlCol="0">
            <a:spAutoFit/>
          </a:bodyPr>
          <a:lstStyle/>
          <a:p>
            <a:pPr rtl="0">
              <a:lnSpc>
                <a:spcPct val="107000"/>
              </a:lnSpc>
              <a:spcAft>
                <a:spcPts val="800"/>
              </a:spcAft>
            </a:pPr>
            <a:r>
              <a:rPr lang="ro" sz="1100">
                <a:latin typeface="Calibri" panose="020F0502020204030204" pitchFamily="34" charset="0"/>
                <a:ea typeface="Calibri" panose="020F0502020204030204" pitchFamily="34" charset="0"/>
                <a:cs typeface="Times New Roman" panose="02020603050405020304" pitchFamily="18" charset="0"/>
              </a:rPr>
              <a:t>OMS, Liste de verificare pentru evaluarea vulnerabilităților din unitățile medicale în contextul schimbărilor climatice, ISBN 978-92-4-002290-4 (versiune electronică) – pp. 12-13</a:t>
            </a:r>
          </a:p>
        </p:txBody>
      </p:sp>
    </p:spTree>
    <p:extLst>
      <p:ext uri="{BB962C8B-B14F-4D97-AF65-F5344CB8AC3E}">
        <p14:creationId xmlns:p14="http://schemas.microsoft.com/office/powerpoint/2010/main" val="29384143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92504" y="204525"/>
            <a:ext cx="11896826" cy="7485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2400" b="1" dirty="0">
                <a:solidFill>
                  <a:schemeClr val="tx1"/>
                </a:solidFill>
              </a:rPr>
              <a:t>Numărul de evenimente, decese și persoane afectate din 1960, pentru secetă, </a:t>
            </a:r>
          </a:p>
          <a:p>
            <a:pPr rtl="0"/>
            <a:r>
              <a:rPr lang="ro" sz="2400" b="1" dirty="0">
                <a:solidFill>
                  <a:schemeClr val="tx1"/>
                </a:solidFill>
              </a:rPr>
              <a:t>temperatură extremă (căldură), inundații, furtuni și incendii forestiere </a:t>
            </a:r>
            <a:endParaRPr lang="hu-HU" sz="2400" b="1" dirty="0">
              <a:solidFill>
                <a:schemeClr val="tx1"/>
              </a:solidFill>
            </a:endParaRPr>
          </a:p>
        </p:txBody>
      </p:sp>
      <p:pic>
        <p:nvPicPr>
          <p:cNvPr id="6" name="Content Placeholder 5"/>
          <p:cNvPicPr>
            <a:picLocks noGrp="1" noChangeAspect="1"/>
          </p:cNvPicPr>
          <p:nvPr>
            <p:ph idx="1"/>
          </p:nvPr>
        </p:nvPicPr>
        <p:blipFill rotWithShape="1">
          <a:blip r:embed="rId2"/>
          <a:srcRect l="14300" t="26234" r="16669" b="7819"/>
          <a:stretch/>
        </p:blipFill>
        <p:spPr>
          <a:xfrm>
            <a:off x="1607554" y="1118853"/>
            <a:ext cx="9066727" cy="4869824"/>
          </a:xfrm>
          <a:prstGeom prst="rect">
            <a:avLst/>
          </a:prstGeom>
        </p:spPr>
      </p:pic>
      <p:sp>
        <p:nvSpPr>
          <p:cNvPr id="7" name="Content Placeholder 4"/>
          <p:cNvSpPr txBox="1">
            <a:spLocks/>
          </p:cNvSpPr>
          <p:nvPr/>
        </p:nvSpPr>
        <p:spPr>
          <a:xfrm>
            <a:off x="0" y="6154493"/>
            <a:ext cx="11896825" cy="8106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ro" sz="1100">
                <a:solidFill>
                  <a:schemeClr val="tx1"/>
                </a:solidFill>
              </a:rPr>
              <a:t>OMS, Liste de verificare pentru evaluarea vulnerabilităților din unitățile medicale în contextul schimbărilor climatice, ISBN 978-92-4-002290-4 (versiune electronică) – p. 16</a:t>
            </a:r>
          </a:p>
          <a:p>
            <a:pPr rtl="0"/>
            <a:endParaRPr lang="en-US" dirty="0"/>
          </a:p>
        </p:txBody>
      </p:sp>
    </p:spTree>
    <p:extLst>
      <p:ext uri="{BB962C8B-B14F-4D97-AF65-F5344CB8AC3E}">
        <p14:creationId xmlns:p14="http://schemas.microsoft.com/office/powerpoint/2010/main" val="32835880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26310" t="18090" r="29247" b="6030"/>
          <a:stretch/>
        </p:blipFill>
        <p:spPr>
          <a:xfrm>
            <a:off x="2768958" y="118011"/>
            <a:ext cx="6168980" cy="5921672"/>
          </a:xfrm>
          <a:prstGeom prst="rect">
            <a:avLst/>
          </a:prstGeom>
        </p:spPr>
      </p:pic>
      <p:sp>
        <p:nvSpPr>
          <p:cNvPr id="6" name="Content Placeholder 4"/>
          <p:cNvSpPr txBox="1">
            <a:spLocks/>
          </p:cNvSpPr>
          <p:nvPr/>
        </p:nvSpPr>
        <p:spPr>
          <a:xfrm>
            <a:off x="0" y="6087040"/>
            <a:ext cx="11896825" cy="3265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ro" sz="1100">
                <a:solidFill>
                  <a:schemeClr val="tx1"/>
                </a:solidFill>
              </a:rPr>
              <a:t>CINE. Liste de verificare pentru evaluarea vulnerabilităților din unitățile medicale în contextul schimbărilor climatice, ISBN 978-92-4-002290-4 (versiune electronică) – p. 22</a:t>
            </a:r>
          </a:p>
          <a:p>
            <a:pPr rtl="0"/>
            <a:endParaRPr lang="en-US" dirty="0"/>
          </a:p>
        </p:txBody>
      </p:sp>
    </p:spTree>
    <p:extLst>
      <p:ext uri="{BB962C8B-B14F-4D97-AF65-F5344CB8AC3E}">
        <p14:creationId xmlns:p14="http://schemas.microsoft.com/office/powerpoint/2010/main" val="24293884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rtl="0"/>
            <a:r>
              <a:rPr lang="ro" sz="2800"/>
              <a:t>Bolile sensibile la schimbările climatice și rezultatele în materie de sănătate sensibile la schimbările climatice </a:t>
            </a:r>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412" t="20203" r="37661" b="16945"/>
          <a:stretch/>
        </p:blipFill>
        <p:spPr>
          <a:xfrm>
            <a:off x="2704483" y="866367"/>
            <a:ext cx="7175959" cy="5195434"/>
          </a:xfrm>
          <a:prstGeom prst="rect">
            <a:avLst/>
          </a:prstGeom>
        </p:spPr>
      </p:pic>
      <p:sp>
        <p:nvSpPr>
          <p:cNvPr id="6" name="Content Placeholder 4"/>
          <p:cNvSpPr txBox="1">
            <a:spLocks/>
          </p:cNvSpPr>
          <p:nvPr/>
        </p:nvSpPr>
        <p:spPr>
          <a:xfrm>
            <a:off x="0" y="6087415"/>
            <a:ext cx="11896825" cy="3988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ro" sz="1100">
                <a:solidFill>
                  <a:schemeClr val="tx1"/>
                </a:solidFill>
              </a:rPr>
              <a:t>CINE. Liste de verificare pentru evaluarea vulnerabilităților din unitățile medicale în contextul schimbărilor climatice, ISBN 978-92-4-002290-4 (versiune electronică) – pp. 17-19</a:t>
            </a:r>
          </a:p>
          <a:p>
            <a:pPr rtl="0"/>
            <a:endParaRPr lang="en-US" dirty="0"/>
          </a:p>
        </p:txBody>
      </p:sp>
    </p:spTree>
    <p:extLst>
      <p:ext uri="{BB962C8B-B14F-4D97-AF65-F5344CB8AC3E}">
        <p14:creationId xmlns:p14="http://schemas.microsoft.com/office/powerpoint/2010/main" val="42053037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8292" t="19674" r="36945" b="21699"/>
          <a:stretch/>
        </p:blipFill>
        <p:spPr>
          <a:xfrm>
            <a:off x="2918287" y="1346897"/>
            <a:ext cx="6641757" cy="4890752"/>
          </a:xfrm>
          <a:prstGeom prst="rect">
            <a:avLst/>
          </a:prstGeom>
        </p:spPr>
      </p:pic>
      <p:pic>
        <p:nvPicPr>
          <p:cNvPr id="5" name="Picture 4"/>
          <p:cNvPicPr>
            <a:picLocks noChangeAspect="1"/>
          </p:cNvPicPr>
          <p:nvPr/>
        </p:nvPicPr>
        <p:blipFill rotWithShape="1">
          <a:blip r:embed="rId4"/>
          <a:srcRect r="29492"/>
          <a:stretch/>
        </p:blipFill>
        <p:spPr>
          <a:xfrm>
            <a:off x="2918287" y="119197"/>
            <a:ext cx="6637837" cy="1372843"/>
          </a:xfrm>
          <a:prstGeom prst="rect">
            <a:avLst/>
          </a:prstGeom>
        </p:spPr>
      </p:pic>
      <p:sp>
        <p:nvSpPr>
          <p:cNvPr id="3" name="Rectangle 2"/>
          <p:cNvSpPr/>
          <p:nvPr/>
        </p:nvSpPr>
        <p:spPr>
          <a:xfrm>
            <a:off x="1596571" y="6150114"/>
            <a:ext cx="9390743" cy="538609"/>
          </a:xfrm>
          <a:prstGeom prst="rect">
            <a:avLst/>
          </a:prstGeom>
        </p:spPr>
        <p:txBody>
          <a:bodyPr wrap="square" rtlCol="0">
            <a:spAutoFit/>
          </a:bodyPr>
          <a:lstStyle/>
          <a:p>
            <a:pPr algn="ctr" rtl="0"/>
            <a:r>
              <a:rPr lang="ro" sz="1100"/>
              <a:t>CINE. Liste de verificare pentru evaluarea vulnerabilităților din unitățile medicale în contextul schimbărilor climatice, ISBN 978-92-4-002290-4 (versiune electronică) – pp. 17-19</a:t>
            </a:r>
          </a:p>
          <a:p>
            <a:pPr rtl="0"/>
            <a:endParaRPr lang="en-US" dirty="0"/>
          </a:p>
        </p:txBody>
      </p:sp>
    </p:spTree>
    <p:extLst>
      <p:ext uri="{BB962C8B-B14F-4D97-AF65-F5344CB8AC3E}">
        <p14:creationId xmlns:p14="http://schemas.microsoft.com/office/powerpoint/2010/main" val="15167816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9189" t="-275" r="31091" b="66486"/>
          <a:stretch/>
        </p:blipFill>
        <p:spPr>
          <a:xfrm>
            <a:off x="-334851" y="153008"/>
            <a:ext cx="10341736" cy="1664507"/>
          </a:xfrm>
          <a:prstGeom prst="rect">
            <a:avLst/>
          </a:prstGeom>
        </p:spPr>
      </p:pic>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18985" t="33935" r="37011" b="19586"/>
          <a:stretch/>
        </p:blipFill>
        <p:spPr>
          <a:xfrm>
            <a:off x="2729935" y="1734618"/>
            <a:ext cx="7276950" cy="4321325"/>
          </a:xfrm>
          <a:prstGeom prst="rect">
            <a:avLst/>
          </a:prstGeom>
        </p:spPr>
      </p:pic>
      <p:sp>
        <p:nvSpPr>
          <p:cNvPr id="3" name="Rectangle 2"/>
          <p:cNvSpPr/>
          <p:nvPr/>
        </p:nvSpPr>
        <p:spPr>
          <a:xfrm>
            <a:off x="1277257" y="6055943"/>
            <a:ext cx="10130972" cy="538609"/>
          </a:xfrm>
          <a:prstGeom prst="rect">
            <a:avLst/>
          </a:prstGeom>
        </p:spPr>
        <p:txBody>
          <a:bodyPr wrap="square" rtlCol="0">
            <a:spAutoFit/>
          </a:bodyPr>
          <a:lstStyle/>
          <a:p>
            <a:pPr algn="ctr" rtl="0"/>
            <a:r>
              <a:rPr lang="ro" sz="1100"/>
              <a:t>CINE. Liste de verificare pentru evaluarea vulnerabilităților din unitățile medicale în contextul schimbărilor climatice, ISBN 978-92-4-002290-4 (versiune electronică) – pp. 17-19</a:t>
            </a:r>
          </a:p>
          <a:p>
            <a:pPr rtl="0"/>
            <a:endParaRPr lang="en-US" dirty="0"/>
          </a:p>
        </p:txBody>
      </p:sp>
    </p:spTree>
    <p:extLst>
      <p:ext uri="{BB962C8B-B14F-4D97-AF65-F5344CB8AC3E}">
        <p14:creationId xmlns:p14="http://schemas.microsoft.com/office/powerpoint/2010/main" val="15514986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512" t="17033" r="39087" b="29974"/>
          <a:stretch/>
        </p:blipFill>
        <p:spPr>
          <a:xfrm>
            <a:off x="1845812" y="301818"/>
            <a:ext cx="8590209" cy="5764132"/>
          </a:xfrm>
          <a:prstGeom prst="rect">
            <a:avLst/>
          </a:prstGeom>
        </p:spPr>
      </p:pic>
      <p:sp>
        <p:nvSpPr>
          <p:cNvPr id="6" name="Rectangle 5"/>
          <p:cNvSpPr/>
          <p:nvPr/>
        </p:nvSpPr>
        <p:spPr>
          <a:xfrm>
            <a:off x="1409259" y="6065950"/>
            <a:ext cx="9463314" cy="538609"/>
          </a:xfrm>
          <a:prstGeom prst="rect">
            <a:avLst/>
          </a:prstGeom>
        </p:spPr>
        <p:txBody>
          <a:bodyPr wrap="square" rtlCol="0">
            <a:spAutoFit/>
          </a:bodyPr>
          <a:lstStyle/>
          <a:p>
            <a:pPr algn="ctr" rtl="0"/>
            <a:r>
              <a:rPr lang="ro" sz="1100"/>
              <a:t>CINE. Liste de verificare pentru evaluarea vulnerabilităților din unitățile medicale în contextul schimbărilor climatice, ISBN 978-92-4-002290-4 (versiune electronică) – pp. 17-19</a:t>
            </a:r>
          </a:p>
          <a:p>
            <a:pPr rtl="0"/>
            <a:endParaRPr lang="en-US" dirty="0"/>
          </a:p>
        </p:txBody>
      </p:sp>
    </p:spTree>
    <p:extLst>
      <p:ext uri="{BB962C8B-B14F-4D97-AF65-F5344CB8AC3E}">
        <p14:creationId xmlns:p14="http://schemas.microsoft.com/office/powerpoint/2010/main" val="19221599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4827" t="35168" r="38155" b="19410"/>
          <a:stretch/>
        </p:blipFill>
        <p:spPr>
          <a:xfrm>
            <a:off x="1984164" y="2096211"/>
            <a:ext cx="7263685" cy="3945327"/>
          </a:xfrm>
          <a:prstGeom prst="rect">
            <a:avLst/>
          </a:prstGeom>
        </p:spPr>
      </p:pic>
      <p:pic>
        <p:nvPicPr>
          <p:cNvPr id="5" name="Picture 4"/>
          <p:cNvPicPr>
            <a:picLocks noChangeAspect="1"/>
          </p:cNvPicPr>
          <p:nvPr/>
        </p:nvPicPr>
        <p:blipFill rotWithShape="1">
          <a:blip r:embed="rId4"/>
          <a:srcRect r="31459" b="66211"/>
          <a:stretch/>
        </p:blipFill>
        <p:spPr>
          <a:xfrm>
            <a:off x="1984164" y="414619"/>
            <a:ext cx="7234559" cy="1681592"/>
          </a:xfrm>
          <a:prstGeom prst="rect">
            <a:avLst/>
          </a:prstGeom>
        </p:spPr>
      </p:pic>
      <p:sp>
        <p:nvSpPr>
          <p:cNvPr id="7" name="Rectangle 6"/>
          <p:cNvSpPr/>
          <p:nvPr/>
        </p:nvSpPr>
        <p:spPr>
          <a:xfrm>
            <a:off x="1117601" y="6036367"/>
            <a:ext cx="9390742" cy="538609"/>
          </a:xfrm>
          <a:prstGeom prst="rect">
            <a:avLst/>
          </a:prstGeom>
        </p:spPr>
        <p:txBody>
          <a:bodyPr wrap="square" rtlCol="0">
            <a:spAutoFit/>
          </a:bodyPr>
          <a:lstStyle/>
          <a:p>
            <a:pPr algn="ctr" rtl="0"/>
            <a:r>
              <a:rPr lang="ro" sz="1100"/>
              <a:t>CINE. Liste de verificare pentru evaluarea vulnerabilităților din unitățile medicale în contextul schimbărilor climatice, ISBN 978-92-4-002290-4 (versiune electronică) – pp. 17-19</a:t>
            </a:r>
          </a:p>
          <a:p>
            <a:pPr rtl="0"/>
            <a:endParaRPr lang="en-US" dirty="0"/>
          </a:p>
        </p:txBody>
      </p:sp>
    </p:spTree>
    <p:extLst>
      <p:ext uri="{BB962C8B-B14F-4D97-AF65-F5344CB8AC3E}">
        <p14:creationId xmlns:p14="http://schemas.microsoft.com/office/powerpoint/2010/main" val="28835332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5026" t="21787" r="38286" b="21171"/>
          <a:stretch/>
        </p:blipFill>
        <p:spPr>
          <a:xfrm>
            <a:off x="2694388" y="1561042"/>
            <a:ext cx="6461060" cy="4438152"/>
          </a:xfrm>
          <a:prstGeom prst="rect">
            <a:avLst/>
          </a:prstGeom>
        </p:spPr>
      </p:pic>
      <p:pic>
        <p:nvPicPr>
          <p:cNvPr id="5" name="Picture 4"/>
          <p:cNvPicPr>
            <a:picLocks noChangeAspect="1"/>
          </p:cNvPicPr>
          <p:nvPr/>
        </p:nvPicPr>
        <p:blipFill rotWithShape="1">
          <a:blip r:embed="rId4"/>
          <a:srcRect l="1" r="31162" b="66211"/>
          <a:stretch/>
        </p:blipFill>
        <p:spPr>
          <a:xfrm>
            <a:off x="2694388" y="12479"/>
            <a:ext cx="6461060" cy="1566322"/>
          </a:xfrm>
          <a:prstGeom prst="rect">
            <a:avLst/>
          </a:prstGeom>
        </p:spPr>
      </p:pic>
      <p:sp>
        <p:nvSpPr>
          <p:cNvPr id="7" name="Rectangle 6"/>
          <p:cNvSpPr/>
          <p:nvPr/>
        </p:nvSpPr>
        <p:spPr>
          <a:xfrm>
            <a:off x="870857" y="5999194"/>
            <a:ext cx="9681029" cy="538609"/>
          </a:xfrm>
          <a:prstGeom prst="rect">
            <a:avLst/>
          </a:prstGeom>
        </p:spPr>
        <p:txBody>
          <a:bodyPr wrap="square" rtlCol="0">
            <a:spAutoFit/>
          </a:bodyPr>
          <a:lstStyle/>
          <a:p>
            <a:pPr algn="ctr" rtl="0"/>
            <a:r>
              <a:rPr lang="ro" sz="1100"/>
              <a:t>CINE. Liste de verificare pentru evaluarea vulnerabilităților din unitățile medicale în contextul schimbărilor climatice, ISBN 978-92-4-002290-4 (versiune electronică) – pp. 17-19</a:t>
            </a:r>
          </a:p>
          <a:p>
            <a:pPr rtl="0"/>
            <a:endParaRPr lang="en-US" dirty="0"/>
          </a:p>
        </p:txBody>
      </p:sp>
    </p:spTree>
    <p:extLst>
      <p:ext uri="{BB962C8B-B14F-4D97-AF65-F5344CB8AC3E}">
        <p14:creationId xmlns:p14="http://schemas.microsoft.com/office/powerpoint/2010/main" val="879890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182880" y="91440"/>
          <a:ext cx="10437223" cy="6001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 8"/>
          <p:cNvGraphicFramePr/>
          <p:nvPr/>
        </p:nvGraphicFramePr>
        <p:xfrm>
          <a:off x="8981441" y="431073"/>
          <a:ext cx="4930501" cy="540802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1437804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lstStyle/>
          <a:p>
            <a:pPr rtl="0"/>
            <a:endParaRPr lang="en-US"/>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1460" t="19146" r="39934" b="17649"/>
          <a:stretch/>
        </p:blipFill>
        <p:spPr>
          <a:xfrm>
            <a:off x="3337036" y="198888"/>
            <a:ext cx="6386513" cy="5878411"/>
          </a:xfrm>
          <a:prstGeom prst="rect">
            <a:avLst/>
          </a:prstGeom>
        </p:spPr>
      </p:pic>
      <p:sp>
        <p:nvSpPr>
          <p:cNvPr id="6" name="Rectangle 5"/>
          <p:cNvSpPr/>
          <p:nvPr/>
        </p:nvSpPr>
        <p:spPr>
          <a:xfrm>
            <a:off x="2119086" y="6077299"/>
            <a:ext cx="9056914" cy="253916"/>
          </a:xfrm>
          <a:prstGeom prst="rect">
            <a:avLst/>
          </a:prstGeom>
        </p:spPr>
        <p:txBody>
          <a:bodyPr wrap="square" rtlCol="0">
            <a:spAutoFit/>
          </a:bodyPr>
          <a:lstStyle/>
          <a:p>
            <a:pPr algn="ctr" rtl="0"/>
            <a:r>
              <a:rPr lang="ro" sz="1050"/>
              <a:t>CINE. Liste de verificare pentru evaluarea vulnerabilităților din unitățile medicale în contextul schimbărilor climatice, ISBN 978-92-4-002290-4 (versiune electronică) – pp. 17-19</a:t>
            </a:r>
          </a:p>
        </p:txBody>
      </p:sp>
    </p:spTree>
    <p:extLst>
      <p:ext uri="{BB962C8B-B14F-4D97-AF65-F5344CB8AC3E}">
        <p14:creationId xmlns:p14="http://schemas.microsoft.com/office/powerpoint/2010/main" val="39931429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4528" t="30766" r="39609" b="23812"/>
          <a:stretch/>
        </p:blipFill>
        <p:spPr>
          <a:xfrm>
            <a:off x="2556481" y="1685153"/>
            <a:ext cx="6192975" cy="4409956"/>
          </a:xfrm>
          <a:prstGeom prst="rect">
            <a:avLst/>
          </a:prstGeom>
        </p:spPr>
      </p:pic>
      <p:pic>
        <p:nvPicPr>
          <p:cNvPr id="5" name="Picture 4"/>
          <p:cNvPicPr>
            <a:picLocks noChangeAspect="1"/>
          </p:cNvPicPr>
          <p:nvPr/>
        </p:nvPicPr>
        <p:blipFill rotWithShape="1">
          <a:blip r:embed="rId4"/>
          <a:srcRect l="1" r="31032" b="66211"/>
          <a:stretch/>
        </p:blipFill>
        <p:spPr>
          <a:xfrm>
            <a:off x="2547149" y="184396"/>
            <a:ext cx="6202307" cy="1500757"/>
          </a:xfrm>
          <a:prstGeom prst="rect">
            <a:avLst/>
          </a:prstGeom>
        </p:spPr>
      </p:pic>
      <p:sp>
        <p:nvSpPr>
          <p:cNvPr id="7" name="Rectangle 6"/>
          <p:cNvSpPr/>
          <p:nvPr/>
        </p:nvSpPr>
        <p:spPr>
          <a:xfrm>
            <a:off x="1538514" y="6044062"/>
            <a:ext cx="8926286" cy="261610"/>
          </a:xfrm>
          <a:prstGeom prst="rect">
            <a:avLst/>
          </a:prstGeom>
        </p:spPr>
        <p:txBody>
          <a:bodyPr wrap="square" rtlCol="0">
            <a:spAutoFit/>
          </a:bodyPr>
          <a:lstStyle/>
          <a:p>
            <a:pPr algn="ctr" rtl="0"/>
            <a:r>
              <a:rPr lang="ro" sz="1100"/>
              <a:t>CINE. Liste de verificare pentru evaluarea vulnerabilităților din unitățile medicale în contextul schimbărilor climatice, ISBN 978-92-4-002290-4 (versiune electronică) – pp. 17-19</a:t>
            </a:r>
          </a:p>
        </p:txBody>
      </p:sp>
    </p:spTree>
    <p:extLst>
      <p:ext uri="{BB962C8B-B14F-4D97-AF65-F5344CB8AC3E}">
        <p14:creationId xmlns:p14="http://schemas.microsoft.com/office/powerpoint/2010/main" val="23729063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rtlCol="0">
            <a:normAutofit fontScale="90000"/>
          </a:bodyPr>
          <a:lstStyle/>
          <a:p>
            <a:pPr rtl="0"/>
            <a:r>
              <a:rPr lang="ro" dirty="0"/>
              <a:t>Mesaje</a:t>
            </a:r>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192505" y="934775"/>
            <a:ext cx="11333188" cy="5370897"/>
          </a:xfrm>
        </p:spPr>
        <p:txBody>
          <a:bodyPr rtlCol="0">
            <a:normAutofit lnSpcReduction="10000"/>
          </a:bodyPr>
          <a:lstStyle/>
          <a:p>
            <a:pPr algn="just" rtl="0">
              <a:lnSpc>
                <a:spcPct val="100000"/>
              </a:lnSpc>
              <a:spcAft>
                <a:spcPts val="1000"/>
              </a:spcAft>
            </a:pPr>
            <a:r>
              <a:rPr lang="ro" dirty="0"/>
              <a:t>Să ne facem conștienți de faptul că schimbările climatice reprezintă acum un risc major pentru sănătate și un exces de decese</a:t>
            </a:r>
            <a:endParaRPr lang="hu-HU" dirty="0"/>
          </a:p>
          <a:p>
            <a:pPr algn="just" rtl="0">
              <a:lnSpc>
                <a:spcPct val="100000"/>
              </a:lnSpc>
              <a:spcAft>
                <a:spcPts val="1000"/>
              </a:spcAft>
            </a:pPr>
            <a:r>
              <a:rPr lang="ro" dirty="0"/>
              <a:t>Să acordăm mai multă atenție celor mai vulnerabile grupuri și efectelor asupra mediului nostru</a:t>
            </a:r>
            <a:endParaRPr lang="hu-HU" dirty="0"/>
          </a:p>
          <a:p>
            <a:pPr algn="just" rtl="0">
              <a:lnSpc>
                <a:spcPct val="100000"/>
              </a:lnSpc>
              <a:spcAft>
                <a:spcPts val="1000"/>
              </a:spcAft>
            </a:pPr>
            <a:r>
              <a:rPr lang="ro" dirty="0"/>
              <a:t>A fi conștienți că suntem în mijlocul crizei climatice și că responsabilitatea este împărțită, evitând în același timp efectele nedorite ale încălzirii globale, este în același timp provocarea de astăzi de a face schimbări rezonabile în propriul nostru mod de viață</a:t>
            </a:r>
          </a:p>
          <a:p>
            <a:pPr algn="just" rtl="0">
              <a:lnSpc>
                <a:spcPct val="100000"/>
              </a:lnSpc>
              <a:spcAft>
                <a:spcPts val="1000"/>
              </a:spcAft>
            </a:pPr>
            <a:r>
              <a:rPr lang="ro" dirty="0"/>
              <a:t>Aceste cursuri pot oferi cunoștințe actualizate despre efectele schimbărilor climatice asupra sănătății umane și pot contribui la abordarea noilor provocări cauzate de schimbările climatice.</a:t>
            </a:r>
          </a:p>
          <a:p>
            <a:pPr rtl="0"/>
            <a:endParaRPr lang="en-US" dirty="0"/>
          </a:p>
        </p:txBody>
      </p:sp>
    </p:spTree>
    <p:extLst>
      <p:ext uri="{BB962C8B-B14F-4D97-AF65-F5344CB8AC3E}">
        <p14:creationId xmlns:p14="http://schemas.microsoft.com/office/powerpoint/2010/main" val="21801202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rtlCol="0">
            <a:normAutofit fontScale="90000"/>
          </a:bodyPr>
          <a:lstStyle/>
          <a:p>
            <a:pPr rtl="0"/>
            <a:r>
              <a:rPr lang="ro" dirty="0"/>
              <a:t>Testează-ți cunoștințele</a:t>
            </a:r>
            <a:endParaRPr lang="en-US" dirty="0"/>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192505" y="894022"/>
            <a:ext cx="10898281" cy="5370897"/>
          </a:xfrm>
        </p:spPr>
        <p:txBody>
          <a:bodyPr rtlCol="0">
            <a:normAutofit fontScale="92500"/>
          </a:bodyPr>
          <a:lstStyle/>
          <a:p>
            <a:pPr rtl="0"/>
            <a:r>
              <a:rPr lang="ro" dirty="0"/>
              <a:t>Ce ar trebui să facem pentru a reduce emisiile de gaze cu efect de seră?</a:t>
            </a:r>
          </a:p>
          <a:p>
            <a:pPr rtl="0"/>
            <a:r>
              <a:rPr lang="ro" dirty="0"/>
              <a:t>Vă rugăm să enumerați populația vulnerabilă, grupurile cele mai sensibile!</a:t>
            </a:r>
          </a:p>
          <a:p>
            <a:pPr rtl="0"/>
            <a:r>
              <a:rPr lang="ro" dirty="0"/>
              <a:t>Vă rugăm să dați exemple pentru impactul direct al schimbărilor climatice asupra sănătății umane!</a:t>
            </a:r>
          </a:p>
          <a:p>
            <a:pPr rtl="0"/>
            <a:r>
              <a:rPr lang="ro" dirty="0"/>
              <a:t>Vă rugăm să dați exemple pentru impactul indirect al schimbărilor climatice asupra sănătății umane!</a:t>
            </a:r>
          </a:p>
          <a:p>
            <a:pPr rtl="0"/>
            <a:r>
              <a:rPr lang="ro" dirty="0"/>
              <a:t>Care este influența încălzirii globale asupra migrației?</a:t>
            </a:r>
          </a:p>
          <a:p>
            <a:pPr rtl="0"/>
            <a:r>
              <a:rPr lang="ro" dirty="0"/>
              <a:t>Care continent este cel mai afectat de schimbările climatice?</a:t>
            </a:r>
          </a:p>
          <a:p>
            <a:pPr rtl="0"/>
            <a:r>
              <a:rPr lang="ro" dirty="0"/>
              <a:t>Care sunt tipurile de pericole biologice legate de climă pentru unitățile de îngrijire a sănătății și sănătatea generală?</a:t>
            </a:r>
          </a:p>
          <a:p>
            <a:pPr rtl="0"/>
            <a:r>
              <a:rPr lang="ro" dirty="0"/>
              <a:t>Care sunt cele mai importante rezultate în materie de sănătate sensibile la schimbările climatice?</a:t>
            </a:r>
          </a:p>
          <a:p>
            <a:pPr algn="just" rtl="0"/>
            <a:endParaRPr lang="en-US" dirty="0"/>
          </a:p>
        </p:txBody>
      </p:sp>
    </p:spTree>
    <p:extLst>
      <p:ext uri="{BB962C8B-B14F-4D97-AF65-F5344CB8AC3E}">
        <p14:creationId xmlns:p14="http://schemas.microsoft.com/office/powerpoint/2010/main" val="41814088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rtl="0"/>
            <a:r>
              <a:rPr lang="ro" dirty="0"/>
              <a:t>Principalele referințe bibliografice</a:t>
            </a:r>
            <a:endParaRPr lang="en-US" dirty="0"/>
          </a:p>
        </p:txBody>
      </p:sp>
      <p:sp>
        <p:nvSpPr>
          <p:cNvPr id="4" name="Content Placeholder 4"/>
          <p:cNvSpPr txBox="1">
            <a:spLocks noGrp="1"/>
          </p:cNvSpPr>
          <p:nvPr>
            <p:ph idx="1"/>
          </p:nvPr>
        </p:nvSpPr>
        <p:spPr>
          <a:xfrm>
            <a:off x="192505" y="986971"/>
            <a:ext cx="11896825" cy="53187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0"/>
            <a:r>
              <a:rPr lang="ro" sz="2000" dirty="0">
                <a:solidFill>
                  <a:schemeClr val="tx1"/>
                </a:solidFill>
              </a:rPr>
              <a:t>Liste de verificare pentru evaluarea vulnerabilităților din unitățile medicale în contextul schimbărilor climatice. Geneva: Organizația Mondială a Sănătății, 2021, ISBN 978-92-4-002290-4 </a:t>
            </a:r>
            <a:endParaRPr lang="hu-HU" sz="2000" dirty="0">
              <a:solidFill>
                <a:schemeClr val="tx1"/>
              </a:solidFill>
            </a:endParaRPr>
          </a:p>
          <a:p>
            <a:pPr algn="just" rtl="0"/>
            <a:r>
              <a:rPr lang="ro" sz="2000" dirty="0">
                <a:solidFill>
                  <a:schemeClr val="tx1"/>
                </a:solidFill>
              </a:rPr>
              <a:t>Orientările OMS pentru unitățile de asistență medicală rezistente la schimbările climatice și durabile din punct de vedere ecologic. Geneva: Organizația Mondială a Sănătății, 2020. ISBN 978-92-4-001222-6</a:t>
            </a:r>
          </a:p>
          <a:p>
            <a:pPr algn="just" rtl="0"/>
            <a:r>
              <a:rPr lang="ro" sz="2000" dirty="0">
                <a:solidFill>
                  <a:schemeClr val="tx1"/>
                </a:solidFill>
              </a:rPr>
              <a:t>Compendiul OMS și alte orientări ale ONU privind sănătatea și mediul, actualizare 2022. Geneva: Organizația Mondială a Sănătății; 2022 (OMS/HEP/ECH/EHD/22.01)</a:t>
            </a:r>
          </a:p>
          <a:p>
            <a:pPr algn="just" rtl="0"/>
            <a:r>
              <a:rPr lang="ro" sz="2000" dirty="0">
                <a:solidFill>
                  <a:schemeClr val="tx1"/>
                </a:solidFill>
                <a:hlinkClick r:id="rId2"/>
              </a:rPr>
              <a:t>https://chasecanada.org/wp-content/uploads/2021/01/Climate-Change-Toolkit-for-Health-Professionals-Full-Toolkit.pdf</a:t>
            </a:r>
            <a:r>
              <a:rPr lang="ro" sz="2000" dirty="0">
                <a:solidFill>
                  <a:schemeClr val="tx1"/>
                </a:solidFill>
              </a:rPr>
              <a:t>, accesat la 20 iunie 2023</a:t>
            </a:r>
            <a:endParaRPr lang="hu-HU" sz="2000" dirty="0">
              <a:solidFill>
                <a:schemeClr val="tx1"/>
              </a:solidFill>
            </a:endParaRPr>
          </a:p>
          <a:p>
            <a:pPr algn="just" rtl="0"/>
            <a:r>
              <a:rPr lang="ro" sz="2000" dirty="0">
                <a:solidFill>
                  <a:schemeClr val="tx1"/>
                </a:solidFill>
                <a:hlinkClick r:id="rId3"/>
              </a:rPr>
              <a:t>https://www.ipcc.ch/site/assets/uploads/2020/11/The-Regional-Impact.pdf</a:t>
            </a:r>
            <a:r>
              <a:rPr lang="ro" sz="2000" dirty="0">
                <a:solidFill>
                  <a:schemeClr val="tx1"/>
                </a:solidFill>
              </a:rPr>
              <a:t>, accesat la 20 iunie 2023</a:t>
            </a:r>
          </a:p>
          <a:p>
            <a:pPr algn="just" rtl="0"/>
            <a:endParaRPr lang="en-US" sz="2000" dirty="0">
              <a:solidFill>
                <a:schemeClr val="tx1"/>
              </a:solidFill>
            </a:endParaRPr>
          </a:p>
          <a:p>
            <a:pPr algn="just" rtl="0"/>
            <a:endParaRPr lang="hu-HU" sz="2000" dirty="0">
              <a:solidFill>
                <a:schemeClr val="tx1"/>
              </a:solidFill>
            </a:endParaRPr>
          </a:p>
          <a:p>
            <a:pPr marL="0" indent="0" algn="just" rtl="0">
              <a:buNone/>
            </a:pPr>
            <a:endParaRPr lang="en-US" sz="2000" dirty="0">
              <a:solidFill>
                <a:schemeClr val="tx1"/>
              </a:solidFill>
            </a:endParaRPr>
          </a:p>
          <a:p>
            <a:pPr rtl="0"/>
            <a:endParaRPr lang="en-US" sz="2000" dirty="0">
              <a:solidFill>
                <a:schemeClr val="tx1"/>
              </a:solidFill>
            </a:endParaRPr>
          </a:p>
          <a:p>
            <a:pPr marL="0" indent="0" rtl="0">
              <a:buNone/>
            </a:pPr>
            <a:endParaRPr lang="en-US" sz="2000" dirty="0">
              <a:solidFill>
                <a:schemeClr val="tx1"/>
              </a:solidFill>
            </a:endParaRPr>
          </a:p>
          <a:p>
            <a:pPr rtl="0"/>
            <a:endParaRPr lang="en-US" sz="1600" dirty="0">
              <a:solidFill>
                <a:schemeClr val="tx1"/>
              </a:solidFill>
            </a:endParaRPr>
          </a:p>
          <a:p>
            <a:pPr rtl="0"/>
            <a:endParaRPr lang="en-US" sz="1600" dirty="0">
              <a:solidFill>
                <a:schemeClr val="tx1"/>
              </a:solidFill>
            </a:endParaRPr>
          </a:p>
          <a:p>
            <a:pPr rtl="0"/>
            <a:endParaRPr lang="en-US" sz="1600" dirty="0">
              <a:solidFill>
                <a:schemeClr val="tx1"/>
              </a:solidFill>
            </a:endParaRPr>
          </a:p>
          <a:p>
            <a:pPr rtl="0"/>
            <a:endParaRPr lang="en-US" dirty="0"/>
          </a:p>
        </p:txBody>
      </p:sp>
    </p:spTree>
    <p:extLst>
      <p:ext uri="{BB962C8B-B14F-4D97-AF65-F5344CB8AC3E}">
        <p14:creationId xmlns:p14="http://schemas.microsoft.com/office/powerpoint/2010/main" val="25955044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908897"/>
            <a:ext cx="11896825" cy="5370897"/>
          </a:xfrm>
        </p:spPr>
        <p:txBody>
          <a:bodyPr rtlCol="0"/>
          <a:lstStyle/>
          <a:p>
            <a:pPr marL="0" indent="0" algn="ctr" rtl="0">
              <a:buNone/>
            </a:pPr>
            <a:r>
              <a:rPr lang="ro" sz="3600" b="1" dirty="0"/>
              <a:t>Vă mulțumim pentru atenție!</a:t>
            </a:r>
          </a:p>
          <a:p>
            <a:pPr marL="0" indent="0" rtl="0">
              <a:buNone/>
            </a:pPr>
            <a:endParaRPr lang="en-US" sz="2000" dirty="0"/>
          </a:p>
          <a:p>
            <a:pPr marL="0" indent="0" algn="ctr" rtl="0">
              <a:buNone/>
            </a:pPr>
            <a:r>
              <a:rPr lang="ro" sz="2000" dirty="0"/>
              <a:t>Această prezentare a fost dezvoltată de proiectul CLIMATEMED, susținut de programul Erasmus+ al UE. </a:t>
            </a:r>
          </a:p>
          <a:p>
            <a:pPr marL="0" indent="0" rtl="0">
              <a:buNone/>
            </a:pPr>
            <a:r>
              <a:rPr lang="ro" sz="2000" dirty="0"/>
              <a:t> </a:t>
            </a:r>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898770" y="2730107"/>
            <a:ext cx="82980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Universitatea</a:t>
            </a:r>
            <a:r>
              <a:rPr lang="hu-HU" dirty="0">
                <a:solidFill>
                  <a:schemeClr val="tx1"/>
                </a:solidFill>
              </a:rPr>
              <a:t> din Pécs </a:t>
            </a:r>
            <a:r>
              <a:rPr lang="hu-HU" dirty="0" err="1">
                <a:solidFill>
                  <a:schemeClr val="tx1"/>
                </a:solidFill>
              </a:rPr>
              <a:t>Facultatea</a:t>
            </a:r>
            <a:r>
              <a:rPr lang="hu-HU" dirty="0">
                <a:solidFill>
                  <a:schemeClr val="tx1"/>
                </a:solidFill>
              </a:rPr>
              <a:t> de </a:t>
            </a:r>
            <a:r>
              <a:rPr lang="hu-HU" dirty="0" err="1" smtClean="0">
                <a:solidFill>
                  <a:schemeClr val="tx1"/>
                </a:solidFill>
              </a:rPr>
              <a:t>Medicină</a:t>
            </a:r>
            <a:r>
              <a:rPr lang="hu-HU" dirty="0" smtClean="0">
                <a:solidFill>
                  <a:schemeClr val="tx1"/>
                </a:solidFill>
              </a:rPr>
              <a:t/>
            </a:r>
            <a:br>
              <a:rPr lang="hu-HU" dirty="0" smtClean="0">
                <a:solidFill>
                  <a:schemeClr val="tx1"/>
                </a:solidFill>
              </a:rPr>
            </a:br>
            <a:r>
              <a:rPr lang="hu-HU" dirty="0" err="1" smtClean="0">
                <a:solidFill>
                  <a:schemeClr val="tx1"/>
                </a:solidFill>
              </a:rPr>
              <a:t>Generală</a:t>
            </a:r>
            <a:r>
              <a:rPr lang="hu-HU" dirty="0" smtClean="0">
                <a:solidFill>
                  <a:schemeClr val="tx1"/>
                </a:solidFill>
              </a:rPr>
              <a:t> </a:t>
            </a:r>
            <a:r>
              <a:rPr lang="hu-HU" dirty="0" err="1">
                <a:solidFill>
                  <a:schemeClr val="tx1"/>
                </a:solidFill>
              </a:rPr>
              <a:t>Institutul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ro" dirty="0" smtClean="0">
                <a:solidFill>
                  <a:schemeClr val="tx1"/>
                </a:solidFill>
              </a:rPr>
              <a:t> </a:t>
            </a:r>
            <a:r>
              <a:rPr lang="ro" dirty="0">
                <a:solidFill>
                  <a:schemeClr val="tx1"/>
                </a:solidFill>
              </a:rPr>
              <a:t>– Pécs, Ungaria </a:t>
            </a:r>
          </a:p>
        </p:txBody>
      </p:sp>
      <p:sp>
        <p:nvSpPr>
          <p:cNvPr id="12" name="Téglalap 11"/>
          <p:cNvSpPr/>
          <p:nvPr/>
        </p:nvSpPr>
        <p:spPr>
          <a:xfrm>
            <a:off x="1898770" y="3427279"/>
            <a:ext cx="736730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dirty="0">
                <a:solidFill>
                  <a:schemeClr val="tx1"/>
                </a:solidFill>
              </a:rPr>
              <a:t>Centrul pentru Sănătate, Exerciții și Știința Sportului – </a:t>
            </a:r>
            <a:r>
              <a:rPr lang="ro" dirty="0" smtClean="0">
                <a:solidFill>
                  <a:schemeClr val="tx1"/>
                </a:solidFill>
              </a:rPr>
              <a:t>Belgrad, </a:t>
            </a:r>
            <a:r>
              <a:rPr lang="ro" dirty="0">
                <a:solidFill>
                  <a:schemeClr val="tx1"/>
                </a:solidFill>
              </a:rPr>
              <a:t>Serbia  </a:t>
            </a:r>
          </a:p>
        </p:txBody>
      </p:sp>
      <p:sp>
        <p:nvSpPr>
          <p:cNvPr id="13" name="Téglalap 12"/>
          <p:cNvSpPr/>
          <p:nvPr/>
        </p:nvSpPr>
        <p:spPr>
          <a:xfrm>
            <a:off x="1946160" y="4177186"/>
            <a:ext cx="735158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Centrul</a:t>
            </a:r>
            <a:r>
              <a:rPr lang="hu-HU" dirty="0">
                <a:solidFill>
                  <a:schemeClr val="tx1"/>
                </a:solidFill>
              </a:rPr>
              <a:t> </a:t>
            </a:r>
            <a:r>
              <a:rPr lang="hu-HU" dirty="0" err="1">
                <a:solidFill>
                  <a:schemeClr val="tx1"/>
                </a:solidFill>
              </a:rPr>
              <a:t>Național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hu-HU" dirty="0">
                <a:solidFill>
                  <a:schemeClr val="tx1"/>
                </a:solidFill>
              </a:rPr>
              <a:t> </a:t>
            </a:r>
            <a:r>
              <a:rPr lang="hu-HU" dirty="0" err="1">
                <a:solidFill>
                  <a:schemeClr val="tx1"/>
                </a:solidFill>
              </a:rPr>
              <a:t>și</a:t>
            </a:r>
            <a:r>
              <a:rPr lang="hu-HU" dirty="0">
                <a:solidFill>
                  <a:schemeClr val="tx1"/>
                </a:solidFill>
              </a:rPr>
              <a:t> </a:t>
            </a:r>
            <a:r>
              <a:rPr lang="hu-HU" dirty="0" err="1">
                <a:solidFill>
                  <a:schemeClr val="tx1"/>
                </a:solidFill>
              </a:rPr>
              <a:t>Farmacie</a:t>
            </a:r>
            <a:r>
              <a:rPr lang="ro" dirty="0" smtClean="0">
                <a:solidFill>
                  <a:schemeClr val="tx1"/>
                </a:solidFill>
              </a:rPr>
              <a:t> </a:t>
            </a:r>
            <a:r>
              <a:rPr lang="ro" dirty="0">
                <a:solidFill>
                  <a:schemeClr val="tx1"/>
                </a:solidFill>
              </a:rPr>
              <a:t>– Budapesta, Ungaria </a:t>
            </a:r>
          </a:p>
        </p:txBody>
      </p:sp>
      <p:sp>
        <p:nvSpPr>
          <p:cNvPr id="14" name="Téglalap 13"/>
          <p:cNvSpPr/>
          <p:nvPr/>
        </p:nvSpPr>
        <p:spPr>
          <a:xfrm>
            <a:off x="1898770" y="4874897"/>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rPr>
              <a:t>University College Cork – Universitatea Națională a Irlandei – Cork, Irlanda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cs typeface="Times New Roman" panose="02020603050405020304" pitchFamily="18" charset="0"/>
              </a:rPr>
              <a:t>Universitatea de Medicina, Farmacie, Stinte si Tehnologie</a:t>
            </a:r>
            <a:r>
              <a:rPr lang="en-US">
                <a:solidFill>
                  <a:schemeClr val="tx1"/>
                </a:solidFill>
                <a:cs typeface="Times New Roman" panose="02020603050405020304" pitchFamily="18" charset="0"/>
              </a:rPr>
              <a:t/>
            </a:r>
            <a:br>
              <a:rPr lang="en-US">
                <a:solidFill>
                  <a:schemeClr val="tx1"/>
                </a:solidFill>
                <a:cs typeface="Times New Roman" panose="02020603050405020304" pitchFamily="18" charset="0"/>
              </a:rPr>
            </a:br>
            <a:r>
              <a:rPr lang="ro">
                <a:solidFill>
                  <a:schemeClr val="tx1"/>
                </a:solidFill>
                <a:cs typeface="Times New Roman" panose="02020603050405020304" pitchFamily="18" charset="0"/>
              </a:rPr>
              <a:t>George Emil Palade din Tîrgu Mureș</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 </a:t>
            </a:r>
            <a:r>
              <a:rPr lang="ro">
                <a:solidFill>
                  <a:schemeClr val="tx1"/>
                </a:solidFill>
              </a:rPr>
              <a:t>–</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Tîrgu Mureș, România</a:t>
            </a:r>
            <a:r>
              <a:rPr lang="ro">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266742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B83D5-D361-4F2B-9BB2-B776F7CE1605}"/>
              </a:ext>
            </a:extLst>
          </p:cNvPr>
          <p:cNvSpPr>
            <a:spLocks noGrp="1"/>
          </p:cNvSpPr>
          <p:nvPr>
            <p:ph type="title"/>
          </p:nvPr>
        </p:nvSpPr>
        <p:spPr/>
        <p:txBody>
          <a:bodyPr rtlCol="0">
            <a:normAutofit fontScale="90000"/>
          </a:bodyPr>
          <a:lstStyle/>
          <a:p>
            <a:r>
              <a:rPr lang="en-US" b="1" dirty="0" err="1"/>
              <a:t>Obiective</a:t>
            </a:r>
            <a:r>
              <a:rPr lang="en-US" b="1" dirty="0"/>
              <a:t> </a:t>
            </a:r>
            <a:r>
              <a:rPr lang="en-US" b="1"/>
              <a:t>didactice</a:t>
            </a:r>
            <a:endParaRPr lang="ro" dirty="0"/>
          </a:p>
        </p:txBody>
      </p:sp>
      <p:sp>
        <p:nvSpPr>
          <p:cNvPr id="3" name="Content Placeholder 2">
            <a:extLst>
              <a:ext uri="{FF2B5EF4-FFF2-40B4-BE49-F238E27FC236}">
                <a16:creationId xmlns:a16="http://schemas.microsoft.com/office/drawing/2014/main" id="{286DE49D-0905-4A31-9FBE-0F4D5A3EF822}"/>
              </a:ext>
            </a:extLst>
          </p:cNvPr>
          <p:cNvSpPr>
            <a:spLocks noGrp="1"/>
          </p:cNvSpPr>
          <p:nvPr>
            <p:ph idx="1"/>
          </p:nvPr>
        </p:nvSpPr>
        <p:spPr>
          <a:xfrm>
            <a:off x="192505" y="1431985"/>
            <a:ext cx="11660189" cy="4873687"/>
          </a:xfrm>
        </p:spPr>
        <p:txBody>
          <a:bodyPr rtlCol="0">
            <a:normAutofit/>
          </a:bodyPr>
          <a:lstStyle/>
          <a:p>
            <a:pPr marL="0" indent="0">
              <a:buNone/>
            </a:pPr>
            <a:r>
              <a:rPr lang="ro-RO" sz="2400" dirty="0"/>
              <a:t>Obiectivele didactice pentru această săptămână includ:</a:t>
            </a:r>
            <a:endParaRPr lang="hu-HU" sz="2400" dirty="0"/>
          </a:p>
          <a:p>
            <a:pPr lvl="1">
              <a:lnSpc>
                <a:spcPct val="110000"/>
              </a:lnSpc>
              <a:spcAft>
                <a:spcPts val="1000"/>
              </a:spcAft>
            </a:pPr>
            <a:r>
              <a:rPr lang="ro-RO" sz="2200" dirty="0" smtClean="0"/>
              <a:t>familiarizarea </a:t>
            </a:r>
            <a:r>
              <a:rPr lang="ro-RO" sz="2200" dirty="0"/>
              <a:t>cu o serie de cunoştinţe generale despre schimbările climatice şi cauzele încălzirii globale;</a:t>
            </a:r>
            <a:endParaRPr lang="hu-HU" sz="2200" dirty="0"/>
          </a:p>
          <a:p>
            <a:pPr lvl="1">
              <a:lnSpc>
                <a:spcPct val="110000"/>
              </a:lnSpc>
              <a:spcAft>
                <a:spcPts val="1000"/>
              </a:spcAft>
            </a:pPr>
            <a:r>
              <a:rPr lang="ro-RO" sz="2200" dirty="0" smtClean="0"/>
              <a:t>analiza </a:t>
            </a:r>
            <a:r>
              <a:rPr lang="ro-RO" sz="2200" dirty="0"/>
              <a:t>unor grupuri sensibile ale populaţiei, cele mai periclitate persoane;</a:t>
            </a:r>
            <a:endParaRPr lang="hu-HU" sz="2200" dirty="0"/>
          </a:p>
          <a:p>
            <a:pPr lvl="1">
              <a:lnSpc>
                <a:spcPct val="110000"/>
              </a:lnSpc>
              <a:spcAft>
                <a:spcPts val="1000"/>
              </a:spcAft>
            </a:pPr>
            <a:r>
              <a:rPr lang="ro-RO" sz="2200" dirty="0" smtClean="0"/>
              <a:t>dobândirea </a:t>
            </a:r>
            <a:r>
              <a:rPr lang="ro-RO" sz="2200" dirty="0"/>
              <a:t>de cunoștințe despre impacturile directe și indirecte ale schimbărilor climatice asupra sănătății umane;</a:t>
            </a:r>
            <a:endParaRPr lang="hu-HU" sz="2200" dirty="0"/>
          </a:p>
          <a:p>
            <a:pPr lvl="1">
              <a:lnSpc>
                <a:spcPct val="110000"/>
              </a:lnSpc>
              <a:spcAft>
                <a:spcPts val="1000"/>
              </a:spcAft>
            </a:pPr>
            <a:r>
              <a:rPr lang="ro-RO" sz="2200" dirty="0" smtClean="0"/>
              <a:t>studiul </a:t>
            </a:r>
            <a:r>
              <a:rPr lang="ro-RO" sz="2200" dirty="0"/>
              <a:t>impactului regional și al pericolelor pe care clima le reprezintă pentru sănătate;</a:t>
            </a:r>
            <a:endParaRPr lang="hu-HU" sz="2200" dirty="0"/>
          </a:p>
          <a:p>
            <a:pPr lvl="1">
              <a:lnSpc>
                <a:spcPct val="110000"/>
              </a:lnSpc>
              <a:spcAft>
                <a:spcPts val="1000"/>
              </a:spcAft>
            </a:pPr>
            <a:r>
              <a:rPr lang="ro-RO" sz="2200" dirty="0" smtClean="0"/>
              <a:t>studiul </a:t>
            </a:r>
            <a:r>
              <a:rPr lang="ro-RO" sz="2200" dirty="0"/>
              <a:t>principalelor subiecte de sănătate legate de schimbările climatice, care să creeze o înclinație spre un interes susținut în ceea ce privește efectele schimbărilor climatice asupra sănătății.</a:t>
            </a:r>
            <a:endParaRPr lang="ro" sz="2200" dirty="0"/>
          </a:p>
        </p:txBody>
      </p:sp>
    </p:spTree>
    <p:extLst>
      <p:ext uri="{BB962C8B-B14F-4D97-AF65-F5344CB8AC3E}">
        <p14:creationId xmlns:p14="http://schemas.microsoft.com/office/powerpoint/2010/main" val="3416588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rtl="0"/>
            <a:r>
              <a:rPr lang="ro" dirty="0"/>
              <a:t>Conținutul Schimbările climatice și efectele acestora - introducere generală</a:t>
            </a:r>
          </a:p>
        </p:txBody>
      </p:sp>
      <p:sp>
        <p:nvSpPr>
          <p:cNvPr id="3" name="Content Placeholder 2"/>
          <p:cNvSpPr>
            <a:spLocks noGrp="1"/>
          </p:cNvSpPr>
          <p:nvPr>
            <p:ph idx="1"/>
          </p:nvPr>
        </p:nvSpPr>
        <p:spPr>
          <a:xfrm>
            <a:off x="192505" y="1108395"/>
            <a:ext cx="11896825" cy="5370897"/>
          </a:xfrm>
        </p:spPr>
        <p:txBody>
          <a:bodyPr rtlCol="0"/>
          <a:lstStyle/>
          <a:p>
            <a:pPr marL="514350" indent="-514350" rtl="0">
              <a:buFont typeface="+mj-lt"/>
              <a:buAutoNum type="arabicPeriod"/>
            </a:pPr>
            <a:r>
              <a:rPr lang="ro" dirty="0"/>
              <a:t>Glosar</a:t>
            </a:r>
          </a:p>
          <a:p>
            <a:pPr marL="514350" indent="-514350" rtl="0">
              <a:buFont typeface="+mj-lt"/>
              <a:buAutoNum type="arabicPeriod"/>
            </a:pPr>
            <a:r>
              <a:rPr lang="ro" dirty="0"/>
              <a:t>Introducere</a:t>
            </a:r>
          </a:p>
          <a:p>
            <a:pPr marL="514350" indent="-514350" rtl="0">
              <a:buFont typeface="+mj-lt"/>
              <a:buAutoNum type="arabicPeriod"/>
            </a:pPr>
            <a:r>
              <a:rPr lang="ro" dirty="0"/>
              <a:t>Populații vulnerabile</a:t>
            </a:r>
          </a:p>
          <a:p>
            <a:pPr marL="514350" indent="-514350" rtl="0">
              <a:buFont typeface="+mj-lt"/>
              <a:buAutoNum type="arabicPeriod"/>
            </a:pPr>
            <a:r>
              <a:rPr lang="ro" dirty="0"/>
              <a:t>Impactul direct, indirect și terțiar al schimbărilor climatice asupra sănătății umane</a:t>
            </a:r>
          </a:p>
          <a:p>
            <a:pPr marL="514350" indent="-514350" rtl="0">
              <a:buFont typeface="+mj-lt"/>
              <a:buAutoNum type="arabicPeriod"/>
            </a:pPr>
            <a:r>
              <a:rPr lang="ro" dirty="0"/>
              <a:t>Impactul regional</a:t>
            </a:r>
            <a:endParaRPr lang="en-US" dirty="0"/>
          </a:p>
          <a:p>
            <a:pPr marL="514350" indent="-514350" rtl="0">
              <a:buFont typeface="+mj-lt"/>
              <a:buAutoNum type="arabicPeriod"/>
            </a:pPr>
            <a:r>
              <a:rPr lang="ro" dirty="0"/>
              <a:t>Pericolele legate de climă pentru sănătate</a:t>
            </a:r>
          </a:p>
          <a:p>
            <a:pPr marL="514350" indent="-514350" rtl="0">
              <a:buFont typeface="+mj-lt"/>
              <a:buAutoNum type="arabicPeriod"/>
            </a:pPr>
            <a:r>
              <a:rPr lang="ro" dirty="0"/>
              <a:t>Bolile sensibile la schimbările climatice </a:t>
            </a:r>
          </a:p>
          <a:p>
            <a:pPr marL="0" indent="0" rtl="0">
              <a:buNone/>
            </a:pPr>
            <a:r>
              <a:rPr lang="ro" dirty="0"/>
              <a:t>      </a:t>
            </a:r>
            <a:endParaRPr lang="en-US" dirty="0"/>
          </a:p>
          <a:p>
            <a:pPr marL="514350" indent="-514350" rtl="0">
              <a:buFont typeface="+mj-lt"/>
              <a:buAutoNum type="arabicPeriod"/>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92051" y="3607203"/>
            <a:ext cx="4797279" cy="2698469"/>
          </a:xfrm>
          <a:prstGeom prst="rect">
            <a:avLst/>
          </a:prstGeom>
        </p:spPr>
      </p:pic>
    </p:spTree>
    <p:extLst>
      <p:ext uri="{BB962C8B-B14F-4D97-AF65-F5344CB8AC3E}">
        <p14:creationId xmlns:p14="http://schemas.microsoft.com/office/powerpoint/2010/main" val="21171473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5774" y="3683479"/>
            <a:ext cx="10205049" cy="2798343"/>
          </a:xfrm>
        </p:spPr>
        <p:txBody>
          <a:bodyPr rtlCol="0">
            <a:normAutofit/>
          </a:bodyPr>
          <a:lstStyle/>
          <a:p>
            <a:pPr marL="0" indent="0" algn="just">
              <a:lnSpc>
                <a:spcPct val="130000"/>
              </a:lnSpc>
              <a:buNone/>
            </a:pPr>
            <a:r>
              <a:rPr lang="hu-HU" sz="2600" dirty="0"/>
              <a:t>"</a:t>
            </a:r>
            <a:r>
              <a:rPr lang="hu-HU" sz="2600" dirty="0" err="1"/>
              <a:t>Schimbarea</a:t>
            </a:r>
            <a:r>
              <a:rPr lang="hu-HU" sz="2600" dirty="0"/>
              <a:t> </a:t>
            </a:r>
            <a:r>
              <a:rPr lang="hu-HU" sz="2600" dirty="0" err="1"/>
              <a:t>climatică</a:t>
            </a:r>
            <a:r>
              <a:rPr lang="hu-HU" sz="2600" dirty="0"/>
              <a:t> </a:t>
            </a:r>
            <a:r>
              <a:rPr lang="hu-HU" sz="2600" dirty="0" err="1"/>
              <a:t>reprezintă</a:t>
            </a:r>
            <a:r>
              <a:rPr lang="hu-HU" sz="2600" dirty="0"/>
              <a:t> o </a:t>
            </a:r>
            <a:r>
              <a:rPr lang="hu-HU" sz="2600" dirty="0" err="1"/>
              <a:t>modificare</a:t>
            </a:r>
            <a:r>
              <a:rPr lang="hu-HU" sz="2600" dirty="0"/>
              <a:t> a </a:t>
            </a:r>
            <a:r>
              <a:rPr lang="hu-HU" sz="2600" dirty="0" err="1"/>
              <a:t>climei</a:t>
            </a:r>
            <a:r>
              <a:rPr lang="hu-HU" sz="2600" dirty="0"/>
              <a:t> </a:t>
            </a:r>
            <a:r>
              <a:rPr lang="hu-HU" sz="2600" dirty="0" err="1"/>
              <a:t>atribuită</a:t>
            </a:r>
            <a:r>
              <a:rPr lang="hu-HU" sz="2600" dirty="0"/>
              <a:t> </a:t>
            </a:r>
            <a:r>
              <a:rPr lang="hu-HU" sz="2600" dirty="0" err="1"/>
              <a:t>direct</a:t>
            </a:r>
            <a:r>
              <a:rPr lang="hu-HU" sz="2600" dirty="0"/>
              <a:t> </a:t>
            </a:r>
            <a:r>
              <a:rPr lang="hu-HU" sz="2600" dirty="0" err="1"/>
              <a:t>sau</a:t>
            </a:r>
            <a:r>
              <a:rPr lang="hu-HU" sz="2600" dirty="0"/>
              <a:t> </a:t>
            </a:r>
            <a:r>
              <a:rPr lang="hu-HU" sz="2600" dirty="0" err="1"/>
              <a:t>indirect</a:t>
            </a:r>
            <a:r>
              <a:rPr lang="hu-HU" sz="2600" dirty="0"/>
              <a:t> </a:t>
            </a:r>
            <a:r>
              <a:rPr lang="hu-HU" sz="2600" dirty="0" err="1"/>
              <a:t>activităților</a:t>
            </a:r>
            <a:r>
              <a:rPr lang="hu-HU" sz="2600" dirty="0"/>
              <a:t> </a:t>
            </a:r>
            <a:r>
              <a:rPr lang="hu-HU" sz="2600" dirty="0" err="1"/>
              <a:t>umane</a:t>
            </a:r>
            <a:r>
              <a:rPr lang="hu-HU" sz="2600" dirty="0"/>
              <a:t> </a:t>
            </a:r>
            <a:r>
              <a:rPr lang="hu-HU" sz="2600" dirty="0" err="1"/>
              <a:t>care</a:t>
            </a:r>
            <a:r>
              <a:rPr lang="hu-HU" sz="2600" dirty="0"/>
              <a:t> </a:t>
            </a:r>
            <a:r>
              <a:rPr lang="hu-HU" sz="2600" dirty="0" err="1"/>
              <a:t>influențează</a:t>
            </a:r>
            <a:r>
              <a:rPr lang="hu-HU" sz="2600" dirty="0"/>
              <a:t> </a:t>
            </a:r>
            <a:r>
              <a:rPr lang="hu-HU" sz="2600" dirty="0" err="1"/>
              <a:t>compoziția</a:t>
            </a:r>
            <a:r>
              <a:rPr lang="hu-HU" sz="2600" dirty="0"/>
              <a:t> </a:t>
            </a:r>
            <a:r>
              <a:rPr lang="hu-HU" sz="2600" dirty="0" err="1"/>
              <a:t>atmosferei</a:t>
            </a:r>
            <a:r>
              <a:rPr lang="hu-HU" sz="2600" dirty="0"/>
              <a:t> </a:t>
            </a:r>
            <a:r>
              <a:rPr lang="hu-HU" sz="2600" dirty="0" err="1"/>
              <a:t>globale</a:t>
            </a:r>
            <a:r>
              <a:rPr lang="hu-HU" sz="2600" dirty="0"/>
              <a:t>, pe </a:t>
            </a:r>
            <a:r>
              <a:rPr lang="hu-HU" sz="2600" dirty="0" err="1"/>
              <a:t>lângă</a:t>
            </a:r>
            <a:r>
              <a:rPr lang="hu-HU" sz="2600" dirty="0"/>
              <a:t> </a:t>
            </a:r>
            <a:r>
              <a:rPr lang="hu-HU" sz="2600" dirty="0" err="1"/>
              <a:t>variabilitatea</a:t>
            </a:r>
            <a:r>
              <a:rPr lang="hu-HU" sz="2600" dirty="0"/>
              <a:t> </a:t>
            </a:r>
            <a:r>
              <a:rPr lang="hu-HU" sz="2600" dirty="0" err="1"/>
              <a:t>climatică</a:t>
            </a:r>
            <a:r>
              <a:rPr lang="hu-HU" sz="2600" dirty="0"/>
              <a:t> </a:t>
            </a:r>
            <a:r>
              <a:rPr lang="hu-HU" sz="2600" dirty="0" err="1"/>
              <a:t>naturală</a:t>
            </a:r>
            <a:r>
              <a:rPr lang="hu-HU" sz="2600" dirty="0"/>
              <a:t> </a:t>
            </a:r>
            <a:r>
              <a:rPr lang="hu-HU" sz="2600" dirty="0" err="1"/>
              <a:t>observată</a:t>
            </a:r>
            <a:r>
              <a:rPr lang="hu-HU" sz="2600" dirty="0"/>
              <a:t> </a:t>
            </a:r>
            <a:r>
              <a:rPr lang="hu-HU" sz="2600" dirty="0" err="1"/>
              <a:t>în</a:t>
            </a:r>
            <a:r>
              <a:rPr lang="hu-HU" sz="2600" dirty="0"/>
              <a:t> </a:t>
            </a:r>
            <a:r>
              <a:rPr lang="hu-HU" sz="2600" dirty="0" err="1"/>
              <a:t>perioade</a:t>
            </a:r>
            <a:r>
              <a:rPr lang="hu-HU" sz="2600" dirty="0"/>
              <a:t> de </a:t>
            </a:r>
            <a:r>
              <a:rPr lang="hu-HU" sz="2600" dirty="0" err="1"/>
              <a:t>timp</a:t>
            </a:r>
            <a:r>
              <a:rPr lang="hu-HU" sz="2600" dirty="0"/>
              <a:t> </a:t>
            </a:r>
            <a:r>
              <a:rPr lang="hu-HU" sz="2600" dirty="0" err="1" smtClean="0"/>
              <a:t>comparabile</a:t>
            </a:r>
            <a:r>
              <a:rPr lang="hu-HU" sz="2600" dirty="0" smtClean="0"/>
              <a:t>".</a:t>
            </a:r>
          </a:p>
          <a:p>
            <a:pPr marL="0" indent="0" algn="just">
              <a:lnSpc>
                <a:spcPct val="130000"/>
              </a:lnSpc>
              <a:buNone/>
            </a:pPr>
            <a:endParaRPr lang="en-US" sz="2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6618" y="204525"/>
            <a:ext cx="6191250" cy="3238500"/>
          </a:xfrm>
          <a:prstGeom prst="rect">
            <a:avLst/>
          </a:prstGeom>
        </p:spPr>
      </p:pic>
      <p:sp>
        <p:nvSpPr>
          <p:cNvPr id="2" name="Rectangle 1"/>
          <p:cNvSpPr/>
          <p:nvPr/>
        </p:nvSpPr>
        <p:spPr>
          <a:xfrm>
            <a:off x="27565" y="2481721"/>
            <a:ext cx="3267178" cy="430887"/>
          </a:xfrm>
          <a:prstGeom prst="rect">
            <a:avLst/>
          </a:prstGeom>
        </p:spPr>
        <p:txBody>
          <a:bodyPr wrap="square" lIns="91440" tIns="45720" rIns="91440" bIns="45720" rtlCol="0" anchor="t">
            <a:spAutoFit/>
          </a:bodyPr>
          <a:lstStyle/>
          <a:p>
            <a:pPr rtl="0"/>
            <a:r>
              <a:rPr lang="ro" sz="1100">
                <a:solidFill>
                  <a:srgbClr val="0000FF"/>
                </a:solidFill>
                <a:latin typeface="Calibri"/>
                <a:ea typeface="Calibri"/>
                <a:cs typeface="Times New Roman"/>
                <a:hlinkClick r:id="rId3"/>
              </a:rPr>
              <a:t>https://www.who.int/news-room/fact-sheets/detail/</a:t>
            </a:r>
            <a:endParaRPr lang="hu-HU" sz="1100" dirty="0">
              <a:solidFill>
                <a:srgbClr val="0000FF"/>
              </a:solidFill>
              <a:latin typeface="Calibri"/>
              <a:ea typeface="Calibri"/>
              <a:cs typeface="Times New Roman"/>
              <a:hlinkClick r:id="rId3"/>
            </a:endParaRPr>
          </a:p>
          <a:p>
            <a:pPr rtl="0"/>
            <a:r>
              <a:rPr lang="ro" sz="1100">
                <a:solidFill>
                  <a:srgbClr val="0000FF"/>
                </a:solidFill>
                <a:latin typeface="Calibri"/>
                <a:ea typeface="Calibri"/>
                <a:cs typeface="Times New Roman"/>
              </a:rPr>
              <a:t>Schimbări climatice și sănătate </a:t>
            </a:r>
            <a:r>
              <a:rPr lang="ro" sz="1100">
                <a:latin typeface="Calibri"/>
                <a:ea typeface="Calibri"/>
                <a:cs typeface="Times New Roman"/>
              </a:rPr>
              <a:t>Accesat 29 iunie 2023</a:t>
            </a:r>
            <a:endParaRPr lang="en-US" sz="1100" dirty="0"/>
          </a:p>
        </p:txBody>
      </p:sp>
      <p:sp>
        <p:nvSpPr>
          <p:cNvPr id="5" name="Téglalap 4"/>
          <p:cNvSpPr/>
          <p:nvPr/>
        </p:nvSpPr>
        <p:spPr>
          <a:xfrm>
            <a:off x="6008298" y="5986580"/>
            <a:ext cx="6202391" cy="246221"/>
          </a:xfrm>
          <a:prstGeom prst="rect">
            <a:avLst/>
          </a:prstGeom>
        </p:spPr>
        <p:txBody>
          <a:bodyPr wrap="square">
            <a:spAutoFit/>
          </a:bodyPr>
          <a:lstStyle/>
          <a:p>
            <a:r>
              <a:rPr lang="en-US" sz="1000" dirty="0" smtClean="0"/>
              <a:t>United </a:t>
            </a:r>
            <a:r>
              <a:rPr lang="en-US" sz="1000" dirty="0"/>
              <a:t>Nations Framework Convention on Climate </a:t>
            </a:r>
            <a:r>
              <a:rPr lang="en-US" sz="1000" dirty="0" smtClean="0"/>
              <a:t>Change</a:t>
            </a:r>
            <a:r>
              <a:rPr lang="hu-HU" sz="1000" dirty="0" smtClean="0"/>
              <a:t> </a:t>
            </a:r>
            <a:r>
              <a:rPr lang="en-US" sz="1000" dirty="0" smtClean="0">
                <a:hlinkClick r:id="rId4"/>
              </a:rPr>
              <a:t>https</a:t>
            </a:r>
            <a:r>
              <a:rPr lang="en-US" sz="1000" dirty="0">
                <a:hlinkClick r:id="rId4"/>
              </a:rPr>
              <a:t>://unfccc.int/</a:t>
            </a:r>
            <a:r>
              <a:rPr lang="en-US" sz="1000" dirty="0"/>
              <a:t> </a:t>
            </a:r>
            <a:r>
              <a:rPr lang="en-US" sz="1000" dirty="0">
                <a:solidFill>
                  <a:srgbClr val="0000FF"/>
                </a:solidFill>
              </a:rPr>
              <a:t> </a:t>
            </a:r>
            <a:r>
              <a:rPr lang="en-US" sz="1000" dirty="0" err="1"/>
              <a:t>Accesed</a:t>
            </a:r>
            <a:r>
              <a:rPr lang="en-US" sz="1000" dirty="0"/>
              <a:t> 16 March 2023</a:t>
            </a:r>
            <a:endParaRPr lang="de-DE" sz="1000" dirty="0"/>
          </a:p>
        </p:txBody>
      </p:sp>
    </p:spTree>
    <p:extLst>
      <p:ext uri="{BB962C8B-B14F-4D97-AF65-F5344CB8AC3E}">
        <p14:creationId xmlns:p14="http://schemas.microsoft.com/office/powerpoint/2010/main" val="3366901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Kép 1"/>
          <p:cNvPicPr>
            <a:picLocks noChangeAspect="1"/>
          </p:cNvPicPr>
          <p:nvPr/>
        </p:nvPicPr>
        <p:blipFill rotWithShape="1">
          <a:blip r:embed="rId2"/>
          <a:srcRect l="2280" t="6781" r="4916" b="19967"/>
          <a:stretch/>
        </p:blipFill>
        <p:spPr>
          <a:xfrm>
            <a:off x="301924" y="474452"/>
            <a:ext cx="11160510" cy="4934310"/>
          </a:xfrm>
          <a:prstGeom prst="rect">
            <a:avLst/>
          </a:prstGeom>
        </p:spPr>
      </p:pic>
    </p:spTree>
    <p:extLst>
      <p:ext uri="{BB962C8B-B14F-4D97-AF65-F5344CB8AC3E}">
        <p14:creationId xmlns:p14="http://schemas.microsoft.com/office/powerpoint/2010/main" val="206293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7062" t="27430" r="34187" b="10243"/>
          <a:stretch/>
        </p:blipFill>
        <p:spPr>
          <a:xfrm>
            <a:off x="3028043" y="153009"/>
            <a:ext cx="6451600" cy="5834066"/>
          </a:xfrm>
          <a:prstGeom prst="rect">
            <a:avLst/>
          </a:prstGeom>
        </p:spPr>
      </p:pic>
      <p:sp>
        <p:nvSpPr>
          <p:cNvPr id="6" name="Rectangle 5"/>
          <p:cNvSpPr/>
          <p:nvPr/>
        </p:nvSpPr>
        <p:spPr>
          <a:xfrm>
            <a:off x="3918857" y="6041112"/>
            <a:ext cx="7213599" cy="264560"/>
          </a:xfrm>
          <a:prstGeom prst="rect">
            <a:avLst/>
          </a:prstGeom>
        </p:spPr>
        <p:txBody>
          <a:bodyPr wrap="square" lIns="91440" tIns="45720" rIns="91440" bIns="45720" rtlCol="0" anchor="t">
            <a:spAutoFit/>
          </a:bodyPr>
          <a:lstStyle/>
          <a:p>
            <a:pPr rtl="0">
              <a:lnSpc>
                <a:spcPct val="107000"/>
              </a:lnSpc>
              <a:spcAft>
                <a:spcPts val="800"/>
              </a:spcAft>
            </a:pPr>
            <a:r>
              <a:rPr lang="ro" sz="1100">
                <a:latin typeface="Calibri"/>
                <a:ea typeface="Times New Roman" panose="02020603050405020304" pitchFamily="18" charset="0"/>
                <a:cs typeface="Times New Roman"/>
              </a:rPr>
              <a:t> </a:t>
            </a:r>
            <a:r>
              <a:rPr lang="ro" sz="1100">
                <a:latin typeface="Calibri"/>
                <a:ea typeface="Times New Roman" panose="02020603050405020304" pitchFamily="18" charset="0"/>
                <a:cs typeface="Times New Roman"/>
                <a:hlinkClick r:id="rId4"/>
              </a:rPr>
              <a:t> https://www.cdc.gov/climateandhealth/images/climate_change_health_impacts</a:t>
            </a:r>
            <a:r>
              <a:rPr lang="ro" sz="1100">
                <a:latin typeface="Calibri"/>
                <a:ea typeface="Calibri"/>
                <a:cs typeface="Calibri"/>
              </a:rPr>
              <a:t>Accesat 16 martie 2023</a:t>
            </a:r>
            <a:endParaRPr lang="en-US" sz="1100" dirty="0">
              <a:effectLst/>
              <a:latin typeface="Calibri"/>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416974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6" y="5477774"/>
            <a:ext cx="2904377" cy="827898"/>
          </a:xfrm>
        </p:spPr>
        <p:txBody>
          <a:bodyPr vert="horz" lIns="91440" tIns="45720" rIns="91440" bIns="45720" rtlCol="0" anchor="t">
            <a:normAutofit/>
          </a:bodyPr>
          <a:lstStyle/>
          <a:p>
            <a:pPr marL="0" indent="0" algn="just" rtl="0">
              <a:buNone/>
            </a:pPr>
            <a:endParaRPr lang="hu-HU" sz="1500" dirty="0">
              <a:solidFill>
                <a:schemeClr val="tx1"/>
              </a:solidFill>
            </a:endParaRPr>
          </a:p>
          <a:p>
            <a:pPr marL="0" indent="0" algn="just">
              <a:buNone/>
            </a:pPr>
            <a:r>
              <a:rPr lang="ro-RO" sz="1000" dirty="0"/>
              <a:t>https://www.cbd.int/health/SOK-biodiversity-en.pdf, p. 15, Accesed 16 March 2023</a:t>
            </a:r>
            <a:endParaRPr lang="en-US" sz="1000" dirty="0"/>
          </a:p>
        </p:txBody>
      </p:sp>
      <p:pic>
        <p:nvPicPr>
          <p:cNvPr id="5" name="Picture 2" descr="https://www.cbd.int/health/images/infographic-sok-health.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475" b="4569"/>
          <a:stretch/>
        </p:blipFill>
        <p:spPr bwMode="auto">
          <a:xfrm>
            <a:off x="2887579" y="81383"/>
            <a:ext cx="9304421" cy="6164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188770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671829E-57CD-4D13-9263-45845328CFB7}"/>
</file>

<file path=customXml/itemProps2.xml><?xml version="1.0" encoding="utf-8"?>
<ds:datastoreItem xmlns:ds="http://schemas.openxmlformats.org/officeDocument/2006/customXml" ds:itemID="{7183FEE3-FF5C-47B7-92AE-7EF977E87599}">
  <ds:schemaRefs>
    <ds:schemaRef ds:uri="603c054e-d324-4a4b-bfdc-a44c27811fd1"/>
    <ds:schemaRef ds:uri="7041af30-ae09-480b-a38a-622eca9a1506"/>
    <ds:schemaRef ds:uri="http://purl.org/dc/terms/"/>
    <ds:schemaRef ds:uri="http://purl.org/dc/dcmityp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3F15C608-6917-445F-8668-B10B55FB39B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Office-téma</Template>
  <TotalTime>237</TotalTime>
  <Words>1510</Words>
  <Application>Microsoft Office PowerPoint</Application>
  <PresentationFormat>Szélesvásznú</PresentationFormat>
  <Paragraphs>168</Paragraphs>
  <Slides>35</Slides>
  <Notes>9</Notes>
  <HiddenSlides>0</HiddenSlides>
  <MMClips>0</MMClips>
  <ScaleCrop>false</ScaleCrop>
  <HeadingPairs>
    <vt:vector size="6" baseType="variant">
      <vt:variant>
        <vt:lpstr>Használt betűtípusok</vt:lpstr>
      </vt:variant>
      <vt:variant>
        <vt:i4>4</vt:i4>
      </vt:variant>
      <vt:variant>
        <vt:lpstr>Téma</vt:lpstr>
      </vt:variant>
      <vt:variant>
        <vt:i4>1</vt:i4>
      </vt:variant>
      <vt:variant>
        <vt:lpstr>Diacímek</vt:lpstr>
      </vt:variant>
      <vt:variant>
        <vt:i4>35</vt:i4>
      </vt:variant>
    </vt:vector>
  </HeadingPairs>
  <TitlesOfParts>
    <vt:vector size="40" baseType="lpstr">
      <vt:lpstr>Arial</vt:lpstr>
      <vt:lpstr>Calibri</vt:lpstr>
      <vt:lpstr>Garamond</vt:lpstr>
      <vt:lpstr>Times New Roman</vt:lpstr>
      <vt:lpstr>Office-téma</vt:lpstr>
      <vt:lpstr>Developing new curriculum outlines and learning materials on climate change's health impacts for medical schools 2021-2-HU01-KA220-HED-000050972</vt:lpstr>
      <vt:lpstr>Schimbările climatice și efectele acestora - introducere generală</vt:lpstr>
      <vt:lpstr>PowerPoint-bemutató</vt:lpstr>
      <vt:lpstr>Obiective didactice</vt:lpstr>
      <vt:lpstr>Conținutul Schimbările climatice și efectele acestora - introducere generală</vt:lpstr>
      <vt:lpstr>PowerPoint-bemutató</vt:lpstr>
      <vt:lpstr>PowerPoint-bemutató</vt:lpstr>
      <vt:lpstr>PowerPoint-bemutató</vt:lpstr>
      <vt:lpstr>PowerPoint-bemutató</vt:lpstr>
      <vt:lpstr> Sectoare-cheie cu relevanță pentru sănătate, mediu și schimbările climatice </vt:lpstr>
      <vt:lpstr>Impactul riscurilor legate de climă asupra unităților medicale</vt:lpstr>
      <vt:lpstr>PowerPoint-bemutató</vt:lpstr>
      <vt:lpstr>PowerPoint-bemutató</vt:lpstr>
      <vt:lpstr>PowerPoint-bemutató</vt:lpstr>
      <vt:lpstr>Impactul schimbărilor climatice asupra sănătății umane:       impacturi directe, indirecte și terțiare</vt:lpstr>
      <vt:lpstr>PowerPoint-bemutató</vt:lpstr>
      <vt:lpstr>Clasificarea pericolelor legate de climă pentru unitățile de asistență medicală și sănătatea generală</vt:lpstr>
      <vt:lpstr>Clasificarea pericolelor legate de climă pentru unitățile de asistență medicală și sănătatea generală</vt:lpstr>
      <vt:lpstr>PowerPoint-bemutató</vt:lpstr>
      <vt:lpstr>PowerPoint-bemutató</vt:lpstr>
      <vt:lpstr>PowerPoint-bemutató</vt:lpstr>
      <vt:lpstr>PowerPoint-bemutató</vt:lpstr>
      <vt:lpstr>PowerPoint-bemutató</vt:lpstr>
      <vt:lpstr>Bolile sensibile la schimbările climatice și rezultatele în materie de sănătate sensibile la schimbările climatice </vt:lpstr>
      <vt:lpstr>PowerPoint-bemutató</vt:lpstr>
      <vt:lpstr>PowerPoint-bemutató</vt:lpstr>
      <vt:lpstr>PowerPoint-bemutató</vt:lpstr>
      <vt:lpstr>PowerPoint-bemutató</vt:lpstr>
      <vt:lpstr>PowerPoint-bemutató</vt:lpstr>
      <vt:lpstr>PowerPoint-bemutató</vt:lpstr>
      <vt:lpstr>PowerPoint-bemutató</vt:lpstr>
      <vt:lpstr>Mesaje</vt:lpstr>
      <vt:lpstr>Testează-ți cunoștințele</vt:lpstr>
      <vt:lpstr>Principalele referințe bibliografice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change and effects - general introduction</dc:title>
  <dc:creator>Márovics Gergely Péter</dc:creator>
  <cp:lastModifiedBy>User</cp:lastModifiedBy>
  <cp:revision>27</cp:revision>
  <dcterms:created xsi:type="dcterms:W3CDTF">2023-07-11T11:55:05Z</dcterms:created>
  <dcterms:modified xsi:type="dcterms:W3CDTF">2025-04-22T12:50:12Z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