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327" r:id="rId5"/>
    <p:sldId id="256" r:id="rId6"/>
    <p:sldId id="324" r:id="rId7"/>
    <p:sldId id="261" r:id="rId8"/>
    <p:sldId id="263" r:id="rId9"/>
    <p:sldId id="265" r:id="rId10"/>
    <p:sldId id="266" r:id="rId11"/>
    <p:sldId id="267" r:id="rId12"/>
    <p:sldId id="264" r:id="rId13"/>
    <p:sldId id="276" r:id="rId14"/>
    <p:sldId id="277" r:id="rId15"/>
    <p:sldId id="278" r:id="rId16"/>
    <p:sldId id="268" r:id="rId17"/>
    <p:sldId id="285" r:id="rId18"/>
    <p:sldId id="280" r:id="rId19"/>
    <p:sldId id="282" r:id="rId20"/>
    <p:sldId id="283" r:id="rId21"/>
    <p:sldId id="284" r:id="rId22"/>
    <p:sldId id="286" r:id="rId23"/>
    <p:sldId id="296" r:id="rId24"/>
    <p:sldId id="289" r:id="rId25"/>
    <p:sldId id="291" r:id="rId26"/>
    <p:sldId id="314" r:id="rId27"/>
    <p:sldId id="292" r:id="rId28"/>
    <p:sldId id="272" r:id="rId29"/>
    <p:sldId id="287" r:id="rId30"/>
    <p:sldId id="290" r:id="rId31"/>
    <p:sldId id="293" r:id="rId32"/>
    <p:sldId id="295" r:id="rId33"/>
    <p:sldId id="299" r:id="rId34"/>
    <p:sldId id="297" r:id="rId35"/>
    <p:sldId id="300" r:id="rId36"/>
    <p:sldId id="301" r:id="rId37"/>
    <p:sldId id="302" r:id="rId38"/>
    <p:sldId id="298" r:id="rId39"/>
    <p:sldId id="303" r:id="rId40"/>
    <p:sldId id="294" r:id="rId41"/>
    <p:sldId id="307" r:id="rId42"/>
    <p:sldId id="309" r:id="rId43"/>
    <p:sldId id="310" r:id="rId44"/>
    <p:sldId id="308" r:id="rId45"/>
    <p:sldId id="311" r:id="rId46"/>
    <p:sldId id="304" r:id="rId47"/>
    <p:sldId id="305" r:id="rId48"/>
    <p:sldId id="312" r:id="rId49"/>
    <p:sldId id="313" r:id="rId50"/>
    <p:sldId id="320" r:id="rId51"/>
    <p:sldId id="321" r:id="rId52"/>
    <p:sldId id="322" r:id="rId53"/>
    <p:sldId id="325" r:id="rId54"/>
    <p:sldId id="326" r:id="rId55"/>
    <p:sldId id="328" r:id="rId56"/>
  </p:sldIdLst>
  <p:sldSz cx="12192000" cy="6858000"/>
  <p:notesSz cx="6888163" cy="100203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EFFE94"/>
    <a:srgbClr val="E68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4C3967-775A-4044-9FB4-5FC42676C6EF}" v="1" dt="2023-07-11T12:10:22.7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49" autoAdjust="0"/>
    <p:restoredTop sz="94660"/>
  </p:normalViewPr>
  <p:slideViewPr>
    <p:cSldViewPr showGuides="1">
      <p:cViewPr varScale="1">
        <p:scale>
          <a:sx n="99" d="100"/>
          <a:sy n="99" d="100"/>
        </p:scale>
        <p:origin x="78" y="360"/>
      </p:cViewPr>
      <p:guideLst>
        <p:guide orient="horz" pos="2160"/>
        <p:guide pos="3840"/>
      </p:guideLst>
    </p:cSldViewPr>
  </p:slideViewPr>
  <p:notesTextViewPr>
    <p:cViewPr>
      <p:scale>
        <a:sx n="3" d="2"/>
        <a:sy n="3" d="2"/>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500" cy="501650"/>
          </a:xfrm>
          <a:prstGeom prst="rect">
            <a:avLst/>
          </a:prstGeom>
        </p:spPr>
        <p:txBody>
          <a:bodyPr vert="horz" lIns="91440" tIns="45720" rIns="91440" bIns="45720" rtlCol="0"/>
          <a:lstStyle>
            <a:lvl1pPr algn="l">
              <a:defRPr sz="1200"/>
            </a:lvl1pPr>
          </a:lstStyle>
          <a:p>
            <a:pPr rtl="0"/>
            <a:endParaRPr lang="en-IE"/>
          </a:p>
        </p:txBody>
      </p:sp>
      <p:sp>
        <p:nvSpPr>
          <p:cNvPr id="3" name="Date Placeholder 2"/>
          <p:cNvSpPr>
            <a:spLocks noGrp="1"/>
          </p:cNvSpPr>
          <p:nvPr>
            <p:ph type="dt" idx="1"/>
          </p:nvPr>
        </p:nvSpPr>
        <p:spPr>
          <a:xfrm>
            <a:off x="3902075" y="0"/>
            <a:ext cx="2984500" cy="501650"/>
          </a:xfrm>
          <a:prstGeom prst="rect">
            <a:avLst/>
          </a:prstGeom>
        </p:spPr>
        <p:txBody>
          <a:bodyPr vert="horz" lIns="91440" tIns="45720" rIns="91440" bIns="45720" rtlCol="0"/>
          <a:lstStyle>
            <a:lvl1pPr algn="r">
              <a:defRPr sz="1200"/>
            </a:lvl1pPr>
          </a:lstStyle>
          <a:p>
            <a:pPr rtl="0"/>
            <a:fld id="{90D74316-AF2A-4B79-97BA-6437D31A6DFB}" type="datetimeFigureOut">
              <a:rPr lang="en-IE" smtClean="0"/>
              <a:t>22/04/2025</a:t>
            </a:fld>
            <a:endParaRPr lang="en-IE"/>
          </a:p>
        </p:txBody>
      </p:sp>
      <p:sp>
        <p:nvSpPr>
          <p:cNvPr id="4" name="Slide Image Placeholder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1440" tIns="45720" rIns="91440" bIns="45720" rtlCol="0" anchor="ctr"/>
          <a:lstStyle/>
          <a:p>
            <a:pPr rtl="0"/>
            <a:endParaRPr lang="en-IE"/>
          </a:p>
        </p:txBody>
      </p:sp>
      <p:sp>
        <p:nvSpPr>
          <p:cNvPr id="5" name="Notes Placeholder 4"/>
          <p:cNvSpPr>
            <a:spLocks noGrp="1"/>
          </p:cNvSpPr>
          <p:nvPr>
            <p:ph type="body" sz="quarter" idx="3"/>
          </p:nvPr>
        </p:nvSpPr>
        <p:spPr>
          <a:xfrm>
            <a:off x="688975" y="4822825"/>
            <a:ext cx="5510213" cy="3944938"/>
          </a:xfrm>
          <a:prstGeom prst="rect">
            <a:avLst/>
          </a:prstGeom>
        </p:spPr>
        <p:txBody>
          <a:bodyPr vert="horz" lIns="91440" tIns="45720" rIns="91440" bIns="45720" rtlCol="0"/>
          <a:lstStyle/>
          <a:p>
            <a:pPr lvl="0" rtl="0"/>
            <a:r>
              <a:rPr lang="ro"/>
              <a:t>Click to edit Master text styles</a:t>
            </a:r>
          </a:p>
          <a:p>
            <a:pPr lvl="1" rtl="0"/>
            <a:r>
              <a:rPr lang="ro"/>
              <a:t>Second level</a:t>
            </a:r>
          </a:p>
          <a:p>
            <a:pPr lvl="2" rtl="0"/>
            <a:r>
              <a:rPr lang="ro"/>
              <a:t>Third level</a:t>
            </a:r>
          </a:p>
          <a:p>
            <a:pPr lvl="3" rtl="0"/>
            <a:r>
              <a:rPr lang="ro"/>
              <a:t>Fourth level</a:t>
            </a:r>
          </a:p>
          <a:p>
            <a:pPr lvl="4" rtl="0"/>
            <a:r>
              <a:rPr lang="ro"/>
              <a:t>Fifth level</a:t>
            </a:r>
            <a:endParaRPr lang="en-IE"/>
          </a:p>
        </p:txBody>
      </p:sp>
      <p:sp>
        <p:nvSpPr>
          <p:cNvPr id="6" name="Footer Placeholder 5"/>
          <p:cNvSpPr>
            <a:spLocks noGrp="1"/>
          </p:cNvSpPr>
          <p:nvPr>
            <p:ph type="ftr" sz="quarter" idx="4"/>
          </p:nvPr>
        </p:nvSpPr>
        <p:spPr>
          <a:xfrm>
            <a:off x="0" y="9518650"/>
            <a:ext cx="2984500" cy="501650"/>
          </a:xfrm>
          <a:prstGeom prst="rect">
            <a:avLst/>
          </a:prstGeom>
        </p:spPr>
        <p:txBody>
          <a:bodyPr vert="horz" lIns="91440" tIns="45720" rIns="91440" bIns="45720" rtlCol="0" anchor="b"/>
          <a:lstStyle>
            <a:lvl1pPr algn="l">
              <a:defRPr sz="1200"/>
            </a:lvl1pPr>
          </a:lstStyle>
          <a:p>
            <a:pPr rtl="0"/>
            <a:endParaRPr lang="en-IE"/>
          </a:p>
        </p:txBody>
      </p:sp>
      <p:sp>
        <p:nvSpPr>
          <p:cNvPr id="7" name="Slide Number Placeholder 6"/>
          <p:cNvSpPr>
            <a:spLocks noGrp="1"/>
          </p:cNvSpPr>
          <p:nvPr>
            <p:ph type="sldNum" sz="quarter" idx="5"/>
          </p:nvPr>
        </p:nvSpPr>
        <p:spPr>
          <a:xfrm>
            <a:off x="3902075" y="9518650"/>
            <a:ext cx="2984500" cy="501650"/>
          </a:xfrm>
          <a:prstGeom prst="rect">
            <a:avLst/>
          </a:prstGeom>
        </p:spPr>
        <p:txBody>
          <a:bodyPr vert="horz" lIns="91440" tIns="45720" rIns="91440" bIns="45720" rtlCol="0" anchor="b"/>
          <a:lstStyle>
            <a:lvl1pPr algn="r">
              <a:defRPr sz="1200"/>
            </a:lvl1pPr>
          </a:lstStyle>
          <a:p>
            <a:pPr rtl="0"/>
            <a:fld id="{6C528381-94C1-4CF1-9B47-54BFA536C02B}" type="slidenum">
              <a:rPr lang="en-IE" smtClean="0"/>
              <a:t>‹#›</a:t>
            </a:fld>
            <a:endParaRPr lang="en-IE"/>
          </a:p>
        </p:txBody>
      </p:sp>
    </p:spTree>
    <p:extLst>
      <p:ext uri="{BB962C8B-B14F-4D97-AF65-F5344CB8AC3E}">
        <p14:creationId xmlns:p14="http://schemas.microsoft.com/office/powerpoint/2010/main" val="1591346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ro"/>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ro"/>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ro"/>
              <a:t>Main text (First level)</a:t>
            </a:r>
          </a:p>
          <a:p>
            <a:pPr lvl="1" rtl="0"/>
            <a:r>
              <a:rPr lang="ro"/>
              <a:t>Second level</a:t>
            </a:r>
            <a:endParaRPr lang="hu-HU" dirty="0"/>
          </a:p>
          <a:p>
            <a:pPr lvl="2" rtl="0"/>
            <a:r>
              <a:rPr lang="ro"/>
              <a:t>Third level</a:t>
            </a:r>
            <a:endParaRPr lang="hu-HU" dirty="0"/>
          </a:p>
          <a:p>
            <a:pPr lvl="3" rtl="0"/>
            <a:r>
              <a:rPr lang="ro"/>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1038/s41558-022-01426-1"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dx.doi.org/10.1021/acs.est.6b04908" TargetMode="Externa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s://doi.org/10.1111/all.14177"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aafa.org/asthma-allergy-research/our-research/climate-health/"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doi.org/10.3390/ijerph15081577"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oi.org/10.1111/all.14476" TargetMode="Externa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hyperlink" Target="http://dx.doi.org/10.1021/acs.est.6b04908" TargetMode="Externa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4168/aair.2019.11.4.450"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doi.org/10.3390/D14100845" TargetMode="Externa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doi.org/10.1186/s40168-021-01062-5"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doi.org/10.1186/s40413-017-0160-5"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doi.org/10.1111/j.1346-8138.2002.tb00313.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oi.org/10.1111/ijd.14016"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oi.org/10.1016/j.scitotenv.2021.145435"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doi.org/10.1371/journal.pone.0065655"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doi.org/10.1111/ijd.12941" TargetMode="External"/><Relationship Id="rId1" Type="http://schemas.openxmlformats.org/officeDocument/2006/relationships/slideLayout" Target="../slideLayouts/slideLayout2.xml"/><Relationship Id="rId5" Type="http://schemas.openxmlformats.org/officeDocument/2006/relationships/hyperlink" Target="https://doi.org/10.1073/pnas.1911130116" TargetMode="Externa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doi.org/10.3897/BDJ.10.e90146"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093/jtm/taz026" TargetMode="External"/><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hyperlink" Target="https://doi.org/10.1038/s41598-019-48673-5" TargetMode="External"/><Relationship Id="rId3" Type="http://schemas.openxmlformats.org/officeDocument/2006/relationships/hyperlink" Target="https://repository.usfca.edu/thes/1382" TargetMode="External"/><Relationship Id="rId7" Type="http://schemas.openxmlformats.org/officeDocument/2006/relationships/hyperlink" Target="https://doi.org/10.1016/j.joclim.2022.100156" TargetMode="External"/><Relationship Id="rId2" Type="http://schemas.openxmlformats.org/officeDocument/2006/relationships/hyperlink" Target="https://doi.org/10.7554/eLife.58037" TargetMode="External"/><Relationship Id="rId1" Type="http://schemas.openxmlformats.org/officeDocument/2006/relationships/slideLayout" Target="../slideLayouts/slideLayout2.xml"/><Relationship Id="rId6" Type="http://schemas.openxmlformats.org/officeDocument/2006/relationships/hyperlink" Target="https://climateandsecurity.org/2022/09/monkeypox-and-the-convergence-of-climate-ecological-and-biological-security-risks/" TargetMode="External"/><Relationship Id="rId11" Type="http://schemas.openxmlformats.org/officeDocument/2006/relationships/hyperlink" Target="https://doi.org/10.1590/S0365-05962010000400007" TargetMode="External"/><Relationship Id="rId5" Type="http://schemas.openxmlformats.org/officeDocument/2006/relationships/hyperlink" Target="https://www.wbur.org/npr/1167093290/theres-a-second-outbreak-of-marburg-virus-in-africa-climate-change-could-be-a-fa" TargetMode="External"/><Relationship Id="rId10" Type="http://schemas.openxmlformats.org/officeDocument/2006/relationships/hyperlink" Target="https://doi.org/10.1111/j.1758-2229.2009.00096.x" TargetMode="External"/><Relationship Id="rId4" Type="http://schemas.openxmlformats.org/officeDocument/2006/relationships/hyperlink" Target="https://doi.org/10.1016/j.joclim.2022.100162" TargetMode="External"/><Relationship Id="rId9" Type="http://schemas.openxmlformats.org/officeDocument/2006/relationships/hyperlink" Target="https://doi.org/10.1111/ijd.15543"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ecdc.europa.eu/en/publications-data/increase-reported-diphtheria-cases-among-migrants-europe-due-corynebacterium" TargetMode="External"/><Relationship Id="rId2" Type="http://schemas.openxmlformats.org/officeDocument/2006/relationships/hyperlink" Target="https://doi.org/10.1186/s12879-016-1507-1" TargetMode="External"/><Relationship Id="rId1" Type="http://schemas.openxmlformats.org/officeDocument/2006/relationships/slideLayout" Target="../slideLayouts/slideLayout2.xml"/><Relationship Id="rId6" Type="http://schemas.openxmlformats.org/officeDocument/2006/relationships/hyperlink" Target="https://doi.org/10.4269/ajtmh.20-0585" TargetMode="External"/><Relationship Id="rId5" Type="http://schemas.openxmlformats.org/officeDocument/2006/relationships/hyperlink" Target="http://dx.doi.org/10.4161/hv.27826" TargetMode="External"/><Relationship Id="rId4" Type="http://schemas.openxmlformats.org/officeDocument/2006/relationships/hyperlink" Target="https://doi.org/10.1111/ijd.1418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oi.org/10.1007/s10353-021-00730-y" TargetMode="External"/><Relationship Id="rId2" Type="http://schemas.openxmlformats.org/officeDocument/2006/relationships/hyperlink" Target="https://doi.org/10.1111/ijd.16636" TargetMode="External"/><Relationship Id="rId1" Type="http://schemas.openxmlformats.org/officeDocument/2006/relationships/slideLayout" Target="../slideLayouts/slideLayout2.xml"/><Relationship Id="rId4" Type="http://schemas.openxmlformats.org/officeDocument/2006/relationships/hyperlink" Target="http://dx.doi.org/10.1051/parasite/2016065"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hyperlink" Target="https://doi.org/10.1016/j.ijwd.2020.07.003"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hyperlink" Target="https://doi.org/10.1016/j.ijwd.2020.07.003"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doi.org/10.3389/fphar.2019.00759"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doi.org/10.3389/fphar.2019.00759" TargetMode="External"/><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doi.org/10.3390/ijerph7083006" TargetMode="External"/><Relationship Id="rId2" Type="http://schemas.openxmlformats.org/officeDocument/2006/relationships/hyperlink" Target="https://doi.org/10.1111/j.1365-2222.2008.03033.x" TargetMode="External"/><Relationship Id="rId1" Type="http://schemas.openxmlformats.org/officeDocument/2006/relationships/slideLayout" Target="../slideLayouts/slideLayout2.xml"/><Relationship Id="rId5" Type="http://schemas.openxmlformats.org/officeDocument/2006/relationships/hyperlink" Target="https://doi.org/10.1016/j.joclim.2022.100162" TargetMode="External"/><Relationship Id="rId4" Type="http://schemas.openxmlformats.org/officeDocument/2006/relationships/hyperlink" Target="https://doi.org/10.1111/ijd.16297"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676377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825DE33-D748-517C-1D5A-37A200EC58D4}"/>
              </a:ext>
            </a:extLst>
          </p:cNvPr>
          <p:cNvGrpSpPr/>
          <p:nvPr/>
        </p:nvGrpSpPr>
        <p:grpSpPr>
          <a:xfrm>
            <a:off x="1859426" y="865005"/>
            <a:ext cx="7867278" cy="5358764"/>
            <a:chOff x="1859426" y="865005"/>
            <a:chExt cx="7867278" cy="5358764"/>
          </a:xfrm>
        </p:grpSpPr>
        <p:sp>
          <p:nvSpPr>
            <p:cNvPr id="2" name="Oval 1">
              <a:extLst>
                <a:ext uri="{FF2B5EF4-FFF2-40B4-BE49-F238E27FC236}">
                  <a16:creationId xmlns:a16="http://schemas.microsoft.com/office/drawing/2014/main" id="{2DC72FDA-A8F3-FDDC-A295-6CD45A41A086}"/>
                </a:ext>
              </a:extLst>
            </p:cNvPr>
            <p:cNvSpPr/>
            <p:nvPr/>
          </p:nvSpPr>
          <p:spPr>
            <a:xfrm>
              <a:off x="4511040" y="2342606"/>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o" b="1">
                  <a:solidFill>
                    <a:srgbClr val="00B050"/>
                  </a:solidFill>
                </a:rPr>
                <a:t>Bolile inflamatorii cronice ale pielii afectate de climă</a:t>
              </a:r>
              <a:endParaRPr lang="en-IE" b="1" dirty="0">
                <a:solidFill>
                  <a:srgbClr val="00B05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4787358" y="865005"/>
              <a:ext cx="554960" cy="307777"/>
            </a:xfrm>
            <a:prstGeom prst="rect">
              <a:avLst/>
            </a:prstGeom>
            <a:noFill/>
          </p:spPr>
          <p:txBody>
            <a:bodyPr wrap="none" rtlCol="0">
              <a:spAutoFit/>
            </a:bodyPr>
            <a:lstStyle/>
            <a:p>
              <a:pPr rtl="0"/>
              <a:r>
                <a:rPr lang="ro" sz="1400" b="1">
                  <a:solidFill>
                    <a:srgbClr val="FF0000"/>
                  </a:solidFill>
                </a:rPr>
                <a:t>Acnee</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6383556" y="904491"/>
              <a:ext cx="1397049" cy="307777"/>
            </a:xfrm>
            <a:prstGeom prst="rect">
              <a:avLst/>
            </a:prstGeom>
            <a:noFill/>
          </p:spPr>
          <p:txBody>
            <a:bodyPr wrap="none" rtlCol="0">
              <a:spAutoFit/>
            </a:bodyPr>
            <a:lstStyle/>
            <a:p>
              <a:pPr rtl="0"/>
              <a:r>
                <a:rPr lang="ro" sz="1400" b="1">
                  <a:solidFill>
                    <a:srgbClr val="FF0000"/>
                  </a:solidFill>
                </a:rPr>
                <a:t>Keratoza actinică</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658526" y="1658977"/>
              <a:ext cx="829073" cy="307777"/>
            </a:xfrm>
            <a:prstGeom prst="rect">
              <a:avLst/>
            </a:prstGeom>
            <a:noFill/>
          </p:spPr>
          <p:txBody>
            <a:bodyPr wrap="none" rtlCol="0">
              <a:spAutoFit/>
            </a:bodyPr>
            <a:lstStyle/>
            <a:p>
              <a:pPr rtl="0"/>
              <a:r>
                <a:rPr lang="ro" sz="1400" b="1">
                  <a:solidFill>
                    <a:srgbClr val="FF0000"/>
                  </a:solidFill>
                </a:rPr>
                <a:t>Alopecia</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8902439" y="3204426"/>
              <a:ext cx="824265" cy="307777"/>
            </a:xfrm>
            <a:prstGeom prst="rect">
              <a:avLst/>
            </a:prstGeom>
            <a:noFill/>
          </p:spPr>
          <p:txBody>
            <a:bodyPr wrap="none" rtlCol="0">
              <a:spAutoFit/>
            </a:bodyPr>
            <a:lstStyle/>
            <a:p>
              <a:pPr rtl="0"/>
              <a:r>
                <a:rPr lang="ro" sz="1400" b="1">
                  <a:solidFill>
                    <a:srgbClr val="FF0000"/>
                  </a:solidFill>
                </a:rPr>
                <a:t>Celulita</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8273290" y="4521007"/>
              <a:ext cx="738600" cy="307777"/>
            </a:xfrm>
            <a:prstGeom prst="rect">
              <a:avLst/>
            </a:prstGeom>
            <a:noFill/>
          </p:spPr>
          <p:txBody>
            <a:bodyPr wrap="none" rtlCol="0">
              <a:spAutoFit/>
            </a:bodyPr>
            <a:lstStyle/>
            <a:p>
              <a:pPr rtl="0"/>
              <a:r>
                <a:rPr lang="ro" sz="1400" b="1">
                  <a:solidFill>
                    <a:srgbClr val="FF0000"/>
                  </a:solidFill>
                </a:rPr>
                <a:t>Eczema</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5554256" y="4945419"/>
              <a:ext cx="1564659" cy="307777"/>
            </a:xfrm>
            <a:prstGeom prst="rect">
              <a:avLst/>
            </a:prstGeom>
            <a:noFill/>
          </p:spPr>
          <p:txBody>
            <a:bodyPr wrap="none" rtlCol="0">
              <a:spAutoFit/>
            </a:bodyPr>
            <a:lstStyle/>
            <a:p>
              <a:pPr rtl="0"/>
              <a:r>
                <a:rPr lang="ro" sz="1400" b="1">
                  <a:solidFill>
                    <a:srgbClr val="FF0000"/>
                  </a:solidFill>
                </a:rPr>
                <a:t>Miaza cutanată</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3007805" y="4714662"/>
              <a:ext cx="1468544" cy="307777"/>
            </a:xfrm>
            <a:prstGeom prst="rect">
              <a:avLst/>
            </a:prstGeom>
            <a:noFill/>
          </p:spPr>
          <p:txBody>
            <a:bodyPr wrap="none" rtlCol="0">
              <a:spAutoFit/>
            </a:bodyPr>
            <a:lstStyle/>
            <a:p>
              <a:pPr rtl="0"/>
              <a:r>
                <a:rPr lang="ro" sz="1400" b="1">
                  <a:solidFill>
                    <a:srgbClr val="FF0000"/>
                  </a:solidFill>
                </a:rPr>
                <a:t>Prurigo nodularis</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2288910" y="3555874"/>
              <a:ext cx="833562" cy="307777"/>
            </a:xfrm>
            <a:prstGeom prst="rect">
              <a:avLst/>
            </a:prstGeom>
            <a:noFill/>
          </p:spPr>
          <p:txBody>
            <a:bodyPr wrap="none" rtlCol="0">
              <a:spAutoFit/>
            </a:bodyPr>
            <a:lstStyle/>
            <a:p>
              <a:pPr rtl="0"/>
              <a:r>
                <a:rPr lang="ro" sz="1400" b="1">
                  <a:solidFill>
                    <a:srgbClr val="FF0000"/>
                  </a:solidFill>
                </a:rPr>
                <a:t>Psoriazis</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2622828" y="1505089"/>
              <a:ext cx="711926" cy="307777"/>
            </a:xfrm>
            <a:prstGeom prst="rect">
              <a:avLst/>
            </a:prstGeom>
            <a:noFill/>
          </p:spPr>
          <p:txBody>
            <a:bodyPr wrap="none" rtlCol="0">
              <a:spAutoFit/>
            </a:bodyPr>
            <a:lstStyle/>
            <a:p>
              <a:pPr rtl="0"/>
              <a:r>
                <a:rPr lang="ro" sz="1400" b="1">
                  <a:solidFill>
                    <a:srgbClr val="FF0000"/>
                  </a:solidFill>
                </a:rPr>
                <a:t>Vitiligo</a:t>
              </a:r>
              <a:endParaRPr lang="en-IE" sz="1400" b="1" dirty="0">
                <a:solidFill>
                  <a:srgbClr val="FF0000"/>
                </a:solidFill>
              </a:endParaRPr>
            </a:p>
          </p:txBody>
        </p:sp>
        <p:cxnSp>
          <p:nvCxnSpPr>
            <p:cNvPr id="28" name="Straight Connector 27">
              <a:extLst>
                <a:ext uri="{FF2B5EF4-FFF2-40B4-BE49-F238E27FC236}">
                  <a16:creationId xmlns:a16="http://schemas.microsoft.com/office/drawing/2014/main" id="{0373CFBD-0470-73CF-9199-3376176E8000}"/>
                </a:ext>
              </a:extLst>
            </p:cNvPr>
            <p:cNvCxnSpPr>
              <a:cxnSpLocks/>
              <a:stCxn id="5" idx="2"/>
            </p:cNvCxnSpPr>
            <p:nvPr/>
          </p:nvCxnSpPr>
          <p:spPr>
            <a:xfrm>
              <a:off x="5064838" y="1172782"/>
              <a:ext cx="489418" cy="1207847"/>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a:stCxn id="14" idx="2"/>
            </p:cNvCxnSpPr>
            <p:nvPr/>
          </p:nvCxnSpPr>
          <p:spPr>
            <a:xfrm flipH="1">
              <a:off x="6653349" y="1212268"/>
              <a:ext cx="428732" cy="1200006"/>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a:off x="3425970" y="1812866"/>
              <a:ext cx="1267950" cy="843248"/>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p:cNvCxnSpPr>
            <p:nvPr/>
          </p:nvCxnSpPr>
          <p:spPr>
            <a:xfrm flipV="1">
              <a:off x="3131110" y="3180189"/>
              <a:ext cx="1515447" cy="560923"/>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277453" y="1900136"/>
              <a:ext cx="1465953" cy="741028"/>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p:cNvCxnSpPr>
            <p:nvPr/>
          </p:nvCxnSpPr>
          <p:spPr>
            <a:xfrm>
              <a:off x="7449516" y="3030474"/>
              <a:ext cx="1461631" cy="305024"/>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p:cNvCxnSpPr>
            <p:nvPr/>
          </p:nvCxnSpPr>
          <p:spPr>
            <a:xfrm>
              <a:off x="6932087" y="3370332"/>
              <a:ext cx="1402163" cy="1201668"/>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104709" y="3518263"/>
              <a:ext cx="148045" cy="1480457"/>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4094923" y="3371634"/>
              <a:ext cx="977053" cy="1375541"/>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a:extLst>
                <a:ext uri="{FF2B5EF4-FFF2-40B4-BE49-F238E27FC236}">
                  <a16:creationId xmlns:a16="http://schemas.microsoft.com/office/drawing/2014/main" id="{4C9256BC-534A-E9A8-BAB0-2B594AC37AA1}"/>
                </a:ext>
              </a:extLst>
            </p:cNvPr>
            <p:cNvSpPr txBox="1"/>
            <p:nvPr/>
          </p:nvSpPr>
          <p:spPr>
            <a:xfrm>
              <a:off x="3537904" y="5915992"/>
              <a:ext cx="5281653" cy="307777"/>
            </a:xfrm>
            <a:prstGeom prst="rect">
              <a:avLst/>
            </a:prstGeom>
            <a:noFill/>
          </p:spPr>
          <p:txBody>
            <a:bodyPr wrap="square" rtlCol="0">
              <a:spAutoFit/>
            </a:bodyPr>
            <a:lstStyle/>
            <a:p>
              <a:pPr algn="l" rtl="0"/>
              <a:r>
                <a:rPr lang="ro" sz="1400" i="1" dirty="0">
                  <a:solidFill>
                    <a:srgbClr val="0070C0"/>
                  </a:solidFill>
                  <a:effectLst/>
                  <a:cs typeface="Arial" panose="020B0604020202020204" pitchFamily="34" charset="0"/>
                </a:rPr>
                <a:t>Figura 2. </a:t>
              </a:r>
              <a:r>
                <a:rPr lang="ro" sz="1400" i="1" dirty="0">
                  <a:solidFill>
                    <a:srgbClr val="0070C0"/>
                  </a:solidFill>
                  <a:cs typeface="Arial" panose="020B0604020202020204" pitchFamily="34" charset="0"/>
                </a:rPr>
                <a:t>Bolile cutanate inflamatorii cronice afectate de climă</a:t>
              </a:r>
              <a:r>
                <a:rPr lang="ro" sz="1400" i="1" dirty="0">
                  <a:solidFill>
                    <a:srgbClr val="0070C0"/>
                  </a:solidFill>
                  <a:effectLst/>
                  <a:cs typeface="Arial" panose="020B0604020202020204" pitchFamily="34" charset="0"/>
                </a:rPr>
                <a:t> </a:t>
              </a:r>
            </a:p>
          </p:txBody>
        </p:sp>
        <p:sp>
          <p:nvSpPr>
            <p:cNvPr id="6" name="TextBox 5">
              <a:extLst>
                <a:ext uri="{FF2B5EF4-FFF2-40B4-BE49-F238E27FC236}">
                  <a16:creationId xmlns:a16="http://schemas.microsoft.com/office/drawing/2014/main" id="{42A3936E-9430-1B41-44A9-CB3497565D36}"/>
                </a:ext>
              </a:extLst>
            </p:cNvPr>
            <p:cNvSpPr txBox="1"/>
            <p:nvPr/>
          </p:nvSpPr>
          <p:spPr>
            <a:xfrm>
              <a:off x="1859426" y="2622323"/>
              <a:ext cx="789703" cy="307777"/>
            </a:xfrm>
            <a:prstGeom prst="rect">
              <a:avLst/>
            </a:prstGeom>
            <a:noFill/>
          </p:spPr>
          <p:txBody>
            <a:bodyPr wrap="none" rtlCol="0">
              <a:spAutoFit/>
            </a:bodyPr>
            <a:lstStyle/>
            <a:p>
              <a:pPr rtl="0"/>
              <a:r>
                <a:rPr lang="ro" sz="1400" b="1" dirty="0">
                  <a:solidFill>
                    <a:srgbClr val="FF0000"/>
                  </a:solidFill>
                </a:rPr>
                <a:t>Rozacee</a:t>
              </a:r>
              <a:endParaRPr lang="en-IE" sz="1400" b="1" dirty="0">
                <a:solidFill>
                  <a:srgbClr val="FF0000"/>
                </a:solidFill>
              </a:endParaRPr>
            </a:p>
          </p:txBody>
        </p:sp>
        <p:cxnSp>
          <p:nvCxnSpPr>
            <p:cNvPr id="7" name="Straight Connector 6">
              <a:extLst>
                <a:ext uri="{FF2B5EF4-FFF2-40B4-BE49-F238E27FC236}">
                  <a16:creationId xmlns:a16="http://schemas.microsoft.com/office/drawing/2014/main" id="{8EEFF3A0-CE1F-B56D-6254-2691DBC2E79E}"/>
                </a:ext>
              </a:extLst>
            </p:cNvPr>
            <p:cNvCxnSpPr>
              <a:cxnSpLocks/>
              <a:stCxn id="6" idx="3"/>
            </p:cNvCxnSpPr>
            <p:nvPr/>
          </p:nvCxnSpPr>
          <p:spPr>
            <a:xfrm>
              <a:off x="2649129" y="2776212"/>
              <a:ext cx="1870186" cy="71347"/>
            </a:xfrm>
            <a:prstGeom prst="line">
              <a:avLst/>
            </a:prstGeom>
          </p:spPr>
          <p:style>
            <a:lnRef idx="3">
              <a:schemeClr val="accent5"/>
            </a:lnRef>
            <a:fillRef idx="0">
              <a:schemeClr val="accent5"/>
            </a:fillRef>
            <a:effectRef idx="2">
              <a:schemeClr val="accent5"/>
            </a:effectRef>
            <a:fontRef idx="minor">
              <a:schemeClr val="tx1"/>
            </a:fontRef>
          </p:style>
        </p:cxnSp>
      </p:grpSp>
    </p:spTree>
    <p:extLst>
      <p:ext uri="{BB962C8B-B14F-4D97-AF65-F5344CB8AC3E}">
        <p14:creationId xmlns:p14="http://schemas.microsoft.com/office/powerpoint/2010/main" val="2747472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a:extLst>
              <a:ext uri="{FF2B5EF4-FFF2-40B4-BE49-F238E27FC236}">
                <a16:creationId xmlns:a16="http://schemas.microsoft.com/office/drawing/2014/main" id="{31FB927E-6053-AF3B-DC09-C53FE7B7100E}"/>
              </a:ext>
            </a:extLst>
          </p:cNvPr>
          <p:cNvGrpSpPr/>
          <p:nvPr/>
        </p:nvGrpSpPr>
        <p:grpSpPr>
          <a:xfrm>
            <a:off x="1245679" y="606389"/>
            <a:ext cx="10167289" cy="5606893"/>
            <a:chOff x="1245679" y="606389"/>
            <a:chExt cx="10167289" cy="5606893"/>
          </a:xfrm>
        </p:grpSpPr>
        <p:sp>
          <p:nvSpPr>
            <p:cNvPr id="2" name="Oval 1">
              <a:extLst>
                <a:ext uri="{FF2B5EF4-FFF2-40B4-BE49-F238E27FC236}">
                  <a16:creationId xmlns:a16="http://schemas.microsoft.com/office/drawing/2014/main" id="{2DC72FDA-A8F3-FDDC-A295-6CD45A41A086}"/>
                </a:ext>
              </a:extLst>
            </p:cNvPr>
            <p:cNvSpPr/>
            <p:nvPr/>
          </p:nvSpPr>
          <p:spPr>
            <a:xfrm>
              <a:off x="4511040" y="2342606"/>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o" b="1">
                  <a:solidFill>
                    <a:srgbClr val="00B050"/>
                  </a:solidFill>
                </a:rPr>
                <a:t>Boli infecțioase ale pielii afectate de climă</a:t>
              </a:r>
              <a:endParaRPr lang="en-IE" b="1" dirty="0">
                <a:solidFill>
                  <a:srgbClr val="00B050"/>
                </a:solidFill>
              </a:endParaRPr>
            </a:p>
          </p:txBody>
        </p:sp>
        <p:sp>
          <p:nvSpPr>
            <p:cNvPr id="4" name="TextBox 3">
              <a:extLst>
                <a:ext uri="{FF2B5EF4-FFF2-40B4-BE49-F238E27FC236}">
                  <a16:creationId xmlns:a16="http://schemas.microsoft.com/office/drawing/2014/main" id="{B79F3D89-53A6-102C-2F64-FE099017E481}"/>
                </a:ext>
              </a:extLst>
            </p:cNvPr>
            <p:cNvSpPr txBox="1"/>
            <p:nvPr/>
          </p:nvSpPr>
          <p:spPr>
            <a:xfrm>
              <a:off x="1996847" y="4096443"/>
              <a:ext cx="1053558" cy="307777"/>
            </a:xfrm>
            <a:prstGeom prst="rect">
              <a:avLst/>
            </a:prstGeom>
            <a:noFill/>
          </p:spPr>
          <p:txBody>
            <a:bodyPr wrap="none" rtlCol="0">
              <a:spAutoFit/>
            </a:bodyPr>
            <a:lstStyle/>
            <a:p>
              <a:pPr rtl="0"/>
              <a:r>
                <a:rPr lang="ro" sz="1400" b="1" dirty="0">
                  <a:solidFill>
                    <a:srgbClr val="FF0000"/>
                  </a:solidFill>
                </a:rPr>
                <a:t>Zona-zoster</a:t>
              </a:r>
              <a:endParaRPr lang="en-IE" sz="1400" b="1" dirty="0">
                <a:solidFill>
                  <a:srgbClr val="FF000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3843897" y="883983"/>
              <a:ext cx="775918" cy="307777"/>
            </a:xfrm>
            <a:prstGeom prst="rect">
              <a:avLst/>
            </a:prstGeom>
            <a:noFill/>
          </p:spPr>
          <p:txBody>
            <a:bodyPr wrap="none" rtlCol="0">
              <a:spAutoFit/>
            </a:bodyPr>
            <a:lstStyle/>
            <a:p>
              <a:pPr rtl="0"/>
              <a:r>
                <a:rPr lang="ro" sz="1400" b="1" dirty="0">
                  <a:solidFill>
                    <a:srgbClr val="FF0000"/>
                  </a:solidFill>
                </a:rPr>
                <a:t>Varicelă</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6619983" y="810487"/>
              <a:ext cx="748346" cy="307777"/>
            </a:xfrm>
            <a:prstGeom prst="rect">
              <a:avLst/>
            </a:prstGeom>
            <a:noFill/>
          </p:spPr>
          <p:txBody>
            <a:bodyPr wrap="none" rtlCol="0">
              <a:spAutoFit/>
            </a:bodyPr>
            <a:lstStyle/>
            <a:p>
              <a:pPr rtl="0"/>
              <a:r>
                <a:rPr lang="ro" sz="1400" b="1" dirty="0">
                  <a:solidFill>
                    <a:srgbClr val="FF0000"/>
                  </a:solidFill>
                </a:rPr>
                <a:t>Difterie</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360357" y="927790"/>
              <a:ext cx="1323183" cy="307777"/>
            </a:xfrm>
            <a:prstGeom prst="rect">
              <a:avLst/>
            </a:prstGeom>
            <a:noFill/>
          </p:spPr>
          <p:txBody>
            <a:bodyPr wrap="none" rtlCol="0">
              <a:spAutoFit/>
            </a:bodyPr>
            <a:lstStyle/>
            <a:p>
              <a:pPr rtl="0"/>
              <a:r>
                <a:rPr lang="ro" sz="1400" b="1">
                  <a:solidFill>
                    <a:srgbClr val="FF0000"/>
                  </a:solidFill>
                </a:rPr>
                <a:t>Herpes simplex</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2379357" y="1127192"/>
              <a:ext cx="986680" cy="307777"/>
            </a:xfrm>
            <a:prstGeom prst="rect">
              <a:avLst/>
            </a:prstGeom>
            <a:noFill/>
          </p:spPr>
          <p:txBody>
            <a:bodyPr wrap="none" rtlCol="0">
              <a:spAutoFit/>
            </a:bodyPr>
            <a:lstStyle/>
            <a:p>
              <a:pPr rtl="0"/>
              <a:r>
                <a:rPr lang="ro" sz="1400" b="1">
                  <a:solidFill>
                    <a:srgbClr val="FF0000"/>
                  </a:solidFill>
                </a:rPr>
                <a:t>Negii virali</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9372129" y="1779828"/>
              <a:ext cx="828688" cy="307777"/>
            </a:xfrm>
            <a:prstGeom prst="rect">
              <a:avLst/>
            </a:prstGeom>
            <a:noFill/>
          </p:spPr>
          <p:txBody>
            <a:bodyPr wrap="none" rtlCol="0">
              <a:spAutoFit/>
            </a:bodyPr>
            <a:lstStyle/>
            <a:p>
              <a:pPr rtl="0"/>
              <a:r>
                <a:rPr lang="ro" sz="1400" b="1" dirty="0">
                  <a:solidFill>
                    <a:srgbClr val="FF0000"/>
                  </a:solidFill>
                </a:rPr>
                <a:t>Gonoree</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9491416" y="2688109"/>
              <a:ext cx="1921552" cy="307777"/>
            </a:xfrm>
            <a:prstGeom prst="rect">
              <a:avLst/>
            </a:prstGeom>
            <a:noFill/>
          </p:spPr>
          <p:txBody>
            <a:bodyPr wrap="none" rtlCol="0">
              <a:spAutoFit/>
            </a:bodyPr>
            <a:lstStyle/>
            <a:p>
              <a:pPr algn="ctr" rtl="0"/>
              <a:r>
                <a:rPr lang="ro" sz="1400" b="1" dirty="0">
                  <a:solidFill>
                    <a:srgbClr val="FF0000"/>
                  </a:solidFill>
                </a:rPr>
                <a:t>Boala gură-mână-picior</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8669572" y="3923211"/>
              <a:ext cx="850169" cy="307777"/>
            </a:xfrm>
            <a:prstGeom prst="rect">
              <a:avLst/>
            </a:prstGeom>
            <a:noFill/>
          </p:spPr>
          <p:txBody>
            <a:bodyPr wrap="none" rtlCol="0">
              <a:spAutoFit/>
            </a:bodyPr>
            <a:lstStyle/>
            <a:p>
              <a:pPr rtl="0"/>
              <a:r>
                <a:rPr lang="ro" sz="1400" b="1">
                  <a:solidFill>
                    <a:srgbClr val="FF0000"/>
                  </a:solidFill>
                </a:rPr>
                <a:t>Impetigo</a:t>
              </a:r>
              <a:endParaRPr lang="en-IE" sz="1400" b="1" dirty="0">
                <a:solidFill>
                  <a:srgbClr val="FF0000"/>
                </a:solidFill>
              </a:endParaRPr>
            </a:p>
          </p:txBody>
        </p:sp>
        <p:sp>
          <p:nvSpPr>
            <p:cNvPr id="20" name="TextBox 19">
              <a:extLst>
                <a:ext uri="{FF2B5EF4-FFF2-40B4-BE49-F238E27FC236}">
                  <a16:creationId xmlns:a16="http://schemas.microsoft.com/office/drawing/2014/main" id="{7C6E7ABE-0ED0-359C-1A41-BFB0A7C90AEA}"/>
                </a:ext>
              </a:extLst>
            </p:cNvPr>
            <p:cNvSpPr txBox="1"/>
            <p:nvPr/>
          </p:nvSpPr>
          <p:spPr>
            <a:xfrm>
              <a:off x="5461832" y="5063682"/>
              <a:ext cx="900631" cy="523220"/>
            </a:xfrm>
            <a:prstGeom prst="rect">
              <a:avLst/>
            </a:prstGeom>
            <a:noFill/>
          </p:spPr>
          <p:txBody>
            <a:bodyPr wrap="none" rtlCol="0">
              <a:spAutoFit/>
            </a:bodyPr>
            <a:lstStyle/>
            <a:p>
              <a:pPr algn="ctr" rtl="0"/>
              <a:r>
                <a:rPr lang="ro" sz="1400" b="1" dirty="0">
                  <a:solidFill>
                    <a:srgbClr val="FF0000"/>
                  </a:solidFill>
                </a:rPr>
                <a:t>Variola </a:t>
              </a:r>
              <a:br>
                <a:rPr lang="ro" sz="1400" b="1" dirty="0">
                  <a:solidFill>
                    <a:srgbClr val="FF0000"/>
                  </a:solidFill>
                </a:rPr>
              </a:br>
              <a:r>
                <a:rPr lang="ro" sz="1400" b="1" dirty="0">
                  <a:solidFill>
                    <a:srgbClr val="FF0000"/>
                  </a:solidFill>
                </a:rPr>
                <a:t>maimuței</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8119431" y="4683525"/>
              <a:ext cx="1291829" cy="307777"/>
            </a:xfrm>
            <a:prstGeom prst="rect">
              <a:avLst/>
            </a:prstGeom>
            <a:noFill/>
          </p:spPr>
          <p:txBody>
            <a:bodyPr wrap="none" rtlCol="0">
              <a:spAutoFit/>
            </a:bodyPr>
            <a:lstStyle/>
            <a:p>
              <a:pPr rtl="0"/>
              <a:r>
                <a:rPr lang="ro" sz="1400" b="1" dirty="0">
                  <a:solidFill>
                    <a:srgbClr val="FF0000"/>
                  </a:solidFill>
                </a:rPr>
                <a:t>Boala Marburg</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6854931" y="4958093"/>
              <a:ext cx="798617" cy="307777"/>
            </a:xfrm>
            <a:prstGeom prst="rect">
              <a:avLst/>
            </a:prstGeom>
            <a:noFill/>
          </p:spPr>
          <p:txBody>
            <a:bodyPr wrap="none" rtlCol="0">
              <a:spAutoFit/>
            </a:bodyPr>
            <a:lstStyle/>
            <a:p>
              <a:pPr rtl="0"/>
              <a:r>
                <a:rPr lang="ro" sz="1400" b="1">
                  <a:solidFill>
                    <a:srgbClr val="FF0000"/>
                  </a:solidFill>
                </a:rPr>
                <a:t>Rujeolă</a:t>
              </a:r>
              <a:endParaRPr lang="en-IE" sz="1400" b="1" dirty="0">
                <a:solidFill>
                  <a:srgbClr val="FF0000"/>
                </a:solidFill>
              </a:endParaRPr>
            </a:p>
          </p:txBody>
        </p:sp>
        <p:cxnSp>
          <p:nvCxnSpPr>
            <p:cNvPr id="27" name="Straight Connector 26">
              <a:extLst>
                <a:ext uri="{FF2B5EF4-FFF2-40B4-BE49-F238E27FC236}">
                  <a16:creationId xmlns:a16="http://schemas.microsoft.com/office/drawing/2014/main" id="{FEF9BBED-01B2-F462-8FE0-8B5ADA74D703}"/>
                </a:ext>
              </a:extLst>
            </p:cNvPr>
            <p:cNvCxnSpPr>
              <a:cxnSpLocks/>
              <a:stCxn id="42" idx="3"/>
            </p:cNvCxnSpPr>
            <p:nvPr/>
          </p:nvCxnSpPr>
          <p:spPr>
            <a:xfrm flipV="1">
              <a:off x="2322569" y="3069968"/>
              <a:ext cx="2226233" cy="463341"/>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Straight Connector 27">
              <a:extLst>
                <a:ext uri="{FF2B5EF4-FFF2-40B4-BE49-F238E27FC236}">
                  <a16:creationId xmlns:a16="http://schemas.microsoft.com/office/drawing/2014/main" id="{0373CFBD-0470-73CF-9199-3376176E8000}"/>
                </a:ext>
              </a:extLst>
            </p:cNvPr>
            <p:cNvCxnSpPr>
              <a:cxnSpLocks/>
            </p:cNvCxnSpPr>
            <p:nvPr/>
          </p:nvCxnSpPr>
          <p:spPr>
            <a:xfrm>
              <a:off x="4683114" y="1165454"/>
              <a:ext cx="577533" cy="1250648"/>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a:extLst>
                <a:ext uri="{FF2B5EF4-FFF2-40B4-BE49-F238E27FC236}">
                  <a16:creationId xmlns:a16="http://schemas.microsoft.com/office/drawing/2014/main" id="{7CD780F5-96E0-2675-0D92-944C6E8BFBEF}"/>
                </a:ext>
              </a:extLst>
            </p:cNvPr>
            <p:cNvCxnSpPr>
              <a:cxnSpLocks/>
              <a:stCxn id="48" idx="0"/>
            </p:cNvCxnSpPr>
            <p:nvPr/>
          </p:nvCxnSpPr>
          <p:spPr>
            <a:xfrm flipV="1">
              <a:off x="4828910" y="3503024"/>
              <a:ext cx="677007" cy="1532210"/>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p:cNvCxnSpPr>
            <p:nvPr/>
          </p:nvCxnSpPr>
          <p:spPr>
            <a:xfrm flipH="1">
              <a:off x="6440830" y="1113658"/>
              <a:ext cx="395763" cy="1274326"/>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flipH="1" flipV="1">
              <a:off x="5901445" y="3502594"/>
              <a:ext cx="61737" cy="1565652"/>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p:cNvCxnSpPr>
            <p:nvPr/>
          </p:nvCxnSpPr>
          <p:spPr>
            <a:xfrm flipH="1" flipV="1">
              <a:off x="6377897" y="3496969"/>
              <a:ext cx="690551" cy="1437043"/>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068448" y="1210232"/>
              <a:ext cx="1467668" cy="1309012"/>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a:stCxn id="2" idx="6"/>
              <a:endCxn id="18" idx="1"/>
            </p:cNvCxnSpPr>
            <p:nvPr/>
          </p:nvCxnSpPr>
          <p:spPr>
            <a:xfrm flipV="1">
              <a:off x="7471954" y="2841998"/>
              <a:ext cx="2019462" cy="82994"/>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a:endCxn id="17" idx="1"/>
            </p:cNvCxnSpPr>
            <p:nvPr/>
          </p:nvCxnSpPr>
          <p:spPr>
            <a:xfrm flipV="1">
              <a:off x="7403992" y="1933717"/>
              <a:ext cx="1968137" cy="783014"/>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a:endCxn id="19" idx="1"/>
            </p:cNvCxnSpPr>
            <p:nvPr/>
          </p:nvCxnSpPr>
          <p:spPr>
            <a:xfrm>
              <a:off x="7254240" y="3239589"/>
              <a:ext cx="1415332" cy="837511"/>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a:stCxn id="21" idx="1"/>
            </p:cNvCxnSpPr>
            <p:nvPr/>
          </p:nvCxnSpPr>
          <p:spPr>
            <a:xfrm flipH="1" flipV="1">
              <a:off x="6908971" y="3379420"/>
              <a:ext cx="1210460" cy="1457994"/>
            </a:xfrm>
            <a:prstGeom prst="line">
              <a:avLst/>
            </a:prstGeom>
          </p:spPr>
          <p:style>
            <a:lnRef idx="3">
              <a:schemeClr val="accent5"/>
            </a:lnRef>
            <a:fillRef idx="0">
              <a:schemeClr val="accent5"/>
            </a:fillRef>
            <a:effectRef idx="2">
              <a:schemeClr val="accent5"/>
            </a:effectRef>
            <a:fontRef idx="minor">
              <a:schemeClr val="tx1"/>
            </a:fontRef>
          </p:style>
        </p:cxnSp>
        <p:sp>
          <p:nvSpPr>
            <p:cNvPr id="42" name="TextBox 41">
              <a:extLst>
                <a:ext uri="{FF2B5EF4-FFF2-40B4-BE49-F238E27FC236}">
                  <a16:creationId xmlns:a16="http://schemas.microsoft.com/office/drawing/2014/main" id="{F47E151F-8015-2F1C-0B46-A0FD788CFE46}"/>
                </a:ext>
              </a:extLst>
            </p:cNvPr>
            <p:cNvSpPr txBox="1"/>
            <p:nvPr/>
          </p:nvSpPr>
          <p:spPr>
            <a:xfrm>
              <a:off x="1587496" y="3379420"/>
              <a:ext cx="735073" cy="307777"/>
            </a:xfrm>
            <a:prstGeom prst="rect">
              <a:avLst/>
            </a:prstGeom>
            <a:noFill/>
          </p:spPr>
          <p:txBody>
            <a:bodyPr wrap="none" rtlCol="0">
              <a:spAutoFit/>
            </a:bodyPr>
            <a:lstStyle/>
            <a:p>
              <a:pPr rtl="0"/>
              <a:r>
                <a:rPr lang="ro" sz="1400" b="1">
                  <a:solidFill>
                    <a:srgbClr val="FF0000"/>
                  </a:solidFill>
                </a:rPr>
                <a:t>Scabie</a:t>
              </a:r>
              <a:endParaRPr lang="en-IE" sz="1400" b="1" dirty="0">
                <a:solidFill>
                  <a:srgbClr val="FF0000"/>
                </a:solidFill>
              </a:endParaRPr>
            </a:p>
          </p:txBody>
        </p:sp>
        <p:cxnSp>
          <p:nvCxnSpPr>
            <p:cNvPr id="43" name="Straight Connector 42">
              <a:extLst>
                <a:ext uri="{FF2B5EF4-FFF2-40B4-BE49-F238E27FC236}">
                  <a16:creationId xmlns:a16="http://schemas.microsoft.com/office/drawing/2014/main" id="{ADA54C2A-6024-DFC1-F146-C00E91FA9D8E}"/>
                </a:ext>
              </a:extLst>
            </p:cNvPr>
            <p:cNvCxnSpPr>
              <a:cxnSpLocks/>
              <a:stCxn id="44" idx="3"/>
              <a:endCxn id="2" idx="2"/>
            </p:cNvCxnSpPr>
            <p:nvPr/>
          </p:nvCxnSpPr>
          <p:spPr>
            <a:xfrm>
              <a:off x="1996847" y="2886044"/>
              <a:ext cx="2514193" cy="38948"/>
            </a:xfrm>
            <a:prstGeom prst="line">
              <a:avLst/>
            </a:prstGeom>
          </p:spPr>
          <p:style>
            <a:lnRef idx="3">
              <a:schemeClr val="accent5"/>
            </a:lnRef>
            <a:fillRef idx="0">
              <a:schemeClr val="accent5"/>
            </a:fillRef>
            <a:effectRef idx="2">
              <a:schemeClr val="accent5"/>
            </a:effectRef>
            <a:fontRef idx="minor">
              <a:schemeClr val="tx1"/>
            </a:fontRef>
          </p:style>
        </p:cxnSp>
        <p:sp>
          <p:nvSpPr>
            <p:cNvPr id="44" name="TextBox 43">
              <a:extLst>
                <a:ext uri="{FF2B5EF4-FFF2-40B4-BE49-F238E27FC236}">
                  <a16:creationId xmlns:a16="http://schemas.microsoft.com/office/drawing/2014/main" id="{FAC538A3-C949-595A-B37E-3C7F064357FF}"/>
                </a:ext>
              </a:extLst>
            </p:cNvPr>
            <p:cNvSpPr txBox="1"/>
            <p:nvPr/>
          </p:nvSpPr>
          <p:spPr>
            <a:xfrm>
              <a:off x="1245679" y="2732155"/>
              <a:ext cx="751168" cy="307777"/>
            </a:xfrm>
            <a:prstGeom prst="rect">
              <a:avLst/>
            </a:prstGeom>
            <a:noFill/>
          </p:spPr>
          <p:txBody>
            <a:bodyPr wrap="none" rtlCol="0">
              <a:spAutoFit/>
            </a:bodyPr>
            <a:lstStyle/>
            <a:p>
              <a:pPr rtl="0"/>
              <a:r>
                <a:rPr lang="ro" sz="1400" b="1">
                  <a:solidFill>
                    <a:srgbClr val="FF0000"/>
                  </a:solidFill>
                </a:rPr>
                <a:t>Sifilis</a:t>
              </a:r>
              <a:endParaRPr lang="en-IE" sz="1400" b="1" dirty="0">
                <a:solidFill>
                  <a:srgbClr val="FF0000"/>
                </a:solidFill>
              </a:endParaRPr>
            </a:p>
          </p:txBody>
        </p:sp>
        <p:cxnSp>
          <p:nvCxnSpPr>
            <p:cNvPr id="45" name="Straight Connector 44">
              <a:extLst>
                <a:ext uri="{FF2B5EF4-FFF2-40B4-BE49-F238E27FC236}">
                  <a16:creationId xmlns:a16="http://schemas.microsoft.com/office/drawing/2014/main" id="{F62D244F-8790-7E18-11FF-223FBC5774B4}"/>
                </a:ext>
              </a:extLst>
            </p:cNvPr>
            <p:cNvCxnSpPr>
              <a:cxnSpLocks/>
            </p:cNvCxnSpPr>
            <p:nvPr/>
          </p:nvCxnSpPr>
          <p:spPr>
            <a:xfrm>
              <a:off x="3335383" y="1445623"/>
              <a:ext cx="1595354" cy="1081683"/>
            </a:xfrm>
            <a:prstGeom prst="line">
              <a:avLst/>
            </a:prstGeom>
          </p:spPr>
          <p:style>
            <a:lnRef idx="3">
              <a:schemeClr val="accent5"/>
            </a:lnRef>
            <a:fillRef idx="0">
              <a:schemeClr val="accent5"/>
            </a:fillRef>
            <a:effectRef idx="2">
              <a:schemeClr val="accent5"/>
            </a:effectRef>
            <a:fontRef idx="minor">
              <a:schemeClr val="tx1"/>
            </a:fontRef>
          </p:style>
        </p:cxnSp>
        <p:sp>
          <p:nvSpPr>
            <p:cNvPr id="46" name="TextBox 45">
              <a:extLst>
                <a:ext uri="{FF2B5EF4-FFF2-40B4-BE49-F238E27FC236}">
                  <a16:creationId xmlns:a16="http://schemas.microsoft.com/office/drawing/2014/main" id="{AF38CC72-BD64-0830-2AF1-D9A0C8FEFDB9}"/>
                </a:ext>
              </a:extLst>
            </p:cNvPr>
            <p:cNvSpPr txBox="1"/>
            <p:nvPr/>
          </p:nvSpPr>
          <p:spPr>
            <a:xfrm>
              <a:off x="3294808" y="4571253"/>
              <a:ext cx="797013" cy="307777"/>
            </a:xfrm>
            <a:prstGeom prst="rect">
              <a:avLst/>
            </a:prstGeom>
            <a:noFill/>
          </p:spPr>
          <p:txBody>
            <a:bodyPr wrap="none" rtlCol="0">
              <a:spAutoFit/>
            </a:bodyPr>
            <a:lstStyle/>
            <a:p>
              <a:pPr rtl="0"/>
              <a:r>
                <a:rPr lang="ro" sz="1400" b="1" dirty="0">
                  <a:solidFill>
                    <a:srgbClr val="FF0000"/>
                  </a:solidFill>
                </a:rPr>
                <a:t>Rubeolă</a:t>
              </a:r>
              <a:endParaRPr lang="en-IE" sz="1400" b="1" dirty="0">
                <a:solidFill>
                  <a:srgbClr val="FF0000"/>
                </a:solidFill>
              </a:endParaRPr>
            </a:p>
          </p:txBody>
        </p:sp>
        <p:cxnSp>
          <p:nvCxnSpPr>
            <p:cNvPr id="47" name="Straight Connector 46">
              <a:extLst>
                <a:ext uri="{FF2B5EF4-FFF2-40B4-BE49-F238E27FC236}">
                  <a16:creationId xmlns:a16="http://schemas.microsoft.com/office/drawing/2014/main" id="{5CBC0087-E8C1-21A5-B558-E658AD07BD4A}"/>
                </a:ext>
              </a:extLst>
            </p:cNvPr>
            <p:cNvCxnSpPr>
              <a:cxnSpLocks/>
              <a:stCxn id="4" idx="3"/>
            </p:cNvCxnSpPr>
            <p:nvPr/>
          </p:nvCxnSpPr>
          <p:spPr>
            <a:xfrm flipV="1">
              <a:off x="3050405" y="3287431"/>
              <a:ext cx="1786878" cy="962901"/>
            </a:xfrm>
            <a:prstGeom prst="line">
              <a:avLst/>
            </a:prstGeom>
          </p:spPr>
          <p:style>
            <a:lnRef idx="3">
              <a:schemeClr val="accent5"/>
            </a:lnRef>
            <a:fillRef idx="0">
              <a:schemeClr val="accent5"/>
            </a:fillRef>
            <a:effectRef idx="2">
              <a:schemeClr val="accent5"/>
            </a:effectRef>
            <a:fontRef idx="minor">
              <a:schemeClr val="tx1"/>
            </a:fontRef>
          </p:style>
        </p:cxnSp>
        <p:sp>
          <p:nvSpPr>
            <p:cNvPr id="48" name="TextBox 47">
              <a:extLst>
                <a:ext uri="{FF2B5EF4-FFF2-40B4-BE49-F238E27FC236}">
                  <a16:creationId xmlns:a16="http://schemas.microsoft.com/office/drawing/2014/main" id="{2E1B869B-BA9E-F8EF-223F-73BD04D3EDF2}"/>
                </a:ext>
              </a:extLst>
            </p:cNvPr>
            <p:cNvSpPr txBox="1"/>
            <p:nvPr/>
          </p:nvSpPr>
          <p:spPr>
            <a:xfrm>
              <a:off x="4165555" y="5035234"/>
              <a:ext cx="1326710" cy="523220"/>
            </a:xfrm>
            <a:prstGeom prst="rect">
              <a:avLst/>
            </a:prstGeom>
            <a:noFill/>
          </p:spPr>
          <p:txBody>
            <a:bodyPr wrap="none" rtlCol="0">
              <a:spAutoFit/>
            </a:bodyPr>
            <a:lstStyle/>
            <a:p>
              <a:pPr rtl="0"/>
              <a:r>
                <a:rPr lang="en-US" sz="1400" b="1" dirty="0" err="1">
                  <a:solidFill>
                    <a:srgbClr val="FF0000"/>
                  </a:solidFill>
                </a:rPr>
                <a:t>Dermatofitoza</a:t>
              </a:r>
              <a:r>
                <a:rPr lang="ro-RO" sz="1400" b="1" dirty="0">
                  <a:solidFill>
                    <a:srgbClr val="FF0000"/>
                  </a:solidFill>
                </a:rPr>
                <a:t/>
              </a:r>
              <a:br>
                <a:rPr lang="ro-RO" sz="1400" b="1" dirty="0">
                  <a:solidFill>
                    <a:srgbClr val="FF0000"/>
                  </a:solidFill>
                </a:rPr>
              </a:br>
              <a:r>
                <a:rPr lang="ro-RO" sz="1400" b="1" dirty="0">
                  <a:solidFill>
                    <a:srgbClr val="FF0000"/>
                  </a:solidFill>
                </a:rPr>
                <a:t>(</a:t>
              </a:r>
              <a:r>
                <a:rPr lang="ro-RO" sz="1400" b="1" dirty="0" err="1">
                  <a:solidFill>
                    <a:srgbClr val="FF0000"/>
                  </a:solidFill>
                </a:rPr>
                <a:t>tinea</a:t>
              </a:r>
              <a:r>
                <a:rPr lang="ro-RO" sz="1400" b="1" dirty="0">
                  <a:solidFill>
                    <a:srgbClr val="FF0000"/>
                  </a:solidFill>
                </a:rPr>
                <a:t> </a:t>
              </a:r>
              <a:r>
                <a:rPr lang="ro-RO" sz="1400" b="1" dirty="0" err="1">
                  <a:solidFill>
                    <a:srgbClr val="FF0000"/>
                  </a:solidFill>
                </a:rPr>
                <a:t>corporis</a:t>
              </a:r>
              <a:r>
                <a:rPr lang="ro-RO" sz="1400" b="1" dirty="0">
                  <a:solidFill>
                    <a:srgbClr val="FF0000"/>
                  </a:solidFill>
                </a:rPr>
                <a:t>)</a:t>
              </a:r>
              <a:endParaRPr lang="en-IE" sz="1400" b="1" dirty="0">
                <a:solidFill>
                  <a:srgbClr val="FF0000"/>
                </a:solidFill>
              </a:endParaRPr>
            </a:p>
          </p:txBody>
        </p:sp>
        <p:cxnSp>
          <p:nvCxnSpPr>
            <p:cNvPr id="49" name="Straight Connector 48">
              <a:extLst>
                <a:ext uri="{FF2B5EF4-FFF2-40B4-BE49-F238E27FC236}">
                  <a16:creationId xmlns:a16="http://schemas.microsoft.com/office/drawing/2014/main" id="{EDD3C83F-AA1C-4421-1783-12635C259A3F}"/>
                </a:ext>
              </a:extLst>
            </p:cNvPr>
            <p:cNvCxnSpPr>
              <a:cxnSpLocks/>
              <a:stCxn id="46" idx="0"/>
            </p:cNvCxnSpPr>
            <p:nvPr/>
          </p:nvCxnSpPr>
          <p:spPr>
            <a:xfrm flipV="1">
              <a:off x="3693315" y="3405886"/>
              <a:ext cx="1451827" cy="1165367"/>
            </a:xfrm>
            <a:prstGeom prst="line">
              <a:avLst/>
            </a:prstGeom>
          </p:spPr>
          <p:style>
            <a:lnRef idx="3">
              <a:schemeClr val="accent5"/>
            </a:lnRef>
            <a:fillRef idx="0">
              <a:schemeClr val="accent5"/>
            </a:fillRef>
            <a:effectRef idx="2">
              <a:schemeClr val="accent5"/>
            </a:effectRef>
            <a:fontRef idx="minor">
              <a:schemeClr val="tx1"/>
            </a:fontRef>
          </p:style>
        </p:cxnSp>
        <p:sp>
          <p:nvSpPr>
            <p:cNvPr id="3" name="TextBox 2">
              <a:extLst>
                <a:ext uri="{FF2B5EF4-FFF2-40B4-BE49-F238E27FC236}">
                  <a16:creationId xmlns:a16="http://schemas.microsoft.com/office/drawing/2014/main" id="{4547A65E-1CF5-EBA5-CBAC-40D6475F47CD}"/>
                </a:ext>
              </a:extLst>
            </p:cNvPr>
            <p:cNvSpPr txBox="1"/>
            <p:nvPr/>
          </p:nvSpPr>
          <p:spPr>
            <a:xfrm>
              <a:off x="3917556" y="5905505"/>
              <a:ext cx="5281653"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a:t>
              </a:r>
              <a:r>
                <a:rPr lang="ro" sz="1400" i="1">
                  <a:solidFill>
                    <a:srgbClr val="0070C0"/>
                  </a:solidFill>
                  <a:cs typeface="Arial" panose="020B0604020202020204" pitchFamily="34" charset="0"/>
                </a:rPr>
                <a:t>3</a:t>
              </a:r>
              <a:r>
                <a:rPr lang="ro" sz="1400" i="1">
                  <a:solidFill>
                    <a:srgbClr val="0070C0"/>
                  </a:solidFill>
                  <a:effectLst/>
                  <a:cs typeface="Arial" panose="020B0604020202020204" pitchFamily="34" charset="0"/>
                </a:rPr>
                <a:t>. </a:t>
              </a:r>
              <a:r>
                <a:rPr lang="ro" sz="1400" i="1">
                  <a:solidFill>
                    <a:srgbClr val="0070C0"/>
                  </a:solidFill>
                  <a:cs typeface="Arial" panose="020B0604020202020204" pitchFamily="34" charset="0"/>
                </a:rPr>
                <a:t>Bolile cutanate infecțioase</a:t>
              </a:r>
              <a:r>
                <a:rPr lang="ro" sz="1400" i="1">
                  <a:solidFill>
                    <a:srgbClr val="0070C0"/>
                  </a:solidFill>
                  <a:effectLst/>
                  <a:cs typeface="Arial" panose="020B0604020202020204" pitchFamily="34" charset="0"/>
                </a:rPr>
                <a:t> </a:t>
              </a:r>
              <a:r>
                <a:rPr lang="ro" sz="1400" i="1">
                  <a:solidFill>
                    <a:srgbClr val="0070C0"/>
                  </a:solidFill>
                  <a:cs typeface="Arial" panose="020B0604020202020204" pitchFamily="34" charset="0"/>
                </a:rPr>
                <a:t>afectate de climă</a:t>
              </a:r>
              <a:r>
                <a:rPr lang="ro" sz="1400" i="1">
                  <a:solidFill>
                    <a:srgbClr val="0070C0"/>
                  </a:solidFill>
                  <a:effectLst/>
                  <a:cs typeface="Arial" panose="020B0604020202020204" pitchFamily="34" charset="0"/>
                </a:rPr>
                <a:t> </a:t>
              </a:r>
            </a:p>
          </p:txBody>
        </p:sp>
        <p:cxnSp>
          <p:nvCxnSpPr>
            <p:cNvPr id="7" name="Straight Connector 6">
              <a:extLst>
                <a:ext uri="{FF2B5EF4-FFF2-40B4-BE49-F238E27FC236}">
                  <a16:creationId xmlns:a16="http://schemas.microsoft.com/office/drawing/2014/main" id="{9AC66A14-24B4-4B35-CA03-847A2F16CF39}"/>
                </a:ext>
              </a:extLst>
            </p:cNvPr>
            <p:cNvCxnSpPr>
              <a:cxnSpLocks/>
            </p:cNvCxnSpPr>
            <p:nvPr/>
          </p:nvCxnSpPr>
          <p:spPr>
            <a:xfrm>
              <a:off x="5848962" y="1113658"/>
              <a:ext cx="10981" cy="1251637"/>
            </a:xfrm>
            <a:prstGeom prst="line">
              <a:avLst/>
            </a:prstGeom>
          </p:spPr>
          <p:style>
            <a:lnRef idx="3">
              <a:schemeClr val="accent5"/>
            </a:lnRef>
            <a:fillRef idx="0">
              <a:schemeClr val="accent5"/>
            </a:fillRef>
            <a:effectRef idx="2">
              <a:schemeClr val="accent5"/>
            </a:effectRef>
            <a:fontRef idx="minor">
              <a:schemeClr val="tx1"/>
            </a:fontRef>
          </p:style>
        </p:cxnSp>
        <p:sp>
          <p:nvSpPr>
            <p:cNvPr id="10" name="TextBox 9">
              <a:extLst>
                <a:ext uri="{FF2B5EF4-FFF2-40B4-BE49-F238E27FC236}">
                  <a16:creationId xmlns:a16="http://schemas.microsoft.com/office/drawing/2014/main" id="{04DD2AFD-90E1-4F7B-AEAC-D67E410C49C9}"/>
                </a:ext>
              </a:extLst>
            </p:cNvPr>
            <p:cNvSpPr txBox="1"/>
            <p:nvPr/>
          </p:nvSpPr>
          <p:spPr>
            <a:xfrm>
              <a:off x="5189849" y="606389"/>
              <a:ext cx="1256883" cy="523220"/>
            </a:xfrm>
            <a:prstGeom prst="rect">
              <a:avLst/>
            </a:prstGeom>
            <a:noFill/>
          </p:spPr>
          <p:txBody>
            <a:bodyPr wrap="none" rtlCol="0">
              <a:spAutoFit/>
            </a:bodyPr>
            <a:lstStyle/>
            <a:p>
              <a:pPr algn="ctr" rtl="0"/>
              <a:r>
                <a:rPr lang="ro" sz="1400" b="1" dirty="0">
                  <a:solidFill>
                    <a:srgbClr val="FF0000"/>
                  </a:solidFill>
                </a:rPr>
                <a:t>Larva migrans </a:t>
              </a:r>
              <a:br>
                <a:rPr lang="ro" sz="1400" b="1" dirty="0">
                  <a:solidFill>
                    <a:srgbClr val="FF0000"/>
                  </a:solidFill>
                </a:rPr>
              </a:br>
              <a:r>
                <a:rPr lang="ro" sz="1400" b="1" dirty="0">
                  <a:solidFill>
                    <a:srgbClr val="FF0000"/>
                  </a:solidFill>
                </a:rPr>
                <a:t>cutanată</a:t>
              </a:r>
            </a:p>
          </p:txBody>
        </p:sp>
        <p:cxnSp>
          <p:nvCxnSpPr>
            <p:cNvPr id="57" name="Straight Connector 56">
              <a:extLst>
                <a:ext uri="{FF2B5EF4-FFF2-40B4-BE49-F238E27FC236}">
                  <a16:creationId xmlns:a16="http://schemas.microsoft.com/office/drawing/2014/main" id="{29490B45-7B2F-CEC2-1693-17F45240CBFE}"/>
                </a:ext>
              </a:extLst>
            </p:cNvPr>
            <p:cNvCxnSpPr>
              <a:cxnSpLocks/>
              <a:stCxn id="59" idx="3"/>
            </p:cNvCxnSpPr>
            <p:nvPr/>
          </p:nvCxnSpPr>
          <p:spPr>
            <a:xfrm>
              <a:off x="2795464" y="2109812"/>
              <a:ext cx="1798753" cy="612620"/>
            </a:xfrm>
            <a:prstGeom prst="line">
              <a:avLst/>
            </a:prstGeom>
          </p:spPr>
          <p:style>
            <a:lnRef idx="3">
              <a:schemeClr val="accent5"/>
            </a:lnRef>
            <a:fillRef idx="0">
              <a:schemeClr val="accent5"/>
            </a:fillRef>
            <a:effectRef idx="2">
              <a:schemeClr val="accent5"/>
            </a:effectRef>
            <a:fontRef idx="minor">
              <a:schemeClr val="tx1"/>
            </a:fontRef>
          </p:style>
        </p:cxnSp>
        <p:sp>
          <p:nvSpPr>
            <p:cNvPr id="59" name="TextBox 58">
              <a:extLst>
                <a:ext uri="{FF2B5EF4-FFF2-40B4-BE49-F238E27FC236}">
                  <a16:creationId xmlns:a16="http://schemas.microsoft.com/office/drawing/2014/main" id="{CB5BFCCA-9514-2560-E385-828A9F61222F}"/>
                </a:ext>
              </a:extLst>
            </p:cNvPr>
            <p:cNvSpPr txBox="1"/>
            <p:nvPr/>
          </p:nvSpPr>
          <p:spPr>
            <a:xfrm>
              <a:off x="1406942" y="1955923"/>
              <a:ext cx="1388522" cy="307777"/>
            </a:xfrm>
            <a:prstGeom prst="rect">
              <a:avLst/>
            </a:prstGeom>
            <a:noFill/>
          </p:spPr>
          <p:txBody>
            <a:bodyPr wrap="none" rtlCol="0">
              <a:spAutoFit/>
            </a:bodyPr>
            <a:lstStyle/>
            <a:p>
              <a:pPr rtl="0"/>
              <a:r>
                <a:rPr lang="ro" sz="1400" b="1" dirty="0">
                  <a:solidFill>
                    <a:srgbClr val="FF0000"/>
                  </a:solidFill>
                </a:rPr>
                <a:t>Vibrio vulnificus</a:t>
              </a:r>
              <a:endParaRPr lang="en-IE" sz="1400" b="1" dirty="0">
                <a:solidFill>
                  <a:srgbClr val="FF0000"/>
                </a:solidFill>
              </a:endParaRPr>
            </a:p>
          </p:txBody>
        </p:sp>
      </p:grpSp>
    </p:spTree>
    <p:extLst>
      <p:ext uri="{BB962C8B-B14F-4D97-AF65-F5344CB8AC3E}">
        <p14:creationId xmlns:p14="http://schemas.microsoft.com/office/powerpoint/2010/main" val="37466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30B4153B-F850-64FD-B6FF-DD341B0F656C}"/>
              </a:ext>
            </a:extLst>
          </p:cNvPr>
          <p:cNvGrpSpPr/>
          <p:nvPr/>
        </p:nvGrpSpPr>
        <p:grpSpPr>
          <a:xfrm>
            <a:off x="2406000" y="594000"/>
            <a:ext cx="7605000" cy="5020387"/>
            <a:chOff x="3486000" y="369000"/>
            <a:chExt cx="4843661" cy="3701949"/>
          </a:xfrm>
        </p:grpSpPr>
        <p:grpSp>
          <p:nvGrpSpPr>
            <p:cNvPr id="30" name="Group 29">
              <a:extLst>
                <a:ext uri="{FF2B5EF4-FFF2-40B4-BE49-F238E27FC236}">
                  <a16:creationId xmlns:a16="http://schemas.microsoft.com/office/drawing/2014/main" id="{26DBB69E-57BD-0BFF-FE87-56C5337E6A09}"/>
                </a:ext>
              </a:extLst>
            </p:cNvPr>
            <p:cNvGrpSpPr/>
            <p:nvPr/>
          </p:nvGrpSpPr>
          <p:grpSpPr>
            <a:xfrm>
              <a:off x="3486000" y="369000"/>
              <a:ext cx="4418342" cy="3261101"/>
              <a:chOff x="3451810" y="351897"/>
              <a:chExt cx="4418342" cy="3261101"/>
            </a:xfrm>
          </p:grpSpPr>
          <p:sp>
            <p:nvSpPr>
              <p:cNvPr id="2" name="Oval 1">
                <a:extLst>
                  <a:ext uri="{FF2B5EF4-FFF2-40B4-BE49-F238E27FC236}">
                    <a16:creationId xmlns:a16="http://schemas.microsoft.com/office/drawing/2014/main" id="{2DC72FDA-A8F3-FDDC-A295-6CD45A41A086}"/>
                  </a:ext>
                </a:extLst>
              </p:cNvPr>
              <p:cNvSpPr/>
              <p:nvPr/>
            </p:nvSpPr>
            <p:spPr>
              <a:xfrm>
                <a:off x="4484914" y="1463040"/>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o" sz="2200" b="1" dirty="0">
                    <a:solidFill>
                      <a:srgbClr val="00B050"/>
                    </a:solidFill>
                  </a:rPr>
                  <a:t>Tulburări maligne ale pielii afectate de climă</a:t>
                </a:r>
                <a:endParaRPr lang="en-IE" sz="2200" b="1" dirty="0">
                  <a:solidFill>
                    <a:srgbClr val="00B05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5123024" y="351897"/>
                <a:ext cx="1796732" cy="295034"/>
              </a:xfrm>
              <a:prstGeom prst="rect">
                <a:avLst/>
              </a:prstGeom>
              <a:noFill/>
            </p:spPr>
            <p:txBody>
              <a:bodyPr wrap="square" rtlCol="0">
                <a:spAutoFit/>
              </a:bodyPr>
              <a:lstStyle/>
              <a:p>
                <a:pPr algn="ctr" rtl="0"/>
                <a:r>
                  <a:rPr lang="ro" sz="2000" b="1" dirty="0">
                    <a:solidFill>
                      <a:srgbClr val="FF0000"/>
                    </a:solidFill>
                  </a:rPr>
                  <a:t>Carcinom bazocelular</a:t>
                </a:r>
                <a:endParaRPr lang="en-IE" sz="20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7098102" y="3317963"/>
                <a:ext cx="772050" cy="295034"/>
              </a:xfrm>
              <a:prstGeom prst="rect">
                <a:avLst/>
              </a:prstGeom>
              <a:noFill/>
            </p:spPr>
            <p:txBody>
              <a:bodyPr wrap="none" rtlCol="0">
                <a:spAutoFit/>
              </a:bodyPr>
              <a:lstStyle/>
              <a:p>
                <a:pPr rtl="0"/>
                <a:r>
                  <a:rPr lang="ro" sz="2000" b="1" dirty="0">
                    <a:solidFill>
                      <a:srgbClr val="FF0000"/>
                    </a:solidFill>
                  </a:rPr>
                  <a:t>Melanom</a:t>
                </a:r>
                <a:endParaRPr lang="en-IE" sz="20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3451810" y="3317964"/>
                <a:ext cx="2176605" cy="295034"/>
              </a:xfrm>
              <a:prstGeom prst="rect">
                <a:avLst/>
              </a:prstGeom>
              <a:noFill/>
            </p:spPr>
            <p:txBody>
              <a:bodyPr wrap="none" rtlCol="0">
                <a:spAutoFit/>
              </a:bodyPr>
              <a:lstStyle/>
              <a:p>
                <a:pPr rtl="0"/>
                <a:r>
                  <a:rPr lang="ro" sz="2000" b="1" dirty="0">
                    <a:solidFill>
                      <a:srgbClr val="FF0000"/>
                    </a:solidFill>
                  </a:rPr>
                  <a:t>Carcinom cu celule scuamoase</a:t>
                </a:r>
                <a:endParaRPr lang="en-IE" sz="2000" b="1" dirty="0">
                  <a:solidFill>
                    <a:srgbClr val="FF0000"/>
                  </a:solidFill>
                </a:endParaRPr>
              </a:p>
            </p:txBody>
          </p:sp>
          <p:cxnSp>
            <p:nvCxnSpPr>
              <p:cNvPr id="28" name="Straight Connector 27">
                <a:extLst>
                  <a:ext uri="{FF2B5EF4-FFF2-40B4-BE49-F238E27FC236}">
                    <a16:creationId xmlns:a16="http://schemas.microsoft.com/office/drawing/2014/main" id="{0373CFBD-0470-73CF-9199-3376176E8000}"/>
                  </a:ext>
                </a:extLst>
              </p:cNvPr>
              <p:cNvCxnSpPr>
                <a:cxnSpLocks/>
              </p:cNvCxnSpPr>
              <p:nvPr/>
            </p:nvCxnSpPr>
            <p:spPr>
              <a:xfrm>
                <a:off x="5965371" y="659674"/>
                <a:ext cx="0" cy="792480"/>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846831" y="2508527"/>
                <a:ext cx="502542" cy="809437"/>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4632960" y="2525486"/>
                <a:ext cx="478971" cy="792478"/>
              </a:xfrm>
              <a:prstGeom prst="line">
                <a:avLst/>
              </a:prstGeom>
            </p:spPr>
            <p:style>
              <a:lnRef idx="3">
                <a:schemeClr val="accent5"/>
              </a:lnRef>
              <a:fillRef idx="0">
                <a:schemeClr val="accent5"/>
              </a:fillRef>
              <a:effectRef idx="2">
                <a:schemeClr val="accent5"/>
              </a:effectRef>
              <a:fontRef idx="minor">
                <a:schemeClr val="tx1"/>
              </a:fontRef>
            </p:style>
          </p:cxnSp>
        </p:grpSp>
        <p:sp>
          <p:nvSpPr>
            <p:cNvPr id="3" name="TextBox 2">
              <a:extLst>
                <a:ext uri="{FF2B5EF4-FFF2-40B4-BE49-F238E27FC236}">
                  <a16:creationId xmlns:a16="http://schemas.microsoft.com/office/drawing/2014/main" id="{EEF56815-A4C7-5105-77D3-E4768E23DAEF}"/>
                </a:ext>
              </a:extLst>
            </p:cNvPr>
            <p:cNvSpPr txBox="1"/>
            <p:nvPr/>
          </p:nvSpPr>
          <p:spPr>
            <a:xfrm>
              <a:off x="3486000" y="3843999"/>
              <a:ext cx="4843661" cy="22695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4. </a:t>
              </a:r>
              <a:r>
                <a:rPr lang="ro" sz="1400" i="1" dirty="0">
                  <a:solidFill>
                    <a:srgbClr val="0070C0"/>
                  </a:solidFill>
                  <a:cs typeface="Arial" panose="020B0604020202020204" pitchFamily="34" charset="0"/>
                </a:rPr>
                <a:t>Tulburări maligne ale pielii afectate de climă</a:t>
              </a:r>
              <a:r>
                <a:rPr lang="ro" sz="1400" i="1" dirty="0">
                  <a:solidFill>
                    <a:srgbClr val="0070C0"/>
                  </a:solidFill>
                  <a:effectLst/>
                  <a:cs typeface="Arial" panose="020B0604020202020204" pitchFamily="34" charset="0"/>
                </a:rPr>
                <a:t> </a:t>
              </a:r>
            </a:p>
          </p:txBody>
        </p:sp>
      </p:grpSp>
    </p:spTree>
    <p:extLst>
      <p:ext uri="{BB962C8B-B14F-4D97-AF65-F5344CB8AC3E}">
        <p14:creationId xmlns:p14="http://schemas.microsoft.com/office/powerpoint/2010/main" val="3384393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22514" y="118174"/>
            <a:ext cx="10903132" cy="889270"/>
          </a:xfrm>
        </p:spPr>
        <p:txBody>
          <a:bodyPr rtlCol="0">
            <a:normAutofit/>
          </a:bodyPr>
          <a:lstStyle/>
          <a:p>
            <a:pPr algn="ctr" rtl="0"/>
            <a:r>
              <a:rPr lang="ro" sz="2800" dirty="0" smtClean="0">
                <a:solidFill>
                  <a:schemeClr val="tx1"/>
                </a:solidFill>
                <a:cs typeface="Arial" panose="020B0604020202020204" pitchFamily="34" charset="0"/>
              </a:rPr>
              <a:t>Factori </a:t>
            </a:r>
            <a:r>
              <a:rPr lang="ro" sz="2800" dirty="0">
                <a:solidFill>
                  <a:schemeClr val="tx1"/>
                </a:solidFill>
                <a:cs typeface="Arial" panose="020B0604020202020204" pitchFamily="34" charset="0"/>
              </a:rPr>
              <a:t>majori de stres ambiental și alți factori de stres care afectează alergiile și bolile dermatologice </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007444"/>
            <a:ext cx="11527128" cy="3132416"/>
          </a:xfrm>
        </p:spPr>
        <p:txBody>
          <a:bodyPr rtlCol="0">
            <a:normAutofit/>
          </a:bodyPr>
          <a:lstStyle/>
          <a:p>
            <a:pPr marL="0" indent="0" rtl="0">
              <a:buNone/>
            </a:pPr>
            <a:r>
              <a:rPr lang="ro" sz="2000" u="sng" dirty="0" smtClean="0">
                <a:solidFill>
                  <a:srgbClr val="0070C0"/>
                </a:solidFill>
              </a:rPr>
              <a:t>Factorii </a:t>
            </a:r>
            <a:r>
              <a:rPr lang="ro" sz="2000" u="sng" dirty="0">
                <a:solidFill>
                  <a:srgbClr val="0070C0"/>
                </a:solidFill>
              </a:rPr>
              <a:t>de stres ai schimbărilor climatice</a:t>
            </a:r>
          </a:p>
        </p:txBody>
      </p:sp>
      <p:grpSp>
        <p:nvGrpSpPr>
          <p:cNvPr id="36" name="Group 35">
            <a:extLst>
              <a:ext uri="{FF2B5EF4-FFF2-40B4-BE49-F238E27FC236}">
                <a16:creationId xmlns:a16="http://schemas.microsoft.com/office/drawing/2014/main" id="{3686DC9C-B430-906E-2EA6-B9F6B9E399DD}"/>
              </a:ext>
            </a:extLst>
          </p:cNvPr>
          <p:cNvGrpSpPr/>
          <p:nvPr/>
        </p:nvGrpSpPr>
        <p:grpSpPr>
          <a:xfrm>
            <a:off x="201000" y="1584000"/>
            <a:ext cx="11697086" cy="4678906"/>
            <a:chOff x="235835" y="1435964"/>
            <a:chExt cx="11697086" cy="4861541"/>
          </a:xfrm>
        </p:grpSpPr>
        <p:sp>
          <p:nvSpPr>
            <p:cNvPr id="5" name="TextBox 4">
              <a:extLst>
                <a:ext uri="{FF2B5EF4-FFF2-40B4-BE49-F238E27FC236}">
                  <a16:creationId xmlns:a16="http://schemas.microsoft.com/office/drawing/2014/main" id="{EF1A677B-A0BA-0C9E-CE4F-B693C3C4E1F4}"/>
                </a:ext>
              </a:extLst>
            </p:cNvPr>
            <p:cNvSpPr txBox="1"/>
            <p:nvPr/>
          </p:nvSpPr>
          <p:spPr>
            <a:xfrm>
              <a:off x="1508761" y="1435964"/>
              <a:ext cx="10424160"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5. Pericolele climatice ale sistemului Pământului afectate de emisiile continue de </a:t>
              </a:r>
              <a:r>
                <a:rPr lang="ro" sz="1400" i="1">
                  <a:solidFill>
                    <a:srgbClr val="0070C0"/>
                  </a:solidFill>
                  <a:cs typeface="Arial" panose="020B0604020202020204" pitchFamily="34" charset="0"/>
                </a:rPr>
                <a:t>gaze cu efect de seră (GES)</a:t>
              </a:r>
              <a:r>
                <a:rPr lang="ro" sz="1400" i="1">
                  <a:solidFill>
                    <a:srgbClr val="0070C0"/>
                  </a:solidFill>
                  <a:effectLst/>
                  <a:cs typeface="Arial" panose="020B0604020202020204" pitchFamily="34" charset="0"/>
                </a:rPr>
                <a:t>. </a:t>
              </a:r>
            </a:p>
          </p:txBody>
        </p:sp>
        <p:grpSp>
          <p:nvGrpSpPr>
            <p:cNvPr id="21" name="Group 20">
              <a:extLst>
                <a:ext uri="{FF2B5EF4-FFF2-40B4-BE49-F238E27FC236}">
                  <a16:creationId xmlns:a16="http://schemas.microsoft.com/office/drawing/2014/main" id="{A2DFB9B2-D7DD-6252-242D-7218634EBECE}"/>
                </a:ext>
              </a:extLst>
            </p:cNvPr>
            <p:cNvGrpSpPr/>
            <p:nvPr/>
          </p:nvGrpSpPr>
          <p:grpSpPr>
            <a:xfrm>
              <a:off x="351252" y="1827687"/>
              <a:ext cx="11249233" cy="3455180"/>
              <a:chOff x="595091" y="1083978"/>
              <a:chExt cx="11249233" cy="3455180"/>
            </a:xfrm>
          </p:grpSpPr>
          <p:pic>
            <p:nvPicPr>
              <p:cNvPr id="22" name="Picture 2" descr="Fig. 1">
                <a:extLst>
                  <a:ext uri="{FF2B5EF4-FFF2-40B4-BE49-F238E27FC236}">
                    <a16:creationId xmlns:a16="http://schemas.microsoft.com/office/drawing/2014/main" id="{B195694C-4AA1-0CD1-B904-EC94A8C9A4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091" y="1230612"/>
                <a:ext cx="11169067" cy="330854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CC7E0F37-E768-58F6-117D-BB77CEBB4506}"/>
                  </a:ext>
                </a:extLst>
              </p:cNvPr>
              <p:cNvSpPr txBox="1"/>
              <p:nvPr/>
            </p:nvSpPr>
            <p:spPr>
              <a:xfrm>
                <a:off x="2639674" y="2079913"/>
                <a:ext cx="421877" cy="255736"/>
              </a:xfrm>
              <a:prstGeom prst="rect">
                <a:avLst/>
              </a:prstGeom>
              <a:noFill/>
            </p:spPr>
            <p:txBody>
              <a:bodyPr wrap="square" rtlCol="0">
                <a:spAutoFit/>
              </a:bodyPr>
              <a:lstStyle/>
              <a:p>
                <a:pPr rtl="0"/>
                <a:r>
                  <a:rPr lang="ro" sz="1050" dirty="0">
                    <a:solidFill>
                      <a:srgbClr val="FF0000"/>
                    </a:solidFill>
                    <a:cs typeface="Arial" panose="020B0604020202020204" pitchFamily="34" charset="0"/>
                  </a:rPr>
                  <a:t>(1)</a:t>
                </a:r>
                <a:endParaRPr lang="en-IE" sz="1050" dirty="0">
                  <a:solidFill>
                    <a:srgbClr val="FF0000"/>
                  </a:solidFill>
                  <a:cs typeface="Arial" panose="020B0604020202020204" pitchFamily="34" charset="0"/>
                </a:endParaRPr>
              </a:p>
            </p:txBody>
          </p:sp>
          <p:sp>
            <p:nvSpPr>
              <p:cNvPr id="24" name="TextBox 23">
                <a:extLst>
                  <a:ext uri="{FF2B5EF4-FFF2-40B4-BE49-F238E27FC236}">
                    <a16:creationId xmlns:a16="http://schemas.microsoft.com/office/drawing/2014/main" id="{39F3EE3D-58C8-313E-D059-DF630BCC3C93}"/>
                  </a:ext>
                </a:extLst>
              </p:cNvPr>
              <p:cNvSpPr txBox="1"/>
              <p:nvPr/>
            </p:nvSpPr>
            <p:spPr>
              <a:xfrm>
                <a:off x="7901244" y="3647087"/>
                <a:ext cx="421877" cy="255736"/>
              </a:xfrm>
              <a:prstGeom prst="rect">
                <a:avLst/>
              </a:prstGeom>
              <a:noFill/>
            </p:spPr>
            <p:txBody>
              <a:bodyPr wrap="square" rtlCol="0">
                <a:spAutoFit/>
              </a:bodyPr>
              <a:lstStyle/>
              <a:p>
                <a:pPr rtl="0"/>
                <a:r>
                  <a:rPr lang="ro" sz="1050">
                    <a:solidFill>
                      <a:srgbClr val="FF0000"/>
                    </a:solidFill>
                    <a:cs typeface="Arial" panose="020B0604020202020204" pitchFamily="34" charset="0"/>
                  </a:rPr>
                  <a:t>(2)</a:t>
                </a:r>
                <a:endParaRPr lang="en-IE" sz="1050" dirty="0">
                  <a:solidFill>
                    <a:srgbClr val="FF0000"/>
                  </a:solidFill>
                  <a:cs typeface="Arial" panose="020B0604020202020204" pitchFamily="34" charset="0"/>
                </a:endParaRPr>
              </a:p>
            </p:txBody>
          </p:sp>
          <p:sp>
            <p:nvSpPr>
              <p:cNvPr id="25" name="TextBox 24">
                <a:extLst>
                  <a:ext uri="{FF2B5EF4-FFF2-40B4-BE49-F238E27FC236}">
                    <a16:creationId xmlns:a16="http://schemas.microsoft.com/office/drawing/2014/main" id="{240CEF15-B608-FE98-11E3-9576C85BA029}"/>
                  </a:ext>
                </a:extLst>
              </p:cNvPr>
              <p:cNvSpPr txBox="1"/>
              <p:nvPr/>
            </p:nvSpPr>
            <p:spPr>
              <a:xfrm>
                <a:off x="9767315" y="3647087"/>
                <a:ext cx="421877" cy="255736"/>
              </a:xfrm>
              <a:prstGeom prst="rect">
                <a:avLst/>
              </a:prstGeom>
              <a:noFill/>
            </p:spPr>
            <p:txBody>
              <a:bodyPr wrap="square" rtlCol="0">
                <a:spAutoFit/>
              </a:bodyPr>
              <a:lstStyle/>
              <a:p>
                <a:pPr rtl="0"/>
                <a:r>
                  <a:rPr lang="ro" sz="1050">
                    <a:solidFill>
                      <a:srgbClr val="FF0000"/>
                    </a:solidFill>
                    <a:cs typeface="Arial" panose="020B0604020202020204" pitchFamily="34" charset="0"/>
                  </a:rPr>
                  <a:t>(3)</a:t>
                </a:r>
                <a:endParaRPr lang="en-IE" sz="1050" dirty="0">
                  <a:solidFill>
                    <a:srgbClr val="FF0000"/>
                  </a:solidFill>
                  <a:cs typeface="Arial" panose="020B0604020202020204" pitchFamily="34" charset="0"/>
                </a:endParaRPr>
              </a:p>
            </p:txBody>
          </p:sp>
          <p:sp>
            <p:nvSpPr>
              <p:cNvPr id="26" name="TextBox 25">
                <a:extLst>
                  <a:ext uri="{FF2B5EF4-FFF2-40B4-BE49-F238E27FC236}">
                    <a16:creationId xmlns:a16="http://schemas.microsoft.com/office/drawing/2014/main" id="{E974E589-8915-C1B5-B849-7C2A468781FF}"/>
                  </a:ext>
                </a:extLst>
              </p:cNvPr>
              <p:cNvSpPr txBox="1"/>
              <p:nvPr/>
            </p:nvSpPr>
            <p:spPr>
              <a:xfrm>
                <a:off x="11422447" y="3666943"/>
                <a:ext cx="421877" cy="255736"/>
              </a:xfrm>
              <a:prstGeom prst="rect">
                <a:avLst/>
              </a:prstGeom>
              <a:noFill/>
            </p:spPr>
            <p:txBody>
              <a:bodyPr wrap="square" rtlCol="0">
                <a:spAutoFit/>
              </a:bodyPr>
              <a:lstStyle/>
              <a:p>
                <a:pPr rtl="0"/>
                <a:r>
                  <a:rPr lang="ro" sz="1050">
                    <a:solidFill>
                      <a:srgbClr val="FF0000"/>
                    </a:solidFill>
                    <a:cs typeface="Arial" panose="020B0604020202020204" pitchFamily="34" charset="0"/>
                  </a:rPr>
                  <a:t>(4)</a:t>
                </a:r>
                <a:endParaRPr lang="en-IE" sz="1050" dirty="0">
                  <a:solidFill>
                    <a:srgbClr val="FF0000"/>
                  </a:solidFill>
                  <a:cs typeface="Arial" panose="020B0604020202020204" pitchFamily="34" charset="0"/>
                </a:endParaRPr>
              </a:p>
            </p:txBody>
          </p:sp>
          <p:sp>
            <p:nvSpPr>
              <p:cNvPr id="27" name="TextBox 26">
                <a:extLst>
                  <a:ext uri="{FF2B5EF4-FFF2-40B4-BE49-F238E27FC236}">
                    <a16:creationId xmlns:a16="http://schemas.microsoft.com/office/drawing/2014/main" id="{A941BABD-4B78-D426-0799-5B4F2D7C8ED4}"/>
                  </a:ext>
                </a:extLst>
              </p:cNvPr>
              <p:cNvSpPr txBox="1"/>
              <p:nvPr/>
            </p:nvSpPr>
            <p:spPr>
              <a:xfrm>
                <a:off x="7901243" y="2574394"/>
                <a:ext cx="421877" cy="255736"/>
              </a:xfrm>
              <a:prstGeom prst="rect">
                <a:avLst/>
              </a:prstGeom>
              <a:noFill/>
            </p:spPr>
            <p:txBody>
              <a:bodyPr wrap="square" rtlCol="0">
                <a:spAutoFit/>
              </a:bodyPr>
              <a:lstStyle/>
              <a:p>
                <a:pPr rtl="0"/>
                <a:r>
                  <a:rPr lang="ro" sz="1050" dirty="0">
                    <a:solidFill>
                      <a:srgbClr val="FF0000"/>
                    </a:solidFill>
                    <a:cs typeface="Arial" panose="020B0604020202020204" pitchFamily="34" charset="0"/>
                  </a:rPr>
                  <a:t>(5)</a:t>
                </a:r>
                <a:endParaRPr lang="en-IE" sz="1050" dirty="0">
                  <a:solidFill>
                    <a:srgbClr val="FF0000"/>
                  </a:solidFill>
                  <a:cs typeface="Arial" panose="020B0604020202020204" pitchFamily="34" charset="0"/>
                </a:endParaRPr>
              </a:p>
            </p:txBody>
          </p:sp>
          <p:sp>
            <p:nvSpPr>
              <p:cNvPr id="28" name="TextBox 27">
                <a:extLst>
                  <a:ext uri="{FF2B5EF4-FFF2-40B4-BE49-F238E27FC236}">
                    <a16:creationId xmlns:a16="http://schemas.microsoft.com/office/drawing/2014/main" id="{09E55729-256D-BB5B-EFEA-919572B07376}"/>
                  </a:ext>
                </a:extLst>
              </p:cNvPr>
              <p:cNvSpPr txBox="1"/>
              <p:nvPr/>
            </p:nvSpPr>
            <p:spPr>
              <a:xfrm>
                <a:off x="9948332" y="2605347"/>
                <a:ext cx="421877" cy="255736"/>
              </a:xfrm>
              <a:prstGeom prst="rect">
                <a:avLst/>
              </a:prstGeom>
              <a:noFill/>
            </p:spPr>
            <p:txBody>
              <a:bodyPr wrap="square" rtlCol="0">
                <a:spAutoFit/>
              </a:bodyPr>
              <a:lstStyle/>
              <a:p>
                <a:pPr rtl="0"/>
                <a:r>
                  <a:rPr lang="ro" sz="1050" dirty="0">
                    <a:solidFill>
                      <a:srgbClr val="FF0000"/>
                    </a:solidFill>
                    <a:cs typeface="Arial" panose="020B0604020202020204" pitchFamily="34" charset="0"/>
                  </a:rPr>
                  <a:t>(6)</a:t>
                </a:r>
                <a:endParaRPr lang="en-IE" sz="1050" dirty="0">
                  <a:solidFill>
                    <a:srgbClr val="FF0000"/>
                  </a:solidFill>
                  <a:cs typeface="Arial" panose="020B0604020202020204" pitchFamily="34" charset="0"/>
                </a:endParaRPr>
              </a:p>
            </p:txBody>
          </p:sp>
          <p:sp>
            <p:nvSpPr>
              <p:cNvPr id="29" name="TextBox 28">
                <a:extLst>
                  <a:ext uri="{FF2B5EF4-FFF2-40B4-BE49-F238E27FC236}">
                    <a16:creationId xmlns:a16="http://schemas.microsoft.com/office/drawing/2014/main" id="{78650FFD-A230-686C-E2C6-BAB4AB6CC4C0}"/>
                  </a:ext>
                </a:extLst>
              </p:cNvPr>
              <p:cNvSpPr txBox="1"/>
              <p:nvPr/>
            </p:nvSpPr>
            <p:spPr>
              <a:xfrm>
                <a:off x="7862199" y="1615678"/>
                <a:ext cx="421877" cy="255736"/>
              </a:xfrm>
              <a:prstGeom prst="rect">
                <a:avLst/>
              </a:prstGeom>
              <a:noFill/>
            </p:spPr>
            <p:txBody>
              <a:bodyPr wrap="square" rtlCol="0">
                <a:spAutoFit/>
              </a:bodyPr>
              <a:lstStyle/>
              <a:p>
                <a:pPr rtl="0"/>
                <a:r>
                  <a:rPr lang="ro" sz="1050" dirty="0">
                    <a:solidFill>
                      <a:srgbClr val="FF0000"/>
                    </a:solidFill>
                    <a:cs typeface="Arial" panose="020B0604020202020204" pitchFamily="34" charset="0"/>
                  </a:rPr>
                  <a:t>(7)</a:t>
                </a:r>
                <a:endParaRPr lang="en-IE" sz="1050" dirty="0">
                  <a:solidFill>
                    <a:srgbClr val="FF0000"/>
                  </a:solidFill>
                  <a:cs typeface="Arial" panose="020B0604020202020204" pitchFamily="34" charset="0"/>
                </a:endParaRPr>
              </a:p>
            </p:txBody>
          </p:sp>
          <p:sp>
            <p:nvSpPr>
              <p:cNvPr id="30" name="TextBox 29">
                <a:extLst>
                  <a:ext uri="{FF2B5EF4-FFF2-40B4-BE49-F238E27FC236}">
                    <a16:creationId xmlns:a16="http://schemas.microsoft.com/office/drawing/2014/main" id="{17AF47F6-8F4F-0A81-11D7-A8709C9B4FFF}"/>
                  </a:ext>
                </a:extLst>
              </p:cNvPr>
              <p:cNvSpPr txBox="1"/>
              <p:nvPr/>
            </p:nvSpPr>
            <p:spPr>
              <a:xfrm>
                <a:off x="7862199" y="2101993"/>
                <a:ext cx="333746" cy="253916"/>
              </a:xfrm>
              <a:prstGeom prst="rect">
                <a:avLst/>
              </a:prstGeom>
              <a:noFill/>
            </p:spPr>
            <p:txBody>
              <a:bodyPr wrap="none" rtlCol="0">
                <a:spAutoFit/>
              </a:bodyPr>
              <a:lstStyle/>
              <a:p>
                <a:pPr rtl="0"/>
                <a:r>
                  <a:rPr lang="ro" sz="1050" dirty="0">
                    <a:solidFill>
                      <a:srgbClr val="FF0000"/>
                    </a:solidFill>
                    <a:cs typeface="Arial" panose="020B0604020202020204" pitchFamily="34" charset="0"/>
                  </a:rPr>
                  <a:t>(8)</a:t>
                </a:r>
                <a:endParaRPr lang="en-IE" sz="1050" dirty="0">
                  <a:solidFill>
                    <a:srgbClr val="FF0000"/>
                  </a:solidFill>
                  <a:cs typeface="Arial" panose="020B0604020202020204" pitchFamily="34" charset="0"/>
                </a:endParaRPr>
              </a:p>
            </p:txBody>
          </p:sp>
          <p:sp>
            <p:nvSpPr>
              <p:cNvPr id="31" name="TextBox 30">
                <a:extLst>
                  <a:ext uri="{FF2B5EF4-FFF2-40B4-BE49-F238E27FC236}">
                    <a16:creationId xmlns:a16="http://schemas.microsoft.com/office/drawing/2014/main" id="{7F0B1FDE-D562-F054-A536-3EAB16C4A340}"/>
                  </a:ext>
                </a:extLst>
              </p:cNvPr>
              <p:cNvSpPr txBox="1"/>
              <p:nvPr/>
            </p:nvSpPr>
            <p:spPr>
              <a:xfrm>
                <a:off x="8916670" y="1083978"/>
                <a:ext cx="421877" cy="255736"/>
              </a:xfrm>
              <a:prstGeom prst="rect">
                <a:avLst/>
              </a:prstGeom>
              <a:noFill/>
            </p:spPr>
            <p:txBody>
              <a:bodyPr wrap="square" rtlCol="0">
                <a:spAutoFit/>
              </a:bodyPr>
              <a:lstStyle/>
              <a:p>
                <a:pPr rtl="0"/>
                <a:r>
                  <a:rPr lang="ro" sz="1050" dirty="0">
                    <a:solidFill>
                      <a:srgbClr val="FF0000"/>
                    </a:solidFill>
                    <a:cs typeface="Arial" panose="020B0604020202020204" pitchFamily="34" charset="0"/>
                  </a:rPr>
                  <a:t>(9)</a:t>
                </a:r>
                <a:endParaRPr lang="en-IE" sz="1050" dirty="0">
                  <a:solidFill>
                    <a:srgbClr val="FF0000"/>
                  </a:solidFill>
                  <a:cs typeface="Arial" panose="020B0604020202020204" pitchFamily="34" charset="0"/>
                </a:endParaRPr>
              </a:p>
            </p:txBody>
          </p:sp>
          <p:sp>
            <p:nvSpPr>
              <p:cNvPr id="32" name="TextBox 31">
                <a:extLst>
                  <a:ext uri="{FF2B5EF4-FFF2-40B4-BE49-F238E27FC236}">
                    <a16:creationId xmlns:a16="http://schemas.microsoft.com/office/drawing/2014/main" id="{242A3742-7B5F-73EA-8E12-AA4355C11F9B}"/>
                  </a:ext>
                </a:extLst>
              </p:cNvPr>
              <p:cNvSpPr txBox="1"/>
              <p:nvPr/>
            </p:nvSpPr>
            <p:spPr>
              <a:xfrm>
                <a:off x="3388158" y="3025379"/>
                <a:ext cx="509007" cy="255736"/>
              </a:xfrm>
              <a:prstGeom prst="rect">
                <a:avLst/>
              </a:prstGeom>
              <a:noFill/>
            </p:spPr>
            <p:txBody>
              <a:bodyPr wrap="square" rtlCol="0">
                <a:spAutoFit/>
              </a:bodyPr>
              <a:lstStyle/>
              <a:p>
                <a:pPr rtl="0"/>
                <a:r>
                  <a:rPr lang="ro" sz="1050" dirty="0">
                    <a:solidFill>
                      <a:srgbClr val="FF0000"/>
                    </a:solidFill>
                    <a:cs typeface="Arial" panose="020B0604020202020204" pitchFamily="34" charset="0"/>
                  </a:rPr>
                  <a:t>(10)</a:t>
                </a:r>
                <a:endParaRPr lang="en-IE" sz="1050" dirty="0">
                  <a:solidFill>
                    <a:srgbClr val="FF0000"/>
                  </a:solidFill>
                  <a:cs typeface="Arial" panose="020B0604020202020204" pitchFamily="34" charset="0"/>
                </a:endParaRPr>
              </a:p>
            </p:txBody>
          </p:sp>
        </p:grpSp>
        <p:sp>
          <p:nvSpPr>
            <p:cNvPr id="35" name="TextBox 34">
              <a:extLst>
                <a:ext uri="{FF2B5EF4-FFF2-40B4-BE49-F238E27FC236}">
                  <a16:creationId xmlns:a16="http://schemas.microsoft.com/office/drawing/2014/main" id="{DE48BE21-07D3-B8C4-5CCA-77221CF6B458}"/>
                </a:ext>
              </a:extLst>
            </p:cNvPr>
            <p:cNvSpPr txBox="1"/>
            <p:nvPr/>
          </p:nvSpPr>
          <p:spPr>
            <a:xfrm>
              <a:off x="235835" y="6041769"/>
              <a:ext cx="5487084" cy="255736"/>
            </a:xfrm>
            <a:prstGeom prst="rect">
              <a:avLst/>
            </a:prstGeom>
            <a:noFill/>
          </p:spPr>
          <p:txBody>
            <a:bodyPr wrap="square" rtlCol="0">
              <a:spAutoFit/>
            </a:bodyPr>
            <a:lstStyle/>
            <a:p>
              <a:pPr rtl="0"/>
              <a:r>
                <a:rPr lang="ro" sz="105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3">
                    <a:extLst>
                      <a:ext uri="{A12FA001-AC4F-418D-AE19-62706E023703}">
                        <ahyp:hlinkClr xmlns="" xmlns:ahyp="http://schemas.microsoft.com/office/drawing/2018/hyperlinkcolor" val="tx"/>
                      </a:ext>
                    </a:extLst>
                  </a:hlinkClick>
                </a:rPr>
                <a:t>://doi.org/10.1038/s41558-022-01426-1</a:t>
              </a:r>
              <a:endParaRPr lang="en-IE" sz="1050" dirty="0">
                <a:cs typeface="Arial" panose="020B0604020202020204" pitchFamily="34" charset="0"/>
              </a:endParaRPr>
            </a:p>
          </p:txBody>
        </p:sp>
      </p:grpSp>
    </p:spTree>
    <p:extLst>
      <p:ext uri="{BB962C8B-B14F-4D97-AF65-F5344CB8AC3E}">
        <p14:creationId xmlns:p14="http://schemas.microsoft.com/office/powerpoint/2010/main" val="12552376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44000"/>
            <a:ext cx="11527128" cy="572174"/>
          </a:xfrm>
        </p:spPr>
        <p:txBody>
          <a:bodyPr rtlCol="0">
            <a:normAutofit/>
          </a:bodyPr>
          <a:lstStyle/>
          <a:p>
            <a:pPr marL="0" indent="0" rtl="0">
              <a:buNone/>
            </a:pPr>
            <a:r>
              <a:rPr lang="ro" sz="2000" u="sng" dirty="0" smtClean="0">
                <a:solidFill>
                  <a:srgbClr val="0070C0"/>
                </a:solidFill>
              </a:rPr>
              <a:t>Legăturile </a:t>
            </a:r>
            <a:r>
              <a:rPr lang="ro" sz="2000" u="sng" dirty="0">
                <a:solidFill>
                  <a:srgbClr val="0070C0"/>
                </a:solidFill>
              </a:rPr>
              <a:t>dintre factorii de stres și cauzele/declanșatorii bolii</a:t>
            </a:r>
          </a:p>
          <a:p>
            <a:pPr marL="0" indent="0" rtl="0">
              <a:buNone/>
            </a:pPr>
            <a:endParaRPr lang="en-GB" sz="2000" dirty="0">
              <a:solidFill>
                <a:schemeClr val="tx1">
                  <a:lumMod val="50000"/>
                  <a:lumOff val="50000"/>
                </a:schemeClr>
              </a:solidFill>
            </a:endParaRPr>
          </a:p>
        </p:txBody>
      </p:sp>
      <p:grpSp>
        <p:nvGrpSpPr>
          <p:cNvPr id="67" name="Group 66">
            <a:extLst>
              <a:ext uri="{FF2B5EF4-FFF2-40B4-BE49-F238E27FC236}">
                <a16:creationId xmlns:a16="http://schemas.microsoft.com/office/drawing/2014/main" id="{7C88BE48-6CCD-E189-8F05-A9D02F8DEE38}"/>
              </a:ext>
            </a:extLst>
          </p:cNvPr>
          <p:cNvGrpSpPr/>
          <p:nvPr/>
        </p:nvGrpSpPr>
        <p:grpSpPr>
          <a:xfrm>
            <a:off x="273404" y="1244758"/>
            <a:ext cx="11755569" cy="4293168"/>
            <a:chOff x="273404" y="1901731"/>
            <a:chExt cx="11755569" cy="4293168"/>
          </a:xfrm>
        </p:grpSpPr>
        <p:grpSp>
          <p:nvGrpSpPr>
            <p:cNvPr id="18" name="Group 17">
              <a:extLst>
                <a:ext uri="{FF2B5EF4-FFF2-40B4-BE49-F238E27FC236}">
                  <a16:creationId xmlns:a16="http://schemas.microsoft.com/office/drawing/2014/main" id="{B3DB195E-6354-0482-7B1E-14FFB596299F}"/>
                </a:ext>
              </a:extLst>
            </p:cNvPr>
            <p:cNvGrpSpPr/>
            <p:nvPr/>
          </p:nvGrpSpPr>
          <p:grpSpPr>
            <a:xfrm>
              <a:off x="273404" y="2368311"/>
              <a:ext cx="2140293" cy="3009483"/>
              <a:chOff x="1821000" y="2257294"/>
              <a:chExt cx="2140293" cy="3009483"/>
            </a:xfrm>
          </p:grpSpPr>
          <p:sp>
            <p:nvSpPr>
              <p:cNvPr id="6" name="TextBox 5">
                <a:extLst>
                  <a:ext uri="{FF2B5EF4-FFF2-40B4-BE49-F238E27FC236}">
                    <a16:creationId xmlns:a16="http://schemas.microsoft.com/office/drawing/2014/main" id="{C830698E-D1D6-E34D-4EDD-F7684860CF2B}"/>
                  </a:ext>
                </a:extLst>
              </p:cNvPr>
              <p:cNvSpPr txBox="1"/>
              <p:nvPr/>
            </p:nvSpPr>
            <p:spPr>
              <a:xfrm>
                <a:off x="1858345" y="2257294"/>
                <a:ext cx="2102948" cy="338554"/>
              </a:xfrm>
              <a:prstGeom prst="rect">
                <a:avLst/>
              </a:prstGeom>
              <a:noFill/>
            </p:spPr>
            <p:txBody>
              <a:bodyPr wrap="none" rtlCol="0">
                <a:spAutoFit/>
              </a:bodyPr>
              <a:lstStyle/>
              <a:p>
                <a:pPr rtl="0"/>
                <a:r>
                  <a:rPr lang="ro" sz="1600" u="sng"/>
                  <a:t>Pericolul schimbărilor climatice</a:t>
                </a:r>
                <a:endParaRPr lang="en-IE"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2452702" y="2636802"/>
                <a:ext cx="828432" cy="307777"/>
              </a:xfrm>
              <a:prstGeom prst="rect">
                <a:avLst/>
              </a:prstGeom>
              <a:noFill/>
            </p:spPr>
            <p:txBody>
              <a:bodyPr wrap="none" rtlCol="0">
                <a:spAutoFit/>
              </a:bodyPr>
              <a:lstStyle/>
              <a:p>
                <a:pPr rtl="0"/>
                <a:r>
                  <a:rPr lang="ro" sz="1400" dirty="0">
                    <a:solidFill>
                      <a:schemeClr val="tx1"/>
                    </a:solidFill>
                  </a:rPr>
                  <a:t> Încălzire</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2518398" y="2888552"/>
                <a:ext cx="665631" cy="307777"/>
              </a:xfrm>
              <a:prstGeom prst="rect">
                <a:avLst/>
              </a:prstGeom>
              <a:noFill/>
            </p:spPr>
            <p:txBody>
              <a:bodyPr wrap="none" rtlCol="0">
                <a:spAutoFit/>
              </a:bodyPr>
              <a:lstStyle/>
              <a:p>
                <a:pPr rtl="0"/>
                <a:r>
                  <a:rPr lang="ro" sz="1400" dirty="0"/>
                  <a:t>S</a:t>
                </a:r>
                <a:r>
                  <a:rPr lang="ro" sz="1400" dirty="0">
                    <a:solidFill>
                      <a:schemeClr val="tx1"/>
                    </a:solidFill>
                  </a:rPr>
                  <a:t>ecetă</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2401732" y="3138227"/>
                <a:ext cx="982641" cy="307777"/>
              </a:xfrm>
              <a:prstGeom prst="rect">
                <a:avLst/>
              </a:prstGeom>
              <a:noFill/>
            </p:spPr>
            <p:txBody>
              <a:bodyPr wrap="none" rtlCol="0">
                <a:spAutoFit/>
              </a:bodyPr>
              <a:lstStyle/>
              <a:p>
                <a:pPr rtl="0"/>
                <a:r>
                  <a:rPr lang="ro" sz="1400">
                    <a:solidFill>
                      <a:schemeClr val="tx1"/>
                    </a:solidFill>
                  </a:rPr>
                  <a:t>Valuri de căldură</a:t>
                </a:r>
                <a:endParaRPr lang="en-IE"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2628780" y="3375630"/>
                <a:ext cx="528543" cy="307777"/>
              </a:xfrm>
              <a:prstGeom prst="rect">
                <a:avLst/>
              </a:prstGeom>
              <a:noFill/>
            </p:spPr>
            <p:txBody>
              <a:bodyPr wrap="none" rtlCol="0">
                <a:spAutoFit/>
              </a:bodyPr>
              <a:lstStyle/>
              <a:p>
                <a:pPr rtl="0"/>
                <a:r>
                  <a:rPr lang="ro" sz="1400" dirty="0"/>
                  <a:t>Incendii</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2299743" y="3643703"/>
                <a:ext cx="1116203" cy="307777"/>
              </a:xfrm>
              <a:prstGeom prst="rect">
                <a:avLst/>
              </a:prstGeom>
              <a:noFill/>
            </p:spPr>
            <p:txBody>
              <a:bodyPr wrap="none" rtlCol="0">
                <a:spAutoFit/>
              </a:bodyPr>
              <a:lstStyle/>
              <a:p>
                <a:pPr rtl="0"/>
                <a:r>
                  <a:rPr lang="ro" sz="1400" dirty="0">
                    <a:solidFill>
                      <a:schemeClr val="tx1"/>
                    </a:solidFill>
                  </a:rPr>
                  <a:t>Precipitații</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2556248" y="3871951"/>
                <a:ext cx="662361" cy="307777"/>
              </a:xfrm>
              <a:prstGeom prst="rect">
                <a:avLst/>
              </a:prstGeom>
              <a:noFill/>
            </p:spPr>
            <p:txBody>
              <a:bodyPr wrap="none" rtlCol="0">
                <a:spAutoFit/>
              </a:bodyPr>
              <a:lstStyle/>
              <a:p>
                <a:pPr rtl="0"/>
                <a:r>
                  <a:rPr lang="ro" sz="1400" dirty="0"/>
                  <a:t>Inundații</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2509896" y="4173598"/>
                <a:ext cx="695896" cy="307777"/>
              </a:xfrm>
              <a:prstGeom prst="rect">
                <a:avLst/>
              </a:prstGeom>
              <a:noFill/>
            </p:spPr>
            <p:txBody>
              <a:bodyPr wrap="none" rtlCol="0">
                <a:spAutoFit/>
              </a:bodyPr>
              <a:lstStyle/>
              <a:p>
                <a:pPr rtl="0"/>
                <a:r>
                  <a:rPr lang="ro" sz="1400" dirty="0"/>
                  <a:t>Furtuni</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2301036" y="4413461"/>
                <a:ext cx="1129412" cy="307777"/>
              </a:xfrm>
              <a:prstGeom prst="rect">
                <a:avLst/>
              </a:prstGeom>
              <a:noFill/>
            </p:spPr>
            <p:txBody>
              <a:bodyPr wrap="none" rtlCol="0">
                <a:spAutoFit/>
              </a:bodyPr>
              <a:lstStyle/>
              <a:p>
                <a:pPr rtl="0"/>
                <a:r>
                  <a:rPr lang="ro" sz="1400" dirty="0"/>
                  <a:t>Creșterea nivelului mării</a:t>
                </a:r>
                <a:endParaRPr lang="en-IE" sz="1400" dirty="0"/>
              </a:p>
            </p:txBody>
          </p:sp>
          <p:sp>
            <p:nvSpPr>
              <p:cNvPr id="16" name="TextBox 15">
                <a:extLst>
                  <a:ext uri="{FF2B5EF4-FFF2-40B4-BE49-F238E27FC236}">
                    <a16:creationId xmlns:a16="http://schemas.microsoft.com/office/drawing/2014/main" id="{45FF7B20-E91F-F795-461A-58070156E7E9}"/>
                  </a:ext>
                </a:extLst>
              </p:cNvPr>
              <p:cNvSpPr txBox="1"/>
              <p:nvPr/>
            </p:nvSpPr>
            <p:spPr>
              <a:xfrm>
                <a:off x="1963336" y="4707765"/>
                <a:ext cx="1789016" cy="307777"/>
              </a:xfrm>
              <a:prstGeom prst="rect">
                <a:avLst/>
              </a:prstGeom>
              <a:noFill/>
            </p:spPr>
            <p:txBody>
              <a:bodyPr wrap="none" rtlCol="0">
                <a:spAutoFit/>
              </a:bodyPr>
              <a:lstStyle/>
              <a:p>
                <a:pPr rtl="0"/>
                <a:r>
                  <a:rPr lang="ro" sz="1400" dirty="0"/>
                  <a:t>Schimbările climatice oceanice</a:t>
                </a:r>
                <a:endParaRPr lang="en-IE"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821000" y="4959000"/>
                <a:ext cx="2089483" cy="307777"/>
              </a:xfrm>
              <a:prstGeom prst="rect">
                <a:avLst/>
              </a:prstGeom>
              <a:noFill/>
            </p:spPr>
            <p:txBody>
              <a:bodyPr wrap="none" rtlCol="0">
                <a:spAutoFit/>
              </a:bodyPr>
              <a:lstStyle/>
              <a:p>
                <a:pPr rtl="0"/>
                <a:r>
                  <a:rPr lang="ro" sz="1400" dirty="0"/>
                  <a:t>Schimbarea acoperirii naturale a terenului</a:t>
                </a:r>
                <a:endParaRPr lang="en-IE" sz="1400" dirty="0"/>
              </a:p>
            </p:txBody>
          </p:sp>
        </p:grpSp>
        <p:grpSp>
          <p:nvGrpSpPr>
            <p:cNvPr id="58" name="Group 57">
              <a:extLst>
                <a:ext uri="{FF2B5EF4-FFF2-40B4-BE49-F238E27FC236}">
                  <a16:creationId xmlns:a16="http://schemas.microsoft.com/office/drawing/2014/main" id="{1C8FC516-CCCF-27DF-A069-A927ECE261BC}"/>
                </a:ext>
              </a:extLst>
            </p:cNvPr>
            <p:cNvGrpSpPr/>
            <p:nvPr/>
          </p:nvGrpSpPr>
          <p:grpSpPr>
            <a:xfrm>
              <a:off x="3711000" y="1901731"/>
              <a:ext cx="5682058" cy="4293168"/>
              <a:chOff x="4804261" y="1977504"/>
              <a:chExt cx="5682058" cy="4293168"/>
            </a:xfrm>
          </p:grpSpPr>
          <p:sp>
            <p:nvSpPr>
              <p:cNvPr id="19" name="TextBox 18">
                <a:extLst>
                  <a:ext uri="{FF2B5EF4-FFF2-40B4-BE49-F238E27FC236}">
                    <a16:creationId xmlns:a16="http://schemas.microsoft.com/office/drawing/2014/main" id="{C099A600-E3E1-5F1A-8761-14C395D79A93}"/>
                  </a:ext>
                </a:extLst>
              </p:cNvPr>
              <p:cNvSpPr txBox="1"/>
              <p:nvPr/>
            </p:nvSpPr>
            <p:spPr>
              <a:xfrm>
                <a:off x="5614261" y="1977504"/>
                <a:ext cx="3121239" cy="338554"/>
              </a:xfrm>
              <a:prstGeom prst="rect">
                <a:avLst/>
              </a:prstGeom>
              <a:noFill/>
            </p:spPr>
            <p:txBody>
              <a:bodyPr wrap="none" rtlCol="0">
                <a:spAutoFit/>
              </a:bodyPr>
              <a:lstStyle/>
              <a:p>
                <a:pPr marL="0" indent="0" rtl="0">
                  <a:buNone/>
                </a:pPr>
                <a:r>
                  <a:rPr lang="ro" sz="1600" u="sng" dirty="0"/>
                  <a:t>Cauze/factori declanșatori de boală</a:t>
                </a:r>
              </a:p>
            </p:txBody>
          </p:sp>
          <p:sp>
            <p:nvSpPr>
              <p:cNvPr id="20" name="TextBox 19">
                <a:extLst>
                  <a:ext uri="{FF2B5EF4-FFF2-40B4-BE49-F238E27FC236}">
                    <a16:creationId xmlns:a16="http://schemas.microsoft.com/office/drawing/2014/main" id="{CCE81E62-3803-74DA-367D-ACB7442C1A98}"/>
                  </a:ext>
                </a:extLst>
              </p:cNvPr>
              <p:cNvSpPr txBox="1"/>
              <p:nvPr/>
            </p:nvSpPr>
            <p:spPr>
              <a:xfrm>
                <a:off x="5830314" y="2395525"/>
                <a:ext cx="2738314" cy="307777"/>
              </a:xfrm>
              <a:prstGeom prst="rect">
                <a:avLst/>
              </a:prstGeom>
              <a:noFill/>
            </p:spPr>
            <p:txBody>
              <a:bodyPr wrap="none" rtlCol="0">
                <a:spAutoFit/>
              </a:bodyPr>
              <a:lstStyle/>
              <a:p>
                <a:pPr rtl="0"/>
                <a:r>
                  <a:rPr lang="ro" sz="1400" dirty="0">
                    <a:solidFill>
                      <a:schemeClr val="tx1"/>
                    </a:solidFill>
                  </a:rPr>
                  <a:t>Insecte: acarienii din praful de casă</a:t>
                </a:r>
                <a:endParaRPr lang="en-IE"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376000" y="2650068"/>
                <a:ext cx="3886385" cy="307777"/>
              </a:xfrm>
              <a:prstGeom prst="rect">
                <a:avLst/>
              </a:prstGeom>
              <a:noFill/>
            </p:spPr>
            <p:txBody>
              <a:bodyPr wrap="none" rtlCol="0">
                <a:spAutoFit/>
              </a:bodyPr>
              <a:lstStyle/>
              <a:p>
                <a:pPr rtl="0"/>
                <a:r>
                  <a:rPr lang="ro" sz="1400" dirty="0">
                    <a:solidFill>
                      <a:schemeClr val="tx1"/>
                    </a:solidFill>
                  </a:rPr>
                  <a:t>Agenți patogeni aerieni: virusuri, bacterii, ciuperci</a:t>
                </a:r>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1783822" cy="307777"/>
              </a:xfrm>
              <a:prstGeom prst="rect">
                <a:avLst/>
              </a:prstGeom>
              <a:noFill/>
            </p:spPr>
            <p:txBody>
              <a:bodyPr wrap="none" rtlCol="0">
                <a:spAutoFit/>
              </a:bodyPr>
              <a:lstStyle/>
              <a:p>
                <a:pPr rtl="0"/>
                <a:r>
                  <a:rPr lang="ro" sz="1400" dirty="0"/>
                  <a:t>Păr /blană de animale</a:t>
                </a:r>
                <a:endParaRPr lang="en-IE"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5539540" cy="307777"/>
              </a:xfrm>
              <a:prstGeom prst="rect">
                <a:avLst/>
              </a:prstGeom>
              <a:noFill/>
            </p:spPr>
            <p:txBody>
              <a:bodyPr wrap="square" rtlCol="0">
                <a:spAutoFit/>
              </a:bodyPr>
              <a:lstStyle/>
              <a:p>
                <a:pPr rtl="0"/>
                <a:r>
                  <a:rPr lang="ro" sz="1400" dirty="0"/>
                  <a:t>Contact: alergeni, agenți patogeni, alimente, substanțe chimice, iritanți</a:t>
                </a:r>
                <a:endParaRPr lang="en-IE"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732497" cy="307777"/>
              </a:xfrm>
              <a:prstGeom prst="rect">
                <a:avLst/>
              </a:prstGeom>
              <a:noFill/>
            </p:spPr>
            <p:txBody>
              <a:bodyPr wrap="none" rtlCol="0">
                <a:spAutoFit/>
              </a:bodyPr>
              <a:lstStyle/>
              <a:p>
                <a:pPr rtl="0"/>
                <a:r>
                  <a:rPr lang="ro" sz="1400" dirty="0"/>
                  <a:t>Insecte de contact: venin, larve, acarieni, paraziți </a:t>
                </a:r>
                <a:endParaRPr lang="en-IE" sz="1400" dirty="0"/>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1953868" cy="307777"/>
              </a:xfrm>
              <a:prstGeom prst="rect">
                <a:avLst/>
              </a:prstGeom>
              <a:noFill/>
            </p:spPr>
            <p:txBody>
              <a:bodyPr wrap="none" rtlCol="0">
                <a:spAutoFit/>
              </a:bodyPr>
              <a:lstStyle/>
              <a:p>
                <a:pPr rtl="0"/>
                <a:r>
                  <a:rPr lang="ro" sz="1400" dirty="0"/>
                  <a:t>Poluarea aerului cu gaze</a:t>
                </a:r>
                <a:endParaRPr lang="en-IE"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4599272" cy="307777"/>
              </a:xfrm>
              <a:prstGeom prst="rect">
                <a:avLst/>
              </a:prstGeom>
              <a:noFill/>
            </p:spPr>
            <p:txBody>
              <a:bodyPr wrap="none" rtlCol="0">
                <a:spAutoFit/>
              </a:bodyPr>
              <a:lstStyle/>
              <a:p>
                <a:pPr rtl="0"/>
                <a:r>
                  <a:rPr lang="ro" sz="1400" dirty="0"/>
                  <a:t>Fiziologia umană: predispoziție genetică, modificări hormonale</a:t>
                </a:r>
                <a:endParaRPr lang="en-IE"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pPr rtl="0"/>
                <a:r>
                  <a:rPr lang="ro" sz="1400" dirty="0"/>
                  <a:t>Migrația umană</a:t>
                </a:r>
                <a:endParaRPr lang="en-IE"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4971804" y="5962895"/>
                <a:ext cx="4481400" cy="307777"/>
              </a:xfrm>
              <a:prstGeom prst="rect">
                <a:avLst/>
              </a:prstGeom>
              <a:noFill/>
            </p:spPr>
            <p:txBody>
              <a:bodyPr wrap="square" rtlCol="0">
                <a:spAutoFit/>
              </a:bodyPr>
              <a:lstStyle/>
              <a:p>
                <a:pPr rtl="0"/>
                <a:r>
                  <a:rPr lang="ro" sz="1400" dirty="0"/>
                  <a:t>Efecte psihologice: stres, factori psihodermici</a:t>
                </a:r>
                <a:endParaRPr lang="en-IE"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8" y="4721238"/>
                <a:ext cx="3647536" cy="307777"/>
              </a:xfrm>
              <a:prstGeom prst="rect">
                <a:avLst/>
              </a:prstGeom>
              <a:noFill/>
            </p:spPr>
            <p:txBody>
              <a:bodyPr wrap="square" rtlCol="0">
                <a:spAutoFit/>
              </a:bodyPr>
              <a:lstStyle/>
              <a:p>
                <a:pPr rtl="0"/>
                <a:r>
                  <a:rPr lang="ro" sz="1400" dirty="0"/>
                  <a:t>Mediul fizic uman: soare, căldură, frig</a:t>
                </a:r>
                <a:endParaRPr lang="en-IE"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863196" y="5660015"/>
                <a:ext cx="4481401" cy="307777"/>
              </a:xfrm>
              <a:prstGeom prst="rect">
                <a:avLst/>
              </a:prstGeom>
              <a:noFill/>
            </p:spPr>
            <p:txBody>
              <a:bodyPr wrap="square" rtlCol="0">
                <a:spAutoFit/>
              </a:bodyPr>
              <a:lstStyle/>
              <a:p>
                <a:pPr rtl="0"/>
                <a:r>
                  <a:rPr lang="ro" sz="1400" dirty="0">
                    <a:solidFill>
                      <a:schemeClr val="tx1"/>
                    </a:solidFill>
                  </a:rPr>
                  <a:t>Particule non-biologice din aer: nisip, praf, fum, PM 2.5</a:t>
                </a:r>
                <a:endParaRPr lang="en-IE" sz="1400" dirty="0"/>
              </a:p>
            </p:txBody>
          </p:sp>
          <p:sp>
            <p:nvSpPr>
              <p:cNvPr id="47" name="TextBox 46">
                <a:extLst>
                  <a:ext uri="{FF2B5EF4-FFF2-40B4-BE49-F238E27FC236}">
                    <a16:creationId xmlns:a16="http://schemas.microsoft.com/office/drawing/2014/main" id="{3813BC9C-DF50-4D32-472D-256C8A5D18DD}"/>
                  </a:ext>
                </a:extLst>
              </p:cNvPr>
              <p:cNvSpPr txBox="1"/>
              <p:nvPr/>
            </p:nvSpPr>
            <p:spPr>
              <a:xfrm>
                <a:off x="5457855" y="5342181"/>
                <a:ext cx="3555805" cy="307777"/>
              </a:xfrm>
              <a:prstGeom prst="rect">
                <a:avLst/>
              </a:prstGeom>
              <a:noFill/>
            </p:spPr>
            <p:txBody>
              <a:bodyPr wrap="square" rtlCol="0">
                <a:spAutoFit/>
              </a:bodyPr>
              <a:lstStyle/>
              <a:p>
                <a:pPr rtl="0"/>
                <a:r>
                  <a:rPr lang="ro" sz="1400" dirty="0"/>
                  <a:t>Mod de viață: exerciții fizice, dietă, fumat</a:t>
                </a:r>
                <a:endParaRPr lang="en-IE"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3647538" cy="307777"/>
              </a:xfrm>
              <a:prstGeom prst="rect">
                <a:avLst/>
              </a:prstGeom>
              <a:noFill/>
            </p:spPr>
            <p:txBody>
              <a:bodyPr wrap="square" rtlCol="0">
                <a:spAutoFit/>
              </a:bodyPr>
              <a:lstStyle/>
              <a:p>
                <a:pPr rtl="0"/>
                <a:r>
                  <a:rPr lang="ro" sz="1400" dirty="0"/>
                  <a:t>P</a:t>
                </a:r>
                <a:r>
                  <a:rPr lang="ro" sz="1400" dirty="0">
                    <a:solidFill>
                      <a:schemeClr val="tx1"/>
                    </a:solidFill>
                  </a:rPr>
                  <a:t>articule biologice aerogene: polen, spori</a:t>
                </a:r>
                <a:endParaRPr lang="en-IE" sz="1400" baseline="-25000" dirty="0"/>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620108" y="2684975"/>
              <a:ext cx="2408865" cy="1643604"/>
              <a:chOff x="9309910" y="2584706"/>
              <a:chExt cx="2408865" cy="1643604"/>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722716" cy="338554"/>
              </a:xfrm>
              <a:prstGeom prst="rect">
                <a:avLst/>
              </a:prstGeom>
              <a:noFill/>
            </p:spPr>
            <p:txBody>
              <a:bodyPr wrap="none" rtlCol="0">
                <a:spAutoFit/>
              </a:bodyPr>
              <a:lstStyle/>
              <a:p>
                <a:pPr marL="0" indent="0" rtl="0">
                  <a:buNone/>
                </a:pPr>
                <a:r>
                  <a:rPr lang="ro" sz="1600" u="sng"/>
                  <a:t>Categorii de boli</a:t>
                </a:r>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688778" cy="307777"/>
              </a:xfrm>
              <a:prstGeom prst="rect">
                <a:avLst/>
              </a:prstGeom>
              <a:noFill/>
            </p:spPr>
            <p:txBody>
              <a:bodyPr wrap="none" rtlCol="0">
                <a:spAutoFit/>
              </a:bodyPr>
              <a:lstStyle/>
              <a:p>
                <a:pPr rtl="0"/>
                <a:r>
                  <a:rPr lang="ro" sz="1400" dirty="0"/>
                  <a:t>Alergie</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408865" cy="307777"/>
              </a:xfrm>
              <a:prstGeom prst="rect">
                <a:avLst/>
              </a:prstGeom>
              <a:noFill/>
            </p:spPr>
            <p:txBody>
              <a:bodyPr wrap="none" rtlCol="0">
                <a:spAutoFit/>
              </a:bodyPr>
              <a:lstStyle/>
              <a:p>
                <a:pPr rtl="0"/>
                <a:r>
                  <a:rPr lang="ro" sz="1400" dirty="0"/>
                  <a:t>Inflamații cronice ale dermului</a:t>
                </a:r>
                <a:endParaRPr lang="en-IE" sz="14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743875" y="3618896"/>
                <a:ext cx="1458348" cy="307777"/>
              </a:xfrm>
              <a:prstGeom prst="rect">
                <a:avLst/>
              </a:prstGeom>
              <a:noFill/>
            </p:spPr>
            <p:txBody>
              <a:bodyPr wrap="none" rtlCol="0">
                <a:spAutoFit/>
              </a:bodyPr>
              <a:lstStyle/>
              <a:p>
                <a:pPr rtl="0"/>
                <a:r>
                  <a:rPr lang="ro" sz="1400" dirty="0"/>
                  <a:t>Dermic infecțios</a:t>
                </a:r>
                <a:endParaRPr lang="en-IE"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899815" y="3920533"/>
                <a:ext cx="1146468" cy="307777"/>
              </a:xfrm>
              <a:prstGeom prst="rect">
                <a:avLst/>
              </a:prstGeom>
              <a:noFill/>
            </p:spPr>
            <p:txBody>
              <a:bodyPr wrap="none" rtlCol="0">
                <a:spAutoFit/>
              </a:bodyPr>
              <a:lstStyle/>
              <a:p>
                <a:pPr rtl="0"/>
                <a:r>
                  <a:rPr lang="ro" sz="1400" dirty="0"/>
                  <a:t>Malignități</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219939" y="3870123"/>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66" name="Arrow: Right 65">
              <a:extLst>
                <a:ext uri="{FF2B5EF4-FFF2-40B4-BE49-F238E27FC236}">
                  <a16:creationId xmlns:a16="http://schemas.microsoft.com/office/drawing/2014/main" id="{89EC0976-FEFE-DD9C-E356-8A9A6F49BA37}"/>
                </a:ext>
              </a:extLst>
            </p:cNvPr>
            <p:cNvSpPr/>
            <p:nvPr/>
          </p:nvSpPr>
          <p:spPr>
            <a:xfrm>
              <a:off x="8194025" y="3870123"/>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4069535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250432E-6514-6918-6A8D-22B709B9AE69}"/>
              </a:ext>
            </a:extLst>
          </p:cNvPr>
          <p:cNvGrpSpPr/>
          <p:nvPr/>
        </p:nvGrpSpPr>
        <p:grpSpPr>
          <a:xfrm>
            <a:off x="315004" y="173528"/>
            <a:ext cx="11809211" cy="6242230"/>
            <a:chOff x="315004" y="173528"/>
            <a:chExt cx="11809211" cy="6242230"/>
          </a:xfrm>
        </p:grpSpPr>
        <p:sp>
          <p:nvSpPr>
            <p:cNvPr id="86" name="Flowchart: Connector 85">
              <a:extLst>
                <a:ext uri="{FF2B5EF4-FFF2-40B4-BE49-F238E27FC236}">
                  <a16:creationId xmlns:a16="http://schemas.microsoft.com/office/drawing/2014/main" id="{CA138FA5-3CA0-AE37-FC9C-E1611CD57F9F}"/>
                </a:ext>
              </a:extLst>
            </p:cNvPr>
            <p:cNvSpPr/>
            <p:nvPr/>
          </p:nvSpPr>
          <p:spPr>
            <a:xfrm>
              <a:off x="7478947" y="231272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3" name="Straight Arrow Connector 2">
              <a:extLst>
                <a:ext uri="{FF2B5EF4-FFF2-40B4-BE49-F238E27FC236}">
                  <a16:creationId xmlns:a16="http://schemas.microsoft.com/office/drawing/2014/main" id="{3D4F1C8B-19F9-A0E9-3A4B-0A174B933CC4}"/>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1821000" y="173528"/>
              <a:ext cx="9180000" cy="307777"/>
            </a:xfrm>
            <a:prstGeom prst="rect">
              <a:avLst/>
            </a:prstGeom>
            <a:noFill/>
          </p:spPr>
          <p:txBody>
            <a:bodyPr wrap="square" rtlCol="0">
              <a:spAutoFit/>
            </a:bodyPr>
            <a:lstStyle/>
            <a:p>
              <a:pPr algn="l" rtl="0"/>
              <a:r>
                <a:rPr lang="ro" sz="1400" i="1" dirty="0">
                  <a:solidFill>
                    <a:srgbClr val="0070C0"/>
                  </a:solidFill>
                  <a:effectLst/>
                  <a:cs typeface="Arial" panose="020B0604020202020204" pitchFamily="34" charset="0"/>
                </a:rPr>
                <a:t>Figura 6. </a:t>
              </a:r>
              <a:r>
                <a:rPr lang="ro" sz="1400" i="1" dirty="0">
                  <a:solidFill>
                    <a:srgbClr val="FF0000"/>
                  </a:solidFill>
                  <a:effectLst/>
                  <a:cs typeface="Arial" panose="020B0604020202020204" pitchFamily="34" charset="0"/>
                </a:rPr>
                <a:t>Bolile alergice</a:t>
              </a:r>
              <a:r>
                <a:rPr lang="ro" sz="1400" i="1" dirty="0">
                  <a:solidFill>
                    <a:srgbClr val="0070C0"/>
                  </a:solidFill>
                  <a:effectLst/>
                  <a:cs typeface="Arial" panose="020B0604020202020204" pitchFamily="34" charset="0"/>
                </a:rPr>
                <a:t>: </a:t>
              </a:r>
              <a:r>
                <a:rPr lang="ro" sz="1400" i="1" dirty="0">
                  <a:solidFill>
                    <a:srgbClr val="0070C0"/>
                  </a:solidFill>
                  <a:cs typeface="Arial" panose="020B0604020202020204" pitchFamily="34" charset="0"/>
                </a:rPr>
                <a:t>Relațiile cauzale dintre pericolele schimbărilor climatice și cauzele/factorii declanșatorii de boală*</a:t>
              </a:r>
              <a:r>
                <a:rPr lang="ro" sz="1400" i="1" dirty="0">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pPr rtl="0"/>
              <a:r>
                <a:rPr lang="ro" sz="1600" u="sng"/>
                <a:t>Pericolul schimbărilor climatice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3167727" cy="338554"/>
            </a:xfrm>
            <a:prstGeom prst="rect">
              <a:avLst/>
            </a:prstGeom>
            <a:noFill/>
          </p:spPr>
          <p:txBody>
            <a:bodyPr wrap="none" rtlCol="0">
              <a:spAutoFit/>
            </a:bodyPr>
            <a:lstStyle/>
            <a:p>
              <a:pPr marL="0" indent="0" rtl="0">
                <a:buNone/>
              </a:pPr>
              <a:r>
                <a:rPr lang="ro" sz="1600" u="sng" dirty="0"/>
                <a:t>Cauze/ factori declanșatori de boală</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28432" cy="307777"/>
            </a:xfrm>
            <a:prstGeom prst="rect">
              <a:avLst/>
            </a:prstGeom>
            <a:noFill/>
          </p:spPr>
          <p:txBody>
            <a:bodyPr wrap="none" rtlCol="0">
              <a:spAutoFit/>
            </a:bodyPr>
            <a:lstStyle/>
            <a:p>
              <a:pPr rtl="0"/>
              <a:r>
                <a:rPr lang="ro" sz="1400" dirty="0">
                  <a:solidFill>
                    <a:schemeClr val="tx1"/>
                  </a:solidFill>
                </a:rPr>
                <a:t> Încălzire</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660087" cy="307777"/>
            </a:xfrm>
            <a:prstGeom prst="rect">
              <a:avLst/>
            </a:prstGeom>
            <a:noFill/>
          </p:spPr>
          <p:txBody>
            <a:bodyPr wrap="none" rtlCol="0">
              <a:spAutoFit/>
            </a:bodyPr>
            <a:lstStyle/>
            <a:p>
              <a:pPr rtl="0"/>
              <a:r>
                <a:rPr lang="ro" sz="1400" dirty="0">
                  <a:solidFill>
                    <a:schemeClr val="tx1"/>
                  </a:solidFill>
                </a:rPr>
                <a:t>Insecte aerogene: acarieni de praf</a:t>
              </a:r>
              <a:endParaRPr lang="en-IE" sz="1400" dirty="0"/>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665631" cy="307777"/>
            </a:xfrm>
            <a:prstGeom prst="rect">
              <a:avLst/>
            </a:prstGeom>
            <a:noFill/>
          </p:spPr>
          <p:txBody>
            <a:bodyPr wrap="none" rtlCol="0">
              <a:spAutoFit/>
            </a:bodyPr>
            <a:lstStyle/>
            <a:p>
              <a:pPr rtl="0"/>
              <a:r>
                <a:rPr lang="ro" sz="1400" dirty="0"/>
                <a:t>S</a:t>
              </a:r>
              <a:r>
                <a:rPr lang="ro" sz="1400" dirty="0">
                  <a:solidFill>
                    <a:schemeClr val="tx1"/>
                  </a:solidFill>
                </a:rPr>
                <a:t>ecetă</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952429" cy="307777"/>
            </a:xfrm>
            <a:prstGeom prst="rect">
              <a:avLst/>
            </a:prstGeom>
            <a:noFill/>
          </p:spPr>
          <p:txBody>
            <a:bodyPr wrap="none" rtlCol="0">
              <a:spAutoFit/>
            </a:bodyPr>
            <a:lstStyle/>
            <a:p>
              <a:pPr rtl="0"/>
              <a:r>
                <a:rPr lang="ro" sz="1400" dirty="0">
                  <a:solidFill>
                    <a:schemeClr val="tx1"/>
                  </a:solidFill>
                </a:rPr>
                <a:t>Agenți patogeni aerogeni: virusuri, bacterii, ciuperci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848719" y="2087175"/>
              <a:ext cx="1449258" cy="307777"/>
            </a:xfrm>
            <a:prstGeom prst="rect">
              <a:avLst/>
            </a:prstGeom>
            <a:noFill/>
          </p:spPr>
          <p:txBody>
            <a:bodyPr wrap="square" rtlCol="0">
              <a:spAutoFit/>
            </a:bodyPr>
            <a:lstStyle/>
            <a:p>
              <a:pPr rtl="0"/>
              <a:r>
                <a:rPr lang="ro" sz="1400" dirty="0">
                  <a:solidFill>
                    <a:schemeClr val="tx1"/>
                  </a:solidFill>
                </a:rPr>
                <a:t>Valuri de căldură</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315336" y="2646702"/>
              <a:ext cx="985668" cy="307777"/>
            </a:xfrm>
            <a:prstGeom prst="rect">
              <a:avLst/>
            </a:prstGeom>
            <a:noFill/>
          </p:spPr>
          <p:txBody>
            <a:bodyPr wrap="square" rtlCol="0">
              <a:spAutoFit/>
            </a:bodyPr>
            <a:lstStyle/>
            <a:p>
              <a:pPr rtl="0"/>
              <a:r>
                <a:rPr lang="ro" sz="1400" dirty="0"/>
                <a:t>Incendii</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pPr rtl="0"/>
              <a:r>
                <a:rPr lang="ro" sz="1400">
                  <a:solidFill>
                    <a:schemeClr val="tx1"/>
                  </a:solidFill>
                </a:rPr>
                <a:t>Precipitații</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291152" y="3640732"/>
              <a:ext cx="1009851" cy="307777"/>
            </a:xfrm>
            <a:prstGeom prst="rect">
              <a:avLst/>
            </a:prstGeom>
            <a:noFill/>
          </p:spPr>
          <p:txBody>
            <a:bodyPr wrap="square" rtlCol="0">
              <a:spAutoFit/>
            </a:bodyPr>
            <a:lstStyle/>
            <a:p>
              <a:pPr rtl="0"/>
              <a:r>
                <a:rPr lang="ro" sz="1400" dirty="0"/>
                <a:t>Inundații</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pPr rtl="0"/>
              <a:r>
                <a:rPr lang="ro" sz="1400"/>
                <a:t>Furtuni</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315005" y="4534965"/>
              <a:ext cx="1971466" cy="307777"/>
            </a:xfrm>
            <a:prstGeom prst="rect">
              <a:avLst/>
            </a:prstGeom>
            <a:noFill/>
          </p:spPr>
          <p:txBody>
            <a:bodyPr wrap="square" rtlCol="0">
              <a:spAutoFit/>
            </a:bodyPr>
            <a:lstStyle/>
            <a:p>
              <a:pPr algn="r" rtl="0"/>
              <a:r>
                <a:rPr lang="ro" sz="1400" dirty="0"/>
                <a:t>Creșterea nivelului mării</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pPr rtl="0"/>
              <a:r>
                <a:rPr lang="ro" sz="1400" dirty="0">
                  <a:solidFill>
                    <a:schemeClr val="bg1">
                      <a:lumMod val="75000"/>
                    </a:schemeClr>
                  </a:solidFill>
                </a:rPr>
                <a:t>Schimbările climatice oceanice</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315004" y="5624844"/>
              <a:ext cx="1928024" cy="523220"/>
            </a:xfrm>
            <a:prstGeom prst="rect">
              <a:avLst/>
            </a:prstGeom>
            <a:noFill/>
          </p:spPr>
          <p:txBody>
            <a:bodyPr wrap="square" rtlCol="0">
              <a:spAutoFit/>
            </a:bodyPr>
            <a:lstStyle/>
            <a:p>
              <a:pPr algn="r" rtl="0"/>
              <a:r>
                <a:rPr lang="ro" sz="1400" dirty="0"/>
                <a:t>Schimbări naturale ale acoperirii terenului</a:t>
              </a:r>
              <a:endParaRPr lang="en-IE" sz="1400" dirty="0"/>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783822" cy="307777"/>
            </a:xfrm>
            <a:prstGeom prst="rect">
              <a:avLst/>
            </a:prstGeom>
            <a:noFill/>
          </p:spPr>
          <p:txBody>
            <a:bodyPr wrap="none" rtlCol="0">
              <a:spAutoFit/>
            </a:bodyPr>
            <a:lstStyle/>
            <a:p>
              <a:pPr rtl="0"/>
              <a:r>
                <a:rPr lang="ro" sz="1400" dirty="0">
                  <a:solidFill>
                    <a:schemeClr val="bg1">
                      <a:lumMod val="75000"/>
                    </a:schemeClr>
                  </a:solidFill>
                </a:rPr>
                <a:t>Păr /blană de animale</a:t>
              </a:r>
              <a:endParaRPr lang="en-IE"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37540" y="2542013"/>
              <a:ext cx="4282553" cy="523220"/>
            </a:xfrm>
            <a:prstGeom prst="rect">
              <a:avLst/>
            </a:prstGeom>
            <a:noFill/>
          </p:spPr>
          <p:txBody>
            <a:bodyPr wrap="square" rtlCol="0">
              <a:spAutoFit/>
            </a:bodyPr>
            <a:lstStyle/>
            <a:p>
              <a:pPr rtl="0"/>
              <a:r>
                <a:rPr lang="ro" sz="1400" dirty="0"/>
                <a:t>Contact: alergeni, agenți patogeni, alimente, substanțe chimice, iritanți</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732497" cy="307777"/>
            </a:xfrm>
            <a:prstGeom prst="rect">
              <a:avLst/>
            </a:prstGeom>
            <a:noFill/>
          </p:spPr>
          <p:txBody>
            <a:bodyPr wrap="none" rtlCol="0">
              <a:spAutoFit/>
            </a:bodyPr>
            <a:lstStyle/>
            <a:p>
              <a:pPr rtl="0"/>
              <a:r>
                <a:rPr lang="ro" sz="1400"/>
                <a:t>Insecte de contact: venin, larve, acarieni, paraziți</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936749" cy="307777"/>
            </a:xfrm>
            <a:prstGeom prst="rect">
              <a:avLst/>
            </a:prstGeom>
            <a:noFill/>
          </p:spPr>
          <p:txBody>
            <a:bodyPr wrap="none" rtlCol="0">
              <a:spAutoFit/>
            </a:bodyPr>
            <a:lstStyle/>
            <a:p>
              <a:pPr rtl="0"/>
              <a:r>
                <a:rPr lang="ro" sz="1400" dirty="0"/>
                <a:t>Poluarea aerului cu gaze</a:t>
              </a:r>
              <a:endParaRPr lang="en-IE" sz="1400" dirty="0"/>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ro" sz="1400" dirty="0">
                  <a:solidFill>
                    <a:schemeClr val="bg1">
                      <a:lumMod val="75000"/>
                    </a:schemeClr>
                  </a:solidFill>
                </a:rPr>
                <a:t>Fiziologia umană: predispoziție genetică, modificări hormonale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ro" sz="1400" dirty="0"/>
                <a:t>Migrația umană</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ro" sz="1400" dirty="0"/>
                <a:t>Efecte psihologice: stres, factori psihodermici</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ro" sz="1400" dirty="0"/>
                <a:t>Mediul fizic uman: soare, căldură, frig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ro" sz="1400" dirty="0">
                  <a:solidFill>
                    <a:schemeClr val="tx1"/>
                  </a:solidFill>
                </a:rPr>
                <a:t>Particule non-biologice din aer: nisip, praf, fum, PM 2.5</a:t>
              </a:r>
              <a:endParaRPr lang="en-IE" sz="1400" dirty="0"/>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2" y="5030350"/>
              <a:ext cx="4106057" cy="307777"/>
            </a:xfrm>
            <a:prstGeom prst="rect">
              <a:avLst/>
            </a:prstGeom>
            <a:noFill/>
          </p:spPr>
          <p:txBody>
            <a:bodyPr wrap="square" rtlCol="0">
              <a:spAutoFit/>
            </a:bodyPr>
            <a:lstStyle/>
            <a:p>
              <a:pPr rtl="0"/>
              <a:r>
                <a:rPr lang="ro" sz="1400" dirty="0">
                  <a:solidFill>
                    <a:schemeClr val="bg1">
                      <a:lumMod val="75000"/>
                    </a:schemeClr>
                  </a:solidFill>
                </a:rPr>
                <a:t>Mod de viata: exercitii fizice, dietă, fumat</a:t>
              </a:r>
              <a:endParaRPr lang="en-IE" sz="1400" dirty="0">
                <a:solidFill>
                  <a:schemeClr val="bg1">
                    <a:lumMod val="75000"/>
                  </a:schemeClr>
                </a:solidFill>
              </a:endParaRPr>
            </a:p>
          </p:txBody>
        </p:sp>
        <p:cxnSp>
          <p:nvCxnSpPr>
            <p:cNvPr id="54" name="Straight Arrow Connector 53">
              <a:extLst>
                <a:ext uri="{FF2B5EF4-FFF2-40B4-BE49-F238E27FC236}">
                  <a16:creationId xmlns:a16="http://schemas.microsoft.com/office/drawing/2014/main" id="{0A16BFCB-AC2A-9CBD-F603-94C2E582EA38}"/>
                </a:ext>
              </a:extLst>
            </p:cNvPr>
            <p:cNvCxnSpPr>
              <a:cxnSpLocks/>
              <a:endCxn id="24" idx="1"/>
            </p:cNvCxnSpPr>
            <p:nvPr/>
          </p:nvCxnSpPr>
          <p:spPr>
            <a:xfrm>
              <a:off x="2404487" y="1240184"/>
              <a:ext cx="5120456" cy="19599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84C727A8-8488-194F-4E8E-EDD143D77387}"/>
                </a:ext>
              </a:extLst>
            </p:cNvPr>
            <p:cNvCxnSpPr>
              <a:cxnSpLocks/>
              <a:endCxn id="64" idx="1"/>
            </p:cNvCxnSpPr>
            <p:nvPr/>
          </p:nvCxnSpPr>
          <p:spPr>
            <a:xfrm>
              <a:off x="2404487" y="1248842"/>
              <a:ext cx="5123960" cy="11256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9" idx="1"/>
            </p:cNvCxnSpPr>
            <p:nvPr/>
          </p:nvCxnSpPr>
          <p:spPr>
            <a:xfrm>
              <a:off x="2341136" y="1244493"/>
              <a:ext cx="5187311" cy="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ro" sz="1400" dirty="0"/>
                <a:t>P</a:t>
              </a:r>
              <a:r>
                <a:rPr lang="ro" sz="1400" dirty="0">
                  <a:solidFill>
                    <a:schemeClr val="tx1"/>
                  </a:solidFill>
                </a:rPr>
                <a:t>articule biologice aerogene: polen, spori</a:t>
              </a:r>
              <a:endParaRPr lang="en-IE" sz="1400" baseline="-25000" dirty="0"/>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25" idx="1"/>
            </p:cNvCxnSpPr>
            <p:nvPr/>
          </p:nvCxnSpPr>
          <p:spPr>
            <a:xfrm>
              <a:off x="2400983" y="1236267"/>
              <a:ext cx="5123960" cy="235630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85590DCE-5268-6F53-DCC3-F32E4F6396BB}"/>
                </a:ext>
              </a:extLst>
            </p:cNvPr>
            <p:cNvCxnSpPr>
              <a:cxnSpLocks/>
              <a:endCxn id="32" idx="1"/>
            </p:cNvCxnSpPr>
            <p:nvPr/>
          </p:nvCxnSpPr>
          <p:spPr>
            <a:xfrm>
              <a:off x="2410076" y="1240480"/>
              <a:ext cx="5114867" cy="3104230"/>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5" name="Straight Arrow Connector 74">
              <a:extLst>
                <a:ext uri="{FF2B5EF4-FFF2-40B4-BE49-F238E27FC236}">
                  <a16:creationId xmlns:a16="http://schemas.microsoft.com/office/drawing/2014/main" id="{A11971C5-5B2C-C83E-2920-437FEED160AE}"/>
                </a:ext>
              </a:extLst>
            </p:cNvPr>
            <p:cNvCxnSpPr>
              <a:cxnSpLocks/>
              <a:endCxn id="33" idx="1"/>
            </p:cNvCxnSpPr>
            <p:nvPr/>
          </p:nvCxnSpPr>
          <p:spPr>
            <a:xfrm>
              <a:off x="2413580" y="1244492"/>
              <a:ext cx="5111363" cy="433219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227264" y="1742778"/>
              <a:ext cx="5297679"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227264" y="1742778"/>
              <a:ext cx="5297679"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9" idx="1"/>
            </p:cNvCxnSpPr>
            <p:nvPr/>
          </p:nvCxnSpPr>
          <p:spPr>
            <a:xfrm>
              <a:off x="2227264" y="1742778"/>
              <a:ext cx="5297679"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1715C9EC-DF82-2EC5-5DE2-80054F16C44F}"/>
                </a:ext>
              </a:extLst>
            </p:cNvPr>
            <p:cNvCxnSpPr>
              <a:cxnSpLocks/>
              <a:stCxn id="10" idx="3"/>
              <a:endCxn id="33" idx="1"/>
            </p:cNvCxnSpPr>
            <p:nvPr/>
          </p:nvCxnSpPr>
          <p:spPr>
            <a:xfrm>
              <a:off x="2227264" y="1742778"/>
              <a:ext cx="5297679" cy="3833905"/>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D6E8ED34-3F58-A2B4-3847-694E5E46D693}"/>
                </a:ext>
              </a:extLst>
            </p:cNvPr>
            <p:cNvCxnSpPr>
              <a:cxnSpLocks/>
              <a:stCxn id="14" idx="3"/>
              <a:endCxn id="29" idx="1"/>
            </p:cNvCxnSpPr>
            <p:nvPr/>
          </p:nvCxnSpPr>
          <p:spPr>
            <a:xfrm>
              <a:off x="2297977" y="2241064"/>
              <a:ext cx="5226966"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6A2B221E-E6E0-B1EE-860A-CD8CBD449127}"/>
                </a:ext>
              </a:extLst>
            </p:cNvPr>
            <p:cNvCxnSpPr>
              <a:cxnSpLocks/>
              <a:endCxn id="33" idx="1"/>
            </p:cNvCxnSpPr>
            <p:nvPr/>
          </p:nvCxnSpPr>
          <p:spPr>
            <a:xfrm>
              <a:off x="2294398" y="2230956"/>
              <a:ext cx="5230545" cy="334572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32" idx="1"/>
            </p:cNvCxnSpPr>
            <p:nvPr/>
          </p:nvCxnSpPr>
          <p:spPr>
            <a:xfrm>
              <a:off x="2297977" y="2241064"/>
              <a:ext cx="5226966"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25" idx="1"/>
            </p:cNvCxnSpPr>
            <p:nvPr/>
          </p:nvCxnSpPr>
          <p:spPr>
            <a:xfrm>
              <a:off x="2297977" y="2241064"/>
              <a:ext cx="5226966" cy="1351507"/>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4" idx="1"/>
            </p:cNvCxnSpPr>
            <p:nvPr/>
          </p:nvCxnSpPr>
          <p:spPr>
            <a:xfrm>
              <a:off x="2297977" y="2241064"/>
              <a:ext cx="5226966"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5" idx="1"/>
            </p:cNvCxnSpPr>
            <p:nvPr/>
          </p:nvCxnSpPr>
          <p:spPr>
            <a:xfrm>
              <a:off x="2301004" y="2800591"/>
              <a:ext cx="5223939"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EA198A21-E79A-E94E-C808-8EBDBD66258F}"/>
                </a:ext>
              </a:extLst>
            </p:cNvPr>
            <p:cNvCxnSpPr>
              <a:cxnSpLocks/>
              <a:stCxn id="15" idx="3"/>
              <a:endCxn id="33" idx="1"/>
            </p:cNvCxnSpPr>
            <p:nvPr/>
          </p:nvCxnSpPr>
          <p:spPr>
            <a:xfrm>
              <a:off x="2301004" y="2800591"/>
              <a:ext cx="5223939"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p:cNvCxnSpPr>
            <p:nvPr/>
          </p:nvCxnSpPr>
          <p:spPr>
            <a:xfrm flipV="1">
              <a:off x="2294398" y="2368440"/>
              <a:ext cx="5241976" cy="927297"/>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803623"/>
              <a:ext cx="5236537" cy="990998"/>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301003" y="1613229"/>
              <a:ext cx="5227444"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3" name="Straight Arrow Connector 62">
              <a:extLst>
                <a:ext uri="{FF2B5EF4-FFF2-40B4-BE49-F238E27FC236}">
                  <a16:creationId xmlns:a16="http://schemas.microsoft.com/office/drawing/2014/main" id="{20EB0B91-1909-0556-8418-81191DF7172C}"/>
                </a:ext>
              </a:extLst>
            </p:cNvPr>
            <p:cNvCxnSpPr>
              <a:cxnSpLocks/>
              <a:stCxn id="18" idx="3"/>
              <a:endCxn id="33" idx="1"/>
            </p:cNvCxnSpPr>
            <p:nvPr/>
          </p:nvCxnSpPr>
          <p:spPr>
            <a:xfrm>
              <a:off x="2301003" y="4286084"/>
              <a:ext cx="5223940" cy="1290599"/>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286471" y="3965339"/>
              <a:ext cx="5238472" cy="723515"/>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3" y="1613229"/>
              <a:ext cx="5227444"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2243028" y="3965339"/>
              <a:ext cx="5281915" cy="1921115"/>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75752" y="3529532"/>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5" name="Flowchart: Connector 84">
              <a:extLst>
                <a:ext uri="{FF2B5EF4-FFF2-40B4-BE49-F238E27FC236}">
                  <a16:creationId xmlns:a16="http://schemas.microsoft.com/office/drawing/2014/main" id="{B4471657-6BD8-12F4-9237-A07D7AC89C38}"/>
                </a:ext>
              </a:extLst>
            </p:cNvPr>
            <p:cNvSpPr/>
            <p:nvPr/>
          </p:nvSpPr>
          <p:spPr>
            <a:xfrm>
              <a:off x="7468024" y="313853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78764" y="592929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0" name="Flowchart: Connector 89">
              <a:extLst>
                <a:ext uri="{FF2B5EF4-FFF2-40B4-BE49-F238E27FC236}">
                  <a16:creationId xmlns:a16="http://schemas.microsoft.com/office/drawing/2014/main" id="{941C4AC4-423B-F4D5-6918-A1D4F52229C5}"/>
                </a:ext>
              </a:extLst>
            </p:cNvPr>
            <p:cNvSpPr/>
            <p:nvPr/>
          </p:nvSpPr>
          <p:spPr>
            <a:xfrm>
              <a:off x="7468024" y="551966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3358" y="427861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3" name="Flowchart: Connector 92">
              <a:extLst>
                <a:ext uri="{FF2B5EF4-FFF2-40B4-BE49-F238E27FC236}">
                  <a16:creationId xmlns:a16="http://schemas.microsoft.com/office/drawing/2014/main" id="{5696DD2A-B47E-F4F2-0876-52B538D77C4B}"/>
                </a:ext>
              </a:extLst>
            </p:cNvPr>
            <p:cNvSpPr/>
            <p:nvPr/>
          </p:nvSpPr>
          <p:spPr>
            <a:xfrm>
              <a:off x="7475703" y="3905660"/>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3" idx="1"/>
            </p:cNvCxnSpPr>
            <p:nvPr/>
          </p:nvCxnSpPr>
          <p:spPr>
            <a:xfrm>
              <a:off x="2227264" y="1742778"/>
              <a:ext cx="5310276" cy="1060845"/>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75606" y="273555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40" name="TextBox 39">
              <a:extLst>
                <a:ext uri="{FF2B5EF4-FFF2-40B4-BE49-F238E27FC236}">
                  <a16:creationId xmlns:a16="http://schemas.microsoft.com/office/drawing/2014/main" id="{B2D17E20-C9C9-E2F3-1F53-41DB2D1F6C62}"/>
                </a:ext>
              </a:extLst>
            </p:cNvPr>
            <p:cNvSpPr txBox="1"/>
            <p:nvPr/>
          </p:nvSpPr>
          <p:spPr>
            <a:xfrm>
              <a:off x="315004" y="6138759"/>
              <a:ext cx="5304144" cy="276999"/>
            </a:xfrm>
            <a:prstGeom prst="rect">
              <a:avLst/>
            </a:prstGeom>
            <a:noFill/>
          </p:spPr>
          <p:txBody>
            <a:bodyPr wrap="none" rtlCol="0">
              <a:spAutoFit/>
            </a:bodyPr>
            <a:lstStyle/>
            <a:p>
              <a:pPr rtl="0"/>
              <a:r>
                <a:rPr lang="ro" sz="1200"/>
                <a:t>*Articolele în gri nu sunt pericole/cauze/declanșatoare legate de climă pentru acest tip de boală</a:t>
              </a:r>
              <a:endParaRPr lang="en-IE" sz="1200" dirty="0"/>
            </a:p>
          </p:txBody>
        </p:sp>
        <p:cxnSp>
          <p:nvCxnSpPr>
            <p:cNvPr id="43" name="Straight Arrow Connector 42">
              <a:extLst>
                <a:ext uri="{FF2B5EF4-FFF2-40B4-BE49-F238E27FC236}">
                  <a16:creationId xmlns:a16="http://schemas.microsoft.com/office/drawing/2014/main" id="{9046E06F-11CF-D507-C155-EE9F2F2A543C}"/>
                </a:ext>
              </a:extLst>
            </p:cNvPr>
            <p:cNvCxnSpPr>
              <a:cxnSpLocks/>
              <a:stCxn id="21" idx="3"/>
              <a:endCxn id="64" idx="1"/>
            </p:cNvCxnSpPr>
            <p:nvPr/>
          </p:nvCxnSpPr>
          <p:spPr>
            <a:xfrm flipV="1">
              <a:off x="2243028" y="2374485"/>
              <a:ext cx="5285419" cy="3511969"/>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1965F97A-D6E8-9FA5-CC59-827323071751}"/>
                </a:ext>
              </a:extLst>
            </p:cNvPr>
            <p:cNvCxnSpPr>
              <a:cxnSpLocks/>
              <a:stCxn id="16" idx="3"/>
              <a:endCxn id="9" idx="1"/>
            </p:cNvCxnSpPr>
            <p:nvPr/>
          </p:nvCxnSpPr>
          <p:spPr>
            <a:xfrm flipV="1">
              <a:off x="2294398" y="1244493"/>
              <a:ext cx="5234049" cy="2051244"/>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53" name="Flowchart: Connector 52">
              <a:extLst>
                <a:ext uri="{FF2B5EF4-FFF2-40B4-BE49-F238E27FC236}">
                  <a16:creationId xmlns:a16="http://schemas.microsoft.com/office/drawing/2014/main" id="{16D59B7F-39A2-6D82-BFE3-D96B418D1A7D}"/>
                </a:ext>
              </a:extLst>
            </p:cNvPr>
            <p:cNvSpPr/>
            <p:nvPr/>
          </p:nvSpPr>
          <p:spPr>
            <a:xfrm>
              <a:off x="7471397" y="1182941"/>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5" name="Straight Arrow Connector 4">
              <a:extLst>
                <a:ext uri="{FF2B5EF4-FFF2-40B4-BE49-F238E27FC236}">
                  <a16:creationId xmlns:a16="http://schemas.microsoft.com/office/drawing/2014/main" id="{8833265C-978A-4EFD-8088-810D006A174B}"/>
                </a:ext>
              </a:extLst>
            </p:cNvPr>
            <p:cNvCxnSpPr>
              <a:cxnSpLocks/>
              <a:stCxn id="7" idx="3"/>
              <a:endCxn id="11" idx="1"/>
            </p:cNvCxnSpPr>
            <p:nvPr/>
          </p:nvCxnSpPr>
          <p:spPr>
            <a:xfrm>
              <a:off x="2341136" y="1244493"/>
              <a:ext cx="5187311" cy="368736"/>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2" name="Straight Arrow Connector 11">
              <a:extLst>
                <a:ext uri="{FF2B5EF4-FFF2-40B4-BE49-F238E27FC236}">
                  <a16:creationId xmlns:a16="http://schemas.microsoft.com/office/drawing/2014/main" id="{395E6BCE-4EAF-3D75-B7BF-FECC3E720245}"/>
                </a:ext>
              </a:extLst>
            </p:cNvPr>
            <p:cNvCxnSpPr>
              <a:cxnSpLocks/>
              <a:stCxn id="18" idx="3"/>
            </p:cNvCxnSpPr>
            <p:nvPr/>
          </p:nvCxnSpPr>
          <p:spPr>
            <a:xfrm flipV="1">
              <a:off x="2301003" y="2383938"/>
              <a:ext cx="5231798" cy="1902146"/>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68299" y="1561271"/>
              <a:ext cx="127672" cy="11842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47" name="Flowchart: Connector 46">
              <a:extLst>
                <a:ext uri="{FF2B5EF4-FFF2-40B4-BE49-F238E27FC236}">
                  <a16:creationId xmlns:a16="http://schemas.microsoft.com/office/drawing/2014/main" id="{F5F95219-D7D4-FB28-A8D0-B8D43C3DC540}"/>
                </a:ext>
              </a:extLst>
            </p:cNvPr>
            <p:cNvSpPr/>
            <p:nvPr/>
          </p:nvSpPr>
          <p:spPr>
            <a:xfrm>
              <a:off x="7483680" y="2321939"/>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1566529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2D2159C9-7C48-A5ED-55D6-5E4810C39B78}"/>
              </a:ext>
            </a:extLst>
          </p:cNvPr>
          <p:cNvGrpSpPr/>
          <p:nvPr/>
        </p:nvGrpSpPr>
        <p:grpSpPr>
          <a:xfrm>
            <a:off x="315004" y="173528"/>
            <a:ext cx="11876996" cy="6242474"/>
            <a:chOff x="315004" y="173528"/>
            <a:chExt cx="11876996" cy="6242474"/>
          </a:xfrm>
        </p:grpSpPr>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pPr rtl="0"/>
              <a:r>
                <a:rPr lang="ro" sz="1600" u="sng"/>
                <a:t>Pericolul schimbărilor climatice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ro" sz="1600" u="sng"/>
                <a:t>Cauzele/declanșatoare ale bolii</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pPr rtl="0"/>
              <a:r>
                <a:rPr lang="ro" sz="1400">
                  <a:solidFill>
                    <a:schemeClr val="tx1"/>
                  </a:solidFill>
                </a:rPr>
                <a:t> Încălzirea</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660087" cy="307777"/>
            </a:xfrm>
            <a:prstGeom prst="rect">
              <a:avLst/>
            </a:prstGeom>
            <a:noFill/>
          </p:spPr>
          <p:txBody>
            <a:bodyPr wrap="none" rtlCol="0">
              <a:spAutoFit/>
            </a:bodyPr>
            <a:lstStyle/>
            <a:p>
              <a:pPr rtl="0"/>
              <a:r>
                <a:rPr lang="en-US" sz="1400" dirty="0" err="1">
                  <a:solidFill>
                    <a:schemeClr val="bg1">
                      <a:lumMod val="75000"/>
                    </a:schemeClr>
                  </a:solidFill>
                </a:rPr>
                <a:t>Insecte</a:t>
              </a:r>
              <a:r>
                <a:rPr lang="en-US" sz="1400" dirty="0">
                  <a:solidFill>
                    <a:schemeClr val="bg1">
                      <a:lumMod val="75000"/>
                    </a:schemeClr>
                  </a:solidFill>
                </a:rPr>
                <a:t> aerogene: </a:t>
              </a:r>
              <a:r>
                <a:rPr lang="en-US" sz="1400" dirty="0" err="1">
                  <a:solidFill>
                    <a:schemeClr val="bg1">
                      <a:lumMod val="75000"/>
                    </a:schemeClr>
                  </a:solidFill>
                </a:rPr>
                <a:t>acarieni</a:t>
              </a:r>
              <a:r>
                <a:rPr lang="en-US" sz="1400" dirty="0">
                  <a:solidFill>
                    <a:schemeClr val="bg1">
                      <a:lumMod val="75000"/>
                    </a:schemeClr>
                  </a:solidFill>
                </a:rPr>
                <a:t> de </a:t>
              </a:r>
              <a:r>
                <a:rPr lang="en-US" sz="1400" dirty="0" err="1">
                  <a:solidFill>
                    <a:schemeClr val="bg1">
                      <a:lumMod val="75000"/>
                    </a:schemeClr>
                  </a:solidFill>
                </a:rPr>
                <a:t>praf</a:t>
              </a:r>
              <a:endParaRPr lang="en-US"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665631" cy="307777"/>
            </a:xfrm>
            <a:prstGeom prst="rect">
              <a:avLst/>
            </a:prstGeom>
            <a:noFill/>
          </p:spPr>
          <p:txBody>
            <a:bodyPr wrap="none" rtlCol="0">
              <a:spAutoFit/>
            </a:bodyPr>
            <a:lstStyle/>
            <a:p>
              <a:pPr rtl="0"/>
              <a:r>
                <a:rPr lang="ro" sz="1400" dirty="0"/>
                <a:t>S</a:t>
              </a:r>
              <a:r>
                <a:rPr lang="ro" sz="1400" dirty="0">
                  <a:solidFill>
                    <a:schemeClr val="tx1"/>
                  </a:solidFill>
                </a:rPr>
                <a:t>ecetă</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952429" cy="307777"/>
            </a:xfrm>
            <a:prstGeom prst="rect">
              <a:avLst/>
            </a:prstGeom>
            <a:noFill/>
          </p:spPr>
          <p:txBody>
            <a:bodyPr wrap="none" rtlCol="0">
              <a:spAutoFit/>
            </a:bodyPr>
            <a:lstStyle/>
            <a:p>
              <a:pPr rtl="0"/>
              <a:r>
                <a:rPr lang="it-IT" sz="1400" dirty="0">
                  <a:solidFill>
                    <a:schemeClr val="bg1">
                      <a:lumMod val="75000"/>
                    </a:schemeClr>
                  </a:solidFill>
                </a:rPr>
                <a:t>Agenți patogeni aerogeni: virusuri, bacterii, ciuperci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884333" y="2087175"/>
              <a:ext cx="1413643" cy="307777"/>
            </a:xfrm>
            <a:prstGeom prst="rect">
              <a:avLst/>
            </a:prstGeom>
            <a:noFill/>
          </p:spPr>
          <p:txBody>
            <a:bodyPr wrap="square" rtlCol="0">
              <a:spAutoFit/>
            </a:bodyPr>
            <a:lstStyle/>
            <a:p>
              <a:pPr rtl="0"/>
              <a:r>
                <a:rPr lang="ro" sz="1400" dirty="0">
                  <a:solidFill>
                    <a:schemeClr val="tx1"/>
                  </a:solidFill>
                </a:rPr>
                <a:t>Valuri de căldură</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512704" y="2646702"/>
              <a:ext cx="788299" cy="307777"/>
            </a:xfrm>
            <a:prstGeom prst="rect">
              <a:avLst/>
            </a:prstGeom>
            <a:noFill/>
          </p:spPr>
          <p:txBody>
            <a:bodyPr wrap="square" rtlCol="0">
              <a:spAutoFit/>
            </a:bodyPr>
            <a:lstStyle/>
            <a:p>
              <a:pPr rtl="0"/>
              <a:r>
                <a:rPr lang="ro" sz="1400" dirty="0"/>
                <a:t>Incendii</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pPr rtl="0"/>
              <a:r>
                <a:rPr lang="ro" sz="1400">
                  <a:solidFill>
                    <a:schemeClr val="tx1"/>
                  </a:solidFill>
                </a:rPr>
                <a:t>Precipitații</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371000" y="3640732"/>
              <a:ext cx="930003" cy="307777"/>
            </a:xfrm>
            <a:prstGeom prst="rect">
              <a:avLst/>
            </a:prstGeom>
            <a:noFill/>
          </p:spPr>
          <p:txBody>
            <a:bodyPr wrap="square" rtlCol="0">
              <a:spAutoFit/>
            </a:bodyPr>
            <a:lstStyle/>
            <a:p>
              <a:pPr rtl="0"/>
              <a:r>
                <a:rPr lang="ro" sz="1400" dirty="0"/>
                <a:t>Inundații</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512704" y="4132195"/>
              <a:ext cx="788299" cy="307777"/>
            </a:xfrm>
            <a:prstGeom prst="rect">
              <a:avLst/>
            </a:prstGeom>
            <a:noFill/>
          </p:spPr>
          <p:txBody>
            <a:bodyPr wrap="square" rtlCol="0">
              <a:spAutoFit/>
            </a:bodyPr>
            <a:lstStyle/>
            <a:p>
              <a:pPr rtl="0"/>
              <a:r>
                <a:rPr lang="ro" sz="1400" dirty="0"/>
                <a:t>Furtuni</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404034" y="4635641"/>
              <a:ext cx="1945982" cy="307777"/>
            </a:xfrm>
            <a:prstGeom prst="rect">
              <a:avLst/>
            </a:prstGeom>
            <a:noFill/>
          </p:spPr>
          <p:txBody>
            <a:bodyPr wrap="square" rtlCol="0">
              <a:spAutoFit/>
            </a:bodyPr>
            <a:lstStyle/>
            <a:p>
              <a:pPr rtl="0"/>
              <a:r>
                <a:rPr lang="ro" sz="1400"/>
                <a:t>Creșterea nivelului mării</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pPr rtl="0"/>
              <a:r>
                <a:rPr lang="ro" sz="1400" dirty="0">
                  <a:solidFill>
                    <a:schemeClr val="bg1">
                      <a:lumMod val="75000"/>
                    </a:schemeClr>
                  </a:solidFill>
                </a:rPr>
                <a:t>Schimbările climatice oceanice</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561000" y="5583390"/>
              <a:ext cx="1843487" cy="523220"/>
            </a:xfrm>
            <a:prstGeom prst="rect">
              <a:avLst/>
            </a:prstGeom>
            <a:noFill/>
          </p:spPr>
          <p:txBody>
            <a:bodyPr wrap="square" rtlCol="0">
              <a:spAutoFit/>
            </a:bodyPr>
            <a:lstStyle/>
            <a:p>
              <a:pPr algn="r" rtl="0"/>
              <a:r>
                <a:rPr lang="it-IT" sz="1400" dirty="0"/>
                <a:t>Schimbări naturale ale acoperirii terenului</a:t>
              </a:r>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783822" cy="307777"/>
            </a:xfrm>
            <a:prstGeom prst="rect">
              <a:avLst/>
            </a:prstGeom>
            <a:noFill/>
          </p:spPr>
          <p:txBody>
            <a:bodyPr wrap="none" rtlCol="0">
              <a:spAutoFit/>
            </a:bodyPr>
            <a:lstStyle/>
            <a:p>
              <a:pPr rtl="0"/>
              <a:r>
                <a:rPr lang="en-US" sz="1400" dirty="0" err="1">
                  <a:solidFill>
                    <a:schemeClr val="bg1">
                      <a:lumMod val="75000"/>
                    </a:schemeClr>
                  </a:solidFill>
                </a:rPr>
                <a:t>Păr</a:t>
              </a:r>
              <a:r>
                <a:rPr lang="en-US" sz="1400" dirty="0">
                  <a:solidFill>
                    <a:schemeClr val="bg1">
                      <a:lumMod val="75000"/>
                    </a:schemeClr>
                  </a:solidFill>
                </a:rPr>
                <a:t> /</a:t>
              </a:r>
              <a:r>
                <a:rPr lang="en-US" sz="1400" dirty="0" err="1">
                  <a:solidFill>
                    <a:schemeClr val="bg1">
                      <a:lumMod val="75000"/>
                    </a:schemeClr>
                  </a:solidFill>
                </a:rPr>
                <a:t>blană</a:t>
              </a:r>
              <a:r>
                <a:rPr lang="en-US" sz="1400" dirty="0">
                  <a:solidFill>
                    <a:schemeClr val="bg1">
                      <a:lumMod val="75000"/>
                    </a:schemeClr>
                  </a:solidFill>
                </a:rPr>
                <a:t> de </a:t>
              </a:r>
              <a:r>
                <a:rPr lang="en-US" sz="1400" dirty="0" err="1">
                  <a:solidFill>
                    <a:schemeClr val="bg1">
                      <a:lumMod val="75000"/>
                    </a:schemeClr>
                  </a:solidFill>
                </a:rPr>
                <a:t>animale</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28447" y="2545464"/>
              <a:ext cx="4663553" cy="523220"/>
            </a:xfrm>
            <a:prstGeom prst="rect">
              <a:avLst/>
            </a:prstGeom>
            <a:noFill/>
          </p:spPr>
          <p:txBody>
            <a:bodyPr wrap="square" rtlCol="0">
              <a:spAutoFit/>
            </a:bodyPr>
            <a:lstStyle/>
            <a:p>
              <a:pPr rtl="0"/>
              <a:r>
                <a:rPr lang="ro" sz="1400" dirty="0"/>
                <a:t>Contact: alergeni, agenți patogeni, alimente, substanțe chimice, iritanți</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pPr rtl="0"/>
              <a:r>
                <a:rPr lang="ro" sz="1400"/>
                <a:t>Insecte de contact: venin, larve, acarieni, paraziți</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953868" cy="307777"/>
            </a:xfrm>
            <a:prstGeom prst="rect">
              <a:avLst/>
            </a:prstGeom>
            <a:noFill/>
          </p:spPr>
          <p:txBody>
            <a:bodyPr wrap="none" rtlCol="0">
              <a:spAutoFit/>
            </a:bodyPr>
            <a:lstStyle/>
            <a:p>
              <a:pPr rtl="0"/>
              <a:r>
                <a:rPr lang="en-US" sz="1400" dirty="0" err="1"/>
                <a:t>Poluarea</a:t>
              </a:r>
              <a:r>
                <a:rPr lang="en-US" sz="1400" dirty="0"/>
                <a:t> </a:t>
              </a:r>
              <a:r>
                <a:rPr lang="en-US" sz="1400" dirty="0" err="1"/>
                <a:t>aerului</a:t>
              </a:r>
              <a:r>
                <a:rPr lang="en-US" sz="1400" dirty="0"/>
                <a:t> cu gaze</a:t>
              </a:r>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ro" sz="1400" dirty="0">
                  <a:solidFill>
                    <a:schemeClr val="bg1">
                      <a:lumMod val="75000"/>
                    </a:schemeClr>
                  </a:solidFill>
                </a:rPr>
                <a:t>Fiziologia umană: predispoziție genetică, modificări hormonale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ro" sz="1400"/>
                <a:t>Migrația umană</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ro" sz="1400"/>
                <a:t>Efecte psihologice: stres, factori psihodermici</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ro" sz="1400"/>
                <a:t>Mediul fizic uman: soare, căldură, frig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ro" sz="1400" dirty="0"/>
                <a:t>Particule non-biologice din aer: nisip, praf, fum, PM 2.5</a:t>
              </a:r>
              <a:endParaRPr lang="en-IE" sz="1400" dirty="0"/>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3" y="5030350"/>
              <a:ext cx="3647536" cy="307777"/>
            </a:xfrm>
            <a:prstGeom prst="rect">
              <a:avLst/>
            </a:prstGeom>
            <a:noFill/>
          </p:spPr>
          <p:txBody>
            <a:bodyPr wrap="square" rtlCol="0">
              <a:spAutoFit/>
            </a:bodyPr>
            <a:lstStyle/>
            <a:p>
              <a:pPr rtl="0"/>
              <a:r>
                <a:rPr lang="ro" sz="1400" dirty="0">
                  <a:solidFill>
                    <a:schemeClr val="bg1">
                      <a:lumMod val="75000"/>
                    </a:schemeClr>
                  </a:solidFill>
                </a:rPr>
                <a:t>Mod de viata: exercitii fizice, dietă, fumat</a:t>
              </a:r>
              <a:endParaRPr lang="en-IE" sz="1400" dirty="0">
                <a:solidFill>
                  <a:schemeClr val="bg1">
                    <a:lumMod val="75000"/>
                  </a:schemeClr>
                </a:solidFill>
              </a:endParaRPr>
            </a:p>
          </p:txBody>
        </p: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en-US" sz="1400" dirty="0" err="1">
                  <a:solidFill>
                    <a:schemeClr val="bg1">
                      <a:lumMod val="75000"/>
                    </a:schemeClr>
                  </a:solidFill>
                </a:rPr>
                <a:t>Particule</a:t>
              </a:r>
              <a:r>
                <a:rPr lang="en-US" sz="1400" dirty="0">
                  <a:solidFill>
                    <a:schemeClr val="bg1">
                      <a:lumMod val="75000"/>
                    </a:schemeClr>
                  </a:solidFill>
                </a:rPr>
                <a:t> </a:t>
              </a:r>
              <a:r>
                <a:rPr lang="en-US" sz="1400" dirty="0" err="1">
                  <a:solidFill>
                    <a:schemeClr val="bg1">
                      <a:lumMod val="75000"/>
                    </a:schemeClr>
                  </a:solidFill>
                </a:rPr>
                <a:t>biologice</a:t>
              </a:r>
              <a:r>
                <a:rPr lang="en-US" sz="1400" dirty="0">
                  <a:solidFill>
                    <a:schemeClr val="bg1">
                      <a:lumMod val="75000"/>
                    </a:schemeClr>
                  </a:solidFill>
                </a:rPr>
                <a:t> aerogene: </a:t>
              </a:r>
              <a:r>
                <a:rPr lang="en-US" sz="1400" dirty="0" err="1">
                  <a:solidFill>
                    <a:schemeClr val="bg1">
                      <a:lumMod val="75000"/>
                    </a:schemeClr>
                  </a:solidFill>
                </a:rPr>
                <a:t>polen</a:t>
              </a:r>
              <a:r>
                <a:rPr lang="en-US" sz="1400" dirty="0">
                  <a:solidFill>
                    <a:schemeClr val="bg1">
                      <a:lumMod val="75000"/>
                    </a:schemeClr>
                  </a:solidFill>
                </a:rPr>
                <a:t>, </a:t>
              </a:r>
              <a:r>
                <a:rPr lang="en-US" sz="1400" dirty="0" err="1">
                  <a:solidFill>
                    <a:schemeClr val="bg1">
                      <a:lumMod val="75000"/>
                    </a:schemeClr>
                  </a:solidFill>
                </a:rPr>
                <a:t>spori</a:t>
              </a:r>
              <a:endParaRPr lang="en-US" sz="1400" dirty="0">
                <a:solidFill>
                  <a:schemeClr val="bg1">
                    <a:lumMod val="75000"/>
                  </a:schemeClr>
                </a:solidFill>
              </a:endParaRPr>
            </a:p>
          </p:txBody>
        </p: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3" idx="1"/>
            </p:cNvCxnSpPr>
            <p:nvPr/>
          </p:nvCxnSpPr>
          <p:spPr>
            <a:xfrm>
              <a:off x="2227264" y="1742778"/>
              <a:ext cx="5301183" cy="1064296"/>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297976" y="2241064"/>
              <a:ext cx="5230471" cy="566010"/>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3129A82C-CDFF-33CB-F035-73796FD3A95B}"/>
                </a:ext>
              </a:extLst>
            </p:cNvPr>
            <p:cNvCxnSpPr>
              <a:cxnSpLocks/>
              <a:stCxn id="15" idx="3"/>
              <a:endCxn id="29" idx="1"/>
            </p:cNvCxnSpPr>
            <p:nvPr/>
          </p:nvCxnSpPr>
          <p:spPr>
            <a:xfrm>
              <a:off x="2301003" y="2800591"/>
              <a:ext cx="5223940" cy="3184524"/>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9" idx="1"/>
            </p:cNvCxnSpPr>
            <p:nvPr/>
          </p:nvCxnSpPr>
          <p:spPr>
            <a:xfrm>
              <a:off x="2294398" y="3295737"/>
              <a:ext cx="5230545" cy="268937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29" idx="1"/>
            </p:cNvCxnSpPr>
            <p:nvPr/>
          </p:nvCxnSpPr>
          <p:spPr>
            <a:xfrm>
              <a:off x="2301003" y="4286084"/>
              <a:ext cx="5223940"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23" idx="1"/>
            </p:cNvCxnSpPr>
            <p:nvPr/>
          </p:nvCxnSpPr>
          <p:spPr>
            <a:xfrm flipV="1">
              <a:off x="2301003" y="2807074"/>
              <a:ext cx="5227444" cy="987547"/>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2404487" y="3965339"/>
              <a:ext cx="5120456" cy="1879661"/>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1056000" y="173528"/>
              <a:ext cx="9845230"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7. </a:t>
              </a:r>
              <a:r>
                <a:rPr lang="ro" sz="1400" i="1">
                  <a:solidFill>
                    <a:srgbClr val="FF0000"/>
                  </a:solidFill>
                  <a:cs typeface="Arial" panose="020B0604020202020204" pitchFamily="34" charset="0"/>
                </a:rPr>
                <a:t>Afecțiuni cutanate inflamatorii cronice</a:t>
              </a:r>
              <a:r>
                <a:rPr lang="ro" sz="1400" i="1">
                  <a:solidFill>
                    <a:srgbClr val="FF0000"/>
                  </a:solidFill>
                  <a:effectLst/>
                  <a:cs typeface="Arial" panose="020B0604020202020204" pitchFamily="34" charset="0"/>
                </a:rPr>
                <a:t>:</a:t>
              </a:r>
              <a:r>
                <a:rPr lang="ro" sz="1400" i="1">
                  <a:solidFill>
                    <a:srgbClr val="0070C0"/>
                  </a:solidFill>
                  <a:effectLst/>
                  <a:cs typeface="Arial" panose="020B0604020202020204" pitchFamily="34" charset="0"/>
                </a:rPr>
                <a:t> </a:t>
              </a:r>
              <a:r>
                <a:rPr lang="ro" sz="1400" i="1">
                  <a:solidFill>
                    <a:srgbClr val="0070C0"/>
                  </a:solidFill>
                  <a:cs typeface="Arial" panose="020B0604020202020204" pitchFamily="34" charset="0"/>
                </a:rPr>
                <a:t>Relațiile cauzale dintre pericolele schimbărilor climatice și cauzele/declanșatorii bolilor*</a:t>
              </a:r>
              <a:r>
                <a:rPr lang="ro" sz="1400" i="1">
                  <a:solidFill>
                    <a:srgbClr val="0070C0"/>
                  </a:solidFill>
                  <a:effectLst/>
                  <a:cs typeface="Arial" panose="020B0604020202020204" pitchFamily="34" charset="0"/>
                </a:rPr>
                <a:t> </a:t>
              </a:r>
            </a:p>
          </p:txBody>
        </p:sp>
        <p:sp>
          <p:nvSpPr>
            <p:cNvPr id="3" name="Flowchart: Connector 2">
              <a:extLst>
                <a:ext uri="{FF2B5EF4-FFF2-40B4-BE49-F238E27FC236}">
                  <a16:creationId xmlns:a16="http://schemas.microsoft.com/office/drawing/2014/main" id="{9B96C773-AA72-8A97-53C6-53C8C9B23CD6}"/>
                </a:ext>
              </a:extLst>
            </p:cNvPr>
            <p:cNvSpPr/>
            <p:nvPr/>
          </p:nvSpPr>
          <p:spPr>
            <a:xfrm>
              <a:off x="7475605" y="272684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5" name="Straight Arrow Connector 4">
              <a:extLst>
                <a:ext uri="{FF2B5EF4-FFF2-40B4-BE49-F238E27FC236}">
                  <a16:creationId xmlns:a16="http://schemas.microsoft.com/office/drawing/2014/main" id="{0AECA0B3-166E-FB3E-BC72-7868154EC387}"/>
                </a:ext>
              </a:extLst>
            </p:cNvPr>
            <p:cNvCxnSpPr>
              <a:cxnSpLocks/>
              <a:stCxn id="7" idx="3"/>
              <a:endCxn id="24" idx="1"/>
            </p:cNvCxnSpPr>
            <p:nvPr/>
          </p:nvCxnSpPr>
          <p:spPr>
            <a:xfrm>
              <a:off x="2404487" y="1244493"/>
              <a:ext cx="5120456" cy="1955634"/>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4B9609B4-BAB8-7D68-A44B-7DD67CC072F5}"/>
                </a:ext>
              </a:extLst>
            </p:cNvPr>
            <p:cNvCxnSpPr>
              <a:cxnSpLocks/>
              <a:stCxn id="7" idx="3"/>
              <a:endCxn id="32" idx="1"/>
            </p:cNvCxnSpPr>
            <p:nvPr/>
          </p:nvCxnSpPr>
          <p:spPr>
            <a:xfrm>
              <a:off x="2404487" y="1244493"/>
              <a:ext cx="5120456" cy="3100217"/>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1" name="Straight Arrow Connector 40">
              <a:extLst>
                <a:ext uri="{FF2B5EF4-FFF2-40B4-BE49-F238E27FC236}">
                  <a16:creationId xmlns:a16="http://schemas.microsoft.com/office/drawing/2014/main" id="{CF2565B4-B903-B1F7-3734-A6AE7F2FAF70}"/>
                </a:ext>
              </a:extLst>
            </p:cNvPr>
            <p:cNvCxnSpPr>
              <a:cxnSpLocks/>
              <a:stCxn id="10" idx="3"/>
              <a:endCxn id="27" idx="1"/>
            </p:cNvCxnSpPr>
            <p:nvPr/>
          </p:nvCxnSpPr>
          <p:spPr>
            <a:xfrm>
              <a:off x="2227264" y="1742778"/>
              <a:ext cx="5297679"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492DAE3F-E8DC-2742-583D-93F54A83CDDB}"/>
                </a:ext>
              </a:extLst>
            </p:cNvPr>
            <p:cNvCxnSpPr>
              <a:cxnSpLocks/>
              <a:stCxn id="10" idx="3"/>
              <a:endCxn id="32" idx="1"/>
            </p:cNvCxnSpPr>
            <p:nvPr/>
          </p:nvCxnSpPr>
          <p:spPr>
            <a:xfrm>
              <a:off x="2227264" y="1742778"/>
              <a:ext cx="5297679"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F961B362-7B83-CDA6-D5E4-29C870538131}"/>
                </a:ext>
              </a:extLst>
            </p:cNvPr>
            <p:cNvCxnSpPr>
              <a:cxnSpLocks/>
              <a:stCxn id="10" idx="3"/>
              <a:endCxn id="29" idx="1"/>
            </p:cNvCxnSpPr>
            <p:nvPr/>
          </p:nvCxnSpPr>
          <p:spPr>
            <a:xfrm>
              <a:off x="2227264" y="1742778"/>
              <a:ext cx="5297679" cy="4242337"/>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4" name="Straight Arrow Connector 53">
              <a:extLst>
                <a:ext uri="{FF2B5EF4-FFF2-40B4-BE49-F238E27FC236}">
                  <a16:creationId xmlns:a16="http://schemas.microsoft.com/office/drawing/2014/main" id="{2F7F896F-C3C8-5F3D-0404-BE96ECCDB857}"/>
                </a:ext>
              </a:extLst>
            </p:cNvPr>
            <p:cNvCxnSpPr>
              <a:cxnSpLocks/>
              <a:stCxn id="14" idx="3"/>
              <a:endCxn id="24" idx="1"/>
            </p:cNvCxnSpPr>
            <p:nvPr/>
          </p:nvCxnSpPr>
          <p:spPr>
            <a:xfrm>
              <a:off x="2297976" y="2241064"/>
              <a:ext cx="5226967"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7" name="Straight Arrow Connector 56">
              <a:extLst>
                <a:ext uri="{FF2B5EF4-FFF2-40B4-BE49-F238E27FC236}">
                  <a16:creationId xmlns:a16="http://schemas.microsoft.com/office/drawing/2014/main" id="{FCFA6856-3D02-AE5F-89E6-52F458178197}"/>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2" name="Straight Arrow Connector 61">
              <a:extLst>
                <a:ext uri="{FF2B5EF4-FFF2-40B4-BE49-F238E27FC236}">
                  <a16:creationId xmlns:a16="http://schemas.microsoft.com/office/drawing/2014/main" id="{5D920C13-85DB-A9F9-B063-39822ED152B6}"/>
                </a:ext>
              </a:extLst>
            </p:cNvPr>
            <p:cNvCxnSpPr>
              <a:cxnSpLocks/>
              <a:stCxn id="14" idx="3"/>
              <a:endCxn id="29" idx="1"/>
            </p:cNvCxnSpPr>
            <p:nvPr/>
          </p:nvCxnSpPr>
          <p:spPr>
            <a:xfrm>
              <a:off x="2297976" y="2241064"/>
              <a:ext cx="5226967"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1" name="Straight Arrow Connector 70">
              <a:extLst>
                <a:ext uri="{FF2B5EF4-FFF2-40B4-BE49-F238E27FC236}">
                  <a16:creationId xmlns:a16="http://schemas.microsoft.com/office/drawing/2014/main" id="{2C6126DF-2D33-0DBE-B721-B67537F12521}"/>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4" name="Straight Arrow Connector 73">
              <a:extLst>
                <a:ext uri="{FF2B5EF4-FFF2-40B4-BE49-F238E27FC236}">
                  <a16:creationId xmlns:a16="http://schemas.microsoft.com/office/drawing/2014/main" id="{6CC304B1-BBB6-C482-9E43-84B95EF0E806}"/>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5" name="Flowchart: Connector 84">
              <a:extLst>
                <a:ext uri="{FF2B5EF4-FFF2-40B4-BE49-F238E27FC236}">
                  <a16:creationId xmlns:a16="http://schemas.microsoft.com/office/drawing/2014/main" id="{AB550A68-2BFB-068A-8DD2-80FB8B616CC6}"/>
                </a:ext>
              </a:extLst>
            </p:cNvPr>
            <p:cNvSpPr/>
            <p:nvPr/>
          </p:nvSpPr>
          <p:spPr>
            <a:xfrm>
              <a:off x="7466897" y="59228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6" name="Flowchart: Connector 85">
              <a:extLst>
                <a:ext uri="{FF2B5EF4-FFF2-40B4-BE49-F238E27FC236}">
                  <a16:creationId xmlns:a16="http://schemas.microsoft.com/office/drawing/2014/main" id="{E210DA4E-BD7A-FC68-2E62-128516A5C79D}"/>
                </a:ext>
              </a:extLst>
            </p:cNvPr>
            <p:cNvSpPr/>
            <p:nvPr/>
          </p:nvSpPr>
          <p:spPr>
            <a:xfrm>
              <a:off x="7471252" y="4290035"/>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7" name="Flowchart: Connector 86">
              <a:extLst>
                <a:ext uri="{FF2B5EF4-FFF2-40B4-BE49-F238E27FC236}">
                  <a16:creationId xmlns:a16="http://schemas.microsoft.com/office/drawing/2014/main" id="{5B48FE9C-ABF8-925F-23DA-F585C4EA3516}"/>
                </a:ext>
              </a:extLst>
            </p:cNvPr>
            <p:cNvSpPr/>
            <p:nvPr/>
          </p:nvSpPr>
          <p:spPr>
            <a:xfrm>
              <a:off x="7475606" y="390250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TextBox 88">
              <a:extLst>
                <a:ext uri="{FF2B5EF4-FFF2-40B4-BE49-F238E27FC236}">
                  <a16:creationId xmlns:a16="http://schemas.microsoft.com/office/drawing/2014/main" id="{0876C77B-3B96-76D0-412A-8F8C14481917}"/>
                </a:ext>
              </a:extLst>
            </p:cNvPr>
            <p:cNvSpPr txBox="1"/>
            <p:nvPr/>
          </p:nvSpPr>
          <p:spPr>
            <a:xfrm>
              <a:off x="315004" y="6139003"/>
              <a:ext cx="5304144" cy="276999"/>
            </a:xfrm>
            <a:prstGeom prst="rect">
              <a:avLst/>
            </a:prstGeom>
            <a:noFill/>
          </p:spPr>
          <p:txBody>
            <a:bodyPr wrap="none" rtlCol="0">
              <a:spAutoFit/>
            </a:bodyPr>
            <a:lstStyle/>
            <a:p>
              <a:pPr rtl="0"/>
              <a:r>
                <a:rPr lang="ro" sz="1200"/>
                <a:t>*Articolele în gri nu sunt pericole/cauze/declanșatoare legate de climă pentru acest tip de boală</a:t>
              </a:r>
              <a:endParaRPr lang="en-IE" sz="1200" dirty="0"/>
            </a:p>
          </p:txBody>
        </p:sp>
        <p:cxnSp>
          <p:nvCxnSpPr>
            <p:cNvPr id="91" name="Straight Arrow Connector 90">
              <a:extLst>
                <a:ext uri="{FF2B5EF4-FFF2-40B4-BE49-F238E27FC236}">
                  <a16:creationId xmlns:a16="http://schemas.microsoft.com/office/drawing/2014/main" id="{333D8FFD-01D1-B792-59F4-3148A3CFF575}"/>
                </a:ext>
              </a:extLst>
            </p:cNvPr>
            <p:cNvCxnSpPr>
              <a:cxnSpLocks/>
              <a:stCxn id="15" idx="3"/>
              <a:endCxn id="25" idx="1"/>
            </p:cNvCxnSpPr>
            <p:nvPr/>
          </p:nvCxnSpPr>
          <p:spPr>
            <a:xfrm>
              <a:off x="2301003" y="2800591"/>
              <a:ext cx="522394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94" name="Straight Arrow Connector 93">
              <a:extLst>
                <a:ext uri="{FF2B5EF4-FFF2-40B4-BE49-F238E27FC236}">
                  <a16:creationId xmlns:a16="http://schemas.microsoft.com/office/drawing/2014/main" id="{41FCB739-626C-8008-DB43-7AE0CC392500}"/>
                </a:ext>
              </a:extLst>
            </p:cNvPr>
            <p:cNvCxnSpPr>
              <a:cxnSpLocks/>
              <a:stCxn id="15" idx="3"/>
              <a:endCxn id="33" idx="1"/>
            </p:cNvCxnSpPr>
            <p:nvPr/>
          </p:nvCxnSpPr>
          <p:spPr>
            <a:xfrm>
              <a:off x="2301003" y="2800591"/>
              <a:ext cx="5223940" cy="2776092"/>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 name="Straight Arrow Connector 1">
              <a:extLst>
                <a:ext uri="{FF2B5EF4-FFF2-40B4-BE49-F238E27FC236}">
                  <a16:creationId xmlns:a16="http://schemas.microsoft.com/office/drawing/2014/main" id="{9A37AFF2-EF22-475C-5DE1-1A56F9E235AE}"/>
                </a:ext>
              </a:extLst>
            </p:cNvPr>
            <p:cNvCxnSpPr>
              <a:cxnSpLocks/>
              <a:stCxn id="21" idx="3"/>
              <a:endCxn id="24" idx="1"/>
            </p:cNvCxnSpPr>
            <p:nvPr/>
          </p:nvCxnSpPr>
          <p:spPr>
            <a:xfrm flipV="1">
              <a:off x="2404487" y="3200127"/>
              <a:ext cx="5120456" cy="2644873"/>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EB175B8-6CB7-CA32-DF7F-9B4AF4A304FC}"/>
                </a:ext>
              </a:extLst>
            </p:cNvPr>
            <p:cNvSpPr/>
            <p:nvPr/>
          </p:nvSpPr>
          <p:spPr>
            <a:xfrm>
              <a:off x="7467823" y="313206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728347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A98E0544-5CC6-6680-0E53-CA7EF95A0101}"/>
              </a:ext>
            </a:extLst>
          </p:cNvPr>
          <p:cNvGrpSpPr/>
          <p:nvPr/>
        </p:nvGrpSpPr>
        <p:grpSpPr>
          <a:xfrm>
            <a:off x="315004" y="173528"/>
            <a:ext cx="11809211" cy="6242230"/>
            <a:chOff x="315004" y="173528"/>
            <a:chExt cx="11809211" cy="6242230"/>
          </a:xfrm>
        </p:grpSpPr>
        <p:cxnSp>
          <p:nvCxnSpPr>
            <p:cNvPr id="44" name="Straight Arrow Connector 43">
              <a:extLst>
                <a:ext uri="{FF2B5EF4-FFF2-40B4-BE49-F238E27FC236}">
                  <a16:creationId xmlns:a16="http://schemas.microsoft.com/office/drawing/2014/main" id="{25AAF7BB-5673-1D2E-7BD6-425E866D757C}"/>
                </a:ext>
              </a:extLst>
            </p:cNvPr>
            <p:cNvCxnSpPr>
              <a:cxnSpLocks/>
              <a:stCxn id="20" idx="3"/>
              <a:endCxn id="23" idx="1"/>
            </p:cNvCxnSpPr>
            <p:nvPr/>
          </p:nvCxnSpPr>
          <p:spPr>
            <a:xfrm flipV="1">
              <a:off x="2373356" y="2808314"/>
              <a:ext cx="5144056" cy="2637296"/>
            </a:xfrm>
            <a:prstGeom prst="straightConnector1">
              <a:avLst/>
            </a:prstGeom>
            <a:ln w="25400">
              <a:solidFill>
                <a:srgbClr val="7030A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6" name="Straight Arrow Connector 35">
              <a:extLst>
                <a:ext uri="{FF2B5EF4-FFF2-40B4-BE49-F238E27FC236}">
                  <a16:creationId xmlns:a16="http://schemas.microsoft.com/office/drawing/2014/main" id="{459D96C3-6846-45D2-BE65-999E2BFE3EB0}"/>
                </a:ext>
              </a:extLst>
            </p:cNvPr>
            <p:cNvCxnSpPr>
              <a:cxnSpLocks/>
              <a:stCxn id="19" idx="3"/>
              <a:endCxn id="23" idx="1"/>
            </p:cNvCxnSpPr>
            <p:nvPr/>
          </p:nvCxnSpPr>
          <p:spPr>
            <a:xfrm flipV="1">
              <a:off x="2350016" y="2808314"/>
              <a:ext cx="5167396" cy="1981216"/>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8. </a:t>
              </a:r>
              <a:r>
                <a:rPr lang="ro" sz="1400" i="1">
                  <a:solidFill>
                    <a:srgbClr val="FF0000"/>
                  </a:solidFill>
                  <a:cs typeface="Arial" panose="020B0604020202020204" pitchFamily="34" charset="0"/>
                </a:rPr>
                <a:t>Boli infecțioase ale pielii</a:t>
              </a:r>
              <a:r>
                <a:rPr lang="ro" sz="1400" i="1">
                  <a:solidFill>
                    <a:srgbClr val="0070C0"/>
                  </a:solidFill>
                  <a:effectLst/>
                  <a:cs typeface="Arial" panose="020B0604020202020204" pitchFamily="34" charset="0"/>
                </a:rPr>
                <a:t>: </a:t>
              </a:r>
              <a:r>
                <a:rPr lang="ro" sz="1400" i="1">
                  <a:solidFill>
                    <a:srgbClr val="0070C0"/>
                  </a:solidFill>
                  <a:cs typeface="Arial" panose="020B0604020202020204" pitchFamily="34" charset="0"/>
                </a:rPr>
                <a:t>Relațiile cauzale dintre pericolele schimbărilor climatice și cauzele/declanșatorii bolilor*</a:t>
              </a:r>
              <a:r>
                <a:rPr lang="ro" sz="1400" i="1">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pPr rtl="0"/>
              <a:r>
                <a:rPr lang="ro" sz="1600" u="sng"/>
                <a:t>Pericolul schimbărilor climatice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ro" sz="1600" u="sng"/>
                <a:t>Cauzele/declanșatoare ale bolii</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pPr rtl="0"/>
              <a:r>
                <a:rPr lang="ro" sz="1400">
                  <a:solidFill>
                    <a:schemeClr val="tx1"/>
                  </a:solidFill>
                </a:rPr>
                <a:t> Încălzirea</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660087" cy="307777"/>
            </a:xfrm>
            <a:prstGeom prst="rect">
              <a:avLst/>
            </a:prstGeom>
            <a:noFill/>
          </p:spPr>
          <p:txBody>
            <a:bodyPr wrap="none" rtlCol="0">
              <a:spAutoFit/>
            </a:bodyPr>
            <a:lstStyle/>
            <a:p>
              <a:pPr rtl="0"/>
              <a:r>
                <a:rPr lang="en-US" sz="1400" dirty="0" err="1">
                  <a:solidFill>
                    <a:schemeClr val="bg1">
                      <a:lumMod val="75000"/>
                    </a:schemeClr>
                  </a:solidFill>
                </a:rPr>
                <a:t>Insecte</a:t>
              </a:r>
              <a:r>
                <a:rPr lang="en-US" sz="1400" dirty="0">
                  <a:solidFill>
                    <a:schemeClr val="bg1">
                      <a:lumMod val="75000"/>
                    </a:schemeClr>
                  </a:solidFill>
                </a:rPr>
                <a:t> aerogene: </a:t>
              </a:r>
              <a:r>
                <a:rPr lang="en-US" sz="1400" dirty="0" err="1">
                  <a:solidFill>
                    <a:schemeClr val="bg1">
                      <a:lumMod val="75000"/>
                    </a:schemeClr>
                  </a:solidFill>
                </a:rPr>
                <a:t>acarieni</a:t>
              </a:r>
              <a:r>
                <a:rPr lang="en-US" sz="1400" dirty="0">
                  <a:solidFill>
                    <a:schemeClr val="bg1">
                      <a:lumMod val="75000"/>
                    </a:schemeClr>
                  </a:solidFill>
                </a:rPr>
                <a:t> de </a:t>
              </a:r>
              <a:r>
                <a:rPr lang="en-US" sz="1400" dirty="0" err="1">
                  <a:solidFill>
                    <a:schemeClr val="bg1">
                      <a:lumMod val="75000"/>
                    </a:schemeClr>
                  </a:solidFill>
                </a:rPr>
                <a:t>praf</a:t>
              </a:r>
              <a:endParaRPr lang="en-US"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pPr rtl="0"/>
              <a:r>
                <a:rPr lang="ro" sz="1400">
                  <a:solidFill>
                    <a:schemeClr val="tx1"/>
                  </a:solidFill>
                </a:rPr>
                <a:t>secetă</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952429" cy="307777"/>
            </a:xfrm>
            <a:prstGeom prst="rect">
              <a:avLst/>
            </a:prstGeom>
            <a:noFill/>
          </p:spPr>
          <p:txBody>
            <a:bodyPr wrap="none" rtlCol="0">
              <a:spAutoFit/>
            </a:bodyPr>
            <a:lstStyle/>
            <a:p>
              <a:pPr rtl="0"/>
              <a:r>
                <a:rPr lang="it-IT" sz="1400" dirty="0">
                  <a:solidFill>
                    <a:schemeClr val="tx1"/>
                  </a:solidFill>
                </a:rPr>
                <a:t>Agenți patogeni aerogeni: virusuri, bacterii, ciuperci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844365" y="2087175"/>
              <a:ext cx="1453612" cy="307777"/>
            </a:xfrm>
            <a:prstGeom prst="rect">
              <a:avLst/>
            </a:prstGeom>
            <a:noFill/>
          </p:spPr>
          <p:txBody>
            <a:bodyPr wrap="square" rtlCol="0">
              <a:spAutoFit/>
            </a:bodyPr>
            <a:lstStyle/>
            <a:p>
              <a:pPr rtl="0"/>
              <a:r>
                <a:rPr lang="ro" sz="1400" dirty="0">
                  <a:solidFill>
                    <a:schemeClr val="tx1"/>
                  </a:solidFill>
                </a:rPr>
                <a:t>Valuri de căldură</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772460" y="2646702"/>
              <a:ext cx="528543" cy="307777"/>
            </a:xfrm>
            <a:prstGeom prst="rect">
              <a:avLst/>
            </a:prstGeom>
            <a:noFill/>
          </p:spPr>
          <p:txBody>
            <a:bodyPr wrap="none" rtlCol="0">
              <a:spAutoFit/>
            </a:bodyPr>
            <a:lstStyle/>
            <a:p>
              <a:pPr rtl="0"/>
              <a:r>
                <a:rPr lang="ro" sz="1400">
                  <a:solidFill>
                    <a:schemeClr val="bg1">
                      <a:lumMod val="75000"/>
                    </a:schemeClr>
                  </a:solidFill>
                </a:rPr>
                <a:t>Incendii</a:t>
              </a:r>
              <a:endParaRPr lang="en-IE" sz="1400" dirty="0">
                <a:solidFill>
                  <a:schemeClr val="bg1">
                    <a:lumMod val="75000"/>
                  </a:schemeClr>
                </a:solidFill>
              </a:endParaRPr>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pPr rtl="0"/>
              <a:r>
                <a:rPr lang="ro" sz="1400">
                  <a:solidFill>
                    <a:schemeClr val="tx1"/>
                  </a:solidFill>
                </a:rPr>
                <a:t>Precipitații</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416000" y="3640732"/>
              <a:ext cx="885003" cy="307777"/>
            </a:xfrm>
            <a:prstGeom prst="rect">
              <a:avLst/>
            </a:prstGeom>
            <a:noFill/>
          </p:spPr>
          <p:txBody>
            <a:bodyPr wrap="square" rtlCol="0">
              <a:spAutoFit/>
            </a:bodyPr>
            <a:lstStyle/>
            <a:p>
              <a:pPr rtl="0"/>
              <a:r>
                <a:rPr lang="ro" sz="1400" dirty="0"/>
                <a:t>Inundații</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pPr rtl="0"/>
              <a:r>
                <a:rPr lang="ro" sz="1400"/>
                <a:t>Furtuni</a:t>
              </a:r>
              <a:endParaRPr lang="en-IE" sz="1400" dirty="0"/>
            </a:p>
          </p:txBody>
        </p:sp>
        <p:sp>
          <p:nvSpPr>
            <p:cNvPr id="19" name="TextBox 18">
              <a:extLst>
                <a:ext uri="{FF2B5EF4-FFF2-40B4-BE49-F238E27FC236}">
                  <a16:creationId xmlns:a16="http://schemas.microsoft.com/office/drawing/2014/main" id="{DA7F77CF-D74D-42B0-C203-1E09711C70FF}"/>
                </a:ext>
              </a:extLst>
            </p:cNvPr>
            <p:cNvSpPr txBox="1"/>
            <p:nvPr/>
          </p:nvSpPr>
          <p:spPr>
            <a:xfrm>
              <a:off x="404034" y="4635641"/>
              <a:ext cx="1945982" cy="307777"/>
            </a:xfrm>
            <a:prstGeom prst="rect">
              <a:avLst/>
            </a:prstGeom>
            <a:noFill/>
          </p:spPr>
          <p:txBody>
            <a:bodyPr wrap="square" rtlCol="0">
              <a:spAutoFit/>
            </a:bodyPr>
            <a:lstStyle/>
            <a:p>
              <a:pPr rtl="0"/>
              <a:r>
                <a:rPr lang="ro" sz="1400" dirty="0"/>
                <a:t>Creșterea nivelului mării</a:t>
              </a:r>
              <a:endParaRPr lang="en-IE" sz="1400" dirty="0"/>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812356" cy="523220"/>
            </a:xfrm>
            <a:prstGeom prst="rect">
              <a:avLst/>
            </a:prstGeom>
            <a:noFill/>
          </p:spPr>
          <p:txBody>
            <a:bodyPr wrap="square" rtlCol="0">
              <a:spAutoFit/>
            </a:bodyPr>
            <a:lstStyle/>
            <a:p>
              <a:pPr rtl="0"/>
              <a:r>
                <a:rPr lang="ro" sz="1400" dirty="0"/>
                <a:t>Schimbările climatice oceanice</a:t>
              </a:r>
              <a:endParaRPr lang="en-IE" sz="1400" dirty="0"/>
            </a:p>
          </p:txBody>
        </p:sp>
        <p:sp>
          <p:nvSpPr>
            <p:cNvPr id="21" name="TextBox 20">
              <a:extLst>
                <a:ext uri="{FF2B5EF4-FFF2-40B4-BE49-F238E27FC236}">
                  <a16:creationId xmlns:a16="http://schemas.microsoft.com/office/drawing/2014/main" id="{8E40096C-252A-EF16-8770-7EFC9636152A}"/>
                </a:ext>
              </a:extLst>
            </p:cNvPr>
            <p:cNvSpPr txBox="1"/>
            <p:nvPr/>
          </p:nvSpPr>
          <p:spPr>
            <a:xfrm>
              <a:off x="561000" y="5687446"/>
              <a:ext cx="1843487" cy="523220"/>
            </a:xfrm>
            <a:prstGeom prst="rect">
              <a:avLst/>
            </a:prstGeom>
            <a:noFill/>
          </p:spPr>
          <p:txBody>
            <a:bodyPr wrap="square" rtlCol="0">
              <a:spAutoFit/>
            </a:bodyPr>
            <a:lstStyle/>
            <a:p>
              <a:pPr algn="r" rtl="0"/>
              <a:r>
                <a:rPr lang="it-IT" sz="1400" dirty="0"/>
                <a:t>Schimbări naturale ale acoperirii terenului</a:t>
              </a:r>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783822" cy="307777"/>
            </a:xfrm>
            <a:prstGeom prst="rect">
              <a:avLst/>
            </a:prstGeom>
            <a:noFill/>
          </p:spPr>
          <p:txBody>
            <a:bodyPr wrap="none" rtlCol="0">
              <a:spAutoFit/>
            </a:bodyPr>
            <a:lstStyle/>
            <a:p>
              <a:pPr rtl="0"/>
              <a:r>
                <a:rPr lang="en-US" sz="1400" dirty="0" err="1">
                  <a:solidFill>
                    <a:schemeClr val="bg1">
                      <a:lumMod val="75000"/>
                    </a:schemeClr>
                  </a:solidFill>
                </a:rPr>
                <a:t>Păr</a:t>
              </a:r>
              <a:r>
                <a:rPr lang="en-US" sz="1400" dirty="0">
                  <a:solidFill>
                    <a:schemeClr val="bg1">
                      <a:lumMod val="75000"/>
                    </a:schemeClr>
                  </a:solidFill>
                </a:rPr>
                <a:t> /</a:t>
              </a:r>
              <a:r>
                <a:rPr lang="en-US" sz="1400" dirty="0" err="1">
                  <a:solidFill>
                    <a:schemeClr val="bg1">
                      <a:lumMod val="75000"/>
                    </a:schemeClr>
                  </a:solidFill>
                </a:rPr>
                <a:t>blană</a:t>
              </a:r>
              <a:r>
                <a:rPr lang="en-US" sz="1400" dirty="0">
                  <a:solidFill>
                    <a:schemeClr val="bg1">
                      <a:lumMod val="75000"/>
                    </a:schemeClr>
                  </a:solidFill>
                </a:rPr>
                <a:t> de </a:t>
              </a:r>
              <a:r>
                <a:rPr lang="en-US" sz="1400" dirty="0" err="1">
                  <a:solidFill>
                    <a:schemeClr val="bg1">
                      <a:lumMod val="75000"/>
                    </a:schemeClr>
                  </a:solidFill>
                </a:rPr>
                <a:t>animale</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17412" y="2546704"/>
              <a:ext cx="4595768" cy="523220"/>
            </a:xfrm>
            <a:prstGeom prst="rect">
              <a:avLst/>
            </a:prstGeom>
            <a:noFill/>
          </p:spPr>
          <p:txBody>
            <a:bodyPr wrap="square" rtlCol="0">
              <a:spAutoFit/>
            </a:bodyPr>
            <a:lstStyle/>
            <a:p>
              <a:pPr rtl="0"/>
              <a:r>
                <a:rPr lang="ro" sz="1400" dirty="0"/>
                <a:t>Contact: alergeni, agenți patogeni, alimente, substanțe chimice, iritanți</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pPr rtl="0"/>
              <a:r>
                <a:rPr lang="ro" sz="1400"/>
                <a:t>Insecte de contact: venin, larve, acarieni, paraziți</a:t>
              </a:r>
              <a:endParaRPr lang="en-IE" sz="1400" dirty="0"/>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953868" cy="307777"/>
            </a:xfrm>
            <a:prstGeom prst="rect">
              <a:avLst/>
            </a:prstGeom>
            <a:noFill/>
          </p:spPr>
          <p:txBody>
            <a:bodyPr wrap="none" rtlCol="0">
              <a:spAutoFit/>
            </a:bodyPr>
            <a:lstStyle/>
            <a:p>
              <a:pPr rtl="0"/>
              <a:r>
                <a:rPr lang="en-US" sz="1400" dirty="0" err="1">
                  <a:solidFill>
                    <a:schemeClr val="bg1">
                      <a:lumMod val="75000"/>
                    </a:schemeClr>
                  </a:solidFill>
                </a:rPr>
                <a:t>Poluarea</a:t>
              </a:r>
              <a:r>
                <a:rPr lang="en-US" sz="1400" dirty="0">
                  <a:solidFill>
                    <a:schemeClr val="bg1">
                      <a:lumMod val="75000"/>
                    </a:schemeClr>
                  </a:solidFill>
                </a:rPr>
                <a:t> </a:t>
              </a:r>
              <a:r>
                <a:rPr lang="en-US" sz="1400" dirty="0" err="1">
                  <a:solidFill>
                    <a:schemeClr val="bg1">
                      <a:lumMod val="75000"/>
                    </a:schemeClr>
                  </a:solidFill>
                </a:rPr>
                <a:t>aerului</a:t>
              </a:r>
              <a:r>
                <a:rPr lang="en-US" sz="1400" dirty="0">
                  <a:solidFill>
                    <a:schemeClr val="bg1">
                      <a:lumMod val="75000"/>
                    </a:schemeClr>
                  </a:solidFill>
                </a:rPr>
                <a:t> cu gaze</a:t>
              </a:r>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ro" sz="1400">
                  <a:solidFill>
                    <a:schemeClr val="bg1">
                      <a:lumMod val="75000"/>
                    </a:schemeClr>
                  </a:solidFill>
                </a:rPr>
                <a:t>Fiziologia umană: predispoziție genetică, modificări hormonale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ro" sz="1400"/>
                <a:t>Migrația umană</a:t>
              </a:r>
              <a:endParaRPr lang="en-IE" sz="1400" dirty="0"/>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ro" sz="1400" dirty="0"/>
                <a:t>Efecte psihologice: stres, factori psihodermici</a:t>
              </a:r>
              <a:endParaRPr lang="en-IE" sz="1400" dirty="0"/>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ro" sz="1400"/>
                <a:t>Mediul fizic uman: soare, căldură, frig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ro" sz="1400" dirty="0">
                  <a:solidFill>
                    <a:schemeClr val="bg1">
                      <a:lumMod val="75000"/>
                    </a:schemeClr>
                  </a:solidFill>
                </a:rPr>
                <a:t>Particule non-biologice din aer: nisip, praf, fum, PM 2.5</a:t>
              </a:r>
              <a:endParaRPr lang="en-IE" sz="1400" dirty="0">
                <a:solidFill>
                  <a:schemeClr val="bg1">
                    <a:lumMod val="75000"/>
                  </a:schemeClr>
                </a:solidFill>
              </a:endParaRP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2" y="5030350"/>
              <a:ext cx="3881057" cy="307777"/>
            </a:xfrm>
            <a:prstGeom prst="rect">
              <a:avLst/>
            </a:prstGeom>
            <a:noFill/>
          </p:spPr>
          <p:txBody>
            <a:bodyPr wrap="square" rtlCol="0">
              <a:spAutoFit/>
            </a:bodyPr>
            <a:lstStyle/>
            <a:p>
              <a:pPr rtl="0"/>
              <a:r>
                <a:rPr lang="ro" sz="1400" dirty="0">
                  <a:solidFill>
                    <a:schemeClr val="bg1">
                      <a:lumMod val="75000"/>
                    </a:schemeClr>
                  </a:solidFill>
                </a:rPr>
                <a:t>Mod de viata: exercitii fizice, dieta, fumat</a:t>
              </a:r>
              <a:endParaRPr lang="en-IE" sz="1400" dirty="0">
                <a:solidFill>
                  <a:schemeClr val="bg1">
                    <a:lumMod val="75000"/>
                  </a:schemeClr>
                </a:solidFill>
              </a:endParaRPr>
            </a:p>
          </p:txBody>
        </p:sp>
        <p:cxnSp>
          <p:nvCxnSpPr>
            <p:cNvPr id="57" name="Straight Arrow Connector 56">
              <a:extLst>
                <a:ext uri="{FF2B5EF4-FFF2-40B4-BE49-F238E27FC236}">
                  <a16:creationId xmlns:a16="http://schemas.microsoft.com/office/drawing/2014/main" id="{84C727A8-8488-194F-4E8E-EDD143D77387}"/>
                </a:ext>
              </a:extLst>
            </p:cNvPr>
            <p:cNvCxnSpPr>
              <a:cxnSpLocks/>
              <a:endCxn id="24" idx="1"/>
            </p:cNvCxnSpPr>
            <p:nvPr/>
          </p:nvCxnSpPr>
          <p:spPr>
            <a:xfrm>
              <a:off x="2404487" y="1248842"/>
              <a:ext cx="5120456" cy="1951285"/>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en-US" sz="1400" dirty="0" err="1">
                  <a:solidFill>
                    <a:schemeClr val="bg1">
                      <a:lumMod val="75000"/>
                    </a:schemeClr>
                  </a:solidFill>
                </a:rPr>
                <a:t>Particule</a:t>
              </a:r>
              <a:r>
                <a:rPr lang="en-US" sz="1400" dirty="0">
                  <a:solidFill>
                    <a:schemeClr val="bg1">
                      <a:lumMod val="75000"/>
                    </a:schemeClr>
                  </a:solidFill>
                </a:rPr>
                <a:t> </a:t>
              </a:r>
              <a:r>
                <a:rPr lang="en-US" sz="1400" dirty="0" err="1">
                  <a:solidFill>
                    <a:schemeClr val="bg1">
                      <a:lumMod val="75000"/>
                    </a:schemeClr>
                  </a:solidFill>
                </a:rPr>
                <a:t>biologice</a:t>
              </a:r>
              <a:r>
                <a:rPr lang="en-US" sz="1400" dirty="0">
                  <a:solidFill>
                    <a:schemeClr val="bg1">
                      <a:lumMod val="75000"/>
                    </a:schemeClr>
                  </a:solidFill>
                </a:rPr>
                <a:t> aerogene: </a:t>
              </a:r>
              <a:r>
                <a:rPr lang="en-US" sz="1400" dirty="0" err="1">
                  <a:solidFill>
                    <a:schemeClr val="bg1">
                      <a:lumMod val="75000"/>
                    </a:schemeClr>
                  </a:solidFill>
                </a:rPr>
                <a:t>polen</a:t>
              </a:r>
              <a:r>
                <a:rPr lang="en-US" sz="1400" dirty="0">
                  <a:solidFill>
                    <a:schemeClr val="bg1">
                      <a:lumMod val="75000"/>
                    </a:schemeClr>
                  </a:solidFill>
                </a:rPr>
                <a:t>, </a:t>
              </a:r>
              <a:r>
                <a:rPr lang="en-US" sz="1400" dirty="0" err="1">
                  <a:solidFill>
                    <a:schemeClr val="bg1">
                      <a:lumMod val="75000"/>
                    </a:schemeClr>
                  </a:solidFill>
                </a:rPr>
                <a:t>spori</a:t>
              </a:r>
              <a:endParaRPr lang="en-US" sz="1400" dirty="0">
                <a:solidFill>
                  <a:schemeClr val="bg1">
                    <a:lumMod val="75000"/>
                  </a:schemeClr>
                </a:solidFill>
              </a:endParaRPr>
            </a:p>
          </p:txBody>
        </p:sp>
        <p:cxnSp>
          <p:nvCxnSpPr>
            <p:cNvPr id="73" name="Straight Arrow Connector 72">
              <a:extLst>
                <a:ext uri="{FF2B5EF4-FFF2-40B4-BE49-F238E27FC236}">
                  <a16:creationId xmlns:a16="http://schemas.microsoft.com/office/drawing/2014/main" id="{BD9E691F-21BD-6406-7B41-C7D66A42AA45}"/>
                </a:ext>
              </a:extLst>
            </p:cNvPr>
            <p:cNvCxnSpPr>
              <a:cxnSpLocks/>
              <a:endCxn id="32" idx="1"/>
            </p:cNvCxnSpPr>
            <p:nvPr/>
          </p:nvCxnSpPr>
          <p:spPr>
            <a:xfrm>
              <a:off x="2400983" y="1236267"/>
              <a:ext cx="5123960" cy="3108443"/>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7" name="Straight Arrow Connector 76">
              <a:extLst>
                <a:ext uri="{FF2B5EF4-FFF2-40B4-BE49-F238E27FC236}">
                  <a16:creationId xmlns:a16="http://schemas.microsoft.com/office/drawing/2014/main" id="{E2D0C324-A765-FDEB-BCBF-85CF2CB8F310}"/>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8" name="Straight Arrow Connector 87">
              <a:extLst>
                <a:ext uri="{FF2B5EF4-FFF2-40B4-BE49-F238E27FC236}">
                  <a16:creationId xmlns:a16="http://schemas.microsoft.com/office/drawing/2014/main" id="{DC2231E8-7BB4-1272-E618-42A621B083DD}"/>
                </a:ext>
              </a:extLst>
            </p:cNvPr>
            <p:cNvCxnSpPr>
              <a:cxnSpLocks/>
              <a:stCxn id="10" idx="3"/>
              <a:endCxn id="32" idx="1"/>
            </p:cNvCxnSpPr>
            <p:nvPr/>
          </p:nvCxnSpPr>
          <p:spPr>
            <a:xfrm>
              <a:off x="2344476" y="1742778"/>
              <a:ext cx="5180467" cy="2601932"/>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28" name="Straight Arrow Connector 27">
              <a:extLst>
                <a:ext uri="{FF2B5EF4-FFF2-40B4-BE49-F238E27FC236}">
                  <a16:creationId xmlns:a16="http://schemas.microsoft.com/office/drawing/2014/main" id="{07689B6C-9B7E-78E2-E973-38252E05D18B}"/>
                </a:ext>
              </a:extLst>
            </p:cNvPr>
            <p:cNvCxnSpPr>
              <a:cxnSpLocks/>
              <a:stCxn id="14" idx="3"/>
              <a:endCxn id="24" idx="1"/>
            </p:cNvCxnSpPr>
            <p:nvPr/>
          </p:nvCxnSpPr>
          <p:spPr>
            <a:xfrm>
              <a:off x="2297977" y="2241064"/>
              <a:ext cx="5226966" cy="959063"/>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5" name="Straight Arrow Connector 34">
              <a:extLst>
                <a:ext uri="{FF2B5EF4-FFF2-40B4-BE49-F238E27FC236}">
                  <a16:creationId xmlns:a16="http://schemas.microsoft.com/office/drawing/2014/main" id="{6020FD72-E8E7-30D0-9386-0D005702BE0D}"/>
                </a:ext>
              </a:extLst>
            </p:cNvPr>
            <p:cNvCxnSpPr>
              <a:cxnSpLocks/>
              <a:stCxn id="14" idx="3"/>
              <a:endCxn id="32" idx="1"/>
            </p:cNvCxnSpPr>
            <p:nvPr/>
          </p:nvCxnSpPr>
          <p:spPr>
            <a:xfrm>
              <a:off x="2297977" y="2241064"/>
              <a:ext cx="5226966"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23" idx="1"/>
            </p:cNvCxnSpPr>
            <p:nvPr/>
          </p:nvCxnSpPr>
          <p:spPr>
            <a:xfrm>
              <a:off x="2297977" y="2241064"/>
              <a:ext cx="5219435" cy="567250"/>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11" idx="1"/>
            </p:cNvCxnSpPr>
            <p:nvPr/>
          </p:nvCxnSpPr>
          <p:spPr>
            <a:xfrm flipV="1">
              <a:off x="2294398" y="1613229"/>
              <a:ext cx="5234049" cy="168250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808314"/>
              <a:ext cx="5216409" cy="986307"/>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5" name="Straight Arrow Connector 54">
              <a:extLst>
                <a:ext uri="{FF2B5EF4-FFF2-40B4-BE49-F238E27FC236}">
                  <a16:creationId xmlns:a16="http://schemas.microsoft.com/office/drawing/2014/main" id="{6781481F-7D95-7763-70B6-E8BFE6649430}"/>
                </a:ext>
              </a:extLst>
            </p:cNvPr>
            <p:cNvCxnSpPr>
              <a:cxnSpLocks/>
              <a:stCxn id="17" idx="3"/>
              <a:endCxn id="24" idx="1"/>
            </p:cNvCxnSpPr>
            <p:nvPr/>
          </p:nvCxnSpPr>
          <p:spPr>
            <a:xfrm flipV="1">
              <a:off x="2301003" y="3200127"/>
              <a:ext cx="5223940" cy="594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0" name="Straight Arrow Connector 59">
              <a:extLst>
                <a:ext uri="{FF2B5EF4-FFF2-40B4-BE49-F238E27FC236}">
                  <a16:creationId xmlns:a16="http://schemas.microsoft.com/office/drawing/2014/main" id="{92408660-22BA-EB23-135C-721124F926A3}"/>
                </a:ext>
              </a:extLst>
            </p:cNvPr>
            <p:cNvCxnSpPr>
              <a:cxnSpLocks/>
              <a:stCxn id="18" idx="3"/>
              <a:endCxn id="11" idx="1"/>
            </p:cNvCxnSpPr>
            <p:nvPr/>
          </p:nvCxnSpPr>
          <p:spPr>
            <a:xfrm flipV="1">
              <a:off x="2301003" y="1613229"/>
              <a:ext cx="5227444" cy="2672855"/>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67" name="Straight Arrow Connector 66">
              <a:extLst>
                <a:ext uri="{FF2B5EF4-FFF2-40B4-BE49-F238E27FC236}">
                  <a16:creationId xmlns:a16="http://schemas.microsoft.com/office/drawing/2014/main" id="{6B247783-2BA8-B736-586A-7720C30DC485}"/>
                </a:ext>
              </a:extLst>
            </p:cNvPr>
            <p:cNvCxnSpPr>
              <a:cxnSpLocks/>
              <a:stCxn id="19" idx="3"/>
              <a:endCxn id="27" idx="1"/>
            </p:cNvCxnSpPr>
            <p:nvPr/>
          </p:nvCxnSpPr>
          <p:spPr>
            <a:xfrm flipV="1">
              <a:off x="2350016" y="3965339"/>
              <a:ext cx="5174927" cy="824191"/>
            </a:xfrm>
            <a:prstGeom prst="straightConnector1">
              <a:avLst/>
            </a:prstGeom>
            <a:ln w="25400">
              <a:solidFill>
                <a:schemeClr val="accent5">
                  <a:lumMod val="60000"/>
                  <a:lumOff val="4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0" name="Straight Arrow Connector 69">
              <a:extLst>
                <a:ext uri="{FF2B5EF4-FFF2-40B4-BE49-F238E27FC236}">
                  <a16:creationId xmlns:a16="http://schemas.microsoft.com/office/drawing/2014/main" id="{2E3AC638-6E9D-1AA9-C159-7DC641972E49}"/>
                </a:ext>
              </a:extLst>
            </p:cNvPr>
            <p:cNvCxnSpPr>
              <a:cxnSpLocks/>
              <a:stCxn id="17" idx="3"/>
              <a:endCxn id="11" idx="1"/>
            </p:cNvCxnSpPr>
            <p:nvPr/>
          </p:nvCxnSpPr>
          <p:spPr>
            <a:xfrm flipV="1">
              <a:off x="2301003" y="1613229"/>
              <a:ext cx="5227444" cy="218139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27" idx="1"/>
            </p:cNvCxnSpPr>
            <p:nvPr/>
          </p:nvCxnSpPr>
          <p:spPr>
            <a:xfrm flipV="1">
              <a:off x="2404487" y="3965339"/>
              <a:ext cx="5120456" cy="1983717"/>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2" name="Flowchart: Connector 81">
              <a:extLst>
                <a:ext uri="{FF2B5EF4-FFF2-40B4-BE49-F238E27FC236}">
                  <a16:creationId xmlns:a16="http://schemas.microsoft.com/office/drawing/2014/main" id="{B70A1701-2D02-A7CC-46AC-1464840662AA}"/>
                </a:ext>
              </a:extLst>
            </p:cNvPr>
            <p:cNvSpPr/>
            <p:nvPr/>
          </p:nvSpPr>
          <p:spPr>
            <a:xfrm>
              <a:off x="7475394" y="154629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13" name="Straight Arrow Connector 12">
              <a:extLst>
                <a:ext uri="{FF2B5EF4-FFF2-40B4-BE49-F238E27FC236}">
                  <a16:creationId xmlns:a16="http://schemas.microsoft.com/office/drawing/2014/main" id="{78F0FAF7-CB0A-34DA-4015-6E4B69B5E20F}"/>
                </a:ext>
              </a:extLst>
            </p:cNvPr>
            <p:cNvCxnSpPr>
              <a:cxnSpLocks/>
              <a:stCxn id="10" idx="3"/>
              <a:endCxn id="27" idx="1"/>
            </p:cNvCxnSpPr>
            <p:nvPr/>
          </p:nvCxnSpPr>
          <p:spPr>
            <a:xfrm>
              <a:off x="2344476" y="1742778"/>
              <a:ext cx="5180467" cy="222256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304144" cy="276999"/>
            </a:xfrm>
            <a:prstGeom prst="rect">
              <a:avLst/>
            </a:prstGeom>
            <a:noFill/>
          </p:spPr>
          <p:txBody>
            <a:bodyPr wrap="none" rtlCol="0">
              <a:spAutoFit/>
            </a:bodyPr>
            <a:lstStyle/>
            <a:p>
              <a:pPr rtl="0"/>
              <a:r>
                <a:rPr lang="ro" sz="1200"/>
                <a:t>*Articolele în gri nu sunt pericole/cauze/declanșatoare legate de climă pentru acest tip de boală</a:t>
              </a:r>
              <a:endParaRPr lang="en-IE" sz="1200" dirty="0"/>
            </a:p>
          </p:txBody>
        </p:sp>
        <p:cxnSp>
          <p:nvCxnSpPr>
            <p:cNvPr id="105" name="Straight Arrow Connector 104">
              <a:extLst>
                <a:ext uri="{FF2B5EF4-FFF2-40B4-BE49-F238E27FC236}">
                  <a16:creationId xmlns:a16="http://schemas.microsoft.com/office/drawing/2014/main" id="{A032DAEA-A580-2EEA-DE1D-64619280A2BF}"/>
                </a:ext>
              </a:extLst>
            </p:cNvPr>
            <p:cNvCxnSpPr>
              <a:cxnSpLocks/>
              <a:stCxn id="16" idx="3"/>
              <a:endCxn id="23" idx="1"/>
            </p:cNvCxnSpPr>
            <p:nvPr/>
          </p:nvCxnSpPr>
          <p:spPr>
            <a:xfrm flipV="1">
              <a:off x="2294398" y="2808314"/>
              <a:ext cx="5223014" cy="487423"/>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108" name="Straight Arrow Connector 107">
              <a:extLst>
                <a:ext uri="{FF2B5EF4-FFF2-40B4-BE49-F238E27FC236}">
                  <a16:creationId xmlns:a16="http://schemas.microsoft.com/office/drawing/2014/main" id="{CE626715-5792-DC8C-76E0-FAB2C9A9407A}"/>
                </a:ext>
              </a:extLst>
            </p:cNvPr>
            <p:cNvCxnSpPr>
              <a:cxnSpLocks/>
              <a:stCxn id="16" idx="3"/>
              <a:endCxn id="24" idx="1"/>
            </p:cNvCxnSpPr>
            <p:nvPr/>
          </p:nvCxnSpPr>
          <p:spPr>
            <a:xfrm flipV="1">
              <a:off x="2294398" y="3200127"/>
              <a:ext cx="5230545" cy="95610"/>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93" name="Flowchart: Connector 92">
              <a:extLst>
                <a:ext uri="{FF2B5EF4-FFF2-40B4-BE49-F238E27FC236}">
                  <a16:creationId xmlns:a16="http://schemas.microsoft.com/office/drawing/2014/main" id="{5696DD2A-B47E-F4F2-0876-52B538D77C4B}"/>
                </a:ext>
              </a:extLst>
            </p:cNvPr>
            <p:cNvSpPr/>
            <p:nvPr/>
          </p:nvSpPr>
          <p:spPr>
            <a:xfrm>
              <a:off x="7474671" y="3134344"/>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92" name="Flowchart: Connector 91">
              <a:extLst>
                <a:ext uri="{FF2B5EF4-FFF2-40B4-BE49-F238E27FC236}">
                  <a16:creationId xmlns:a16="http://schemas.microsoft.com/office/drawing/2014/main" id="{A1A00A9B-B3D4-F3B6-99E7-1785E915B774}"/>
                </a:ext>
              </a:extLst>
            </p:cNvPr>
            <p:cNvSpPr/>
            <p:nvPr/>
          </p:nvSpPr>
          <p:spPr>
            <a:xfrm>
              <a:off x="7475203" y="3902183"/>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89" name="Flowchart: Connector 88">
              <a:extLst>
                <a:ext uri="{FF2B5EF4-FFF2-40B4-BE49-F238E27FC236}">
                  <a16:creationId xmlns:a16="http://schemas.microsoft.com/office/drawing/2014/main" id="{14130578-392A-2B68-313B-07DF9EB30A86}"/>
                </a:ext>
              </a:extLst>
            </p:cNvPr>
            <p:cNvSpPr/>
            <p:nvPr/>
          </p:nvSpPr>
          <p:spPr>
            <a:xfrm>
              <a:off x="7484009" y="4282697"/>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2" name="Straight Arrow Connector 1">
              <a:extLst>
                <a:ext uri="{FF2B5EF4-FFF2-40B4-BE49-F238E27FC236}">
                  <a16:creationId xmlns:a16="http://schemas.microsoft.com/office/drawing/2014/main" id="{51ABADA3-2B49-1F71-0E3F-E0D33E8470B5}"/>
                </a:ext>
              </a:extLst>
            </p:cNvPr>
            <p:cNvCxnSpPr>
              <a:cxnSpLocks/>
              <a:stCxn id="14" idx="3"/>
              <a:endCxn id="29" idx="1"/>
            </p:cNvCxnSpPr>
            <p:nvPr/>
          </p:nvCxnSpPr>
          <p:spPr>
            <a:xfrm>
              <a:off x="2297977" y="2241064"/>
              <a:ext cx="5226966" cy="3744051"/>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8" name="Straight Arrow Connector 7">
              <a:extLst>
                <a:ext uri="{FF2B5EF4-FFF2-40B4-BE49-F238E27FC236}">
                  <a16:creationId xmlns:a16="http://schemas.microsoft.com/office/drawing/2014/main" id="{5A60A45C-A56C-B263-1904-F77CEEF9C939}"/>
                </a:ext>
              </a:extLst>
            </p:cNvPr>
            <p:cNvCxnSpPr>
              <a:cxnSpLocks/>
              <a:stCxn id="17" idx="3"/>
              <a:endCxn id="29" idx="1"/>
            </p:cNvCxnSpPr>
            <p:nvPr/>
          </p:nvCxnSpPr>
          <p:spPr>
            <a:xfrm>
              <a:off x="2301003" y="3794621"/>
              <a:ext cx="5223940" cy="2190494"/>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1" name="Straight Arrow Connector 30">
              <a:extLst>
                <a:ext uri="{FF2B5EF4-FFF2-40B4-BE49-F238E27FC236}">
                  <a16:creationId xmlns:a16="http://schemas.microsoft.com/office/drawing/2014/main" id="{42E6D455-C79D-0F53-7433-3401EF778FF4}"/>
                </a:ext>
              </a:extLst>
            </p:cNvPr>
            <p:cNvCxnSpPr>
              <a:cxnSpLocks/>
              <a:stCxn id="18" idx="3"/>
              <a:endCxn id="29" idx="1"/>
            </p:cNvCxnSpPr>
            <p:nvPr/>
          </p:nvCxnSpPr>
          <p:spPr>
            <a:xfrm>
              <a:off x="2301003" y="4286084"/>
              <a:ext cx="5223940" cy="1699031"/>
            </a:xfrm>
            <a:prstGeom prst="straightConnector1">
              <a:avLst/>
            </a:prstGeom>
            <a:ln w="25400">
              <a:solidFill>
                <a:schemeClr val="accent2"/>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40" name="Flowchart: Connector 39">
              <a:extLst>
                <a:ext uri="{FF2B5EF4-FFF2-40B4-BE49-F238E27FC236}">
                  <a16:creationId xmlns:a16="http://schemas.microsoft.com/office/drawing/2014/main" id="{6F69CE3B-4BD6-8FD5-8246-77A8D35CA403}"/>
                </a:ext>
              </a:extLst>
            </p:cNvPr>
            <p:cNvSpPr/>
            <p:nvPr/>
          </p:nvSpPr>
          <p:spPr>
            <a:xfrm>
              <a:off x="7470163" y="5924686"/>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3" name="Straight Arrow Connector 2">
              <a:extLst>
                <a:ext uri="{FF2B5EF4-FFF2-40B4-BE49-F238E27FC236}">
                  <a16:creationId xmlns:a16="http://schemas.microsoft.com/office/drawing/2014/main" id="{43968746-5000-3BE0-8DBE-91B0E20F1F0E}"/>
                </a:ext>
              </a:extLst>
            </p:cNvPr>
            <p:cNvCxnSpPr>
              <a:cxnSpLocks/>
              <a:stCxn id="7" idx="3"/>
              <a:endCxn id="23" idx="1"/>
            </p:cNvCxnSpPr>
            <p:nvPr/>
          </p:nvCxnSpPr>
          <p:spPr>
            <a:xfrm>
              <a:off x="2404487" y="1244493"/>
              <a:ext cx="5112925" cy="1563821"/>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84" name="Flowchart: Connector 83">
              <a:extLst>
                <a:ext uri="{FF2B5EF4-FFF2-40B4-BE49-F238E27FC236}">
                  <a16:creationId xmlns:a16="http://schemas.microsoft.com/office/drawing/2014/main" id="{4D49495B-3E6E-AD03-A77A-B51BA83B1003}"/>
                </a:ext>
              </a:extLst>
            </p:cNvPr>
            <p:cNvSpPr/>
            <p:nvPr/>
          </p:nvSpPr>
          <p:spPr>
            <a:xfrm>
              <a:off x="7484009" y="2734528"/>
              <a:ext cx="109560"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11884844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9E69417-5D39-2560-617F-E54A6DA6E003}"/>
              </a:ext>
            </a:extLst>
          </p:cNvPr>
          <p:cNvGrpSpPr/>
          <p:nvPr/>
        </p:nvGrpSpPr>
        <p:grpSpPr>
          <a:xfrm>
            <a:off x="315004" y="173528"/>
            <a:ext cx="11809211" cy="6242230"/>
            <a:chOff x="315004" y="173528"/>
            <a:chExt cx="11809211" cy="6242230"/>
          </a:xfrm>
        </p:grpSpPr>
        <p:sp>
          <p:nvSpPr>
            <p:cNvPr id="80" name="TextBox 79">
              <a:extLst>
                <a:ext uri="{FF2B5EF4-FFF2-40B4-BE49-F238E27FC236}">
                  <a16:creationId xmlns:a16="http://schemas.microsoft.com/office/drawing/2014/main" id="{78D15F9B-413C-45EE-4427-914E088AC8A4}"/>
                </a:ext>
              </a:extLst>
            </p:cNvPr>
            <p:cNvSpPr txBox="1"/>
            <p:nvPr/>
          </p:nvSpPr>
          <p:spPr>
            <a:xfrm>
              <a:off x="2052794" y="173528"/>
              <a:ext cx="9443206"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9. </a:t>
              </a:r>
              <a:r>
                <a:rPr lang="ro" sz="1400" i="1">
                  <a:solidFill>
                    <a:srgbClr val="FF0000"/>
                  </a:solidFill>
                  <a:effectLst/>
                  <a:cs typeface="Arial" panose="020B0604020202020204" pitchFamily="34" charset="0"/>
                </a:rPr>
                <a:t>Tulburări maligne ale pielii</a:t>
              </a:r>
              <a:r>
                <a:rPr lang="ro" sz="1400" i="1">
                  <a:solidFill>
                    <a:srgbClr val="0070C0"/>
                  </a:solidFill>
                  <a:effectLst/>
                  <a:cs typeface="Arial" panose="020B0604020202020204" pitchFamily="34" charset="0"/>
                </a:rPr>
                <a:t>: </a:t>
              </a:r>
              <a:r>
                <a:rPr lang="ro" sz="1400" i="1">
                  <a:solidFill>
                    <a:srgbClr val="0070C0"/>
                  </a:solidFill>
                  <a:cs typeface="Arial" panose="020B0604020202020204" pitchFamily="34" charset="0"/>
                </a:rPr>
                <a:t>Relațiile cauzale dintre pericolele schimbărilor climatice și cauzele/declanșatorii bolilor*</a:t>
              </a:r>
              <a:r>
                <a:rPr lang="ro" sz="1400" i="1">
                  <a:solidFill>
                    <a:srgbClr val="0070C0"/>
                  </a:solidFill>
                  <a:effectLst/>
                  <a:cs typeface="Arial" panose="020B0604020202020204" pitchFamily="34" charset="0"/>
                </a:rPr>
                <a:t> </a:t>
              </a:r>
            </a:p>
          </p:txBody>
        </p:sp>
        <p:sp>
          <p:nvSpPr>
            <p:cNvPr id="4" name="TextBox 3">
              <a:extLst>
                <a:ext uri="{FF2B5EF4-FFF2-40B4-BE49-F238E27FC236}">
                  <a16:creationId xmlns:a16="http://schemas.microsoft.com/office/drawing/2014/main" id="{629EC338-4702-97A3-A225-AEC6EDB46DC4}"/>
                </a:ext>
              </a:extLst>
            </p:cNvPr>
            <p:cNvSpPr txBox="1"/>
            <p:nvPr/>
          </p:nvSpPr>
          <p:spPr>
            <a:xfrm>
              <a:off x="404034" y="628078"/>
              <a:ext cx="2102948" cy="338554"/>
            </a:xfrm>
            <a:prstGeom prst="rect">
              <a:avLst/>
            </a:prstGeom>
            <a:noFill/>
          </p:spPr>
          <p:txBody>
            <a:bodyPr wrap="none" rtlCol="0">
              <a:spAutoFit/>
            </a:bodyPr>
            <a:lstStyle/>
            <a:p>
              <a:pPr rtl="0"/>
              <a:r>
                <a:rPr lang="ro" sz="1600" u="sng"/>
                <a:t>Pericolul schimbărilor climatice</a:t>
              </a:r>
              <a:endParaRPr lang="en-IE" sz="1600" u="sng" dirty="0"/>
            </a:p>
          </p:txBody>
        </p:sp>
        <p:sp>
          <p:nvSpPr>
            <p:cNvPr id="6" name="TextBox 5">
              <a:extLst>
                <a:ext uri="{FF2B5EF4-FFF2-40B4-BE49-F238E27FC236}">
                  <a16:creationId xmlns:a16="http://schemas.microsoft.com/office/drawing/2014/main" id="{554356C5-A09F-1DE0-7210-58EB5985F78E}"/>
                </a:ext>
              </a:extLst>
            </p:cNvPr>
            <p:cNvSpPr txBox="1"/>
            <p:nvPr/>
          </p:nvSpPr>
          <p:spPr>
            <a:xfrm>
              <a:off x="7528447" y="618626"/>
              <a:ext cx="2130455" cy="338554"/>
            </a:xfrm>
            <a:prstGeom prst="rect">
              <a:avLst/>
            </a:prstGeom>
            <a:noFill/>
          </p:spPr>
          <p:txBody>
            <a:bodyPr wrap="none" rtlCol="0">
              <a:spAutoFit/>
            </a:bodyPr>
            <a:lstStyle/>
            <a:p>
              <a:pPr marL="0" indent="0" rtl="0">
                <a:buNone/>
              </a:pPr>
              <a:r>
                <a:rPr lang="ro" sz="1600" u="sng"/>
                <a:t>Cauzele/declanșatoare ale bolii</a:t>
              </a:r>
            </a:p>
          </p:txBody>
        </p:sp>
        <p:sp>
          <p:nvSpPr>
            <p:cNvPr id="7" name="TextBox 6">
              <a:extLst>
                <a:ext uri="{FF2B5EF4-FFF2-40B4-BE49-F238E27FC236}">
                  <a16:creationId xmlns:a16="http://schemas.microsoft.com/office/drawing/2014/main" id="{9CAE93DA-C50D-AD7F-E186-3685ADDA0351}"/>
                </a:ext>
              </a:extLst>
            </p:cNvPr>
            <p:cNvSpPr txBox="1"/>
            <p:nvPr/>
          </p:nvSpPr>
          <p:spPr>
            <a:xfrm>
              <a:off x="1512704" y="1090604"/>
              <a:ext cx="891783" cy="307777"/>
            </a:xfrm>
            <a:prstGeom prst="rect">
              <a:avLst/>
            </a:prstGeom>
            <a:noFill/>
          </p:spPr>
          <p:txBody>
            <a:bodyPr wrap="none" rtlCol="0">
              <a:spAutoFit/>
            </a:bodyPr>
            <a:lstStyle/>
            <a:p>
              <a:pPr rtl="0"/>
              <a:r>
                <a:rPr lang="ro" sz="1400">
                  <a:solidFill>
                    <a:schemeClr val="tx1"/>
                  </a:solidFill>
                </a:rPr>
                <a:t> Încălzirea</a:t>
              </a:r>
              <a:endParaRPr lang="en-IE" sz="1400" dirty="0"/>
            </a:p>
          </p:txBody>
        </p:sp>
        <p:sp>
          <p:nvSpPr>
            <p:cNvPr id="9" name="TextBox 8">
              <a:extLst>
                <a:ext uri="{FF2B5EF4-FFF2-40B4-BE49-F238E27FC236}">
                  <a16:creationId xmlns:a16="http://schemas.microsoft.com/office/drawing/2014/main" id="{FEC354F7-95DC-8E68-3261-DE03F3B7D50F}"/>
                </a:ext>
              </a:extLst>
            </p:cNvPr>
            <p:cNvSpPr txBox="1"/>
            <p:nvPr/>
          </p:nvSpPr>
          <p:spPr>
            <a:xfrm>
              <a:off x="7528447" y="1090604"/>
              <a:ext cx="2660087" cy="307777"/>
            </a:xfrm>
            <a:prstGeom prst="rect">
              <a:avLst/>
            </a:prstGeom>
            <a:noFill/>
          </p:spPr>
          <p:txBody>
            <a:bodyPr wrap="none" rtlCol="0">
              <a:spAutoFit/>
            </a:bodyPr>
            <a:lstStyle/>
            <a:p>
              <a:pPr rtl="0"/>
              <a:r>
                <a:rPr lang="en-US" sz="1400" dirty="0" err="1">
                  <a:solidFill>
                    <a:schemeClr val="bg1">
                      <a:lumMod val="75000"/>
                    </a:schemeClr>
                  </a:solidFill>
                </a:rPr>
                <a:t>Insecte</a:t>
              </a:r>
              <a:r>
                <a:rPr lang="en-US" sz="1400" dirty="0">
                  <a:solidFill>
                    <a:schemeClr val="bg1">
                      <a:lumMod val="75000"/>
                    </a:schemeClr>
                  </a:solidFill>
                </a:rPr>
                <a:t> aerogene: </a:t>
              </a:r>
              <a:r>
                <a:rPr lang="en-US" sz="1400" dirty="0" err="1">
                  <a:solidFill>
                    <a:schemeClr val="bg1">
                      <a:lumMod val="75000"/>
                    </a:schemeClr>
                  </a:solidFill>
                </a:rPr>
                <a:t>acarieni</a:t>
              </a:r>
              <a:r>
                <a:rPr lang="en-US" sz="1400" dirty="0">
                  <a:solidFill>
                    <a:schemeClr val="bg1">
                      <a:lumMod val="75000"/>
                    </a:schemeClr>
                  </a:solidFill>
                </a:rPr>
                <a:t> de </a:t>
              </a:r>
              <a:r>
                <a:rPr lang="en-US" sz="1400" dirty="0" err="1">
                  <a:solidFill>
                    <a:schemeClr val="bg1">
                      <a:lumMod val="75000"/>
                    </a:schemeClr>
                  </a:solidFill>
                </a:rPr>
                <a:t>praf</a:t>
              </a:r>
              <a:endParaRPr lang="en-US" sz="1400" dirty="0">
                <a:solidFill>
                  <a:schemeClr val="bg1">
                    <a:lumMod val="75000"/>
                  </a:schemeClr>
                </a:solidFill>
              </a:endParaRPr>
            </a:p>
          </p:txBody>
        </p:sp>
        <p:sp>
          <p:nvSpPr>
            <p:cNvPr id="10" name="TextBox 9">
              <a:extLst>
                <a:ext uri="{FF2B5EF4-FFF2-40B4-BE49-F238E27FC236}">
                  <a16:creationId xmlns:a16="http://schemas.microsoft.com/office/drawing/2014/main" id="{1DA46DC7-0F8F-A2F6-9740-32257091C88E}"/>
                </a:ext>
              </a:extLst>
            </p:cNvPr>
            <p:cNvSpPr txBox="1"/>
            <p:nvPr/>
          </p:nvSpPr>
          <p:spPr>
            <a:xfrm>
              <a:off x="1561633" y="1588889"/>
              <a:ext cx="782843" cy="307777"/>
            </a:xfrm>
            <a:prstGeom prst="rect">
              <a:avLst/>
            </a:prstGeom>
            <a:noFill/>
          </p:spPr>
          <p:txBody>
            <a:bodyPr wrap="none" rtlCol="0">
              <a:spAutoFit/>
            </a:bodyPr>
            <a:lstStyle/>
            <a:p>
              <a:pPr rtl="0"/>
              <a:r>
                <a:rPr lang="ro" sz="1400">
                  <a:solidFill>
                    <a:schemeClr val="tx1"/>
                  </a:solidFill>
                </a:rPr>
                <a:t>secetă</a:t>
              </a:r>
              <a:endParaRPr lang="en-IE" sz="1400" dirty="0"/>
            </a:p>
          </p:txBody>
        </p:sp>
        <p:sp>
          <p:nvSpPr>
            <p:cNvPr id="11" name="TextBox 10">
              <a:extLst>
                <a:ext uri="{FF2B5EF4-FFF2-40B4-BE49-F238E27FC236}">
                  <a16:creationId xmlns:a16="http://schemas.microsoft.com/office/drawing/2014/main" id="{620CE5ED-75A3-824D-35D1-C2DBA568D9BB}"/>
                </a:ext>
              </a:extLst>
            </p:cNvPr>
            <p:cNvSpPr txBox="1"/>
            <p:nvPr/>
          </p:nvSpPr>
          <p:spPr>
            <a:xfrm>
              <a:off x="7528447" y="1459340"/>
              <a:ext cx="3952429" cy="307777"/>
            </a:xfrm>
            <a:prstGeom prst="rect">
              <a:avLst/>
            </a:prstGeom>
            <a:noFill/>
          </p:spPr>
          <p:txBody>
            <a:bodyPr wrap="none" rtlCol="0">
              <a:spAutoFit/>
            </a:bodyPr>
            <a:lstStyle/>
            <a:p>
              <a:pPr rtl="0"/>
              <a:r>
                <a:rPr lang="it-IT" sz="1400" dirty="0">
                  <a:solidFill>
                    <a:schemeClr val="bg1">
                      <a:lumMod val="75000"/>
                    </a:schemeClr>
                  </a:solidFill>
                </a:rPr>
                <a:t>Agenți patogeni aerogeni: virusuri, bacterii, ciuperci</a:t>
              </a:r>
            </a:p>
          </p:txBody>
        </p:sp>
        <p:sp>
          <p:nvSpPr>
            <p:cNvPr id="14" name="TextBox 13">
              <a:extLst>
                <a:ext uri="{FF2B5EF4-FFF2-40B4-BE49-F238E27FC236}">
                  <a16:creationId xmlns:a16="http://schemas.microsoft.com/office/drawing/2014/main" id="{EB93BF5F-E082-BF1D-FA17-6EF022FFF33C}"/>
                </a:ext>
              </a:extLst>
            </p:cNvPr>
            <p:cNvSpPr txBox="1"/>
            <p:nvPr/>
          </p:nvSpPr>
          <p:spPr>
            <a:xfrm>
              <a:off x="884333" y="2087175"/>
              <a:ext cx="1413643" cy="307777"/>
            </a:xfrm>
            <a:prstGeom prst="rect">
              <a:avLst/>
            </a:prstGeom>
            <a:noFill/>
          </p:spPr>
          <p:txBody>
            <a:bodyPr wrap="square" rtlCol="0">
              <a:spAutoFit/>
            </a:bodyPr>
            <a:lstStyle/>
            <a:p>
              <a:pPr rtl="0"/>
              <a:r>
                <a:rPr lang="ro" sz="1400" dirty="0">
                  <a:solidFill>
                    <a:schemeClr val="tx1"/>
                  </a:solidFill>
                </a:rPr>
                <a:t>Valuri de căldură</a:t>
              </a:r>
              <a:endParaRPr lang="en-IE" sz="1400" dirty="0"/>
            </a:p>
          </p:txBody>
        </p:sp>
        <p:sp>
          <p:nvSpPr>
            <p:cNvPr id="15" name="TextBox 14">
              <a:extLst>
                <a:ext uri="{FF2B5EF4-FFF2-40B4-BE49-F238E27FC236}">
                  <a16:creationId xmlns:a16="http://schemas.microsoft.com/office/drawing/2014/main" id="{7164A7EC-09A4-F7C4-54E2-3A789BAA3A53}"/>
                </a:ext>
              </a:extLst>
            </p:cNvPr>
            <p:cNvSpPr txBox="1"/>
            <p:nvPr/>
          </p:nvSpPr>
          <p:spPr>
            <a:xfrm>
              <a:off x="1512704" y="2646702"/>
              <a:ext cx="788299" cy="307777"/>
            </a:xfrm>
            <a:prstGeom prst="rect">
              <a:avLst/>
            </a:prstGeom>
            <a:noFill/>
          </p:spPr>
          <p:txBody>
            <a:bodyPr wrap="square" rtlCol="0">
              <a:spAutoFit/>
            </a:bodyPr>
            <a:lstStyle/>
            <a:p>
              <a:pPr rtl="0"/>
              <a:r>
                <a:rPr lang="ro" sz="1400" dirty="0"/>
                <a:t>Incendii</a:t>
              </a:r>
              <a:endParaRPr lang="en-IE" sz="1400" dirty="0"/>
            </a:p>
          </p:txBody>
        </p:sp>
        <p:sp>
          <p:nvSpPr>
            <p:cNvPr id="16" name="TextBox 15">
              <a:extLst>
                <a:ext uri="{FF2B5EF4-FFF2-40B4-BE49-F238E27FC236}">
                  <a16:creationId xmlns:a16="http://schemas.microsoft.com/office/drawing/2014/main" id="{05233299-55DE-4389-8977-B6F37FE44D1F}"/>
                </a:ext>
              </a:extLst>
            </p:cNvPr>
            <p:cNvSpPr txBox="1"/>
            <p:nvPr/>
          </p:nvSpPr>
          <p:spPr>
            <a:xfrm>
              <a:off x="1178195" y="3141848"/>
              <a:ext cx="1116203" cy="307777"/>
            </a:xfrm>
            <a:prstGeom prst="rect">
              <a:avLst/>
            </a:prstGeom>
            <a:noFill/>
          </p:spPr>
          <p:txBody>
            <a:bodyPr wrap="none" rtlCol="0">
              <a:spAutoFit/>
            </a:bodyPr>
            <a:lstStyle/>
            <a:p>
              <a:pPr rtl="0"/>
              <a:r>
                <a:rPr lang="ro" sz="1400">
                  <a:solidFill>
                    <a:schemeClr val="tx1"/>
                  </a:solidFill>
                </a:rPr>
                <a:t>Precipitații</a:t>
              </a:r>
              <a:endParaRPr lang="en-IE" sz="1400" dirty="0"/>
            </a:p>
          </p:txBody>
        </p:sp>
        <p:sp>
          <p:nvSpPr>
            <p:cNvPr id="17" name="TextBox 16">
              <a:extLst>
                <a:ext uri="{FF2B5EF4-FFF2-40B4-BE49-F238E27FC236}">
                  <a16:creationId xmlns:a16="http://schemas.microsoft.com/office/drawing/2014/main" id="{B781A88D-835F-B144-2747-5A9D158D4432}"/>
                </a:ext>
              </a:extLst>
            </p:cNvPr>
            <p:cNvSpPr txBox="1"/>
            <p:nvPr/>
          </p:nvSpPr>
          <p:spPr>
            <a:xfrm>
              <a:off x="1371000" y="3640732"/>
              <a:ext cx="930003" cy="307777"/>
            </a:xfrm>
            <a:prstGeom prst="rect">
              <a:avLst/>
            </a:prstGeom>
            <a:noFill/>
          </p:spPr>
          <p:txBody>
            <a:bodyPr wrap="square" rtlCol="0">
              <a:spAutoFit/>
            </a:bodyPr>
            <a:lstStyle/>
            <a:p>
              <a:pPr rtl="0"/>
              <a:r>
                <a:rPr lang="ro" sz="1400" dirty="0"/>
                <a:t>Inundații</a:t>
              </a:r>
              <a:endParaRPr lang="en-IE" sz="1400" dirty="0"/>
            </a:p>
          </p:txBody>
        </p:sp>
        <p:sp>
          <p:nvSpPr>
            <p:cNvPr id="18" name="TextBox 17">
              <a:extLst>
                <a:ext uri="{FF2B5EF4-FFF2-40B4-BE49-F238E27FC236}">
                  <a16:creationId xmlns:a16="http://schemas.microsoft.com/office/drawing/2014/main" id="{53DCDC5C-02FA-59A5-7C0A-4CFA9AA85D5E}"/>
                </a:ext>
              </a:extLst>
            </p:cNvPr>
            <p:cNvSpPr txBox="1"/>
            <p:nvPr/>
          </p:nvSpPr>
          <p:spPr>
            <a:xfrm>
              <a:off x="1605107" y="4132195"/>
              <a:ext cx="695896" cy="307777"/>
            </a:xfrm>
            <a:prstGeom prst="rect">
              <a:avLst/>
            </a:prstGeom>
            <a:noFill/>
          </p:spPr>
          <p:txBody>
            <a:bodyPr wrap="none" rtlCol="0">
              <a:spAutoFit/>
            </a:bodyPr>
            <a:lstStyle/>
            <a:p>
              <a:pPr rtl="0"/>
              <a:r>
                <a:rPr lang="ro" sz="1400">
                  <a:solidFill>
                    <a:schemeClr val="bg1">
                      <a:lumMod val="75000"/>
                    </a:schemeClr>
                  </a:solidFill>
                </a:rPr>
                <a:t>Furtuni</a:t>
              </a:r>
              <a:endParaRPr lang="en-IE" sz="1400" dirty="0">
                <a:solidFill>
                  <a:schemeClr val="bg1">
                    <a:lumMod val="75000"/>
                  </a:schemeClr>
                </a:solidFill>
              </a:endParaRPr>
            </a:p>
          </p:txBody>
        </p:sp>
        <p:sp>
          <p:nvSpPr>
            <p:cNvPr id="19" name="TextBox 18">
              <a:extLst>
                <a:ext uri="{FF2B5EF4-FFF2-40B4-BE49-F238E27FC236}">
                  <a16:creationId xmlns:a16="http://schemas.microsoft.com/office/drawing/2014/main" id="{DA7F77CF-D74D-42B0-C203-1E09711C70FF}"/>
                </a:ext>
              </a:extLst>
            </p:cNvPr>
            <p:cNvSpPr txBox="1"/>
            <p:nvPr/>
          </p:nvSpPr>
          <p:spPr>
            <a:xfrm>
              <a:off x="1220604" y="4635641"/>
              <a:ext cx="1129412" cy="307777"/>
            </a:xfrm>
            <a:prstGeom prst="rect">
              <a:avLst/>
            </a:prstGeom>
            <a:noFill/>
          </p:spPr>
          <p:txBody>
            <a:bodyPr wrap="none" rtlCol="0">
              <a:spAutoFit/>
            </a:bodyPr>
            <a:lstStyle/>
            <a:p>
              <a:pPr rtl="0"/>
              <a:r>
                <a:rPr lang="ro" sz="1400">
                  <a:solidFill>
                    <a:schemeClr val="bg1">
                      <a:lumMod val="75000"/>
                    </a:schemeClr>
                  </a:solidFill>
                </a:rPr>
                <a:t>Creșterea nivelului mării</a:t>
              </a:r>
              <a:endParaRPr lang="en-IE" sz="1400" dirty="0">
                <a:solidFill>
                  <a:schemeClr val="bg1">
                    <a:lumMod val="75000"/>
                  </a:schemeClr>
                </a:solidFill>
              </a:endParaRPr>
            </a:p>
          </p:txBody>
        </p:sp>
        <p:sp>
          <p:nvSpPr>
            <p:cNvPr id="20" name="TextBox 19">
              <a:extLst>
                <a:ext uri="{FF2B5EF4-FFF2-40B4-BE49-F238E27FC236}">
                  <a16:creationId xmlns:a16="http://schemas.microsoft.com/office/drawing/2014/main" id="{9C8A5323-2E2C-9D10-02FF-F9CFF9D2C38E}"/>
                </a:ext>
              </a:extLst>
            </p:cNvPr>
            <p:cNvSpPr txBox="1"/>
            <p:nvPr/>
          </p:nvSpPr>
          <p:spPr>
            <a:xfrm>
              <a:off x="561000" y="5184000"/>
              <a:ext cx="1789016" cy="307777"/>
            </a:xfrm>
            <a:prstGeom prst="rect">
              <a:avLst/>
            </a:prstGeom>
            <a:noFill/>
          </p:spPr>
          <p:txBody>
            <a:bodyPr wrap="none" rtlCol="0">
              <a:spAutoFit/>
            </a:bodyPr>
            <a:lstStyle/>
            <a:p>
              <a:pPr rtl="0"/>
              <a:r>
                <a:rPr lang="ro" sz="1400">
                  <a:solidFill>
                    <a:schemeClr val="bg1">
                      <a:lumMod val="75000"/>
                    </a:schemeClr>
                  </a:solidFill>
                </a:rPr>
                <a:t>Schimbările climatice oceanice</a:t>
              </a:r>
              <a:endParaRPr lang="en-IE" sz="1400" dirty="0">
                <a:solidFill>
                  <a:schemeClr val="bg1">
                    <a:lumMod val="75000"/>
                  </a:schemeClr>
                </a:solidFill>
              </a:endParaRPr>
            </a:p>
          </p:txBody>
        </p:sp>
        <p:sp>
          <p:nvSpPr>
            <p:cNvPr id="21" name="TextBox 20">
              <a:extLst>
                <a:ext uri="{FF2B5EF4-FFF2-40B4-BE49-F238E27FC236}">
                  <a16:creationId xmlns:a16="http://schemas.microsoft.com/office/drawing/2014/main" id="{8E40096C-252A-EF16-8770-7EFC9636152A}"/>
                </a:ext>
              </a:extLst>
            </p:cNvPr>
            <p:cNvSpPr txBox="1"/>
            <p:nvPr/>
          </p:nvSpPr>
          <p:spPr>
            <a:xfrm>
              <a:off x="404034" y="5687446"/>
              <a:ext cx="2000453" cy="523220"/>
            </a:xfrm>
            <a:prstGeom prst="rect">
              <a:avLst/>
            </a:prstGeom>
            <a:noFill/>
          </p:spPr>
          <p:txBody>
            <a:bodyPr wrap="square" rtlCol="0">
              <a:spAutoFit/>
            </a:bodyPr>
            <a:lstStyle/>
            <a:p>
              <a:pPr algn="r" rtl="0"/>
              <a:r>
                <a:rPr lang="it-IT" sz="1400" dirty="0"/>
                <a:t>Schimbări naturale ale acoperirii terenului</a:t>
              </a:r>
            </a:p>
          </p:txBody>
        </p:sp>
        <p:sp>
          <p:nvSpPr>
            <p:cNvPr id="22" name="TextBox 21">
              <a:extLst>
                <a:ext uri="{FF2B5EF4-FFF2-40B4-BE49-F238E27FC236}">
                  <a16:creationId xmlns:a16="http://schemas.microsoft.com/office/drawing/2014/main" id="{E1BAC60B-A497-610B-A655-E7DA282FD3BF}"/>
                </a:ext>
              </a:extLst>
            </p:cNvPr>
            <p:cNvSpPr txBox="1"/>
            <p:nvPr/>
          </p:nvSpPr>
          <p:spPr>
            <a:xfrm>
              <a:off x="7528447" y="1838621"/>
              <a:ext cx="1783822" cy="307777"/>
            </a:xfrm>
            <a:prstGeom prst="rect">
              <a:avLst/>
            </a:prstGeom>
            <a:noFill/>
          </p:spPr>
          <p:txBody>
            <a:bodyPr wrap="none" rtlCol="0">
              <a:spAutoFit/>
            </a:bodyPr>
            <a:lstStyle/>
            <a:p>
              <a:pPr rtl="0"/>
              <a:r>
                <a:rPr lang="en-US" sz="1400" dirty="0" err="1">
                  <a:solidFill>
                    <a:schemeClr val="bg1">
                      <a:lumMod val="75000"/>
                    </a:schemeClr>
                  </a:solidFill>
                </a:rPr>
                <a:t>Păr</a:t>
              </a:r>
              <a:r>
                <a:rPr lang="en-US" sz="1400" dirty="0">
                  <a:solidFill>
                    <a:schemeClr val="bg1">
                      <a:lumMod val="75000"/>
                    </a:schemeClr>
                  </a:solidFill>
                </a:rPr>
                <a:t> /</a:t>
              </a:r>
              <a:r>
                <a:rPr lang="en-US" sz="1400" dirty="0" err="1">
                  <a:solidFill>
                    <a:schemeClr val="bg1">
                      <a:lumMod val="75000"/>
                    </a:schemeClr>
                  </a:solidFill>
                </a:rPr>
                <a:t>blană</a:t>
              </a:r>
              <a:r>
                <a:rPr lang="en-US" sz="1400" dirty="0">
                  <a:solidFill>
                    <a:schemeClr val="bg1">
                      <a:lumMod val="75000"/>
                    </a:schemeClr>
                  </a:solidFill>
                </a:rPr>
                <a:t> de </a:t>
              </a:r>
              <a:r>
                <a:rPr lang="en-US" sz="1400" dirty="0" err="1">
                  <a:solidFill>
                    <a:schemeClr val="bg1">
                      <a:lumMod val="75000"/>
                    </a:schemeClr>
                  </a:solidFill>
                </a:rPr>
                <a:t>animale</a:t>
              </a:r>
              <a:endParaRPr lang="en-US" sz="1400" dirty="0">
                <a:solidFill>
                  <a:schemeClr val="bg1">
                    <a:lumMod val="75000"/>
                  </a:schemeClr>
                </a:solidFill>
              </a:endParaRPr>
            </a:p>
          </p:txBody>
        </p:sp>
        <p:sp>
          <p:nvSpPr>
            <p:cNvPr id="23" name="TextBox 22">
              <a:extLst>
                <a:ext uri="{FF2B5EF4-FFF2-40B4-BE49-F238E27FC236}">
                  <a16:creationId xmlns:a16="http://schemas.microsoft.com/office/drawing/2014/main" id="{947EFF7D-D6BD-B452-FED6-A0825B5E1848}"/>
                </a:ext>
              </a:extLst>
            </p:cNvPr>
            <p:cNvSpPr txBox="1"/>
            <p:nvPr/>
          </p:nvSpPr>
          <p:spPr>
            <a:xfrm>
              <a:off x="7515495" y="2567449"/>
              <a:ext cx="4595768" cy="523220"/>
            </a:xfrm>
            <a:prstGeom prst="rect">
              <a:avLst/>
            </a:prstGeom>
            <a:noFill/>
          </p:spPr>
          <p:txBody>
            <a:bodyPr wrap="square" rtlCol="0">
              <a:spAutoFit/>
            </a:bodyPr>
            <a:lstStyle/>
            <a:p>
              <a:pPr rtl="0"/>
              <a:r>
                <a:rPr lang="ro" sz="1400" dirty="0"/>
                <a:t>Contact: alergeni, agenți patogeni, alimente, substanțe chimice, iritanți</a:t>
              </a:r>
              <a:endParaRPr lang="en-IE" sz="1400" dirty="0"/>
            </a:p>
          </p:txBody>
        </p:sp>
        <p:sp>
          <p:nvSpPr>
            <p:cNvPr id="24" name="TextBox 23">
              <a:extLst>
                <a:ext uri="{FF2B5EF4-FFF2-40B4-BE49-F238E27FC236}">
                  <a16:creationId xmlns:a16="http://schemas.microsoft.com/office/drawing/2014/main" id="{EA98F867-8E0C-4BE5-304E-C6C3DEE44ADB}"/>
                </a:ext>
              </a:extLst>
            </p:cNvPr>
            <p:cNvSpPr txBox="1"/>
            <p:nvPr/>
          </p:nvSpPr>
          <p:spPr>
            <a:xfrm>
              <a:off x="7524943" y="3046238"/>
              <a:ext cx="3647537" cy="307777"/>
            </a:xfrm>
            <a:prstGeom prst="rect">
              <a:avLst/>
            </a:prstGeom>
            <a:noFill/>
          </p:spPr>
          <p:txBody>
            <a:bodyPr wrap="none" rtlCol="0">
              <a:spAutoFit/>
            </a:bodyPr>
            <a:lstStyle/>
            <a:p>
              <a:pPr rtl="0"/>
              <a:r>
                <a:rPr lang="ro" sz="1400">
                  <a:solidFill>
                    <a:schemeClr val="bg1">
                      <a:lumMod val="75000"/>
                    </a:schemeClr>
                  </a:solidFill>
                </a:rPr>
                <a:t>Insecte de contact: venin, larve, acarieni, paraziți</a:t>
              </a:r>
              <a:endParaRPr lang="en-IE" sz="1400" dirty="0">
                <a:solidFill>
                  <a:schemeClr val="bg1">
                    <a:lumMod val="75000"/>
                  </a:schemeClr>
                </a:solidFill>
              </a:endParaRPr>
            </a:p>
          </p:txBody>
        </p:sp>
        <p:sp>
          <p:nvSpPr>
            <p:cNvPr id="25" name="TextBox 24">
              <a:extLst>
                <a:ext uri="{FF2B5EF4-FFF2-40B4-BE49-F238E27FC236}">
                  <a16:creationId xmlns:a16="http://schemas.microsoft.com/office/drawing/2014/main" id="{2BEC4337-7DFE-299C-D2D9-975116A05F19}"/>
                </a:ext>
              </a:extLst>
            </p:cNvPr>
            <p:cNvSpPr txBox="1"/>
            <p:nvPr/>
          </p:nvSpPr>
          <p:spPr>
            <a:xfrm>
              <a:off x="7524943" y="3438682"/>
              <a:ext cx="1953868" cy="307777"/>
            </a:xfrm>
            <a:prstGeom prst="rect">
              <a:avLst/>
            </a:prstGeom>
            <a:noFill/>
          </p:spPr>
          <p:txBody>
            <a:bodyPr wrap="none" rtlCol="0">
              <a:spAutoFit/>
            </a:bodyPr>
            <a:lstStyle/>
            <a:p>
              <a:pPr rtl="0"/>
              <a:r>
                <a:rPr lang="en-US" sz="1400" dirty="0" err="1"/>
                <a:t>Poluarea</a:t>
              </a:r>
              <a:r>
                <a:rPr lang="en-US" sz="1400" dirty="0"/>
                <a:t> </a:t>
              </a:r>
              <a:r>
                <a:rPr lang="en-US" sz="1400" dirty="0" err="1"/>
                <a:t>aerului</a:t>
              </a:r>
              <a:r>
                <a:rPr lang="en-US" sz="1400" dirty="0"/>
                <a:t> cu gaze</a:t>
              </a:r>
            </a:p>
          </p:txBody>
        </p:sp>
        <p:sp>
          <p:nvSpPr>
            <p:cNvPr id="26" name="TextBox 25">
              <a:extLst>
                <a:ext uri="{FF2B5EF4-FFF2-40B4-BE49-F238E27FC236}">
                  <a16:creationId xmlns:a16="http://schemas.microsoft.com/office/drawing/2014/main" id="{4596FCD1-83AC-B784-DBF9-7DA75D0B2831}"/>
                </a:ext>
              </a:extLst>
            </p:cNvPr>
            <p:cNvSpPr txBox="1"/>
            <p:nvPr/>
          </p:nvSpPr>
          <p:spPr>
            <a:xfrm>
              <a:off x="7524943" y="4621918"/>
              <a:ext cx="4599272" cy="307777"/>
            </a:xfrm>
            <a:prstGeom prst="rect">
              <a:avLst/>
            </a:prstGeom>
            <a:noFill/>
          </p:spPr>
          <p:txBody>
            <a:bodyPr wrap="none" rtlCol="0">
              <a:spAutoFit/>
            </a:bodyPr>
            <a:lstStyle/>
            <a:p>
              <a:pPr rtl="0"/>
              <a:r>
                <a:rPr lang="ro" sz="1400">
                  <a:solidFill>
                    <a:schemeClr val="bg1">
                      <a:lumMod val="75000"/>
                    </a:schemeClr>
                  </a:solidFill>
                </a:rPr>
                <a:t>Fiziologia umană: predispoziție genetică, modificări hormonale</a:t>
              </a:r>
              <a:endParaRPr lang="en-IE" sz="1400" dirty="0">
                <a:solidFill>
                  <a:schemeClr val="bg1">
                    <a:lumMod val="75000"/>
                  </a:schemeClr>
                </a:solidFill>
              </a:endParaRPr>
            </a:p>
          </p:txBody>
        </p:sp>
        <p:sp>
          <p:nvSpPr>
            <p:cNvPr id="27" name="TextBox 26">
              <a:extLst>
                <a:ext uri="{FF2B5EF4-FFF2-40B4-BE49-F238E27FC236}">
                  <a16:creationId xmlns:a16="http://schemas.microsoft.com/office/drawing/2014/main" id="{1E72C43C-BC3F-5BE2-C7E7-1364026F88FB}"/>
                </a:ext>
              </a:extLst>
            </p:cNvPr>
            <p:cNvSpPr txBox="1"/>
            <p:nvPr/>
          </p:nvSpPr>
          <p:spPr>
            <a:xfrm>
              <a:off x="7524943" y="3811450"/>
              <a:ext cx="1460143" cy="307777"/>
            </a:xfrm>
            <a:prstGeom prst="rect">
              <a:avLst/>
            </a:prstGeom>
            <a:noFill/>
          </p:spPr>
          <p:txBody>
            <a:bodyPr wrap="none" rtlCol="0">
              <a:spAutoFit/>
            </a:bodyPr>
            <a:lstStyle/>
            <a:p>
              <a:pPr rtl="0"/>
              <a:r>
                <a:rPr lang="ro" sz="1400">
                  <a:solidFill>
                    <a:schemeClr val="bg1">
                      <a:lumMod val="75000"/>
                    </a:schemeClr>
                  </a:solidFill>
                </a:rPr>
                <a:t>Migrația umană</a:t>
              </a:r>
              <a:endParaRPr lang="en-IE" sz="1400" dirty="0">
                <a:solidFill>
                  <a:schemeClr val="bg1">
                    <a:lumMod val="75000"/>
                  </a:schemeClr>
                </a:solidFill>
              </a:endParaRPr>
            </a:p>
          </p:txBody>
        </p:sp>
        <p:sp>
          <p:nvSpPr>
            <p:cNvPr id="29" name="TextBox 28">
              <a:extLst>
                <a:ext uri="{FF2B5EF4-FFF2-40B4-BE49-F238E27FC236}">
                  <a16:creationId xmlns:a16="http://schemas.microsoft.com/office/drawing/2014/main" id="{59A9C007-573C-98ED-1486-A232F64FE7DB}"/>
                </a:ext>
              </a:extLst>
            </p:cNvPr>
            <p:cNvSpPr txBox="1"/>
            <p:nvPr/>
          </p:nvSpPr>
          <p:spPr>
            <a:xfrm>
              <a:off x="7524943" y="5831226"/>
              <a:ext cx="4481400" cy="307777"/>
            </a:xfrm>
            <a:prstGeom prst="rect">
              <a:avLst/>
            </a:prstGeom>
            <a:noFill/>
          </p:spPr>
          <p:txBody>
            <a:bodyPr wrap="square" rtlCol="0">
              <a:spAutoFit/>
            </a:bodyPr>
            <a:lstStyle/>
            <a:p>
              <a:pPr rtl="0"/>
              <a:r>
                <a:rPr lang="ro" sz="1400">
                  <a:solidFill>
                    <a:schemeClr val="bg1">
                      <a:lumMod val="75000"/>
                    </a:schemeClr>
                  </a:solidFill>
                </a:rPr>
                <a:t>Efecte psihologice: stres, factori psihodermici</a:t>
              </a:r>
              <a:endParaRPr lang="en-IE" sz="1400" dirty="0">
                <a:solidFill>
                  <a:schemeClr val="bg1">
                    <a:lumMod val="75000"/>
                  </a:schemeClr>
                </a:solidFill>
              </a:endParaRPr>
            </a:p>
          </p:txBody>
        </p:sp>
        <p:sp>
          <p:nvSpPr>
            <p:cNvPr id="32" name="TextBox 31">
              <a:extLst>
                <a:ext uri="{FF2B5EF4-FFF2-40B4-BE49-F238E27FC236}">
                  <a16:creationId xmlns:a16="http://schemas.microsoft.com/office/drawing/2014/main" id="{7C2DAFAD-7BB8-D564-7E76-80C9524B27D9}"/>
                </a:ext>
              </a:extLst>
            </p:cNvPr>
            <p:cNvSpPr txBox="1"/>
            <p:nvPr/>
          </p:nvSpPr>
          <p:spPr>
            <a:xfrm>
              <a:off x="7524943" y="4190821"/>
              <a:ext cx="3647536" cy="307777"/>
            </a:xfrm>
            <a:prstGeom prst="rect">
              <a:avLst/>
            </a:prstGeom>
            <a:noFill/>
          </p:spPr>
          <p:txBody>
            <a:bodyPr wrap="square" rtlCol="0">
              <a:spAutoFit/>
            </a:bodyPr>
            <a:lstStyle/>
            <a:p>
              <a:pPr rtl="0"/>
              <a:r>
                <a:rPr lang="ro" sz="1400"/>
                <a:t>Mediul fizic uman: soare, căldură, frig</a:t>
              </a:r>
              <a:endParaRPr lang="en-IE" sz="1400" dirty="0"/>
            </a:p>
          </p:txBody>
        </p:sp>
        <p:sp>
          <p:nvSpPr>
            <p:cNvPr id="33" name="TextBox 32">
              <a:extLst>
                <a:ext uri="{FF2B5EF4-FFF2-40B4-BE49-F238E27FC236}">
                  <a16:creationId xmlns:a16="http://schemas.microsoft.com/office/drawing/2014/main" id="{4C674243-DDAE-6A2E-19FE-E3F14A727356}"/>
                </a:ext>
              </a:extLst>
            </p:cNvPr>
            <p:cNvSpPr txBox="1"/>
            <p:nvPr/>
          </p:nvSpPr>
          <p:spPr>
            <a:xfrm>
              <a:off x="7524943" y="5422794"/>
              <a:ext cx="4481401" cy="307777"/>
            </a:xfrm>
            <a:prstGeom prst="rect">
              <a:avLst/>
            </a:prstGeom>
            <a:noFill/>
          </p:spPr>
          <p:txBody>
            <a:bodyPr wrap="square" rtlCol="0">
              <a:spAutoFit/>
            </a:bodyPr>
            <a:lstStyle/>
            <a:p>
              <a:pPr rtl="0"/>
              <a:r>
                <a:rPr lang="ro" sz="1400" dirty="0">
                  <a:solidFill>
                    <a:schemeClr val="bg1">
                      <a:lumMod val="75000"/>
                    </a:schemeClr>
                  </a:solidFill>
                </a:rPr>
                <a:t>Particule non-biologice din aer: nisip, praf, fum, PM 2.5</a:t>
              </a:r>
              <a:endParaRPr lang="en-IE" sz="1400" dirty="0">
                <a:solidFill>
                  <a:schemeClr val="bg1">
                    <a:lumMod val="75000"/>
                  </a:schemeClr>
                </a:solidFill>
              </a:endParaRPr>
            </a:p>
          </p:txBody>
        </p:sp>
        <p:sp>
          <p:nvSpPr>
            <p:cNvPr id="34" name="TextBox 33">
              <a:extLst>
                <a:ext uri="{FF2B5EF4-FFF2-40B4-BE49-F238E27FC236}">
                  <a16:creationId xmlns:a16="http://schemas.microsoft.com/office/drawing/2014/main" id="{38EFD3A3-20E3-BF75-AB26-1FA50BC1F625}"/>
                </a:ext>
              </a:extLst>
            </p:cNvPr>
            <p:cNvSpPr txBox="1"/>
            <p:nvPr/>
          </p:nvSpPr>
          <p:spPr>
            <a:xfrm>
              <a:off x="7524942" y="5030350"/>
              <a:ext cx="3955933" cy="307777"/>
            </a:xfrm>
            <a:prstGeom prst="rect">
              <a:avLst/>
            </a:prstGeom>
            <a:noFill/>
          </p:spPr>
          <p:txBody>
            <a:bodyPr wrap="square" rtlCol="0">
              <a:spAutoFit/>
            </a:bodyPr>
            <a:lstStyle/>
            <a:p>
              <a:pPr rtl="0"/>
              <a:r>
                <a:rPr lang="ro" sz="1400" dirty="0">
                  <a:solidFill>
                    <a:schemeClr val="bg1">
                      <a:lumMod val="75000"/>
                    </a:schemeClr>
                  </a:solidFill>
                </a:rPr>
                <a:t>Mod de viata: exercitii fizice, dietă, fumat</a:t>
              </a:r>
              <a:endParaRPr lang="en-IE" sz="1400" dirty="0">
                <a:solidFill>
                  <a:schemeClr val="bg1">
                    <a:lumMod val="75000"/>
                  </a:schemeClr>
                </a:solidFill>
              </a:endParaRPr>
            </a:p>
          </p:txBody>
        </p:sp>
        <p:cxnSp>
          <p:nvCxnSpPr>
            <p:cNvPr id="58" name="Straight Arrow Connector 57">
              <a:extLst>
                <a:ext uri="{FF2B5EF4-FFF2-40B4-BE49-F238E27FC236}">
                  <a16:creationId xmlns:a16="http://schemas.microsoft.com/office/drawing/2014/main" id="{31623420-19D2-5BA8-7CCB-1273D69A1209}"/>
                </a:ext>
              </a:extLst>
            </p:cNvPr>
            <p:cNvCxnSpPr>
              <a:cxnSpLocks/>
              <a:stCxn id="7" idx="3"/>
              <a:endCxn id="32" idx="1"/>
            </p:cNvCxnSpPr>
            <p:nvPr/>
          </p:nvCxnSpPr>
          <p:spPr>
            <a:xfrm>
              <a:off x="2404487" y="1244493"/>
              <a:ext cx="5120456" cy="3100217"/>
            </a:xfrm>
            <a:prstGeom prst="straightConnector1">
              <a:avLst/>
            </a:prstGeom>
            <a:ln w="25400">
              <a:solidFill>
                <a:srgbClr val="00B05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64" name="TextBox 63">
              <a:extLst>
                <a:ext uri="{FF2B5EF4-FFF2-40B4-BE49-F238E27FC236}">
                  <a16:creationId xmlns:a16="http://schemas.microsoft.com/office/drawing/2014/main" id="{5CB7F963-32CC-303C-5005-163259C37B1F}"/>
                </a:ext>
              </a:extLst>
            </p:cNvPr>
            <p:cNvSpPr txBox="1"/>
            <p:nvPr/>
          </p:nvSpPr>
          <p:spPr>
            <a:xfrm>
              <a:off x="7528447" y="2220596"/>
              <a:ext cx="3647538" cy="307777"/>
            </a:xfrm>
            <a:prstGeom prst="rect">
              <a:avLst/>
            </a:prstGeom>
            <a:noFill/>
          </p:spPr>
          <p:txBody>
            <a:bodyPr wrap="square" rtlCol="0">
              <a:spAutoFit/>
            </a:bodyPr>
            <a:lstStyle/>
            <a:p>
              <a:pPr rtl="0"/>
              <a:r>
                <a:rPr lang="en-US" sz="1400" dirty="0" err="1">
                  <a:solidFill>
                    <a:schemeClr val="bg1">
                      <a:lumMod val="75000"/>
                    </a:schemeClr>
                  </a:solidFill>
                </a:rPr>
                <a:t>Particule</a:t>
              </a:r>
              <a:r>
                <a:rPr lang="en-US" sz="1400" dirty="0">
                  <a:solidFill>
                    <a:schemeClr val="bg1">
                      <a:lumMod val="75000"/>
                    </a:schemeClr>
                  </a:solidFill>
                </a:rPr>
                <a:t> </a:t>
              </a:r>
              <a:r>
                <a:rPr lang="en-US" sz="1400" dirty="0" err="1">
                  <a:solidFill>
                    <a:schemeClr val="bg1">
                      <a:lumMod val="75000"/>
                    </a:schemeClr>
                  </a:solidFill>
                </a:rPr>
                <a:t>biologice</a:t>
              </a:r>
              <a:r>
                <a:rPr lang="en-US" sz="1400" dirty="0">
                  <a:solidFill>
                    <a:schemeClr val="bg1">
                      <a:lumMod val="75000"/>
                    </a:schemeClr>
                  </a:solidFill>
                </a:rPr>
                <a:t> aerogene: </a:t>
              </a:r>
              <a:r>
                <a:rPr lang="en-US" sz="1400" dirty="0" err="1">
                  <a:solidFill>
                    <a:schemeClr val="bg1">
                      <a:lumMod val="75000"/>
                    </a:schemeClr>
                  </a:solidFill>
                </a:rPr>
                <a:t>polen</a:t>
              </a:r>
              <a:r>
                <a:rPr lang="en-US" sz="1400" dirty="0">
                  <a:solidFill>
                    <a:schemeClr val="bg1">
                      <a:lumMod val="75000"/>
                    </a:schemeClr>
                  </a:solidFill>
                </a:rPr>
                <a:t>, </a:t>
              </a:r>
              <a:r>
                <a:rPr lang="en-US" sz="1400" dirty="0" err="1">
                  <a:solidFill>
                    <a:schemeClr val="bg1">
                      <a:lumMod val="75000"/>
                    </a:schemeClr>
                  </a:solidFill>
                </a:rPr>
                <a:t>spori</a:t>
              </a:r>
              <a:endParaRPr lang="en-US" sz="1400" dirty="0">
                <a:solidFill>
                  <a:schemeClr val="bg1">
                    <a:lumMod val="75000"/>
                  </a:schemeClr>
                </a:solidFill>
              </a:endParaRPr>
            </a:p>
          </p:txBody>
        </p:sp>
        <p:cxnSp>
          <p:nvCxnSpPr>
            <p:cNvPr id="91" name="Straight Arrow Connector 90">
              <a:extLst>
                <a:ext uri="{FF2B5EF4-FFF2-40B4-BE49-F238E27FC236}">
                  <a16:creationId xmlns:a16="http://schemas.microsoft.com/office/drawing/2014/main" id="{53EA2139-09CA-D363-5D86-1EF55F32E987}"/>
                </a:ext>
              </a:extLst>
            </p:cNvPr>
            <p:cNvCxnSpPr>
              <a:cxnSpLocks/>
              <a:stCxn id="10" idx="3"/>
              <a:endCxn id="23" idx="1"/>
            </p:cNvCxnSpPr>
            <p:nvPr/>
          </p:nvCxnSpPr>
          <p:spPr>
            <a:xfrm>
              <a:off x="2344476" y="1742778"/>
              <a:ext cx="5171019" cy="1086281"/>
            </a:xfrm>
            <a:prstGeom prst="straightConnector1">
              <a:avLst/>
            </a:prstGeom>
            <a:ln w="25400">
              <a:solidFill>
                <a:srgbClr val="FF0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39" name="Straight Arrow Connector 38">
              <a:extLst>
                <a:ext uri="{FF2B5EF4-FFF2-40B4-BE49-F238E27FC236}">
                  <a16:creationId xmlns:a16="http://schemas.microsoft.com/office/drawing/2014/main" id="{DB92160D-9962-2AEC-B928-0D0EC54B95AA}"/>
                </a:ext>
              </a:extLst>
            </p:cNvPr>
            <p:cNvCxnSpPr>
              <a:cxnSpLocks/>
              <a:stCxn id="14" idx="3"/>
              <a:endCxn id="32" idx="1"/>
            </p:cNvCxnSpPr>
            <p:nvPr/>
          </p:nvCxnSpPr>
          <p:spPr>
            <a:xfrm>
              <a:off x="2297976" y="2241064"/>
              <a:ext cx="5226967" cy="2103646"/>
            </a:xfrm>
            <a:prstGeom prst="straightConnector1">
              <a:avLst/>
            </a:prstGeom>
            <a:ln w="25400">
              <a:solidFill>
                <a:srgbClr val="0070C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0DF4B4D0-2B1D-15B6-527B-727DAE5F848D}"/>
                </a:ext>
              </a:extLst>
            </p:cNvPr>
            <p:cNvCxnSpPr>
              <a:cxnSpLocks/>
              <a:stCxn id="16" idx="3"/>
              <a:endCxn id="23" idx="1"/>
            </p:cNvCxnSpPr>
            <p:nvPr/>
          </p:nvCxnSpPr>
          <p:spPr>
            <a:xfrm flipV="1">
              <a:off x="2294398" y="2829059"/>
              <a:ext cx="5221097" cy="466678"/>
            </a:xfrm>
            <a:prstGeom prst="straightConnector1">
              <a:avLst/>
            </a:prstGeom>
            <a:ln w="25400">
              <a:solidFill>
                <a:schemeClr val="accent6">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51" name="Straight Arrow Connector 50">
              <a:extLst>
                <a:ext uri="{FF2B5EF4-FFF2-40B4-BE49-F238E27FC236}">
                  <a16:creationId xmlns:a16="http://schemas.microsoft.com/office/drawing/2014/main" id="{2CFBDF93-BD7B-10D8-DA4C-FF263793F781}"/>
                </a:ext>
              </a:extLst>
            </p:cNvPr>
            <p:cNvCxnSpPr>
              <a:cxnSpLocks/>
              <a:stCxn id="17" idx="3"/>
              <a:endCxn id="23" idx="1"/>
            </p:cNvCxnSpPr>
            <p:nvPr/>
          </p:nvCxnSpPr>
          <p:spPr>
            <a:xfrm flipV="1">
              <a:off x="2301003" y="2829059"/>
              <a:ext cx="5214492" cy="965562"/>
            </a:xfrm>
            <a:prstGeom prst="straightConnector1">
              <a:avLst/>
            </a:prstGeom>
            <a:ln w="25400">
              <a:solidFill>
                <a:schemeClr val="accent2">
                  <a:lumMod val="40000"/>
                  <a:lumOff val="60000"/>
                </a:schemeClr>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cxnSp>
          <p:nvCxnSpPr>
            <p:cNvPr id="76" name="Straight Arrow Connector 75">
              <a:extLst>
                <a:ext uri="{FF2B5EF4-FFF2-40B4-BE49-F238E27FC236}">
                  <a16:creationId xmlns:a16="http://schemas.microsoft.com/office/drawing/2014/main" id="{01948EB9-AB36-D837-FE73-253A74D78A40}"/>
                </a:ext>
              </a:extLst>
            </p:cNvPr>
            <p:cNvCxnSpPr>
              <a:cxnSpLocks/>
              <a:stCxn id="21" idx="3"/>
              <a:endCxn id="32" idx="1"/>
            </p:cNvCxnSpPr>
            <p:nvPr/>
          </p:nvCxnSpPr>
          <p:spPr>
            <a:xfrm flipV="1">
              <a:off x="2404487" y="4344710"/>
              <a:ext cx="5120456" cy="1604346"/>
            </a:xfrm>
            <a:prstGeom prst="straightConnector1">
              <a:avLst/>
            </a:prstGeom>
            <a:ln w="25400">
              <a:solidFill>
                <a:srgbClr val="E686CD"/>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sp>
          <p:nvSpPr>
            <p:cNvPr id="36" name="Flowchart: Connector 35">
              <a:extLst>
                <a:ext uri="{FF2B5EF4-FFF2-40B4-BE49-F238E27FC236}">
                  <a16:creationId xmlns:a16="http://schemas.microsoft.com/office/drawing/2014/main" id="{41D08753-7E96-1D35-6809-13F2730E11A1}"/>
                </a:ext>
              </a:extLst>
            </p:cNvPr>
            <p:cNvSpPr/>
            <p:nvPr/>
          </p:nvSpPr>
          <p:spPr>
            <a:xfrm>
              <a:off x="7469075" y="4285776"/>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7" name="TextBox 36">
              <a:extLst>
                <a:ext uri="{FF2B5EF4-FFF2-40B4-BE49-F238E27FC236}">
                  <a16:creationId xmlns:a16="http://schemas.microsoft.com/office/drawing/2014/main" id="{5800F9CD-767A-5EEE-8010-5637FAE1B78E}"/>
                </a:ext>
              </a:extLst>
            </p:cNvPr>
            <p:cNvSpPr txBox="1"/>
            <p:nvPr/>
          </p:nvSpPr>
          <p:spPr>
            <a:xfrm>
              <a:off x="315004" y="6138759"/>
              <a:ext cx="5304144" cy="276999"/>
            </a:xfrm>
            <a:prstGeom prst="rect">
              <a:avLst/>
            </a:prstGeom>
            <a:noFill/>
          </p:spPr>
          <p:txBody>
            <a:bodyPr wrap="none" rtlCol="0">
              <a:spAutoFit/>
            </a:bodyPr>
            <a:lstStyle/>
            <a:p>
              <a:pPr rtl="0"/>
              <a:r>
                <a:rPr lang="ro" sz="1200"/>
                <a:t>*Articolele în gri nu sunt pericole/cauze/declanșatoare legate de climă pentru acest tip de boală</a:t>
              </a:r>
              <a:endParaRPr lang="en-IE" sz="1200" dirty="0"/>
            </a:p>
          </p:txBody>
        </p:sp>
        <p:sp>
          <p:nvSpPr>
            <p:cNvPr id="41" name="Flowchart: Connector 40">
              <a:extLst>
                <a:ext uri="{FF2B5EF4-FFF2-40B4-BE49-F238E27FC236}">
                  <a16:creationId xmlns:a16="http://schemas.microsoft.com/office/drawing/2014/main" id="{940CA504-9530-FF9A-6D45-8CE9469080B9}"/>
                </a:ext>
              </a:extLst>
            </p:cNvPr>
            <p:cNvSpPr/>
            <p:nvPr/>
          </p:nvSpPr>
          <p:spPr>
            <a:xfrm>
              <a:off x="7473429" y="2722588"/>
              <a:ext cx="113314" cy="120856"/>
            </a:xfrm>
            <a:prstGeom prst="flowChartConnecto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cxnSp>
          <p:nvCxnSpPr>
            <p:cNvPr id="2" name="Straight Arrow Connector 1">
              <a:extLst>
                <a:ext uri="{FF2B5EF4-FFF2-40B4-BE49-F238E27FC236}">
                  <a16:creationId xmlns:a16="http://schemas.microsoft.com/office/drawing/2014/main" id="{B26B05A4-732C-D7BE-B96C-E2F0F5DF7FEC}"/>
                </a:ext>
              </a:extLst>
            </p:cNvPr>
            <p:cNvCxnSpPr>
              <a:cxnSpLocks/>
            </p:cNvCxnSpPr>
            <p:nvPr/>
          </p:nvCxnSpPr>
          <p:spPr>
            <a:xfrm>
              <a:off x="2301003" y="2800591"/>
              <a:ext cx="5223940" cy="791980"/>
            </a:xfrm>
            <a:prstGeom prst="straightConnector1">
              <a:avLst/>
            </a:prstGeom>
            <a:ln w="25400">
              <a:solidFill>
                <a:srgbClr val="FFC000"/>
              </a:solidFill>
              <a:headEnd type="oval" w="lg" len="lg"/>
              <a:tailEnd type="oval" w="lg" len="lg"/>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2816328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522514" y="118174"/>
            <a:ext cx="10903132" cy="889270"/>
          </a:xfrm>
        </p:spPr>
        <p:txBody>
          <a:bodyPr rtlCol="0">
            <a:normAutofit/>
          </a:bodyPr>
          <a:lstStyle/>
          <a:p>
            <a:pPr algn="ctr" rtl="0"/>
            <a:r>
              <a:rPr lang="ro" sz="2800" dirty="0" smtClean="0">
                <a:solidFill>
                  <a:schemeClr val="tx1"/>
                </a:solidFill>
                <a:cs typeface="Arial" panose="020B0604020202020204" pitchFamily="34" charset="0"/>
              </a:rPr>
              <a:t>Starea </a:t>
            </a:r>
            <a:r>
              <a:rPr lang="ro" sz="2800" dirty="0">
                <a:solidFill>
                  <a:schemeClr val="tx1"/>
                </a:solidFill>
                <a:cs typeface="Arial" panose="020B0604020202020204" pitchFamily="34" charset="0"/>
              </a:rPr>
              <a:t>actuală a cunoștințelor privind efectele schimbărilor climatice asupra alergiilor și bolilor dermatologice</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436" y="1224000"/>
            <a:ext cx="5628564" cy="4950000"/>
          </a:xfrm>
        </p:spPr>
        <p:txBody>
          <a:bodyPr rtlCol="0">
            <a:normAutofit/>
          </a:bodyPr>
          <a:lstStyle/>
          <a:p>
            <a:pPr marL="0" indent="0" rtl="0">
              <a:buNone/>
            </a:pPr>
            <a:r>
              <a:rPr lang="ro" sz="2000" u="sng" dirty="0" smtClean="0">
                <a:solidFill>
                  <a:srgbClr val="0070C0"/>
                </a:solidFill>
              </a:rPr>
              <a:t>Bolile </a:t>
            </a:r>
            <a:r>
              <a:rPr lang="ro" sz="2000" u="sng" dirty="0">
                <a:solidFill>
                  <a:srgbClr val="0070C0"/>
                </a:solidFill>
              </a:rPr>
              <a:t>alergice </a:t>
            </a:r>
          </a:p>
          <a:p>
            <a:pPr marL="0" indent="0" rtl="0">
              <a:buNone/>
            </a:pPr>
            <a:endParaRPr lang="en-GB" sz="2000" dirty="0">
              <a:solidFill>
                <a:schemeClr val="tx1">
                  <a:lumMod val="50000"/>
                  <a:lumOff val="50000"/>
                </a:schemeClr>
              </a:solidFill>
            </a:endParaRPr>
          </a:p>
          <a:p>
            <a:pPr marL="0" indent="0" rtl="0">
              <a:buNone/>
            </a:pPr>
            <a:r>
              <a:rPr lang="ro" sz="2000" dirty="0">
                <a:solidFill>
                  <a:schemeClr val="tx1">
                    <a:lumMod val="50000"/>
                    <a:lumOff val="50000"/>
                  </a:schemeClr>
                </a:solidFill>
              </a:rPr>
              <a:t> </a:t>
            </a:r>
          </a:p>
        </p:txBody>
      </p:sp>
      <p:grpSp>
        <p:nvGrpSpPr>
          <p:cNvPr id="14" name="Group 13">
            <a:extLst>
              <a:ext uri="{FF2B5EF4-FFF2-40B4-BE49-F238E27FC236}">
                <a16:creationId xmlns:a16="http://schemas.microsoft.com/office/drawing/2014/main" id="{7C5640E1-129E-FC0F-E99E-351EE3EFA1E6}"/>
              </a:ext>
            </a:extLst>
          </p:cNvPr>
          <p:cNvGrpSpPr/>
          <p:nvPr/>
        </p:nvGrpSpPr>
        <p:grpSpPr>
          <a:xfrm>
            <a:off x="3981000" y="1674000"/>
            <a:ext cx="7724887" cy="4367889"/>
            <a:chOff x="3991325" y="1449000"/>
            <a:chExt cx="7724887" cy="4367889"/>
          </a:xfrm>
        </p:grpSpPr>
        <p:pic>
          <p:nvPicPr>
            <p:cNvPr id="5" name="Picture 4">
              <a:extLst>
                <a:ext uri="{FF2B5EF4-FFF2-40B4-BE49-F238E27FC236}">
                  <a16:creationId xmlns:a16="http://schemas.microsoft.com/office/drawing/2014/main" id="{41CEBEE6-40AA-EE36-6B64-5259D6AF9083}"/>
                </a:ext>
              </a:extLst>
            </p:cNvPr>
            <p:cNvPicPr>
              <a:picLocks noChangeAspect="1"/>
            </p:cNvPicPr>
            <p:nvPr/>
          </p:nvPicPr>
          <p:blipFill>
            <a:blip r:embed="rId2"/>
            <a:stretch>
              <a:fillRect/>
            </a:stretch>
          </p:blipFill>
          <p:spPr>
            <a:xfrm rot="250026">
              <a:off x="3991325" y="1449000"/>
              <a:ext cx="4018200" cy="2260238"/>
            </a:xfrm>
            <a:prstGeom prst="rect">
              <a:avLst/>
            </a:prstGeom>
          </p:spPr>
        </p:pic>
        <p:pic>
          <p:nvPicPr>
            <p:cNvPr id="6" name="Picture 5">
              <a:extLst>
                <a:ext uri="{FF2B5EF4-FFF2-40B4-BE49-F238E27FC236}">
                  <a16:creationId xmlns:a16="http://schemas.microsoft.com/office/drawing/2014/main" id="{0BFF0BF6-1AD7-C6E9-A5DA-9E68AAB5F751}"/>
                </a:ext>
              </a:extLst>
            </p:cNvPr>
            <p:cNvPicPr>
              <a:picLocks noChangeAspect="1"/>
            </p:cNvPicPr>
            <p:nvPr/>
          </p:nvPicPr>
          <p:blipFill>
            <a:blip r:embed="rId3"/>
            <a:stretch>
              <a:fillRect/>
            </a:stretch>
          </p:blipFill>
          <p:spPr>
            <a:xfrm rot="21413290">
              <a:off x="4031850" y="3310432"/>
              <a:ext cx="4134890" cy="2480934"/>
            </a:xfrm>
            <a:prstGeom prst="rect">
              <a:avLst/>
            </a:prstGeom>
          </p:spPr>
        </p:pic>
        <p:pic>
          <p:nvPicPr>
            <p:cNvPr id="7" name="Picture 6">
              <a:extLst>
                <a:ext uri="{FF2B5EF4-FFF2-40B4-BE49-F238E27FC236}">
                  <a16:creationId xmlns:a16="http://schemas.microsoft.com/office/drawing/2014/main" id="{B9640822-EFCD-7AE5-BDA5-564FA46B8FCE}"/>
                </a:ext>
              </a:extLst>
            </p:cNvPr>
            <p:cNvPicPr>
              <a:picLocks noChangeAspect="1"/>
            </p:cNvPicPr>
            <p:nvPr/>
          </p:nvPicPr>
          <p:blipFill rotWithShape="1">
            <a:blip r:embed="rId4">
              <a:extLst>
                <a:ext uri="{28A0092B-C50C-407E-A947-70E740481C1C}">
                  <a14:useLocalDpi xmlns:a14="http://schemas.microsoft.com/office/drawing/2010/main" val="0"/>
                </a:ext>
              </a:extLst>
            </a:blip>
            <a:srcRect l="11016" r="11132" b="20283"/>
            <a:stretch/>
          </p:blipFill>
          <p:spPr>
            <a:xfrm>
              <a:off x="7896000" y="1607990"/>
              <a:ext cx="3820212" cy="2122459"/>
            </a:xfrm>
            <a:prstGeom prst="rect">
              <a:avLst/>
            </a:prstGeom>
          </p:spPr>
        </p:pic>
        <p:pic>
          <p:nvPicPr>
            <p:cNvPr id="10" name="Picture 9">
              <a:extLst>
                <a:ext uri="{FF2B5EF4-FFF2-40B4-BE49-F238E27FC236}">
                  <a16:creationId xmlns:a16="http://schemas.microsoft.com/office/drawing/2014/main" id="{C638D0B1-63AF-65B2-51A1-0D5FB7E25733}"/>
                </a:ext>
              </a:extLst>
            </p:cNvPr>
            <p:cNvPicPr>
              <a:picLocks noChangeAspect="1"/>
            </p:cNvPicPr>
            <p:nvPr/>
          </p:nvPicPr>
          <p:blipFill rotWithShape="1">
            <a:blip r:embed="rId5"/>
            <a:srcRect l="2860" t="2824" r="1863"/>
            <a:stretch/>
          </p:blipFill>
          <p:spPr>
            <a:xfrm rot="337480">
              <a:off x="7774273" y="3612028"/>
              <a:ext cx="3843140" cy="2204861"/>
            </a:xfrm>
            <a:prstGeom prst="rect">
              <a:avLst/>
            </a:prstGeom>
          </p:spPr>
        </p:pic>
      </p:grpSp>
      <p:sp>
        <p:nvSpPr>
          <p:cNvPr id="13" name="TextBox 12">
            <a:extLst>
              <a:ext uri="{FF2B5EF4-FFF2-40B4-BE49-F238E27FC236}">
                <a16:creationId xmlns:a16="http://schemas.microsoft.com/office/drawing/2014/main" id="{0D5A3FB2-84F7-1461-C8DD-1625180B8D60}"/>
              </a:ext>
            </a:extLst>
          </p:cNvPr>
          <p:cNvSpPr txBox="1"/>
          <p:nvPr/>
        </p:nvSpPr>
        <p:spPr>
          <a:xfrm>
            <a:off x="522514" y="3338579"/>
            <a:ext cx="3017181" cy="954107"/>
          </a:xfrm>
          <a:prstGeom prst="rect">
            <a:avLst/>
          </a:prstGeom>
          <a:noFill/>
        </p:spPr>
        <p:txBody>
          <a:bodyPr wrap="square" rtlCol="0">
            <a:spAutoFit/>
          </a:bodyPr>
          <a:lstStyle/>
          <a:p>
            <a:pPr algn="ctr" rtl="0"/>
            <a:r>
              <a:rPr lang="ro" sz="1400" i="1" dirty="0">
                <a:solidFill>
                  <a:srgbClr val="0070C0"/>
                </a:solidFill>
                <a:cs typeface="Arial" panose="020B0604020202020204" pitchFamily="34" charset="0"/>
              </a:rPr>
              <a:t>Mai 2023: Incendiile de vegetație fără precedent din Alberta, Canada și </a:t>
            </a:r>
            <a:r>
              <a:rPr lang="ro" sz="1400" i="1" dirty="0">
                <a:solidFill>
                  <a:srgbClr val="0070C0"/>
                </a:solidFill>
                <a:effectLst/>
                <a:cs typeface="Arial" panose="020B0604020202020204" pitchFamily="34" charset="0"/>
              </a:rPr>
              <a:t>Extremadura, Spania, provoacă o poluare crescută a aerului în zone vaste.</a:t>
            </a:r>
          </a:p>
        </p:txBody>
      </p:sp>
    </p:spTree>
    <p:extLst>
      <p:ext uri="{BB962C8B-B14F-4D97-AF65-F5344CB8AC3E}">
        <p14:creationId xmlns:p14="http://schemas.microsoft.com/office/powerpoint/2010/main" val="665353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24000" y="1494000"/>
            <a:ext cx="9144000" cy="2745000"/>
          </a:xfrm>
        </p:spPr>
        <p:txBody>
          <a:bodyPr rtlCol="0">
            <a:normAutofit fontScale="90000"/>
          </a:bodyPr>
          <a:lstStyle/>
          <a:p>
            <a:pPr algn="ctr" rtl="0">
              <a:lnSpc>
                <a:spcPct val="110000"/>
              </a:lnSpc>
            </a:pPr>
            <a:r>
              <a:rPr lang="ro" b="1" dirty="0">
                <a:solidFill>
                  <a:schemeClr val="tx1"/>
                </a:solidFill>
              </a:rPr>
              <a:t>Impactul schimbărilor climatice asupra alergiilor și bolilor derm</a:t>
            </a:r>
            <a:r>
              <a:rPr lang="en-US" b="1" dirty="0" err="1">
                <a:solidFill>
                  <a:schemeClr val="tx1"/>
                </a:solidFill>
              </a:rPr>
              <a:t>atologice</a:t>
            </a:r>
            <a:endParaRPr lang="hu-HU" b="1"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D5A3FB2-84F7-1461-C8DD-1625180B8D60}"/>
              </a:ext>
            </a:extLst>
          </p:cNvPr>
          <p:cNvSpPr txBox="1"/>
          <p:nvPr/>
        </p:nvSpPr>
        <p:spPr>
          <a:xfrm>
            <a:off x="4971534" y="2707106"/>
            <a:ext cx="2538497" cy="738664"/>
          </a:xfrm>
          <a:prstGeom prst="rect">
            <a:avLst/>
          </a:prstGeom>
          <a:noFill/>
        </p:spPr>
        <p:txBody>
          <a:bodyPr wrap="square" rtlCol="0">
            <a:spAutoFit/>
          </a:bodyPr>
          <a:lstStyle/>
          <a:p>
            <a:pPr algn="ctr" rtl="0"/>
            <a:r>
              <a:rPr lang="ro" sz="1400" i="1">
                <a:solidFill>
                  <a:srgbClr val="0070C0"/>
                </a:solidFill>
                <a:cs typeface="Arial" panose="020B0604020202020204" pitchFamily="34" charset="0"/>
              </a:rPr>
              <a:t>Mai 2023: Regiunea Emilia-Romagna suferă cele mai grave inundații din Italia din ultimii 100 de ani. </a:t>
            </a:r>
            <a:endParaRPr lang="en-GB" sz="1400" i="1" dirty="0">
              <a:solidFill>
                <a:srgbClr val="0070C0"/>
              </a:solidFill>
              <a:effectLst/>
              <a:cs typeface="Arial" panose="020B0604020202020204" pitchFamily="34" charset="0"/>
            </a:endParaRPr>
          </a:p>
        </p:txBody>
      </p:sp>
      <p:pic>
        <p:nvPicPr>
          <p:cNvPr id="15" name="Picture 14">
            <a:extLst>
              <a:ext uri="{FF2B5EF4-FFF2-40B4-BE49-F238E27FC236}">
                <a16:creationId xmlns:a16="http://schemas.microsoft.com/office/drawing/2014/main" id="{E1C5156C-FB98-CCB4-4027-B43546F8BF8A}"/>
              </a:ext>
            </a:extLst>
          </p:cNvPr>
          <p:cNvPicPr>
            <a:picLocks noChangeAspect="1"/>
          </p:cNvPicPr>
          <p:nvPr/>
        </p:nvPicPr>
        <p:blipFill>
          <a:blip r:embed="rId2"/>
          <a:stretch>
            <a:fillRect/>
          </a:stretch>
        </p:blipFill>
        <p:spPr>
          <a:xfrm>
            <a:off x="7671000" y="324000"/>
            <a:ext cx="3799612" cy="2025212"/>
          </a:xfrm>
          <a:prstGeom prst="rect">
            <a:avLst/>
          </a:prstGeom>
        </p:spPr>
      </p:pic>
      <p:pic>
        <p:nvPicPr>
          <p:cNvPr id="17" name="Picture 16">
            <a:extLst>
              <a:ext uri="{FF2B5EF4-FFF2-40B4-BE49-F238E27FC236}">
                <a16:creationId xmlns:a16="http://schemas.microsoft.com/office/drawing/2014/main" id="{42F8D3AB-DB96-F7AD-1B0A-DAF7C9A50EB1}"/>
              </a:ext>
            </a:extLst>
          </p:cNvPr>
          <p:cNvPicPr>
            <a:picLocks noChangeAspect="1"/>
          </p:cNvPicPr>
          <p:nvPr/>
        </p:nvPicPr>
        <p:blipFill>
          <a:blip r:embed="rId3"/>
          <a:stretch>
            <a:fillRect/>
          </a:stretch>
        </p:blipFill>
        <p:spPr>
          <a:xfrm>
            <a:off x="966000" y="234000"/>
            <a:ext cx="4223295" cy="2432434"/>
          </a:xfrm>
          <a:prstGeom prst="rect">
            <a:avLst/>
          </a:prstGeom>
        </p:spPr>
      </p:pic>
      <p:pic>
        <p:nvPicPr>
          <p:cNvPr id="19" name="Picture 18">
            <a:extLst>
              <a:ext uri="{FF2B5EF4-FFF2-40B4-BE49-F238E27FC236}">
                <a16:creationId xmlns:a16="http://schemas.microsoft.com/office/drawing/2014/main" id="{1D26CF71-1F66-5C7B-AFC0-5510B1050006}"/>
              </a:ext>
            </a:extLst>
          </p:cNvPr>
          <p:cNvPicPr>
            <a:picLocks noChangeAspect="1"/>
          </p:cNvPicPr>
          <p:nvPr/>
        </p:nvPicPr>
        <p:blipFill>
          <a:blip r:embed="rId4"/>
          <a:stretch>
            <a:fillRect/>
          </a:stretch>
        </p:blipFill>
        <p:spPr>
          <a:xfrm>
            <a:off x="7527414" y="3069000"/>
            <a:ext cx="4086784" cy="3028373"/>
          </a:xfrm>
          <a:prstGeom prst="rect">
            <a:avLst/>
          </a:prstGeom>
        </p:spPr>
      </p:pic>
      <p:pic>
        <p:nvPicPr>
          <p:cNvPr id="21" name="Picture 20">
            <a:extLst>
              <a:ext uri="{FF2B5EF4-FFF2-40B4-BE49-F238E27FC236}">
                <a16:creationId xmlns:a16="http://schemas.microsoft.com/office/drawing/2014/main" id="{2C8B07AD-4181-580C-52C1-6A86F24E646F}"/>
              </a:ext>
            </a:extLst>
          </p:cNvPr>
          <p:cNvPicPr>
            <a:picLocks noChangeAspect="1"/>
          </p:cNvPicPr>
          <p:nvPr/>
        </p:nvPicPr>
        <p:blipFill>
          <a:blip r:embed="rId5"/>
          <a:stretch>
            <a:fillRect/>
          </a:stretch>
        </p:blipFill>
        <p:spPr>
          <a:xfrm>
            <a:off x="1101000" y="3564000"/>
            <a:ext cx="3799613" cy="2634930"/>
          </a:xfrm>
          <a:prstGeom prst="rect">
            <a:avLst/>
          </a:prstGeom>
        </p:spPr>
      </p:pic>
    </p:spTree>
    <p:extLst>
      <p:ext uri="{BB962C8B-B14F-4D97-AF65-F5344CB8AC3E}">
        <p14:creationId xmlns:p14="http://schemas.microsoft.com/office/powerpoint/2010/main" val="3298186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32572" y="234000"/>
            <a:ext cx="11793427" cy="1395000"/>
          </a:xfrm>
        </p:spPr>
        <p:txBody>
          <a:bodyPr rtlCol="0">
            <a:normAutofit/>
          </a:bodyPr>
          <a:lstStyle/>
          <a:p>
            <a:pPr marL="0" indent="0" rtl="0">
              <a:buNone/>
            </a:pPr>
            <a:r>
              <a:rPr lang="ro" sz="2000" dirty="0">
                <a:solidFill>
                  <a:schemeClr val="tx1"/>
                </a:solidFill>
              </a:rPr>
              <a:t>În cazul bolilor alergice cauzate/declanșate de </a:t>
            </a:r>
            <a:r>
              <a:rPr lang="ro" sz="2000" dirty="0">
                <a:solidFill>
                  <a:srgbClr val="FF0000"/>
                </a:solidFill>
              </a:rPr>
              <a:t>poluarea aerului</a:t>
            </a:r>
            <a:r>
              <a:rPr lang="ro" sz="2000" dirty="0">
                <a:solidFill>
                  <a:schemeClr val="tx1"/>
                </a:solidFill>
              </a:rPr>
              <a:t>, figura 10 prezintă relațiile dintre schimbările climatice, poluarea aerului, alergeni/factori declanșatori și corpul uman, iar tabelul 1 indică consecințele asupra sănătății ale acestor efecte ale schimbărilor climatice.</a:t>
            </a:r>
          </a:p>
        </p:txBody>
      </p:sp>
      <p:sp>
        <p:nvSpPr>
          <p:cNvPr id="9" name="TextBox 8">
            <a:extLst>
              <a:ext uri="{FF2B5EF4-FFF2-40B4-BE49-F238E27FC236}">
                <a16:creationId xmlns:a16="http://schemas.microsoft.com/office/drawing/2014/main" id="{0AAE1BCF-D747-E798-ECBB-2FC243F97923}"/>
              </a:ext>
            </a:extLst>
          </p:cNvPr>
          <p:cNvSpPr txBox="1"/>
          <p:nvPr/>
        </p:nvSpPr>
        <p:spPr>
          <a:xfrm>
            <a:off x="239026" y="5949209"/>
            <a:ext cx="4356326" cy="415498"/>
          </a:xfrm>
          <a:prstGeom prst="rect">
            <a:avLst/>
          </a:prstGeom>
          <a:noFill/>
        </p:spPr>
        <p:txBody>
          <a:bodyPr wrap="square" rtlCol="0">
            <a:spAutoFit/>
          </a:bodyPr>
          <a:lstStyle/>
          <a:p>
            <a:pPr rtl="0"/>
            <a:r>
              <a:rPr lang="ro" sz="1050">
                <a:cs typeface="Arial" panose="020B0604020202020204" pitchFamily="34" charset="0"/>
              </a:rPr>
              <a:t>De la: K. Reinmuth-Selzle </a:t>
            </a:r>
            <a:r>
              <a:rPr lang="ro" sz="1050" i="1">
                <a:cs typeface="Arial" panose="020B0604020202020204" pitchFamily="34" charset="0"/>
              </a:rPr>
              <a:t>și colab</a:t>
            </a:r>
            <a:r>
              <a:rPr lang="ro" sz="1050">
                <a:cs typeface="Arial" panose="020B0604020202020204" pitchFamily="34" charset="0"/>
              </a:rPr>
              <a:t>., Environ. Sci. Technol., </a:t>
            </a:r>
            <a:r>
              <a:rPr lang="ro" sz="1050" u="sng">
                <a:cs typeface="Arial" panose="020B0604020202020204" pitchFamily="34" charset="0"/>
              </a:rPr>
              <a:t>51</a:t>
            </a:r>
            <a:r>
              <a:rPr lang="ro" sz="1050">
                <a:cs typeface="Arial" panose="020B0604020202020204" pitchFamily="34" charset="0"/>
              </a:rPr>
              <a:t>, 2017, 4119−4141. DOI: </a:t>
            </a:r>
            <a:r>
              <a:rPr lang="ro" sz="1050">
                <a:cs typeface="Arial" panose="020B0604020202020204" pitchFamily="34" charset="0"/>
                <a:hlinkClick r:id="rId2">
                  <a:extLst>
                    <a:ext uri="{A12FA001-AC4F-418D-AE19-62706E023703}">
                      <ahyp:hlinkClr xmlns="" xmlns:ahyp="http://schemas.microsoft.com/office/drawing/2018/hyperlinkcolor" val="tx"/>
                    </a:ext>
                  </a:extLst>
                </a:hlinkClick>
              </a:rPr>
              <a:t>http://dx.doi.org/10.1021/acs.est.6b04908</a:t>
            </a:r>
            <a:r>
              <a:rPr lang="ro" sz="1050">
                <a:cs typeface="Arial" panose="020B0604020202020204" pitchFamily="34" charset="0"/>
              </a:rPr>
              <a:t>  </a:t>
            </a:r>
          </a:p>
        </p:txBody>
      </p:sp>
      <p:grpSp>
        <p:nvGrpSpPr>
          <p:cNvPr id="6" name="Group 5">
            <a:extLst>
              <a:ext uri="{FF2B5EF4-FFF2-40B4-BE49-F238E27FC236}">
                <a16:creationId xmlns:a16="http://schemas.microsoft.com/office/drawing/2014/main" id="{17555B98-2CB1-C68D-6887-BECA00683D5B}"/>
              </a:ext>
            </a:extLst>
          </p:cNvPr>
          <p:cNvGrpSpPr/>
          <p:nvPr/>
        </p:nvGrpSpPr>
        <p:grpSpPr>
          <a:xfrm>
            <a:off x="239026" y="1494000"/>
            <a:ext cx="5722111" cy="4021132"/>
            <a:chOff x="6137316" y="1494000"/>
            <a:chExt cx="5722111" cy="4021132"/>
          </a:xfrm>
        </p:grpSpPr>
        <p:pic>
          <p:nvPicPr>
            <p:cNvPr id="4" name="Picture 3">
              <a:extLst>
                <a:ext uri="{FF2B5EF4-FFF2-40B4-BE49-F238E27FC236}">
                  <a16:creationId xmlns:a16="http://schemas.microsoft.com/office/drawing/2014/main" id="{5732BF16-3CD7-AB05-C4F0-597B89116429}"/>
                </a:ext>
              </a:extLst>
            </p:cNvPr>
            <p:cNvPicPr>
              <a:picLocks noChangeAspect="1"/>
            </p:cNvPicPr>
            <p:nvPr/>
          </p:nvPicPr>
          <p:blipFill>
            <a:blip r:embed="rId3"/>
            <a:stretch>
              <a:fillRect/>
            </a:stretch>
          </p:blipFill>
          <p:spPr>
            <a:xfrm>
              <a:off x="6137317" y="1494000"/>
              <a:ext cx="5722110" cy="3456819"/>
            </a:xfrm>
            <a:prstGeom prst="rect">
              <a:avLst/>
            </a:prstGeom>
          </p:spPr>
        </p:pic>
        <p:sp>
          <p:nvSpPr>
            <p:cNvPr id="11" name="TextBox 10">
              <a:extLst>
                <a:ext uri="{FF2B5EF4-FFF2-40B4-BE49-F238E27FC236}">
                  <a16:creationId xmlns:a16="http://schemas.microsoft.com/office/drawing/2014/main" id="{B826A06F-35FC-6818-686B-4AE249AD035E}"/>
                </a:ext>
              </a:extLst>
            </p:cNvPr>
            <p:cNvSpPr txBox="1"/>
            <p:nvPr/>
          </p:nvSpPr>
          <p:spPr>
            <a:xfrm>
              <a:off x="6137316" y="4991912"/>
              <a:ext cx="5722111" cy="52322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10</a:t>
              </a:r>
              <a:r>
                <a:rPr lang="ro" sz="1400" i="1" dirty="0">
                  <a:solidFill>
                    <a:srgbClr val="0070C0"/>
                  </a:solidFill>
                  <a:effectLst/>
                  <a:cs typeface="Arial" panose="020B0604020202020204" pitchFamily="34" charset="0"/>
                </a:rPr>
                <a:t>. </a:t>
              </a:r>
              <a:r>
                <a:rPr lang="ro" sz="1400" i="1" dirty="0">
                  <a:solidFill>
                    <a:srgbClr val="0070C0"/>
                  </a:solidFill>
                  <a:cs typeface="Arial" panose="020B0604020202020204" pitchFamily="34" charset="0"/>
                </a:rPr>
                <a:t>Interacțiunea dintre poluarea aerului și schimbările climatice </a:t>
              </a:r>
            </a:p>
            <a:p>
              <a:pPr algn="ctr" rtl="0"/>
              <a:r>
                <a:rPr lang="ro" sz="1400" i="1" dirty="0">
                  <a:solidFill>
                    <a:srgbClr val="0070C0"/>
                  </a:solidFill>
                  <a:cs typeface="Arial" panose="020B0604020202020204" pitchFamily="34" charset="0"/>
                </a:rPr>
                <a:t>în promovarea alergiilor</a:t>
              </a:r>
              <a:r>
                <a:rPr lang="ro" sz="1400" i="1" dirty="0">
                  <a:solidFill>
                    <a:srgbClr val="0070C0"/>
                  </a:solidFill>
                  <a:effectLst/>
                  <a:cs typeface="Arial" panose="020B0604020202020204" pitchFamily="34" charset="0"/>
                </a:rPr>
                <a:t> </a:t>
              </a:r>
            </a:p>
          </p:txBody>
        </p:sp>
      </p:grpSp>
      <p:sp>
        <p:nvSpPr>
          <p:cNvPr id="3" name="TextBox 2">
            <a:extLst>
              <a:ext uri="{FF2B5EF4-FFF2-40B4-BE49-F238E27FC236}">
                <a16:creationId xmlns:a16="http://schemas.microsoft.com/office/drawing/2014/main" id="{E4467809-4302-6D1A-5C2E-8F36CF220D3E}"/>
              </a:ext>
            </a:extLst>
          </p:cNvPr>
          <p:cNvSpPr txBox="1"/>
          <p:nvPr/>
        </p:nvSpPr>
        <p:spPr>
          <a:xfrm>
            <a:off x="6469889" y="5641432"/>
            <a:ext cx="5722111" cy="523220"/>
          </a:xfrm>
          <a:prstGeom prst="rect">
            <a:avLst/>
          </a:prstGeom>
          <a:noFill/>
        </p:spPr>
        <p:txBody>
          <a:bodyPr wrap="square" rtlCol="0">
            <a:spAutoFit/>
          </a:bodyPr>
          <a:lstStyle/>
          <a:p>
            <a:pPr algn="ctr" rtl="0"/>
            <a:r>
              <a:rPr lang="ro" sz="1400" i="1" dirty="0">
                <a:solidFill>
                  <a:srgbClr val="0070C0"/>
                </a:solidFill>
                <a:cs typeface="Arial" panose="020B0604020202020204" pitchFamily="34" charset="0"/>
              </a:rPr>
              <a:t>Tabelul 1</a:t>
            </a:r>
            <a:r>
              <a:rPr lang="ro" sz="1400" i="1" dirty="0">
                <a:solidFill>
                  <a:srgbClr val="0070C0"/>
                </a:solidFill>
                <a:effectLst/>
                <a:cs typeface="Arial" panose="020B0604020202020204" pitchFamily="34" charset="0"/>
              </a:rPr>
              <a:t>. Consecințele asupra </a:t>
            </a:r>
            <a:r>
              <a:rPr lang="ro" sz="1400" i="1" dirty="0">
                <a:solidFill>
                  <a:srgbClr val="0070C0"/>
                </a:solidFill>
                <a:cs typeface="Arial" panose="020B0604020202020204" pitchFamily="34" charset="0"/>
              </a:rPr>
              <a:t>sănătății asociate aler</a:t>
            </a:r>
            <a:r>
              <a:rPr lang="ro" sz="1400" i="1" dirty="0">
                <a:solidFill>
                  <a:srgbClr val="0070C0"/>
                </a:solidFill>
                <a:effectLst/>
                <a:cs typeface="Arial" panose="020B0604020202020204" pitchFamily="34" charset="0"/>
              </a:rPr>
              <a:t>giilor rezultate din fenomenele legate de schimbările climatice</a:t>
            </a:r>
          </a:p>
        </p:txBody>
      </p:sp>
      <p:sp>
        <p:nvSpPr>
          <p:cNvPr id="5" name="TextBox 4">
            <a:extLst>
              <a:ext uri="{FF2B5EF4-FFF2-40B4-BE49-F238E27FC236}">
                <a16:creationId xmlns:a16="http://schemas.microsoft.com/office/drawing/2014/main" id="{EE9531C9-76F7-051A-A56F-B09084642B55}"/>
              </a:ext>
            </a:extLst>
          </p:cNvPr>
          <p:cNvSpPr txBox="1"/>
          <p:nvPr/>
        </p:nvSpPr>
        <p:spPr>
          <a:xfrm>
            <a:off x="6546000" y="6110791"/>
            <a:ext cx="5579999" cy="253916"/>
          </a:xfrm>
          <a:prstGeom prst="rect">
            <a:avLst/>
          </a:prstGeom>
          <a:noFill/>
        </p:spPr>
        <p:txBody>
          <a:bodyPr wrap="square" rtlCol="0">
            <a:spAutoFit/>
          </a:bodyPr>
          <a:lstStyle/>
          <a:p>
            <a:pPr rtl="0"/>
            <a:r>
              <a:rPr lang="ro" sz="1050" dirty="0">
                <a:cs typeface="Arial" panose="020B0604020202020204" pitchFamily="34" charset="0"/>
              </a:rPr>
              <a:t>De la: I. Eguiluz-Gracia </a:t>
            </a:r>
            <a:r>
              <a:rPr lang="ro" sz="1050" i="1" dirty="0">
                <a:cs typeface="Arial" panose="020B0604020202020204" pitchFamily="34" charset="0"/>
              </a:rPr>
              <a:t>et al</a:t>
            </a:r>
            <a:r>
              <a:rPr lang="ro" sz="1050" dirty="0">
                <a:cs typeface="Arial" panose="020B0604020202020204" pitchFamily="34" charset="0"/>
              </a:rPr>
              <a:t>., Allergy, 2020, </a:t>
            </a:r>
            <a:r>
              <a:rPr lang="ro" sz="1050" u="sng" dirty="0">
                <a:cs typeface="Arial" panose="020B0604020202020204" pitchFamily="34" charset="0"/>
              </a:rPr>
              <a:t>75</a:t>
            </a:r>
            <a:r>
              <a:rPr lang="ro" sz="1050" dirty="0">
                <a:cs typeface="Arial" panose="020B0604020202020204" pitchFamily="34" charset="0"/>
              </a:rPr>
              <a:t>, 2170–2184. DOI: </a:t>
            </a:r>
            <a:r>
              <a:rPr lang="ro" sz="105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https://doi.org/10.1111/all.14177</a:t>
            </a:r>
            <a:r>
              <a:rPr lang="ro" sz="1050" dirty="0">
                <a:cs typeface="Arial" panose="020B0604020202020204" pitchFamily="34" charset="0"/>
              </a:rPr>
              <a:t>      </a:t>
            </a:r>
          </a:p>
        </p:txBody>
      </p:sp>
      <p:grpSp>
        <p:nvGrpSpPr>
          <p:cNvPr id="33" name="Group 32">
            <a:extLst>
              <a:ext uri="{FF2B5EF4-FFF2-40B4-BE49-F238E27FC236}">
                <a16:creationId xmlns:a16="http://schemas.microsoft.com/office/drawing/2014/main" id="{11827C3C-28FF-AE61-1892-D256CF655182}"/>
              </a:ext>
            </a:extLst>
          </p:cNvPr>
          <p:cNvGrpSpPr/>
          <p:nvPr/>
        </p:nvGrpSpPr>
        <p:grpSpPr>
          <a:xfrm>
            <a:off x="6819823" y="983437"/>
            <a:ext cx="5281039" cy="4657995"/>
            <a:chOff x="6671934" y="928437"/>
            <a:chExt cx="5281039" cy="4657995"/>
          </a:xfrm>
        </p:grpSpPr>
        <p:pic>
          <p:nvPicPr>
            <p:cNvPr id="2" name="Picture 1">
              <a:extLst>
                <a:ext uri="{FF2B5EF4-FFF2-40B4-BE49-F238E27FC236}">
                  <a16:creationId xmlns:a16="http://schemas.microsoft.com/office/drawing/2014/main" id="{A5C6A5A9-41AB-8F7E-4DD7-56E3D31A41C6}"/>
                </a:ext>
              </a:extLst>
            </p:cNvPr>
            <p:cNvPicPr>
              <a:picLocks noChangeAspect="1"/>
            </p:cNvPicPr>
            <p:nvPr/>
          </p:nvPicPr>
          <p:blipFill>
            <a:blip r:embed="rId5"/>
            <a:stretch>
              <a:fillRect/>
            </a:stretch>
          </p:blipFill>
          <p:spPr>
            <a:xfrm>
              <a:off x="6671934" y="928437"/>
              <a:ext cx="5281039" cy="4657995"/>
            </a:xfrm>
            <a:prstGeom prst="rect">
              <a:avLst/>
            </a:prstGeom>
          </p:spPr>
        </p:pic>
        <p:sp>
          <p:nvSpPr>
            <p:cNvPr id="7" name="Rectangle 6">
              <a:extLst>
                <a:ext uri="{FF2B5EF4-FFF2-40B4-BE49-F238E27FC236}">
                  <a16:creationId xmlns:a16="http://schemas.microsoft.com/office/drawing/2014/main" id="{21C1BADC-C907-F51C-59FA-85A62352DBF4}"/>
                </a:ext>
              </a:extLst>
            </p:cNvPr>
            <p:cNvSpPr/>
            <p:nvPr/>
          </p:nvSpPr>
          <p:spPr>
            <a:xfrm>
              <a:off x="10056000" y="1809000"/>
              <a:ext cx="360000" cy="900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0" name="Rectangle 9">
              <a:extLst>
                <a:ext uri="{FF2B5EF4-FFF2-40B4-BE49-F238E27FC236}">
                  <a16:creationId xmlns:a16="http://schemas.microsoft.com/office/drawing/2014/main" id="{66B646E9-AB9C-9EBE-7BBC-BEF9BB5EBF86}"/>
                </a:ext>
              </a:extLst>
            </p:cNvPr>
            <p:cNvSpPr/>
            <p:nvPr/>
          </p:nvSpPr>
          <p:spPr>
            <a:xfrm>
              <a:off x="10281000" y="2349000"/>
              <a:ext cx="294890" cy="112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2" name="Rectangle 11">
              <a:extLst>
                <a:ext uri="{FF2B5EF4-FFF2-40B4-BE49-F238E27FC236}">
                  <a16:creationId xmlns:a16="http://schemas.microsoft.com/office/drawing/2014/main" id="{C3365174-F43E-E9DA-B63E-0E71FFDCF810}"/>
                </a:ext>
              </a:extLst>
            </p:cNvPr>
            <p:cNvSpPr/>
            <p:nvPr/>
          </p:nvSpPr>
          <p:spPr>
            <a:xfrm>
              <a:off x="10575890" y="2349000"/>
              <a:ext cx="1235110" cy="180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3" name="Rectangle 12">
              <a:extLst>
                <a:ext uri="{FF2B5EF4-FFF2-40B4-BE49-F238E27FC236}">
                  <a16:creationId xmlns:a16="http://schemas.microsoft.com/office/drawing/2014/main" id="{04616045-71E3-353F-3047-0E864377FCE0}"/>
                </a:ext>
              </a:extLst>
            </p:cNvPr>
            <p:cNvSpPr/>
            <p:nvPr/>
          </p:nvSpPr>
          <p:spPr>
            <a:xfrm>
              <a:off x="9561000" y="2529000"/>
              <a:ext cx="2270934" cy="3398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7" name="Rectangle 16">
              <a:extLst>
                <a:ext uri="{FF2B5EF4-FFF2-40B4-BE49-F238E27FC236}">
                  <a16:creationId xmlns:a16="http://schemas.microsoft.com/office/drawing/2014/main" id="{AADF3B20-0155-CA3D-2B3D-B194F1B22688}"/>
                </a:ext>
              </a:extLst>
            </p:cNvPr>
            <p:cNvSpPr/>
            <p:nvPr/>
          </p:nvSpPr>
          <p:spPr>
            <a:xfrm>
              <a:off x="10892413" y="3250642"/>
              <a:ext cx="326572" cy="8038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8" name="Rectangle 17">
              <a:extLst>
                <a:ext uri="{FF2B5EF4-FFF2-40B4-BE49-F238E27FC236}">
                  <a16:creationId xmlns:a16="http://schemas.microsoft.com/office/drawing/2014/main" id="{4409BA4F-FE9C-D7D6-F0E0-1132BF031B9D}"/>
                </a:ext>
              </a:extLst>
            </p:cNvPr>
            <p:cNvSpPr/>
            <p:nvPr/>
          </p:nvSpPr>
          <p:spPr>
            <a:xfrm>
              <a:off x="10641000" y="3789000"/>
              <a:ext cx="326572"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19" name="Rectangle 18">
              <a:extLst>
                <a:ext uri="{FF2B5EF4-FFF2-40B4-BE49-F238E27FC236}">
                  <a16:creationId xmlns:a16="http://schemas.microsoft.com/office/drawing/2014/main" id="{091BDE82-9077-B30B-6BA1-6551C5F1E103}"/>
                </a:ext>
              </a:extLst>
            </p:cNvPr>
            <p:cNvSpPr/>
            <p:nvPr/>
          </p:nvSpPr>
          <p:spPr>
            <a:xfrm>
              <a:off x="7266000" y="3609000"/>
              <a:ext cx="675000" cy="13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4" name="Rectangle 23">
              <a:extLst>
                <a:ext uri="{FF2B5EF4-FFF2-40B4-BE49-F238E27FC236}">
                  <a16:creationId xmlns:a16="http://schemas.microsoft.com/office/drawing/2014/main" id="{A27163BE-7527-F70A-009F-E58DF28B53C4}"/>
                </a:ext>
              </a:extLst>
            </p:cNvPr>
            <p:cNvSpPr/>
            <p:nvPr/>
          </p:nvSpPr>
          <p:spPr>
            <a:xfrm>
              <a:off x="8976000" y="4191432"/>
              <a:ext cx="135000" cy="9256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7" name="Rectangle 26">
              <a:extLst>
                <a:ext uri="{FF2B5EF4-FFF2-40B4-BE49-F238E27FC236}">
                  <a16:creationId xmlns:a16="http://schemas.microsoft.com/office/drawing/2014/main" id="{E1DB17FF-76C6-8266-7EA6-A2FB827B97DF}"/>
                </a:ext>
              </a:extLst>
            </p:cNvPr>
            <p:cNvSpPr/>
            <p:nvPr/>
          </p:nvSpPr>
          <p:spPr>
            <a:xfrm>
              <a:off x="8031000" y="4374000"/>
              <a:ext cx="164310" cy="608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8" name="Rectangle 27">
              <a:extLst>
                <a:ext uri="{FF2B5EF4-FFF2-40B4-BE49-F238E27FC236}">
                  <a16:creationId xmlns:a16="http://schemas.microsoft.com/office/drawing/2014/main" id="{B3F95EB0-E6CD-D61F-7415-7E04B398E9BD}"/>
                </a:ext>
              </a:extLst>
            </p:cNvPr>
            <p:cNvSpPr/>
            <p:nvPr/>
          </p:nvSpPr>
          <p:spPr>
            <a:xfrm>
              <a:off x="8661000" y="4509000"/>
              <a:ext cx="185820" cy="11634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29" name="Rectangle 28">
              <a:extLst>
                <a:ext uri="{FF2B5EF4-FFF2-40B4-BE49-F238E27FC236}">
                  <a16:creationId xmlns:a16="http://schemas.microsoft.com/office/drawing/2014/main" id="{25615446-5546-FA33-51FC-026E9F1B39AB}"/>
                </a:ext>
              </a:extLst>
            </p:cNvPr>
            <p:cNvSpPr/>
            <p:nvPr/>
          </p:nvSpPr>
          <p:spPr>
            <a:xfrm>
              <a:off x="10911000" y="4509000"/>
              <a:ext cx="347550" cy="1011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0" name="Rectangle 29">
              <a:extLst>
                <a:ext uri="{FF2B5EF4-FFF2-40B4-BE49-F238E27FC236}">
                  <a16:creationId xmlns:a16="http://schemas.microsoft.com/office/drawing/2014/main" id="{247701DC-D7FE-1091-292E-9F9887176E84}"/>
                </a:ext>
              </a:extLst>
            </p:cNvPr>
            <p:cNvSpPr/>
            <p:nvPr/>
          </p:nvSpPr>
          <p:spPr>
            <a:xfrm>
              <a:off x="7761000" y="4869000"/>
              <a:ext cx="180000" cy="81819"/>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1" name="Rectangle 30">
              <a:extLst>
                <a:ext uri="{FF2B5EF4-FFF2-40B4-BE49-F238E27FC236}">
                  <a16:creationId xmlns:a16="http://schemas.microsoft.com/office/drawing/2014/main" id="{B6377045-76C6-457C-D993-43AC7A3EF180}"/>
                </a:ext>
              </a:extLst>
            </p:cNvPr>
            <p:cNvSpPr/>
            <p:nvPr/>
          </p:nvSpPr>
          <p:spPr>
            <a:xfrm>
              <a:off x="8571000" y="4991912"/>
              <a:ext cx="176760" cy="113488"/>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2" name="Rectangle 31">
              <a:extLst>
                <a:ext uri="{FF2B5EF4-FFF2-40B4-BE49-F238E27FC236}">
                  <a16:creationId xmlns:a16="http://schemas.microsoft.com/office/drawing/2014/main" id="{EBE797F5-AD57-EE5F-69B3-48B00B4B075E}"/>
                </a:ext>
              </a:extLst>
            </p:cNvPr>
            <p:cNvSpPr/>
            <p:nvPr/>
          </p:nvSpPr>
          <p:spPr>
            <a:xfrm>
              <a:off x="9111000" y="5409000"/>
              <a:ext cx="135000" cy="925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29665468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282579" y="198179"/>
            <a:ext cx="3870601" cy="260082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lnSpc>
                <a:spcPct val="110000"/>
              </a:lnSpc>
              <a:buNone/>
            </a:pPr>
            <a:r>
              <a:rPr lang="ro" sz="1700" dirty="0">
                <a:solidFill>
                  <a:schemeClr val="tx1"/>
                </a:solidFill>
              </a:rPr>
              <a:t>Distribuțiile prezise ale habitatelor arborilor din estul SUA atât pentru scenariile cu emisii scăzute, cât și pentru cele crescute de emisii de GES în 2100 (figura 11) arată potențialul pentru creșteri mari ale nivelurilor de </a:t>
            </a:r>
            <a:r>
              <a:rPr lang="ro" sz="1700" dirty="0">
                <a:solidFill>
                  <a:srgbClr val="FF0000"/>
                </a:solidFill>
              </a:rPr>
              <a:t>polen alergenic</a:t>
            </a:r>
            <a:r>
              <a:rPr lang="ro" sz="1700" dirty="0">
                <a:solidFill>
                  <a:schemeClr val="tx1"/>
                </a:solidFill>
              </a:rPr>
              <a:t> ale copacilor în multe state. Figura 12 prezintă efecte similare pentru polenul de ambrozie.</a:t>
            </a:r>
          </a:p>
        </p:txBody>
      </p:sp>
      <p:sp>
        <p:nvSpPr>
          <p:cNvPr id="14" name="TextBox 13">
            <a:extLst>
              <a:ext uri="{FF2B5EF4-FFF2-40B4-BE49-F238E27FC236}">
                <a16:creationId xmlns:a16="http://schemas.microsoft.com/office/drawing/2014/main" id="{920330E4-25CB-006F-CF1A-9426DB57E7FA}"/>
              </a:ext>
            </a:extLst>
          </p:cNvPr>
          <p:cNvSpPr txBox="1"/>
          <p:nvPr/>
        </p:nvSpPr>
        <p:spPr>
          <a:xfrm>
            <a:off x="4273664" y="5871427"/>
            <a:ext cx="7672732" cy="415498"/>
          </a:xfrm>
          <a:prstGeom prst="rect">
            <a:avLst/>
          </a:prstGeom>
          <a:noFill/>
        </p:spPr>
        <p:txBody>
          <a:bodyPr wrap="square" rtlCol="0">
            <a:spAutoFit/>
          </a:bodyPr>
          <a:lstStyle/>
          <a:p>
            <a:pPr rtl="0"/>
            <a:r>
              <a:rPr lang="ro" sz="1050" dirty="0">
                <a:cs typeface="Arial" panose="020B0604020202020204" pitchFamily="34" charset="0"/>
              </a:rPr>
              <a:t>Sursa: „Raportul privind alergiile extreme și încălzirea globală”, 2010, Federația Națională a Faunei Sălbatice și Fundația pentru Astm și Alergie din America. </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https://aafa.org/asthma-allergy-research/our-research/climate-health/</a:t>
            </a:r>
            <a:r>
              <a:rPr lang="ro" sz="1050" dirty="0">
                <a:cs typeface="Arial" panose="020B0604020202020204" pitchFamily="34" charset="0"/>
              </a:rPr>
              <a:t> . Accesat la 11 iunie 2023.</a:t>
            </a:r>
          </a:p>
        </p:txBody>
      </p:sp>
      <p:sp>
        <p:nvSpPr>
          <p:cNvPr id="13" name="TextBox 12">
            <a:extLst>
              <a:ext uri="{FF2B5EF4-FFF2-40B4-BE49-F238E27FC236}">
                <a16:creationId xmlns:a16="http://schemas.microsoft.com/office/drawing/2014/main" id="{8D063935-295A-7D49-5F6A-5E7FE6C4139C}"/>
              </a:ext>
            </a:extLst>
          </p:cNvPr>
          <p:cNvSpPr txBox="1"/>
          <p:nvPr/>
        </p:nvSpPr>
        <p:spPr>
          <a:xfrm>
            <a:off x="8598169" y="758985"/>
            <a:ext cx="2925000" cy="1169551"/>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11</a:t>
            </a:r>
            <a:r>
              <a:rPr lang="ro" sz="1400" i="1" dirty="0">
                <a:solidFill>
                  <a:srgbClr val="0070C0"/>
                </a:solidFill>
                <a:effectLst/>
                <a:cs typeface="Arial" panose="020B0604020202020204" pitchFamily="34" charset="0"/>
              </a:rPr>
              <a:t>. </a:t>
            </a:r>
            <a:r>
              <a:rPr lang="ro" sz="1400" i="1" dirty="0">
                <a:solidFill>
                  <a:srgbClr val="0070C0"/>
                </a:solidFill>
                <a:cs typeface="Arial" panose="020B0604020202020204" pitchFamily="34" charset="0"/>
              </a:rPr>
              <a:t>Distribuțiile actuale și preconizate ale habitatelor copacilor pentru estul SUA atât pentru scenarii cu emisii scăzute, cât și crescute de gaze cu efect de seră.</a:t>
            </a:r>
            <a:endParaRPr lang="en-GB" sz="1400" i="1" dirty="0">
              <a:solidFill>
                <a:srgbClr val="0070C0"/>
              </a:solidFill>
              <a:effectLst/>
              <a:cs typeface="Arial" panose="020B0604020202020204" pitchFamily="34" charset="0"/>
            </a:endParaRPr>
          </a:p>
        </p:txBody>
      </p:sp>
      <p:pic>
        <p:nvPicPr>
          <p:cNvPr id="4" name="Picture 3">
            <a:extLst>
              <a:ext uri="{FF2B5EF4-FFF2-40B4-BE49-F238E27FC236}">
                <a16:creationId xmlns:a16="http://schemas.microsoft.com/office/drawing/2014/main" id="{8A472540-BD25-981D-B886-1C714ED0386C}"/>
              </a:ext>
            </a:extLst>
          </p:cNvPr>
          <p:cNvPicPr>
            <a:picLocks noChangeAspect="1"/>
          </p:cNvPicPr>
          <p:nvPr/>
        </p:nvPicPr>
        <p:blipFill>
          <a:blip r:embed="rId3"/>
          <a:stretch>
            <a:fillRect/>
          </a:stretch>
        </p:blipFill>
        <p:spPr>
          <a:xfrm>
            <a:off x="4273664" y="403099"/>
            <a:ext cx="3819668" cy="2584226"/>
          </a:xfrm>
          <a:prstGeom prst="rect">
            <a:avLst/>
          </a:prstGeom>
        </p:spPr>
      </p:pic>
      <p:pic>
        <p:nvPicPr>
          <p:cNvPr id="6" name="Picture 5">
            <a:extLst>
              <a:ext uri="{FF2B5EF4-FFF2-40B4-BE49-F238E27FC236}">
                <a16:creationId xmlns:a16="http://schemas.microsoft.com/office/drawing/2014/main" id="{E34A2F84-F3C1-D08D-3EB8-6F1D5ED49FA5}"/>
              </a:ext>
            </a:extLst>
          </p:cNvPr>
          <p:cNvPicPr>
            <a:picLocks noChangeAspect="1"/>
          </p:cNvPicPr>
          <p:nvPr/>
        </p:nvPicPr>
        <p:blipFill>
          <a:blip r:embed="rId4"/>
          <a:stretch>
            <a:fillRect/>
          </a:stretch>
        </p:blipFill>
        <p:spPr>
          <a:xfrm>
            <a:off x="4273664" y="3128841"/>
            <a:ext cx="3834215" cy="2672862"/>
          </a:xfrm>
          <a:prstGeom prst="rect">
            <a:avLst/>
          </a:prstGeom>
        </p:spPr>
      </p:pic>
      <p:pic>
        <p:nvPicPr>
          <p:cNvPr id="8" name="Picture 7">
            <a:extLst>
              <a:ext uri="{FF2B5EF4-FFF2-40B4-BE49-F238E27FC236}">
                <a16:creationId xmlns:a16="http://schemas.microsoft.com/office/drawing/2014/main" id="{7BB88785-CEA5-C5B2-9411-431896E869DA}"/>
              </a:ext>
            </a:extLst>
          </p:cNvPr>
          <p:cNvPicPr>
            <a:picLocks noChangeAspect="1"/>
          </p:cNvPicPr>
          <p:nvPr/>
        </p:nvPicPr>
        <p:blipFill>
          <a:blip r:embed="rId5"/>
          <a:stretch>
            <a:fillRect/>
          </a:stretch>
        </p:blipFill>
        <p:spPr>
          <a:xfrm>
            <a:off x="8174942" y="3126908"/>
            <a:ext cx="3771454" cy="2672862"/>
          </a:xfrm>
          <a:prstGeom prst="rect">
            <a:avLst/>
          </a:prstGeom>
        </p:spPr>
      </p:pic>
      <p:grpSp>
        <p:nvGrpSpPr>
          <p:cNvPr id="15" name="Group 14">
            <a:extLst>
              <a:ext uri="{FF2B5EF4-FFF2-40B4-BE49-F238E27FC236}">
                <a16:creationId xmlns:a16="http://schemas.microsoft.com/office/drawing/2014/main" id="{E450A1DF-AF0E-289A-071B-805004E1E8A6}"/>
              </a:ext>
            </a:extLst>
          </p:cNvPr>
          <p:cNvGrpSpPr/>
          <p:nvPr/>
        </p:nvGrpSpPr>
        <p:grpSpPr>
          <a:xfrm>
            <a:off x="381000" y="3015291"/>
            <a:ext cx="3060001" cy="3271634"/>
            <a:chOff x="334601" y="2587510"/>
            <a:chExt cx="3107573" cy="3823783"/>
          </a:xfrm>
        </p:grpSpPr>
        <p:pic>
          <p:nvPicPr>
            <p:cNvPr id="11" name="Picture 10">
              <a:extLst>
                <a:ext uri="{FF2B5EF4-FFF2-40B4-BE49-F238E27FC236}">
                  <a16:creationId xmlns:a16="http://schemas.microsoft.com/office/drawing/2014/main" id="{0DEC0384-7CC5-47E9-E0BC-78693D6681B2}"/>
                </a:ext>
              </a:extLst>
            </p:cNvPr>
            <p:cNvPicPr>
              <a:picLocks noChangeAspect="1"/>
            </p:cNvPicPr>
            <p:nvPr/>
          </p:nvPicPr>
          <p:blipFill>
            <a:blip r:embed="rId6"/>
            <a:stretch>
              <a:fillRect/>
            </a:stretch>
          </p:blipFill>
          <p:spPr>
            <a:xfrm>
              <a:off x="426000" y="2587510"/>
              <a:ext cx="2918160" cy="3194464"/>
            </a:xfrm>
            <a:prstGeom prst="rect">
              <a:avLst/>
            </a:prstGeom>
          </p:spPr>
        </p:pic>
        <p:sp>
          <p:nvSpPr>
            <p:cNvPr id="12" name="TextBox 11">
              <a:extLst>
                <a:ext uri="{FF2B5EF4-FFF2-40B4-BE49-F238E27FC236}">
                  <a16:creationId xmlns:a16="http://schemas.microsoft.com/office/drawing/2014/main" id="{6B963957-5A99-367C-36A1-3348420C449C}"/>
                </a:ext>
              </a:extLst>
            </p:cNvPr>
            <p:cNvSpPr txBox="1"/>
            <p:nvPr/>
          </p:nvSpPr>
          <p:spPr>
            <a:xfrm>
              <a:off x="334601" y="5799770"/>
              <a:ext cx="3107573" cy="611523"/>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a:t>
              </a:r>
              <a:r>
                <a:rPr lang="ro" sz="1400" i="1" dirty="0">
                  <a:solidFill>
                    <a:srgbClr val="0070C0"/>
                  </a:solidFill>
                  <a:cs typeface="Arial" panose="020B0604020202020204" pitchFamily="34" charset="0"/>
                </a:rPr>
                <a:t> 12. Creșterea polenului de ambrozie cu creșterea nivelului de CO</a:t>
              </a:r>
              <a:r>
                <a:rPr lang="ro" sz="1400" i="1" baseline="-25000" dirty="0">
                  <a:solidFill>
                    <a:srgbClr val="0070C0"/>
                  </a:solidFill>
                  <a:cs typeface="Arial" panose="020B0604020202020204" pitchFamily="34" charset="0"/>
                </a:rPr>
                <a:t>2</a:t>
              </a:r>
              <a:r>
                <a:rPr lang="ro" sz="1400" i="1" dirty="0">
                  <a:solidFill>
                    <a:srgbClr val="0070C0"/>
                  </a:solidFill>
                  <a:cs typeface="Arial" panose="020B0604020202020204" pitchFamily="34" charset="0"/>
                </a:rPr>
                <a:t>. </a:t>
              </a:r>
              <a:endParaRPr lang="en-GB" sz="1400" i="1" dirty="0">
                <a:solidFill>
                  <a:srgbClr val="0070C0"/>
                </a:solidFill>
                <a:effectLst/>
                <a:cs typeface="Arial" panose="020B0604020202020204" pitchFamily="34" charset="0"/>
              </a:endParaRPr>
            </a:p>
          </p:txBody>
        </p:sp>
      </p:grpSp>
    </p:spTree>
    <p:extLst>
      <p:ext uri="{BB962C8B-B14F-4D97-AF65-F5344CB8AC3E}">
        <p14:creationId xmlns:p14="http://schemas.microsoft.com/office/powerpoint/2010/main" val="4261235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2496000" y="6070110"/>
            <a:ext cx="7672732" cy="253916"/>
          </a:xfrm>
          <a:prstGeom prst="rect">
            <a:avLst/>
          </a:prstGeom>
          <a:noFill/>
        </p:spPr>
        <p:txBody>
          <a:bodyPr wrap="square" rtlCol="0">
            <a:spAutoFit/>
          </a:bodyPr>
          <a:lstStyle/>
          <a:p>
            <a:pPr rtl="0"/>
            <a:r>
              <a:rPr lang="ro" sz="1050">
                <a:cs typeface="Arial" panose="020B0604020202020204" pitchFamily="34" charset="0"/>
              </a:rPr>
              <a:t>De la: C. Sierra-Heredia </a:t>
            </a:r>
            <a:r>
              <a:rPr lang="ro" sz="1050" i="1">
                <a:cs typeface="Arial" panose="020B0604020202020204" pitchFamily="34" charset="0"/>
              </a:rPr>
              <a:t>et al</a:t>
            </a:r>
            <a:r>
              <a:rPr lang="ro" sz="1050">
                <a:cs typeface="Arial" panose="020B0604020202020204" pitchFamily="34" charset="0"/>
              </a:rPr>
              <a:t>., Int. J. Environ. Res. Public Health, 2018, </a:t>
            </a:r>
            <a:r>
              <a:rPr lang="ro" sz="1050" u="sng">
                <a:cs typeface="Arial" panose="020B0604020202020204" pitchFamily="34" charset="0"/>
              </a:rPr>
              <a:t>15</a:t>
            </a:r>
            <a:r>
              <a:rPr lang="ro" sz="1050">
                <a:cs typeface="Arial" panose="020B0604020202020204" pitchFamily="34" charset="0"/>
              </a:rPr>
              <a:t>, 1577. </a:t>
            </a:r>
            <a:r>
              <a:rPr lang="ro" sz="1050">
                <a:cs typeface="Arial" panose="020B0604020202020204" pitchFamily="34" charset="0"/>
                <a:hlinkClick r:id="rId2">
                  <a:extLst>
                    <a:ext uri="{A12FA001-AC4F-418D-AE19-62706E023703}">
                      <ahyp:hlinkClr xmlns="" xmlns:ahyp="http://schemas.microsoft.com/office/drawing/2018/hyperlinkcolor" val="tx"/>
                    </a:ext>
                  </a:extLst>
                </a:hlinkClick>
              </a:rPr>
              <a:t>https://doi.org/10.3390/ijerph15081577</a:t>
            </a:r>
            <a:r>
              <a:rPr lang="ro" sz="1050">
                <a:cs typeface="Arial" panose="020B0604020202020204" pitchFamily="34" charset="0"/>
              </a:rPr>
              <a:t>   </a:t>
            </a:r>
          </a:p>
        </p:txBody>
      </p:sp>
      <p:sp>
        <p:nvSpPr>
          <p:cNvPr id="13" name="TextBox 12">
            <a:extLst>
              <a:ext uri="{FF2B5EF4-FFF2-40B4-BE49-F238E27FC236}">
                <a16:creationId xmlns:a16="http://schemas.microsoft.com/office/drawing/2014/main" id="{8D063935-295A-7D49-5F6A-5E7FE6C4139C}"/>
              </a:ext>
            </a:extLst>
          </p:cNvPr>
          <p:cNvSpPr txBox="1"/>
          <p:nvPr/>
        </p:nvSpPr>
        <p:spPr>
          <a:xfrm>
            <a:off x="3846000" y="5326223"/>
            <a:ext cx="5670000" cy="307777"/>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13</a:t>
            </a:r>
            <a:r>
              <a:rPr lang="ro" sz="1400" i="1" dirty="0">
                <a:solidFill>
                  <a:srgbClr val="0070C0"/>
                </a:solidFill>
                <a:effectLst/>
                <a:cs typeface="Arial" panose="020B0604020202020204" pitchFamily="34" charset="0"/>
              </a:rPr>
              <a:t>. </a:t>
            </a:r>
            <a:r>
              <a:rPr lang="ro" sz="1400" i="1" dirty="0">
                <a:solidFill>
                  <a:srgbClr val="0070C0"/>
                </a:solidFill>
                <a:cs typeface="Arial" panose="020B0604020202020204" pitchFamily="34" charset="0"/>
              </a:rPr>
              <a:t>Efectele schimbărilor climatice asupra aeroalergenilor.</a:t>
            </a:r>
            <a:endParaRPr lang="en-GB" sz="14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BAA50F86-8730-66AC-1640-81FD0FBC4A61}"/>
              </a:ext>
            </a:extLst>
          </p:cNvPr>
          <p:cNvPicPr>
            <a:picLocks noChangeAspect="1"/>
          </p:cNvPicPr>
          <p:nvPr/>
        </p:nvPicPr>
        <p:blipFill>
          <a:blip r:embed="rId3"/>
          <a:stretch>
            <a:fillRect/>
          </a:stretch>
        </p:blipFill>
        <p:spPr>
          <a:xfrm>
            <a:off x="1002088" y="188999"/>
            <a:ext cx="9484836" cy="5137223"/>
          </a:xfrm>
          <a:prstGeom prst="rect">
            <a:avLst/>
          </a:prstGeom>
        </p:spPr>
      </p:pic>
    </p:spTree>
    <p:extLst>
      <p:ext uri="{BB962C8B-B14F-4D97-AF65-F5344CB8AC3E}">
        <p14:creationId xmlns:p14="http://schemas.microsoft.com/office/powerpoint/2010/main" val="3225663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140194" y="369000"/>
            <a:ext cx="3745989" cy="1395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lnSpc>
                <a:spcPct val="110000"/>
              </a:lnSpc>
              <a:buNone/>
            </a:pPr>
            <a:r>
              <a:rPr lang="ro" sz="1800" dirty="0">
                <a:solidFill>
                  <a:schemeClr val="tx1"/>
                </a:solidFill>
              </a:rPr>
              <a:t>O sinergie interesantă a fost observată între </a:t>
            </a:r>
            <a:r>
              <a:rPr lang="ro" sz="1800" dirty="0">
                <a:solidFill>
                  <a:srgbClr val="FF0000"/>
                </a:solidFill>
              </a:rPr>
              <a:t>activitatea furtunilor</a:t>
            </a:r>
            <a:r>
              <a:rPr lang="ro" sz="1800" dirty="0">
                <a:solidFill>
                  <a:schemeClr val="tx1"/>
                </a:solidFill>
              </a:rPr>
              <a:t> și nivelurile de polen în cazurile de astm raportate în diferite țări (tabelul 2)</a:t>
            </a:r>
          </a:p>
        </p:txBody>
      </p:sp>
      <p:sp>
        <p:nvSpPr>
          <p:cNvPr id="14" name="TextBox 13">
            <a:extLst>
              <a:ext uri="{FF2B5EF4-FFF2-40B4-BE49-F238E27FC236}">
                <a16:creationId xmlns:a16="http://schemas.microsoft.com/office/drawing/2014/main" id="{920330E4-25CB-006F-CF1A-9426DB57E7FA}"/>
              </a:ext>
            </a:extLst>
          </p:cNvPr>
          <p:cNvSpPr txBox="1"/>
          <p:nvPr/>
        </p:nvSpPr>
        <p:spPr>
          <a:xfrm>
            <a:off x="5614945" y="6077803"/>
            <a:ext cx="5971056" cy="253916"/>
          </a:xfrm>
          <a:prstGeom prst="rect">
            <a:avLst/>
          </a:prstGeom>
          <a:noFill/>
        </p:spPr>
        <p:txBody>
          <a:bodyPr wrap="square" rtlCol="0">
            <a:spAutoFit/>
          </a:bodyPr>
          <a:lstStyle/>
          <a:p>
            <a:pPr rtl="0"/>
            <a:r>
              <a:rPr lang="ro" sz="1050">
                <a:cs typeface="Arial" panose="020B0604020202020204" pitchFamily="34" charset="0"/>
              </a:rPr>
              <a:t>De la: G. D’Amato </a:t>
            </a:r>
            <a:r>
              <a:rPr lang="ro" sz="1050" i="1">
                <a:cs typeface="Arial" panose="020B0604020202020204" pitchFamily="34" charset="0"/>
              </a:rPr>
              <a:t>et al</a:t>
            </a:r>
            <a:r>
              <a:rPr lang="ro" sz="1050">
                <a:cs typeface="Arial" panose="020B0604020202020204" pitchFamily="34" charset="0"/>
              </a:rPr>
              <a:t>., Allergy, 2020, </a:t>
            </a:r>
            <a:r>
              <a:rPr lang="ro" sz="1050" u="sng">
                <a:cs typeface="Arial" panose="020B0604020202020204" pitchFamily="34" charset="0"/>
              </a:rPr>
              <a:t>75</a:t>
            </a:r>
            <a:r>
              <a:rPr lang="ro" sz="1050">
                <a:cs typeface="Arial" panose="020B0604020202020204" pitchFamily="34" charset="0"/>
              </a:rPr>
              <a:t>, 2219–2228. </a:t>
            </a:r>
            <a:r>
              <a:rPr lang="ro" sz="1050">
                <a:cs typeface="Arial" panose="020B0604020202020204" pitchFamily="34" charset="0"/>
                <a:hlinkClick r:id="rId2">
                  <a:extLst>
                    <a:ext uri="{A12FA001-AC4F-418D-AE19-62706E023703}">
                      <ahyp:hlinkClr xmlns="" xmlns:ahyp="http://schemas.microsoft.com/office/drawing/2018/hyperlinkcolor" val="tx"/>
                    </a:ext>
                  </a:extLst>
                </a:hlinkClick>
              </a:rPr>
              <a:t>https://doi.org/10.1111/all.14476</a:t>
            </a:r>
            <a:r>
              <a:rPr lang="ro" sz="1050">
                <a:cs typeface="Arial" panose="020B0604020202020204" pitchFamily="34" charset="0"/>
              </a:rPr>
              <a:t>   </a:t>
            </a:r>
          </a:p>
        </p:txBody>
      </p:sp>
      <p:pic>
        <p:nvPicPr>
          <p:cNvPr id="6" name="Picture 5">
            <a:extLst>
              <a:ext uri="{FF2B5EF4-FFF2-40B4-BE49-F238E27FC236}">
                <a16:creationId xmlns:a16="http://schemas.microsoft.com/office/drawing/2014/main" id="{189F0E14-AFA7-7159-CD20-34759F319774}"/>
              </a:ext>
            </a:extLst>
          </p:cNvPr>
          <p:cNvPicPr>
            <a:picLocks noChangeAspect="1"/>
          </p:cNvPicPr>
          <p:nvPr/>
        </p:nvPicPr>
        <p:blipFill rotWithShape="1">
          <a:blip r:embed="rId3"/>
          <a:srcRect l="1125" t="2356" r="2095" b="1"/>
          <a:stretch/>
        </p:blipFill>
        <p:spPr>
          <a:xfrm>
            <a:off x="140194" y="3102011"/>
            <a:ext cx="3870000" cy="2430795"/>
          </a:xfrm>
          <a:prstGeom prst="rect">
            <a:avLst/>
          </a:prstGeom>
        </p:spPr>
      </p:pic>
      <p:grpSp>
        <p:nvGrpSpPr>
          <p:cNvPr id="12" name="Group 11">
            <a:extLst>
              <a:ext uri="{FF2B5EF4-FFF2-40B4-BE49-F238E27FC236}">
                <a16:creationId xmlns:a16="http://schemas.microsoft.com/office/drawing/2014/main" id="{C4887F43-226B-B37C-8447-C9911688D8CE}"/>
              </a:ext>
            </a:extLst>
          </p:cNvPr>
          <p:cNvGrpSpPr/>
          <p:nvPr/>
        </p:nvGrpSpPr>
        <p:grpSpPr>
          <a:xfrm>
            <a:off x="4105594" y="588018"/>
            <a:ext cx="8027163" cy="4944788"/>
            <a:chOff x="4107420" y="960006"/>
            <a:chExt cx="8027163" cy="4944788"/>
          </a:xfrm>
        </p:grpSpPr>
        <p:sp>
          <p:nvSpPr>
            <p:cNvPr id="13" name="TextBox 12">
              <a:extLst>
                <a:ext uri="{FF2B5EF4-FFF2-40B4-BE49-F238E27FC236}">
                  <a16:creationId xmlns:a16="http://schemas.microsoft.com/office/drawing/2014/main" id="{8D063935-295A-7D49-5F6A-5E7FE6C4139C}"/>
                </a:ext>
              </a:extLst>
            </p:cNvPr>
            <p:cNvSpPr txBox="1"/>
            <p:nvPr/>
          </p:nvSpPr>
          <p:spPr>
            <a:xfrm>
              <a:off x="5614944" y="960006"/>
              <a:ext cx="5747882" cy="307777"/>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Tabelul 2. Exacerbări ale astmului asociate furtunilor în întreaga lume.</a:t>
              </a:r>
            </a:p>
          </p:txBody>
        </p:sp>
        <p:grpSp>
          <p:nvGrpSpPr>
            <p:cNvPr id="11" name="Group 10">
              <a:extLst>
                <a:ext uri="{FF2B5EF4-FFF2-40B4-BE49-F238E27FC236}">
                  <a16:creationId xmlns:a16="http://schemas.microsoft.com/office/drawing/2014/main" id="{006789A1-4CEC-E129-02AE-AE4D194377F6}"/>
                </a:ext>
              </a:extLst>
            </p:cNvPr>
            <p:cNvGrpSpPr/>
            <p:nvPr/>
          </p:nvGrpSpPr>
          <p:grpSpPr>
            <a:xfrm>
              <a:off x="4107420" y="1353389"/>
              <a:ext cx="8027163" cy="4551405"/>
              <a:chOff x="4116000" y="833025"/>
              <a:chExt cx="8027163" cy="4551405"/>
            </a:xfrm>
          </p:grpSpPr>
          <p:pic>
            <p:nvPicPr>
              <p:cNvPr id="8" name="Picture 7">
                <a:extLst>
                  <a:ext uri="{FF2B5EF4-FFF2-40B4-BE49-F238E27FC236}">
                    <a16:creationId xmlns:a16="http://schemas.microsoft.com/office/drawing/2014/main" id="{849146EE-560B-E211-8ABF-7F0972A06CBF}"/>
                  </a:ext>
                </a:extLst>
              </p:cNvPr>
              <p:cNvPicPr>
                <a:picLocks noChangeAspect="1"/>
              </p:cNvPicPr>
              <p:nvPr/>
            </p:nvPicPr>
            <p:blipFill rotWithShape="1">
              <a:blip r:embed="rId4"/>
              <a:srcRect t="12485"/>
              <a:stretch/>
            </p:blipFill>
            <p:spPr>
              <a:xfrm>
                <a:off x="4120817" y="833025"/>
                <a:ext cx="8022346" cy="2362924"/>
              </a:xfrm>
              <a:prstGeom prst="rect">
                <a:avLst/>
              </a:prstGeom>
            </p:spPr>
          </p:pic>
          <p:pic>
            <p:nvPicPr>
              <p:cNvPr id="10" name="Picture 9">
                <a:extLst>
                  <a:ext uri="{FF2B5EF4-FFF2-40B4-BE49-F238E27FC236}">
                    <a16:creationId xmlns:a16="http://schemas.microsoft.com/office/drawing/2014/main" id="{10BF1A1D-9FD6-0F77-FC64-6ED9A827920B}"/>
                  </a:ext>
                </a:extLst>
              </p:cNvPr>
              <p:cNvPicPr>
                <a:picLocks noChangeAspect="1"/>
              </p:cNvPicPr>
              <p:nvPr/>
            </p:nvPicPr>
            <p:blipFill>
              <a:blip r:embed="rId5"/>
              <a:stretch>
                <a:fillRect/>
              </a:stretch>
            </p:blipFill>
            <p:spPr>
              <a:xfrm>
                <a:off x="4116000" y="3188904"/>
                <a:ext cx="8022346" cy="2195526"/>
              </a:xfrm>
              <a:prstGeom prst="rect">
                <a:avLst/>
              </a:prstGeom>
            </p:spPr>
          </p:pic>
        </p:grpSp>
      </p:grpSp>
    </p:spTree>
    <p:extLst>
      <p:ext uri="{BB962C8B-B14F-4D97-AF65-F5344CB8AC3E}">
        <p14:creationId xmlns:p14="http://schemas.microsoft.com/office/powerpoint/2010/main" val="9171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AC1583F-899D-B9C2-8E50-C396E97DD3A9}"/>
              </a:ext>
            </a:extLst>
          </p:cNvPr>
          <p:cNvGrpSpPr/>
          <p:nvPr/>
        </p:nvGrpSpPr>
        <p:grpSpPr>
          <a:xfrm>
            <a:off x="831000" y="374175"/>
            <a:ext cx="10980000" cy="5615721"/>
            <a:chOff x="831000" y="374175"/>
            <a:chExt cx="10980000" cy="5615721"/>
          </a:xfrm>
        </p:grpSpPr>
        <p:pic>
          <p:nvPicPr>
            <p:cNvPr id="3" name="Picture 2">
              <a:extLst>
                <a:ext uri="{FF2B5EF4-FFF2-40B4-BE49-F238E27FC236}">
                  <a16:creationId xmlns:a16="http://schemas.microsoft.com/office/drawing/2014/main" id="{52154058-98A1-41B0-17E9-EFE368859CA3}"/>
                </a:ext>
              </a:extLst>
            </p:cNvPr>
            <p:cNvPicPr>
              <a:picLocks noChangeAspect="1"/>
            </p:cNvPicPr>
            <p:nvPr/>
          </p:nvPicPr>
          <p:blipFill>
            <a:blip r:embed="rId2"/>
            <a:stretch>
              <a:fillRect/>
            </a:stretch>
          </p:blipFill>
          <p:spPr>
            <a:xfrm>
              <a:off x="5061000" y="374175"/>
              <a:ext cx="6750000" cy="5615721"/>
            </a:xfrm>
            <a:prstGeom prst="rect">
              <a:avLst/>
            </a:prstGeom>
          </p:spPr>
        </p:pic>
        <p:sp>
          <p:nvSpPr>
            <p:cNvPr id="6" name="TextBox 5">
              <a:extLst>
                <a:ext uri="{FF2B5EF4-FFF2-40B4-BE49-F238E27FC236}">
                  <a16:creationId xmlns:a16="http://schemas.microsoft.com/office/drawing/2014/main" id="{6778D898-88AC-ADBA-557E-4BD40B00EC8F}"/>
                </a:ext>
              </a:extLst>
            </p:cNvPr>
            <p:cNvSpPr txBox="1"/>
            <p:nvPr/>
          </p:nvSpPr>
          <p:spPr>
            <a:xfrm>
              <a:off x="831000" y="1796235"/>
              <a:ext cx="4004999" cy="2677656"/>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14</a:t>
              </a:r>
              <a:r>
                <a:rPr lang="ro" sz="1400" i="1" dirty="0">
                  <a:solidFill>
                    <a:srgbClr val="0070C0"/>
                  </a:solidFill>
                  <a:effectLst/>
                  <a:cs typeface="Arial" panose="020B0604020202020204" pitchFamily="34" charset="0"/>
                </a:rPr>
                <a:t>. Căi prin care parametrii climatici și poluanții atmosferici pot influența eliberarea, potența și efectele alergenilor și adjuvanților: temperatură (T), umiditate relativă (RH), radiații ultraviolete (UV), particule (PM), ozon și oxizi de azot (O </a:t>
              </a:r>
              <a:r>
                <a:rPr lang="ro" sz="1400" i="1" baseline="-25000" dirty="0">
                  <a:solidFill>
                    <a:srgbClr val="0070C0"/>
                  </a:solidFill>
                  <a:effectLst/>
                  <a:cs typeface="Arial" panose="020B0604020202020204" pitchFamily="34" charset="0"/>
                </a:rPr>
                <a:t>3</a:t>
              </a:r>
              <a:r>
                <a:rPr lang="ro" sz="1400" i="1" dirty="0">
                  <a:solidFill>
                    <a:srgbClr val="0070C0"/>
                  </a:solidFill>
                  <a:effectLst/>
                  <a:cs typeface="Arial" panose="020B0604020202020204" pitchFamily="34" charset="0"/>
                </a:rPr>
                <a:t>, NO </a:t>
              </a:r>
              <a:r>
                <a:rPr lang="ro" sz="1400" i="1" baseline="-25000" dirty="0">
                  <a:solidFill>
                    <a:srgbClr val="0070C0"/>
                  </a:solidFill>
                  <a:effectLst/>
                  <a:cs typeface="Arial" panose="020B0604020202020204" pitchFamily="34" charset="0"/>
                </a:rPr>
                <a:t>x</a:t>
              </a:r>
              <a:r>
                <a:rPr lang="ro" sz="1400" i="1" dirty="0">
                  <a:solidFill>
                    <a:srgbClr val="0070C0"/>
                  </a:solidFill>
                  <a:effectLst/>
                  <a:cs typeface="Arial" panose="020B0604020202020204" pitchFamily="34" charset="0"/>
                </a:rPr>
                <a:t>), reducerea nicotinamid-adenin-dinucleotidfosfat (NADPH) oxidazei, mediatori lipidici asociați polenului (PALM), modele moleculare asociate leziunilor (DAMP), receptori de recunoaștere a modelelor (PRR), celule de tip 2 T helper (Th2), imunoglobulină E (IgE), proteine alergene (puncte verzi) și modificări chimice (puncte roșii). </a:t>
              </a:r>
            </a:p>
          </p:txBody>
        </p:sp>
      </p:grpSp>
      <p:sp>
        <p:nvSpPr>
          <p:cNvPr id="7" name="TextBox 6">
            <a:extLst>
              <a:ext uri="{FF2B5EF4-FFF2-40B4-BE49-F238E27FC236}">
                <a16:creationId xmlns:a16="http://schemas.microsoft.com/office/drawing/2014/main" id="{D9612266-72F6-8644-39B8-BE7B69B8551C}"/>
              </a:ext>
            </a:extLst>
          </p:cNvPr>
          <p:cNvSpPr txBox="1"/>
          <p:nvPr/>
        </p:nvSpPr>
        <p:spPr>
          <a:xfrm>
            <a:off x="331060" y="5855341"/>
            <a:ext cx="4356326" cy="415498"/>
          </a:xfrm>
          <a:prstGeom prst="rect">
            <a:avLst/>
          </a:prstGeom>
          <a:noFill/>
        </p:spPr>
        <p:txBody>
          <a:bodyPr wrap="square" rtlCol="0">
            <a:spAutoFit/>
          </a:bodyPr>
          <a:lstStyle/>
          <a:p>
            <a:pPr rtl="0"/>
            <a:r>
              <a:rPr lang="ro" sz="1050">
                <a:cs typeface="Arial" panose="020B0604020202020204" pitchFamily="34" charset="0"/>
              </a:rPr>
              <a:t>De la: K. Reinmuth-Selzle </a:t>
            </a:r>
            <a:r>
              <a:rPr lang="ro" sz="1050" i="1">
                <a:cs typeface="Arial" panose="020B0604020202020204" pitchFamily="34" charset="0"/>
              </a:rPr>
              <a:t>și colab</a:t>
            </a:r>
            <a:r>
              <a:rPr lang="ro" sz="1050">
                <a:cs typeface="Arial" panose="020B0604020202020204" pitchFamily="34" charset="0"/>
              </a:rPr>
              <a:t>., Environ. Sci. Technol., 2017, </a:t>
            </a:r>
            <a:r>
              <a:rPr lang="ro" sz="1050" u="sng">
                <a:cs typeface="Arial" panose="020B0604020202020204" pitchFamily="34" charset="0"/>
              </a:rPr>
              <a:t>51</a:t>
            </a:r>
            <a:r>
              <a:rPr lang="ro" sz="1050">
                <a:cs typeface="Arial" panose="020B0604020202020204" pitchFamily="34" charset="0"/>
              </a:rPr>
              <a:t>, 4119−4141. DOI: </a:t>
            </a:r>
            <a:r>
              <a:rPr lang="ro" sz="1050">
                <a:cs typeface="Arial" panose="020B0604020202020204" pitchFamily="34" charset="0"/>
                <a:hlinkClick r:id="rId3">
                  <a:extLst>
                    <a:ext uri="{A12FA001-AC4F-418D-AE19-62706E023703}">
                      <ahyp:hlinkClr xmlns="" xmlns:ahyp="http://schemas.microsoft.com/office/drawing/2018/hyperlinkcolor" val="tx"/>
                    </a:ext>
                  </a:extLst>
                </a:hlinkClick>
              </a:rPr>
              <a:t>http://dx.doi.org/10.1021/acs.est.6b04908</a:t>
            </a:r>
            <a:r>
              <a:rPr lang="ro" sz="1050">
                <a:cs typeface="Arial" panose="020B0604020202020204" pitchFamily="34" charset="0"/>
              </a:rPr>
              <a:t>  </a:t>
            </a:r>
          </a:p>
        </p:txBody>
      </p:sp>
      <p:sp>
        <p:nvSpPr>
          <p:cNvPr id="5" name="TextBox 4">
            <a:extLst>
              <a:ext uri="{FF2B5EF4-FFF2-40B4-BE49-F238E27FC236}">
                <a16:creationId xmlns:a16="http://schemas.microsoft.com/office/drawing/2014/main" id="{45E58BE5-E985-CF1A-6643-85C059296F38}"/>
              </a:ext>
            </a:extLst>
          </p:cNvPr>
          <p:cNvSpPr txBox="1"/>
          <p:nvPr/>
        </p:nvSpPr>
        <p:spPr>
          <a:xfrm>
            <a:off x="830999" y="394935"/>
            <a:ext cx="4004999" cy="923330"/>
          </a:xfrm>
          <a:prstGeom prst="rect">
            <a:avLst/>
          </a:prstGeom>
          <a:noFill/>
        </p:spPr>
        <p:txBody>
          <a:bodyPr wrap="square" rtlCol="0">
            <a:spAutoFit/>
          </a:bodyPr>
          <a:lstStyle/>
          <a:p>
            <a:pPr marL="0" indent="0" rtl="0">
              <a:buNone/>
            </a:pPr>
            <a:r>
              <a:rPr lang="ro" dirty="0"/>
              <a:t>Unele </a:t>
            </a:r>
            <a:r>
              <a:rPr lang="ro" sz="1800" dirty="0"/>
              <a:t>detalii suplimentare cu privire la specificul modului în care aceste efecte funcționează în corpul uman:</a:t>
            </a:r>
          </a:p>
        </p:txBody>
      </p:sp>
    </p:spTree>
    <p:extLst>
      <p:ext uri="{BB962C8B-B14F-4D97-AF65-F5344CB8AC3E}">
        <p14:creationId xmlns:p14="http://schemas.microsoft.com/office/powerpoint/2010/main" val="3358148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ro" sz="2000" dirty="0">
                <a:solidFill>
                  <a:schemeClr val="tx1"/>
                </a:solidFill>
              </a:rPr>
              <a:t>Figura 15 prezintă implicarea creșterilor induse de schimbările climatice ale temperaturii și umidității ca factori care afectează creșterea alergiei la </a:t>
            </a:r>
            <a:r>
              <a:rPr lang="ro" sz="2000" dirty="0">
                <a:solidFill>
                  <a:srgbClr val="FF0000"/>
                </a:solidFill>
              </a:rPr>
              <a:t>acarieni din praful de casă: </a:t>
            </a:r>
          </a:p>
          <a:p>
            <a:pPr marL="0" indent="0" rtl="0">
              <a:buFont typeface="Arial" panose="020B0604020202020204" pitchFamily="34" charset="0"/>
              <a:buNone/>
            </a:pPr>
            <a:r>
              <a:rPr lang="ro" sz="2000" dirty="0">
                <a:solidFill>
                  <a:schemeClr val="tx1">
                    <a:lumMod val="50000"/>
                    <a:lumOff val="50000"/>
                  </a:schemeClr>
                </a:solidFill>
              </a:rPr>
              <a:t> </a:t>
            </a:r>
          </a:p>
        </p:txBody>
      </p:sp>
      <p:grpSp>
        <p:nvGrpSpPr>
          <p:cNvPr id="2" name="Group 1">
            <a:extLst>
              <a:ext uri="{FF2B5EF4-FFF2-40B4-BE49-F238E27FC236}">
                <a16:creationId xmlns:a16="http://schemas.microsoft.com/office/drawing/2014/main" id="{6D2D7591-E37A-F5C8-05EC-70FF1FFC4932}"/>
              </a:ext>
            </a:extLst>
          </p:cNvPr>
          <p:cNvGrpSpPr/>
          <p:nvPr/>
        </p:nvGrpSpPr>
        <p:grpSpPr>
          <a:xfrm>
            <a:off x="344229" y="1145782"/>
            <a:ext cx="10186822" cy="4782900"/>
            <a:chOff x="344229" y="1145782"/>
            <a:chExt cx="10186822" cy="4782900"/>
          </a:xfrm>
        </p:grpSpPr>
        <p:pic>
          <p:nvPicPr>
            <p:cNvPr id="12" name="Picture 11">
              <a:extLst>
                <a:ext uri="{FF2B5EF4-FFF2-40B4-BE49-F238E27FC236}">
                  <a16:creationId xmlns:a16="http://schemas.microsoft.com/office/drawing/2014/main" id="{E584CA0A-34EC-E1FC-769D-15CEB0C843BA}"/>
                </a:ext>
              </a:extLst>
            </p:cNvPr>
            <p:cNvPicPr>
              <a:picLocks noChangeAspect="1"/>
            </p:cNvPicPr>
            <p:nvPr/>
          </p:nvPicPr>
          <p:blipFill>
            <a:blip r:embed="rId2"/>
            <a:stretch>
              <a:fillRect/>
            </a:stretch>
          </p:blipFill>
          <p:spPr>
            <a:xfrm>
              <a:off x="344229" y="1145782"/>
              <a:ext cx="7072085" cy="4782900"/>
            </a:xfrm>
            <a:prstGeom prst="rect">
              <a:avLst/>
            </a:prstGeom>
          </p:spPr>
        </p:pic>
        <p:sp>
          <p:nvSpPr>
            <p:cNvPr id="13" name="TextBox 12">
              <a:extLst>
                <a:ext uri="{FF2B5EF4-FFF2-40B4-BE49-F238E27FC236}">
                  <a16:creationId xmlns:a16="http://schemas.microsoft.com/office/drawing/2014/main" id="{8D063935-295A-7D49-5F6A-5E7FE6C4139C}"/>
                </a:ext>
              </a:extLst>
            </p:cNvPr>
            <p:cNvSpPr txBox="1"/>
            <p:nvPr/>
          </p:nvSpPr>
          <p:spPr>
            <a:xfrm>
              <a:off x="7606051" y="2529000"/>
              <a:ext cx="2925000" cy="1384995"/>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15</a:t>
              </a:r>
              <a:r>
                <a:rPr lang="ro" sz="1400" i="1" dirty="0">
                  <a:solidFill>
                    <a:srgbClr val="0070C0"/>
                  </a:solidFill>
                  <a:effectLst/>
                  <a:cs typeface="Arial" panose="020B0604020202020204" pitchFamily="34" charset="0"/>
                </a:rPr>
                <a:t>. O vedere generală și simplificată a mai multor factori care ar putea afecta creșterea acarienilor din praful de casă (HDM), expunerea la alergeni, sensibilizarea și simptomele alergice. </a:t>
              </a:r>
            </a:p>
          </p:txBody>
        </p:sp>
      </p:grpSp>
      <p:sp>
        <p:nvSpPr>
          <p:cNvPr id="14" name="TextBox 13">
            <a:extLst>
              <a:ext uri="{FF2B5EF4-FFF2-40B4-BE49-F238E27FC236}">
                <a16:creationId xmlns:a16="http://schemas.microsoft.com/office/drawing/2014/main" id="{920330E4-25CB-006F-CF1A-9426DB57E7FA}"/>
              </a:ext>
            </a:extLst>
          </p:cNvPr>
          <p:cNvSpPr txBox="1"/>
          <p:nvPr/>
        </p:nvSpPr>
        <p:spPr>
          <a:xfrm>
            <a:off x="7086001" y="5927808"/>
            <a:ext cx="4995000" cy="415498"/>
          </a:xfrm>
          <a:prstGeom prst="rect">
            <a:avLst/>
          </a:prstGeom>
          <a:noFill/>
        </p:spPr>
        <p:txBody>
          <a:bodyPr wrap="square" rtlCol="0">
            <a:spAutoFit/>
          </a:bodyPr>
          <a:lstStyle/>
          <a:p>
            <a:pPr rtl="0"/>
            <a:r>
              <a:rPr lang="ro" sz="1050" dirty="0">
                <a:cs typeface="Arial" panose="020B0604020202020204" pitchFamily="34" charset="0"/>
              </a:rPr>
              <a:t>De la: N.Acevedo </a:t>
            </a:r>
            <a:r>
              <a:rPr lang="ro" sz="1050" i="1" dirty="0">
                <a:cs typeface="Arial" panose="020B0604020202020204" pitchFamily="34" charset="0"/>
              </a:rPr>
              <a:t>și colab</a:t>
            </a:r>
            <a:r>
              <a:rPr lang="ro" sz="1050" dirty="0">
                <a:cs typeface="Arial" panose="020B0604020202020204" pitchFamily="34" charset="0"/>
              </a:rPr>
              <a:t>., Allergy Asthma Immunol Res., 2019 iulie, </a:t>
            </a:r>
            <a:r>
              <a:rPr lang="ro" sz="1050" u="sng" dirty="0">
                <a:cs typeface="Arial" panose="020B0604020202020204" pitchFamily="34" charset="0"/>
              </a:rPr>
              <a:t>11</a:t>
            </a:r>
            <a:r>
              <a:rPr lang="ro" sz="1050" dirty="0">
                <a:cs typeface="Arial" panose="020B0604020202020204" pitchFamily="34" charset="0"/>
              </a:rPr>
              <a:t>, (4), 450-469.</a:t>
            </a:r>
          </a:p>
          <a:p>
            <a:pPr rtl="0"/>
            <a:r>
              <a:rPr lang="ro" sz="105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https://doi.org/10.4168/aair.2019.11.4.450</a:t>
            </a:r>
            <a:r>
              <a:rPr lang="ro" sz="1050" dirty="0">
                <a:cs typeface="Arial" panose="020B0604020202020204" pitchFamily="34" charset="0"/>
              </a:rPr>
              <a:t>  </a:t>
            </a:r>
          </a:p>
        </p:txBody>
      </p:sp>
    </p:spTree>
    <p:extLst>
      <p:ext uri="{BB962C8B-B14F-4D97-AF65-F5344CB8AC3E}">
        <p14:creationId xmlns:p14="http://schemas.microsoft.com/office/powerpoint/2010/main" val="1521615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3294000"/>
            <a:ext cx="5230631" cy="22753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lnSpc>
                <a:spcPct val="110000"/>
              </a:lnSpc>
              <a:spcAft>
                <a:spcPts val="2500"/>
              </a:spcAft>
              <a:buNone/>
            </a:pPr>
            <a:r>
              <a:rPr lang="ro" sz="2000" dirty="0">
                <a:solidFill>
                  <a:schemeClr val="tx1"/>
                </a:solidFill>
              </a:rPr>
              <a:t>Efectul schimbărilor climatice asupra alergiei la aspergiloză asociată cu </a:t>
            </a:r>
            <a:r>
              <a:rPr lang="ro" sz="2000" dirty="0">
                <a:solidFill>
                  <a:srgbClr val="FF0000"/>
                </a:solidFill>
              </a:rPr>
              <a:t>fungii aerogeni </a:t>
            </a:r>
            <a:r>
              <a:rPr lang="ro" sz="2000" i="1" dirty="0">
                <a:solidFill>
                  <a:schemeClr val="tx1"/>
                </a:solidFill>
              </a:rPr>
              <a:t>aspergillus niger</a:t>
            </a:r>
            <a:r>
              <a:rPr lang="ro" sz="2000" dirty="0">
                <a:solidFill>
                  <a:schemeClr val="tx1"/>
                </a:solidFill>
              </a:rPr>
              <a:t> poate fi luat în considerare în schimbările de interval prezise în adecvarea habitatului pentru </a:t>
            </a:r>
            <a:r>
              <a:rPr lang="ro" sz="2000" dirty="0">
                <a:solidFill>
                  <a:srgbClr val="FF0000"/>
                </a:solidFill>
              </a:rPr>
              <a:t>fungi</a:t>
            </a:r>
            <a:r>
              <a:rPr lang="ro" sz="2000" dirty="0">
                <a:solidFill>
                  <a:schemeClr val="tx1"/>
                </a:solidFill>
              </a:rPr>
              <a:t> (figura 16</a:t>
            </a:r>
            <a:r>
              <a:rPr lang="ro" sz="2000" dirty="0" smtClean="0">
                <a:solidFill>
                  <a:schemeClr val="tx1"/>
                </a:solidFill>
              </a:rPr>
              <a:t>).</a:t>
            </a:r>
            <a:endParaRPr lang="ro" sz="2000" dirty="0">
              <a:solidFill>
                <a:schemeClr val="tx1"/>
              </a:solidFill>
            </a:endParaRPr>
          </a:p>
        </p:txBody>
      </p:sp>
      <p:sp>
        <p:nvSpPr>
          <p:cNvPr id="14" name="TextBox 13">
            <a:extLst>
              <a:ext uri="{FF2B5EF4-FFF2-40B4-BE49-F238E27FC236}">
                <a16:creationId xmlns:a16="http://schemas.microsoft.com/office/drawing/2014/main" id="{920330E4-25CB-006F-CF1A-9426DB57E7FA}"/>
              </a:ext>
            </a:extLst>
          </p:cNvPr>
          <p:cNvSpPr txBox="1"/>
          <p:nvPr/>
        </p:nvSpPr>
        <p:spPr>
          <a:xfrm>
            <a:off x="6951000" y="6054818"/>
            <a:ext cx="4809036" cy="253916"/>
          </a:xfrm>
          <a:prstGeom prst="rect">
            <a:avLst/>
          </a:prstGeom>
          <a:noFill/>
        </p:spPr>
        <p:txBody>
          <a:bodyPr wrap="square" rtlCol="0">
            <a:spAutoFit/>
          </a:bodyPr>
          <a:lstStyle/>
          <a:p>
            <a:pPr algn="r" rtl="0"/>
            <a:r>
              <a:rPr lang="ro" sz="105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://doi.org/10.3390/D14100845</a:t>
            </a:r>
            <a:r>
              <a:rPr lang="ro" sz="1050" dirty="0">
                <a:cs typeface="Arial" panose="020B0604020202020204" pitchFamily="34" charset="0"/>
              </a:rPr>
              <a:t>  </a:t>
            </a:r>
            <a:endParaRPr lang="it-IT" sz="1050" dirty="0">
              <a:cs typeface="Arial" panose="020B0604020202020204" pitchFamily="34" charset="0"/>
            </a:endParaRPr>
          </a:p>
        </p:txBody>
      </p:sp>
      <p:grpSp>
        <p:nvGrpSpPr>
          <p:cNvPr id="27" name="Group 26">
            <a:extLst>
              <a:ext uri="{FF2B5EF4-FFF2-40B4-BE49-F238E27FC236}">
                <a16:creationId xmlns:a16="http://schemas.microsoft.com/office/drawing/2014/main" id="{55A7CE55-5838-053A-38E8-2715297AE8F4}"/>
              </a:ext>
            </a:extLst>
          </p:cNvPr>
          <p:cNvGrpSpPr/>
          <p:nvPr/>
        </p:nvGrpSpPr>
        <p:grpSpPr>
          <a:xfrm>
            <a:off x="6366000" y="189000"/>
            <a:ext cx="5623301" cy="5865818"/>
            <a:chOff x="7130999" y="619392"/>
            <a:chExt cx="4633301" cy="4870221"/>
          </a:xfrm>
        </p:grpSpPr>
        <p:sp>
          <p:nvSpPr>
            <p:cNvPr id="13" name="TextBox 12">
              <a:extLst>
                <a:ext uri="{FF2B5EF4-FFF2-40B4-BE49-F238E27FC236}">
                  <a16:creationId xmlns:a16="http://schemas.microsoft.com/office/drawing/2014/main" id="{8D063935-295A-7D49-5F6A-5E7FE6C4139C}"/>
                </a:ext>
              </a:extLst>
            </p:cNvPr>
            <p:cNvSpPr txBox="1"/>
            <p:nvPr/>
          </p:nvSpPr>
          <p:spPr>
            <a:xfrm>
              <a:off x="7130999" y="4966393"/>
              <a:ext cx="4629037" cy="52322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16</a:t>
              </a:r>
              <a:r>
                <a:rPr lang="ro" sz="1400" i="1" dirty="0">
                  <a:solidFill>
                    <a:srgbClr val="0070C0"/>
                  </a:solidFill>
                  <a:effectLst/>
                  <a:cs typeface="Arial" panose="020B0604020202020204" pitchFamily="34" charset="0"/>
                </a:rPr>
                <a:t>. Adecvarea actuală și previzionată a habitatului viitor pentru aspergillus niger.</a:t>
              </a:r>
            </a:p>
          </p:txBody>
        </p:sp>
        <p:grpSp>
          <p:nvGrpSpPr>
            <p:cNvPr id="26" name="Group 25">
              <a:extLst>
                <a:ext uri="{FF2B5EF4-FFF2-40B4-BE49-F238E27FC236}">
                  <a16:creationId xmlns:a16="http://schemas.microsoft.com/office/drawing/2014/main" id="{D8E095FF-F34C-A39A-C66A-53D28E6DCB29}"/>
                </a:ext>
              </a:extLst>
            </p:cNvPr>
            <p:cNvGrpSpPr/>
            <p:nvPr/>
          </p:nvGrpSpPr>
          <p:grpSpPr>
            <a:xfrm>
              <a:off x="7131000" y="619392"/>
              <a:ext cx="4633300" cy="4269215"/>
              <a:chOff x="2864785" y="1270161"/>
              <a:chExt cx="4633300" cy="4269215"/>
            </a:xfrm>
          </p:grpSpPr>
          <p:grpSp>
            <p:nvGrpSpPr>
              <p:cNvPr id="24" name="Group 23">
                <a:extLst>
                  <a:ext uri="{FF2B5EF4-FFF2-40B4-BE49-F238E27FC236}">
                    <a16:creationId xmlns:a16="http://schemas.microsoft.com/office/drawing/2014/main" id="{B4F04F62-B698-7EA8-AAAC-72364C851F3E}"/>
                  </a:ext>
                </a:extLst>
              </p:cNvPr>
              <p:cNvGrpSpPr/>
              <p:nvPr/>
            </p:nvGrpSpPr>
            <p:grpSpPr>
              <a:xfrm>
                <a:off x="2864785" y="3474108"/>
                <a:ext cx="4633300" cy="2065268"/>
                <a:chOff x="2864785" y="3474108"/>
                <a:chExt cx="4633300" cy="2065268"/>
              </a:xfrm>
            </p:grpSpPr>
            <p:grpSp>
              <p:nvGrpSpPr>
                <p:cNvPr id="21" name="Group 20">
                  <a:extLst>
                    <a:ext uri="{FF2B5EF4-FFF2-40B4-BE49-F238E27FC236}">
                      <a16:creationId xmlns:a16="http://schemas.microsoft.com/office/drawing/2014/main" id="{4664F329-A3DF-9BA7-149F-2427AE326199}"/>
                    </a:ext>
                  </a:extLst>
                </p:cNvPr>
                <p:cNvGrpSpPr/>
                <p:nvPr/>
              </p:nvGrpSpPr>
              <p:grpSpPr>
                <a:xfrm>
                  <a:off x="2864785" y="3474108"/>
                  <a:ext cx="4633300" cy="2065268"/>
                  <a:chOff x="2951866" y="3072789"/>
                  <a:chExt cx="4633300" cy="2065268"/>
                </a:xfrm>
              </p:grpSpPr>
              <p:pic>
                <p:nvPicPr>
                  <p:cNvPr id="8" name="Picture 7">
                    <a:extLst>
                      <a:ext uri="{FF2B5EF4-FFF2-40B4-BE49-F238E27FC236}">
                        <a16:creationId xmlns:a16="http://schemas.microsoft.com/office/drawing/2014/main" id="{579C440F-B385-BFE4-F2E0-85FEB2673088}"/>
                      </a:ext>
                    </a:extLst>
                  </p:cNvPr>
                  <p:cNvPicPr>
                    <a:picLocks noChangeAspect="1"/>
                  </p:cNvPicPr>
                  <p:nvPr/>
                </p:nvPicPr>
                <p:blipFill>
                  <a:blip r:embed="rId3"/>
                  <a:stretch>
                    <a:fillRect/>
                  </a:stretch>
                </p:blipFill>
                <p:spPr>
                  <a:xfrm>
                    <a:off x="2956127" y="3072789"/>
                    <a:ext cx="4629039" cy="2065268"/>
                  </a:xfrm>
                  <a:prstGeom prst="rect">
                    <a:avLst/>
                  </a:prstGeom>
                </p:spPr>
              </p:pic>
              <p:sp>
                <p:nvSpPr>
                  <p:cNvPr id="20" name="Rectangle 19">
                    <a:extLst>
                      <a:ext uri="{FF2B5EF4-FFF2-40B4-BE49-F238E27FC236}">
                        <a16:creationId xmlns:a16="http://schemas.microsoft.com/office/drawing/2014/main" id="{690A34E0-7F55-895A-F22B-68BF662ACE97}"/>
                      </a:ext>
                    </a:extLst>
                  </p:cNvPr>
                  <p:cNvSpPr/>
                  <p:nvPr/>
                </p:nvSpPr>
                <p:spPr>
                  <a:xfrm>
                    <a:off x="2951866" y="4239000"/>
                    <a:ext cx="399134" cy="8990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22" name="TextBox 21">
                  <a:extLst>
                    <a:ext uri="{FF2B5EF4-FFF2-40B4-BE49-F238E27FC236}">
                      <a16:creationId xmlns:a16="http://schemas.microsoft.com/office/drawing/2014/main" id="{80209B79-E10B-1056-41E7-5B05ADF6BD52}"/>
                    </a:ext>
                  </a:extLst>
                </p:cNvPr>
                <p:cNvSpPr txBox="1"/>
                <p:nvPr/>
              </p:nvSpPr>
              <p:spPr>
                <a:xfrm>
                  <a:off x="4712923" y="5257948"/>
                  <a:ext cx="941283" cy="261610"/>
                </a:xfrm>
                <a:prstGeom prst="rect">
                  <a:avLst/>
                </a:prstGeom>
                <a:noFill/>
              </p:spPr>
              <p:txBody>
                <a:bodyPr wrap="none" rtlCol="0">
                  <a:spAutoFit/>
                </a:bodyPr>
                <a:lstStyle/>
                <a:p>
                  <a:pPr rtl="0"/>
                  <a:r>
                    <a:rPr lang="ro" sz="1100"/>
                    <a:t>2070 RCP 2.6</a:t>
                  </a:r>
                  <a:endParaRPr lang="en-IE" sz="1100" dirty="0"/>
                </a:p>
              </p:txBody>
            </p:sp>
          </p:grpSp>
          <p:grpSp>
            <p:nvGrpSpPr>
              <p:cNvPr id="25" name="Group 24">
                <a:extLst>
                  <a:ext uri="{FF2B5EF4-FFF2-40B4-BE49-F238E27FC236}">
                    <a16:creationId xmlns:a16="http://schemas.microsoft.com/office/drawing/2014/main" id="{57551292-D180-F074-34EE-B0A5220CCEA7}"/>
                  </a:ext>
                </a:extLst>
              </p:cNvPr>
              <p:cNvGrpSpPr/>
              <p:nvPr/>
            </p:nvGrpSpPr>
            <p:grpSpPr>
              <a:xfrm>
                <a:off x="2869046" y="1270161"/>
                <a:ext cx="4629038" cy="2043741"/>
                <a:chOff x="2869046" y="1270161"/>
                <a:chExt cx="4629038" cy="2043741"/>
              </a:xfrm>
            </p:grpSpPr>
            <p:pic>
              <p:nvPicPr>
                <p:cNvPr id="4" name="Picture 3">
                  <a:extLst>
                    <a:ext uri="{FF2B5EF4-FFF2-40B4-BE49-F238E27FC236}">
                      <a16:creationId xmlns:a16="http://schemas.microsoft.com/office/drawing/2014/main" id="{077C9533-B7C1-2193-EF3E-02F3C47BB0C9}"/>
                    </a:ext>
                  </a:extLst>
                </p:cNvPr>
                <p:cNvPicPr>
                  <a:picLocks noChangeAspect="1"/>
                </p:cNvPicPr>
                <p:nvPr/>
              </p:nvPicPr>
              <p:blipFill>
                <a:blip r:embed="rId4"/>
                <a:stretch>
                  <a:fillRect/>
                </a:stretch>
              </p:blipFill>
              <p:spPr>
                <a:xfrm>
                  <a:off x="2869046" y="1270161"/>
                  <a:ext cx="4629038" cy="2043741"/>
                </a:xfrm>
                <a:prstGeom prst="rect">
                  <a:avLst/>
                </a:prstGeom>
              </p:spPr>
            </p:pic>
            <p:sp>
              <p:nvSpPr>
                <p:cNvPr id="23" name="TextBox 22">
                  <a:extLst>
                    <a:ext uri="{FF2B5EF4-FFF2-40B4-BE49-F238E27FC236}">
                      <a16:creationId xmlns:a16="http://schemas.microsoft.com/office/drawing/2014/main" id="{02007981-A823-B39F-6951-76B271C4F963}"/>
                    </a:ext>
                  </a:extLst>
                </p:cNvPr>
                <p:cNvSpPr txBox="1"/>
                <p:nvPr/>
              </p:nvSpPr>
              <p:spPr>
                <a:xfrm>
                  <a:off x="4802086" y="3012925"/>
                  <a:ext cx="1031051" cy="261610"/>
                </a:xfrm>
                <a:prstGeom prst="rect">
                  <a:avLst/>
                </a:prstGeom>
                <a:noFill/>
              </p:spPr>
              <p:txBody>
                <a:bodyPr wrap="none" rtlCol="0">
                  <a:spAutoFit/>
                </a:bodyPr>
                <a:lstStyle/>
                <a:p>
                  <a:pPr rtl="0"/>
                  <a:r>
                    <a:rPr lang="ro" sz="1100"/>
                    <a:t>Curent (2022)</a:t>
                  </a:r>
                  <a:endParaRPr lang="en-IE" sz="1100" dirty="0"/>
                </a:p>
              </p:txBody>
            </p:sp>
          </p:grpSp>
        </p:grpSp>
      </p:grpSp>
    </p:spTree>
    <p:extLst>
      <p:ext uri="{BB962C8B-B14F-4D97-AF65-F5344CB8AC3E}">
        <p14:creationId xmlns:p14="http://schemas.microsoft.com/office/powerpoint/2010/main" val="1415482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6000" y="279000"/>
            <a:ext cx="11430000" cy="4950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ro" sz="2000" u="sng" dirty="0" smtClean="0">
                <a:solidFill>
                  <a:srgbClr val="0070C0"/>
                </a:solidFill>
              </a:rPr>
              <a:t>Afecțiuni </a:t>
            </a:r>
            <a:r>
              <a:rPr lang="ro" sz="2000" u="sng" dirty="0">
                <a:solidFill>
                  <a:srgbClr val="0070C0"/>
                </a:solidFill>
              </a:rPr>
              <a:t>cutanate inflamatorii cronice</a:t>
            </a:r>
          </a:p>
          <a:p>
            <a:pPr marL="0" indent="0" rtl="0">
              <a:buNone/>
            </a:pPr>
            <a:endParaRPr lang="en-GB" sz="2000" dirty="0">
              <a:solidFill>
                <a:schemeClr val="tx1"/>
              </a:solidFill>
            </a:endParaRPr>
          </a:p>
          <a:p>
            <a:pPr marL="0" indent="0" rtl="0">
              <a:buNone/>
            </a:pPr>
            <a:r>
              <a:rPr lang="ro" sz="2000" dirty="0">
                <a:solidFill>
                  <a:schemeClr val="tx1"/>
                </a:solidFill>
              </a:rPr>
              <a:t>Pielea - o vedere structurală schematică:</a:t>
            </a:r>
          </a:p>
        </p:txBody>
      </p:sp>
      <p:sp>
        <p:nvSpPr>
          <p:cNvPr id="13" name="TextBox 12">
            <a:extLst>
              <a:ext uri="{FF2B5EF4-FFF2-40B4-BE49-F238E27FC236}">
                <a16:creationId xmlns:a16="http://schemas.microsoft.com/office/drawing/2014/main" id="{8D063935-295A-7D49-5F6A-5E7FE6C4139C}"/>
              </a:ext>
            </a:extLst>
          </p:cNvPr>
          <p:cNvSpPr txBox="1"/>
          <p:nvPr/>
        </p:nvSpPr>
        <p:spPr>
          <a:xfrm>
            <a:off x="4296000" y="5814000"/>
            <a:ext cx="4860000" cy="307777"/>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17</a:t>
            </a:r>
            <a:r>
              <a:rPr lang="ro" sz="1400" i="1" dirty="0">
                <a:solidFill>
                  <a:srgbClr val="0070C0"/>
                </a:solidFill>
                <a:effectLst/>
                <a:cs typeface="Arial" panose="020B0604020202020204" pitchFamily="34" charset="0"/>
              </a:rPr>
              <a:t>. Structura schematică a pielii umane</a:t>
            </a:r>
          </a:p>
        </p:txBody>
      </p:sp>
      <p:pic>
        <p:nvPicPr>
          <p:cNvPr id="5" name="Picture 4">
            <a:extLst>
              <a:ext uri="{FF2B5EF4-FFF2-40B4-BE49-F238E27FC236}">
                <a16:creationId xmlns:a16="http://schemas.microsoft.com/office/drawing/2014/main" id="{38A4B9C1-649E-2D5B-CA3C-2D90D58EC9BD}"/>
              </a:ext>
            </a:extLst>
          </p:cNvPr>
          <p:cNvPicPr>
            <a:picLocks noChangeAspect="1"/>
          </p:cNvPicPr>
          <p:nvPr/>
        </p:nvPicPr>
        <p:blipFill>
          <a:blip r:embed="rId2"/>
          <a:stretch>
            <a:fillRect/>
          </a:stretch>
        </p:blipFill>
        <p:spPr>
          <a:xfrm>
            <a:off x="1776000" y="1456187"/>
            <a:ext cx="8595001" cy="4444562"/>
          </a:xfrm>
          <a:prstGeom prst="rect">
            <a:avLst/>
          </a:prstGeom>
        </p:spPr>
      </p:pic>
    </p:spTree>
    <p:extLst>
      <p:ext uri="{BB962C8B-B14F-4D97-AF65-F5344CB8AC3E}">
        <p14:creationId xmlns:p14="http://schemas.microsoft.com/office/powerpoint/2010/main" val="1720736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966000" y="6084000"/>
            <a:ext cx="3654125" cy="253916"/>
          </a:xfrm>
          <a:prstGeom prst="rect">
            <a:avLst/>
          </a:prstGeom>
          <a:noFill/>
        </p:spPr>
        <p:txBody>
          <a:bodyPr wrap="square" rtlCol="0">
            <a:spAutoFit/>
          </a:bodyPr>
          <a:lstStyle/>
          <a:p>
            <a:pPr rtl="0"/>
            <a:r>
              <a:rPr lang="ro" sz="105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://doi.org/10.1186/s40168-021-01062-5</a:t>
            </a:r>
            <a:r>
              <a:rPr lang="ro" sz="1050" dirty="0">
                <a:cs typeface="Arial" panose="020B0604020202020204" pitchFamily="34" charset="0"/>
              </a:rPr>
              <a:t>    </a:t>
            </a:r>
          </a:p>
        </p:txBody>
      </p:sp>
      <p:pic>
        <p:nvPicPr>
          <p:cNvPr id="1026" name="Picture 2" descr="Fig. 1">
            <a:extLst>
              <a:ext uri="{FF2B5EF4-FFF2-40B4-BE49-F238E27FC236}">
                <a16:creationId xmlns:a16="http://schemas.microsoft.com/office/drawing/2014/main" id="{74E0BDB8-C1AC-BF9F-8900-19914EA141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8416" y="324000"/>
            <a:ext cx="7669334" cy="576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B394F13-4433-A7E7-F9E0-F5E012C37FCC}"/>
              </a:ext>
            </a:extLst>
          </p:cNvPr>
          <p:cNvSpPr txBox="1"/>
          <p:nvPr/>
        </p:nvSpPr>
        <p:spPr>
          <a:xfrm>
            <a:off x="291000" y="569069"/>
            <a:ext cx="4172366" cy="877804"/>
          </a:xfrm>
          <a:prstGeom prst="rect">
            <a:avLst/>
          </a:prstGeom>
          <a:noFill/>
        </p:spPr>
        <p:txBody>
          <a:bodyPr wrap="square" rtlCol="0">
            <a:spAutoFit/>
          </a:bodyPr>
          <a:lstStyle/>
          <a:p>
            <a:pPr marL="0" indent="0" rtl="0">
              <a:lnSpc>
                <a:spcPct val="120000"/>
              </a:lnSpc>
              <a:buNone/>
            </a:pPr>
            <a:r>
              <a:rPr lang="ro" sz="2200" dirty="0"/>
              <a:t>Pielea </a:t>
            </a:r>
            <a:r>
              <a:rPr lang="ro" sz="2200" dirty="0" smtClean="0"/>
              <a:t>– o vedere </a:t>
            </a:r>
            <a:r>
              <a:rPr lang="ro" sz="2200" dirty="0"/>
              <a:t>mai detaliată: microbiomul </a:t>
            </a:r>
            <a:r>
              <a:rPr lang="ro" sz="2200" dirty="0" smtClean="0"/>
              <a:t>dermic</a:t>
            </a:r>
            <a:endParaRPr lang="ro" sz="2200" dirty="0"/>
          </a:p>
        </p:txBody>
      </p:sp>
      <p:sp>
        <p:nvSpPr>
          <p:cNvPr id="4" name="TextBox 3">
            <a:extLst>
              <a:ext uri="{FF2B5EF4-FFF2-40B4-BE49-F238E27FC236}">
                <a16:creationId xmlns:a16="http://schemas.microsoft.com/office/drawing/2014/main" id="{415C1329-C9B4-595D-B6FD-2EF9CEF36672}"/>
              </a:ext>
            </a:extLst>
          </p:cNvPr>
          <p:cNvSpPr txBox="1"/>
          <p:nvPr/>
        </p:nvSpPr>
        <p:spPr>
          <a:xfrm>
            <a:off x="966000" y="4824000"/>
            <a:ext cx="4860000" cy="307777"/>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18</a:t>
            </a:r>
            <a:r>
              <a:rPr lang="ro" sz="1400" i="1" dirty="0">
                <a:solidFill>
                  <a:srgbClr val="0070C0"/>
                </a:solidFill>
                <a:effectLst/>
                <a:cs typeface="Arial" panose="020B0604020202020204" pitchFamily="34" charset="0"/>
              </a:rPr>
              <a:t>. </a:t>
            </a:r>
            <a:r>
              <a:rPr lang="ro" sz="1400" i="1" dirty="0">
                <a:solidFill>
                  <a:srgbClr val="0070C0"/>
                </a:solidFill>
                <a:cs typeface="Arial" panose="020B0604020202020204" pitchFamily="34" charset="0"/>
              </a:rPr>
              <a:t>Micro</a:t>
            </a:r>
            <a:r>
              <a:rPr lang="ro" sz="1400" i="1" dirty="0">
                <a:solidFill>
                  <a:srgbClr val="0070C0"/>
                </a:solidFill>
                <a:effectLst/>
                <a:cs typeface="Arial" panose="020B0604020202020204" pitchFamily="34" charset="0"/>
              </a:rPr>
              <a:t>biomul pielii umane</a:t>
            </a:r>
          </a:p>
        </p:txBody>
      </p:sp>
    </p:spTree>
    <p:extLst>
      <p:ext uri="{BB962C8B-B14F-4D97-AF65-F5344CB8AC3E}">
        <p14:creationId xmlns:p14="http://schemas.microsoft.com/office/powerpoint/2010/main" val="1999408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ro" sz="2800" dirty="0" smtClean="0">
                <a:solidFill>
                  <a:schemeClr val="tx1"/>
                </a:solidFill>
                <a:cs typeface="Arial" panose="020B0604020202020204" pitchFamily="34" charset="0"/>
              </a:rPr>
              <a:t>Obiective </a:t>
            </a:r>
            <a:r>
              <a:rPr lang="ro" sz="2800" dirty="0">
                <a:solidFill>
                  <a:schemeClr val="tx1"/>
                </a:solidFill>
                <a:cs typeface="Arial" panose="020B0604020202020204" pitchFamily="34" charset="0"/>
              </a:rPr>
              <a:t>didactice</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9408" y="1089000"/>
            <a:ext cx="11355978" cy="5181838"/>
          </a:xfrm>
        </p:spPr>
        <p:txBody>
          <a:bodyPr rtlCol="0">
            <a:normAutofit/>
          </a:bodyPr>
          <a:lstStyle/>
          <a:p>
            <a:pPr marL="0" indent="0" rtl="0">
              <a:buNone/>
            </a:pPr>
            <a:r>
              <a:rPr lang="ro" sz="2000" dirty="0">
                <a:solidFill>
                  <a:srgbClr val="0070C0"/>
                </a:solidFill>
                <a:cs typeface="Arial" panose="020B0604020202020204" pitchFamily="34" charset="0"/>
              </a:rPr>
              <a:t>După finalizarea cu succes a lecției, studenții vor putea să:</a:t>
            </a:r>
            <a:endParaRPr lang="en-GB" sz="2000" dirty="0">
              <a:solidFill>
                <a:srgbClr val="0070C0"/>
              </a:solidFill>
            </a:endParaRPr>
          </a:p>
          <a:p>
            <a:pPr rtl="0">
              <a:spcAft>
                <a:spcPts val="1000"/>
              </a:spcAft>
              <a:buClr>
                <a:srgbClr val="00B050"/>
              </a:buClr>
              <a:buFont typeface="Wingdings" panose="05000000000000000000" pitchFamily="2" charset="2"/>
              <a:buChar char="ü"/>
            </a:pPr>
            <a:r>
              <a:rPr lang="ro" sz="2000" dirty="0" smtClean="0">
                <a:solidFill>
                  <a:schemeClr val="tx1"/>
                </a:solidFill>
              </a:rPr>
              <a:t>Înțeleagă </a:t>
            </a:r>
            <a:r>
              <a:rPr lang="ro" sz="2000" dirty="0">
                <a:solidFill>
                  <a:schemeClr val="tx1"/>
                </a:solidFill>
              </a:rPr>
              <a:t>bolile alergice și dermatologice în ceea ce privește agenții patogeni și caracteristicile clinice generale.</a:t>
            </a:r>
          </a:p>
          <a:p>
            <a:pPr rtl="0">
              <a:spcAft>
                <a:spcPts val="1000"/>
              </a:spcAft>
              <a:buClr>
                <a:srgbClr val="00B050"/>
              </a:buClr>
              <a:buFont typeface="Wingdings" panose="05000000000000000000" pitchFamily="2" charset="2"/>
              <a:buChar char="ü"/>
            </a:pPr>
            <a:r>
              <a:rPr lang="ro" sz="2000" dirty="0">
                <a:solidFill>
                  <a:schemeClr val="tx1"/>
                </a:solidFill>
              </a:rPr>
              <a:t>Discute despre factorii de stres din mediu și alți factori de stres care influențează patogeneza și propagarea bolilor infecțioase.</a:t>
            </a:r>
          </a:p>
          <a:p>
            <a:pPr rtl="0">
              <a:spcAft>
                <a:spcPts val="1000"/>
              </a:spcAft>
              <a:buClr>
                <a:srgbClr val="00B050"/>
              </a:buClr>
              <a:buFont typeface="Wingdings" panose="05000000000000000000" pitchFamily="2" charset="2"/>
              <a:buChar char="ü"/>
            </a:pPr>
            <a:r>
              <a:rPr lang="ro" sz="2000" dirty="0">
                <a:solidFill>
                  <a:schemeClr val="tx1"/>
                </a:solidFill>
              </a:rPr>
              <a:t>Evalueze efectele factorilor care induc schimbările globale recente relevanți pentru apariția bolilor, dinamica la scară locală și răspândirea globală a acestor boli.</a:t>
            </a:r>
          </a:p>
          <a:p>
            <a:pPr rtl="0">
              <a:spcAft>
                <a:spcPts val="1000"/>
              </a:spcAft>
              <a:buClr>
                <a:srgbClr val="00B050"/>
              </a:buClr>
              <a:buFont typeface="Wingdings" panose="05000000000000000000" pitchFamily="2" charset="2"/>
              <a:buChar char="ü"/>
            </a:pPr>
            <a:r>
              <a:rPr lang="ro" sz="2000" dirty="0">
                <a:solidFill>
                  <a:schemeClr val="tx1"/>
                </a:solidFill>
              </a:rPr>
              <a:t>Studieze și analizeze literatura actuală pentru a menține o cunoaștere la zi a alergiilor și a bolilor dermatologice agravate de schimbările climatice.</a:t>
            </a:r>
          </a:p>
          <a:p>
            <a:pPr rtl="0">
              <a:spcAft>
                <a:spcPts val="1000"/>
              </a:spcAft>
              <a:buClr>
                <a:srgbClr val="00B050"/>
              </a:buClr>
              <a:buFont typeface="Wingdings" panose="05000000000000000000" pitchFamily="2" charset="2"/>
              <a:buChar char="ü"/>
            </a:pPr>
            <a:r>
              <a:rPr lang="ro" sz="2000" dirty="0">
                <a:solidFill>
                  <a:schemeClr val="tx1"/>
                </a:solidFill>
              </a:rPr>
              <a:t>Evalueze critic efectele prognozate privind bolile individuale din categoria studiată, pe baza celor mai recente date despre schimbările climatice și a rezultatelor modelărilor.</a:t>
            </a:r>
          </a:p>
          <a:p>
            <a:pPr rtl="0">
              <a:spcAft>
                <a:spcPts val="1000"/>
              </a:spcAft>
              <a:buClr>
                <a:srgbClr val="00B050"/>
              </a:buClr>
              <a:buFont typeface="Wingdings" panose="05000000000000000000" pitchFamily="2" charset="2"/>
              <a:buChar char="ü"/>
            </a:pPr>
            <a:r>
              <a:rPr lang="ro" sz="2000" dirty="0">
                <a:solidFill>
                  <a:schemeClr val="tx1"/>
                </a:solidFill>
              </a:rPr>
              <a:t>Înțeleagă și evalueze metodele de control pentru prevenirea și atenuarea alergiilor și a bolilor dermatologice agravate de schimbările climatice.</a:t>
            </a:r>
          </a:p>
        </p:txBody>
      </p:sp>
    </p:spTree>
    <p:extLst>
      <p:ext uri="{BB962C8B-B14F-4D97-AF65-F5344CB8AC3E}">
        <p14:creationId xmlns:p14="http://schemas.microsoft.com/office/powerpoint/2010/main" val="16825665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329830" y="6039000"/>
            <a:ext cx="4629975" cy="253916"/>
          </a:xfrm>
          <a:prstGeom prst="rect">
            <a:avLst/>
          </a:prstGeom>
          <a:noFill/>
        </p:spPr>
        <p:txBody>
          <a:bodyPr wrap="square" rtlCol="0">
            <a:spAutoFit/>
          </a:bodyPr>
          <a:lstStyle/>
          <a:p>
            <a:pPr rtl="0"/>
            <a:r>
              <a:rPr lang="ro" sz="105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://doi.org/10.1186/s40413-017-0160-5</a:t>
            </a:r>
            <a:r>
              <a:rPr lang="ro" sz="1050" dirty="0">
                <a:cs typeface="Arial" panose="020B0604020202020204" pitchFamily="34" charset="0"/>
              </a:rPr>
              <a:t>     </a:t>
            </a:r>
          </a:p>
        </p:txBody>
      </p:sp>
      <p:pic>
        <p:nvPicPr>
          <p:cNvPr id="5" name="Picture 4">
            <a:extLst>
              <a:ext uri="{FF2B5EF4-FFF2-40B4-BE49-F238E27FC236}">
                <a16:creationId xmlns:a16="http://schemas.microsoft.com/office/drawing/2014/main" id="{E2A420E1-DAE3-C977-9C89-0A6B1FA20ECD}"/>
              </a:ext>
            </a:extLst>
          </p:cNvPr>
          <p:cNvPicPr>
            <a:picLocks noChangeAspect="1"/>
          </p:cNvPicPr>
          <p:nvPr/>
        </p:nvPicPr>
        <p:blipFill>
          <a:blip r:embed="rId3"/>
          <a:stretch>
            <a:fillRect/>
          </a:stretch>
        </p:blipFill>
        <p:spPr>
          <a:xfrm>
            <a:off x="4431000" y="218214"/>
            <a:ext cx="7598968" cy="5265000"/>
          </a:xfrm>
          <a:prstGeom prst="rect">
            <a:avLst/>
          </a:prstGeom>
        </p:spPr>
      </p:pic>
      <p:sp>
        <p:nvSpPr>
          <p:cNvPr id="4" name="TextBox 3">
            <a:extLst>
              <a:ext uri="{FF2B5EF4-FFF2-40B4-BE49-F238E27FC236}">
                <a16:creationId xmlns:a16="http://schemas.microsoft.com/office/drawing/2014/main" id="{415C1329-C9B4-595D-B6FD-2EF9CEF36672}"/>
              </a:ext>
            </a:extLst>
          </p:cNvPr>
          <p:cNvSpPr txBox="1"/>
          <p:nvPr/>
        </p:nvSpPr>
        <p:spPr>
          <a:xfrm>
            <a:off x="329830" y="4374000"/>
            <a:ext cx="5946170" cy="1109214"/>
          </a:xfrm>
          <a:prstGeom prst="rect">
            <a:avLst/>
          </a:prstGeom>
          <a:noFill/>
        </p:spPr>
        <p:txBody>
          <a:bodyPr wrap="square" rtlCol="0">
            <a:spAutoFit/>
          </a:bodyPr>
          <a:lstStyle/>
          <a:p>
            <a:pPr rtl="0">
              <a:lnSpc>
                <a:spcPct val="120000"/>
              </a:lnSpc>
            </a:pPr>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19</a:t>
            </a:r>
            <a:r>
              <a:rPr lang="ro" sz="1400" i="1" dirty="0">
                <a:solidFill>
                  <a:srgbClr val="0070C0"/>
                </a:solidFill>
                <a:effectLst/>
                <a:cs typeface="Arial" panose="020B0604020202020204" pitchFamily="34" charset="0"/>
              </a:rPr>
              <a:t>. Eroziunea ecosistemelor din mediu care afectează biodiversitatea și ecologia microbiană: un factor de risc pentru bolile inflamatorii cronice. (Dysbioza = un dezechilibru al compoziției bacteriene, modificări ale activităților metabolice bacteriene sau modificări ale distribuției bacteriene în piele).</a:t>
            </a:r>
          </a:p>
        </p:txBody>
      </p:sp>
    </p:spTree>
    <p:extLst>
      <p:ext uri="{BB962C8B-B14F-4D97-AF65-F5344CB8AC3E}">
        <p14:creationId xmlns:p14="http://schemas.microsoft.com/office/powerpoint/2010/main" val="3079520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6996000" y="6039000"/>
            <a:ext cx="4905000" cy="253916"/>
          </a:xfrm>
          <a:prstGeom prst="rect">
            <a:avLst/>
          </a:prstGeom>
          <a:noFill/>
        </p:spPr>
        <p:txBody>
          <a:bodyPr wrap="square" rtlCol="0">
            <a:spAutoFit/>
          </a:bodyPr>
          <a:lstStyle/>
          <a:p>
            <a:pPr algn="r" rtl="0"/>
            <a:r>
              <a:rPr lang="ro" sz="105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://doi.org/10.1111/j.1346-8138.2002.tb00313.x</a:t>
            </a:r>
            <a:r>
              <a:rPr lang="ro" sz="1050" dirty="0">
                <a:cs typeface="Arial" panose="020B0604020202020204" pitchFamily="34" charset="0"/>
              </a:rPr>
              <a:t>   </a:t>
            </a:r>
            <a:endParaRPr lang="en-IE" sz="1050" dirty="0">
              <a:cs typeface="Arial" panose="020B0604020202020204" pitchFamily="34" charset="0"/>
            </a:endParaRPr>
          </a:p>
        </p:txBody>
      </p:sp>
      <p:sp>
        <p:nvSpPr>
          <p:cNvPr id="2" name="TextBox 1">
            <a:extLst>
              <a:ext uri="{FF2B5EF4-FFF2-40B4-BE49-F238E27FC236}">
                <a16:creationId xmlns:a16="http://schemas.microsoft.com/office/drawing/2014/main" id="{74C5E800-4025-2A8E-2290-59371507B5BA}"/>
              </a:ext>
            </a:extLst>
          </p:cNvPr>
          <p:cNvSpPr txBox="1"/>
          <p:nvPr/>
        </p:nvSpPr>
        <p:spPr>
          <a:xfrm>
            <a:off x="291000" y="2529000"/>
            <a:ext cx="4815000" cy="2246769"/>
          </a:xfrm>
          <a:prstGeom prst="rect">
            <a:avLst/>
          </a:prstGeom>
          <a:noFill/>
        </p:spPr>
        <p:txBody>
          <a:bodyPr wrap="square" rtlCol="0">
            <a:spAutoFit/>
          </a:bodyPr>
          <a:lstStyle/>
          <a:p>
            <a:pPr marL="0" indent="0" algn="just" rtl="0">
              <a:buNone/>
            </a:pPr>
            <a:r>
              <a:rPr lang="ro" sz="2000" dirty="0"/>
              <a:t>În cazul </a:t>
            </a:r>
            <a:r>
              <a:rPr lang="ro" sz="2000" dirty="0">
                <a:solidFill>
                  <a:srgbClr val="FF0000"/>
                </a:solidFill>
              </a:rPr>
              <a:t>acneei</a:t>
            </a:r>
            <a:r>
              <a:rPr lang="ro" sz="2000" dirty="0"/>
              <a:t>, efectele variabilelor </a:t>
            </a:r>
            <a:r>
              <a:rPr lang="ro" sz="2000" dirty="0" smtClean="0"/>
              <a:t>climatice cum </a:t>
            </a:r>
            <a:r>
              <a:rPr lang="ro" sz="2000" dirty="0"/>
              <a:t>ar fi schimbările de temperatură, s-a demonstrat că se corelează cu erupțiile de acnee, așa cum este indicat în figura 20.</a:t>
            </a:r>
          </a:p>
          <a:p>
            <a:pPr marL="0" indent="0" algn="just" rtl="0">
              <a:buNone/>
            </a:pPr>
            <a:endParaRPr lang="en-GB" sz="2000" dirty="0"/>
          </a:p>
          <a:p>
            <a:pPr marL="0" indent="0" algn="just" rtl="0">
              <a:buNone/>
            </a:pPr>
            <a:endParaRPr lang="en-GB" sz="2000" dirty="0"/>
          </a:p>
        </p:txBody>
      </p:sp>
      <p:grpSp>
        <p:nvGrpSpPr>
          <p:cNvPr id="7" name="Group 6">
            <a:extLst>
              <a:ext uri="{FF2B5EF4-FFF2-40B4-BE49-F238E27FC236}">
                <a16:creationId xmlns:a16="http://schemas.microsoft.com/office/drawing/2014/main" id="{6DB5A96E-B701-BFFE-CB5B-DEBE46D4B194}"/>
              </a:ext>
            </a:extLst>
          </p:cNvPr>
          <p:cNvGrpSpPr/>
          <p:nvPr/>
        </p:nvGrpSpPr>
        <p:grpSpPr>
          <a:xfrm>
            <a:off x="5331000" y="369000"/>
            <a:ext cx="6750000" cy="5310000"/>
            <a:chOff x="6321000" y="940741"/>
            <a:chExt cx="5355000" cy="3561036"/>
          </a:xfrm>
        </p:grpSpPr>
        <p:sp>
          <p:nvSpPr>
            <p:cNvPr id="4" name="TextBox 3">
              <a:extLst>
                <a:ext uri="{FF2B5EF4-FFF2-40B4-BE49-F238E27FC236}">
                  <a16:creationId xmlns:a16="http://schemas.microsoft.com/office/drawing/2014/main" id="{415C1329-C9B4-595D-B6FD-2EF9CEF36672}"/>
                </a:ext>
              </a:extLst>
            </p:cNvPr>
            <p:cNvSpPr txBox="1"/>
            <p:nvPr/>
          </p:nvSpPr>
          <p:spPr>
            <a:xfrm>
              <a:off x="6951000" y="4194000"/>
              <a:ext cx="4307366" cy="307777"/>
            </a:xfrm>
            <a:prstGeom prst="rect">
              <a:avLst/>
            </a:prstGeom>
            <a:noFill/>
          </p:spPr>
          <p:txBody>
            <a:bodyPr wrap="square" rtlCol="0">
              <a:spAutoFit/>
            </a:bodyPr>
            <a:lstStyle/>
            <a:p>
              <a:pPr rtl="0"/>
              <a:r>
                <a:rPr lang="ro" sz="1400" i="1">
                  <a:solidFill>
                    <a:srgbClr val="0070C0"/>
                  </a:solidFill>
                  <a:effectLst/>
                  <a:cs typeface="Arial" panose="020B0604020202020204" pitchFamily="34" charset="0"/>
                </a:rPr>
                <a:t>Figura 20. Variația sezonieră a </a:t>
              </a:r>
              <a:r>
                <a:rPr lang="ro" sz="1400" i="1">
                  <a:solidFill>
                    <a:srgbClr val="0070C0"/>
                  </a:solidFill>
                  <a:cs typeface="Arial" panose="020B0604020202020204" pitchFamily="34" charset="0"/>
                </a:rPr>
                <a:t>diferitelor grade de</a:t>
              </a:r>
              <a:r>
                <a:rPr lang="ro" sz="1400" i="1">
                  <a:solidFill>
                    <a:srgbClr val="0070C0"/>
                  </a:solidFill>
                  <a:effectLst/>
                  <a:cs typeface="Arial" panose="020B0604020202020204" pitchFamily="34" charset="0"/>
                </a:rPr>
                <a:t> acnee</a:t>
              </a:r>
            </a:p>
          </p:txBody>
        </p:sp>
        <p:pic>
          <p:nvPicPr>
            <p:cNvPr id="6" name="Picture 5">
              <a:extLst>
                <a:ext uri="{FF2B5EF4-FFF2-40B4-BE49-F238E27FC236}">
                  <a16:creationId xmlns:a16="http://schemas.microsoft.com/office/drawing/2014/main" id="{AA9FFE86-6658-1A4C-1715-FF8D6748C02D}"/>
                </a:ext>
              </a:extLst>
            </p:cNvPr>
            <p:cNvPicPr>
              <a:picLocks noChangeAspect="1"/>
            </p:cNvPicPr>
            <p:nvPr/>
          </p:nvPicPr>
          <p:blipFill rotWithShape="1">
            <a:blip r:embed="rId3"/>
            <a:srcRect l="2425" r="3776"/>
            <a:stretch/>
          </p:blipFill>
          <p:spPr>
            <a:xfrm>
              <a:off x="6321000" y="940741"/>
              <a:ext cx="5355000" cy="3116069"/>
            </a:xfrm>
            <a:prstGeom prst="rect">
              <a:avLst/>
            </a:prstGeom>
          </p:spPr>
        </p:pic>
      </p:grpSp>
    </p:spTree>
    <p:extLst>
      <p:ext uri="{BB962C8B-B14F-4D97-AF65-F5344CB8AC3E}">
        <p14:creationId xmlns:p14="http://schemas.microsoft.com/office/powerpoint/2010/main" val="1272697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246000" y="2844000"/>
            <a:ext cx="5425566" cy="3061736"/>
          </a:xfrm>
          <a:prstGeom prst="rect">
            <a:avLst/>
          </a:prstGeom>
          <a:noFill/>
        </p:spPr>
        <p:txBody>
          <a:bodyPr wrap="square" rtlCol="0">
            <a:spAutoFit/>
          </a:bodyPr>
          <a:lstStyle/>
          <a:p>
            <a:pPr algn="just" rtl="0">
              <a:lnSpc>
                <a:spcPct val="120000"/>
              </a:lnSpc>
            </a:pPr>
            <a:r>
              <a:rPr lang="ro" dirty="0">
                <a:solidFill>
                  <a:srgbClr val="FF0000"/>
                </a:solidFill>
              </a:rPr>
              <a:t>S-a constatat că dermatita atopică (DA, eczemă) </a:t>
            </a:r>
            <a:r>
              <a:rPr lang="ro" dirty="0"/>
              <a:t> rezultă atât din predispoziția genetică (până la 60% dintre pacienți prezintă o deficiență a proteinei agregatoare de filament cauzată de mutații ale genei filaggrin codificatoare), cât și a factorilor de mediu. Printre acestea din urmă se numără: dieta, stresul, căldura, transpirația, umezeala, expunerea la polen, poluanții atmosferici, materialele de construcție și acarienii din praful de casă.</a:t>
            </a:r>
          </a:p>
        </p:txBody>
      </p:sp>
      <p:sp>
        <p:nvSpPr>
          <p:cNvPr id="17" name="TextBox 16">
            <a:extLst>
              <a:ext uri="{FF2B5EF4-FFF2-40B4-BE49-F238E27FC236}">
                <a16:creationId xmlns:a16="http://schemas.microsoft.com/office/drawing/2014/main" id="{8DBD8E4A-692B-A237-71D4-2EA708C20074}"/>
              </a:ext>
            </a:extLst>
          </p:cNvPr>
          <p:cNvSpPr txBox="1"/>
          <p:nvPr/>
        </p:nvSpPr>
        <p:spPr>
          <a:xfrm>
            <a:off x="156000" y="5994000"/>
            <a:ext cx="7245000" cy="253916"/>
          </a:xfrm>
          <a:prstGeom prst="rect">
            <a:avLst/>
          </a:prstGeom>
          <a:noFill/>
        </p:spPr>
        <p:txBody>
          <a:bodyPr wrap="square" rtlCol="0">
            <a:spAutoFit/>
          </a:bodyPr>
          <a:lstStyle/>
          <a:p>
            <a:pPr rtl="0"/>
            <a:r>
              <a:rPr lang="ro" sz="1050" dirty="0" smtClean="0">
                <a:cs typeface="Arial" panose="020B0604020202020204" pitchFamily="34" charset="0"/>
              </a:rPr>
              <a:t> </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https://doi.org/10.1111/ijd.14016</a:t>
            </a:r>
            <a:r>
              <a:rPr lang="ro" sz="1050" dirty="0">
                <a:cs typeface="Arial" panose="020B0604020202020204" pitchFamily="34" charset="0"/>
              </a:rPr>
              <a:t>  </a:t>
            </a:r>
            <a:endParaRPr lang="en-IE" sz="1050" dirty="0">
              <a:cs typeface="Arial" panose="020B0604020202020204" pitchFamily="34" charset="0"/>
            </a:endParaRPr>
          </a:p>
        </p:txBody>
      </p:sp>
      <p:grpSp>
        <p:nvGrpSpPr>
          <p:cNvPr id="9" name="Group 8">
            <a:extLst>
              <a:ext uri="{FF2B5EF4-FFF2-40B4-BE49-F238E27FC236}">
                <a16:creationId xmlns:a16="http://schemas.microsoft.com/office/drawing/2014/main" id="{05475C2B-1F49-A237-479C-063E76E564C0}"/>
              </a:ext>
            </a:extLst>
          </p:cNvPr>
          <p:cNvGrpSpPr/>
          <p:nvPr/>
        </p:nvGrpSpPr>
        <p:grpSpPr>
          <a:xfrm>
            <a:off x="5736000" y="144000"/>
            <a:ext cx="6255000" cy="4860000"/>
            <a:chOff x="6497940" y="1524312"/>
            <a:chExt cx="5268060" cy="3729305"/>
          </a:xfrm>
        </p:grpSpPr>
        <p:sp>
          <p:nvSpPr>
            <p:cNvPr id="18" name="TextBox 17">
              <a:extLst>
                <a:ext uri="{FF2B5EF4-FFF2-40B4-BE49-F238E27FC236}">
                  <a16:creationId xmlns:a16="http://schemas.microsoft.com/office/drawing/2014/main" id="{C4BDBF7A-70D2-82BD-CF36-67253F544A08}"/>
                </a:ext>
              </a:extLst>
            </p:cNvPr>
            <p:cNvSpPr txBox="1"/>
            <p:nvPr/>
          </p:nvSpPr>
          <p:spPr>
            <a:xfrm>
              <a:off x="6497940" y="4945840"/>
              <a:ext cx="5268060" cy="307777"/>
            </a:xfrm>
            <a:prstGeom prst="rect">
              <a:avLst/>
            </a:prstGeom>
            <a:noFill/>
          </p:spPr>
          <p:txBody>
            <a:bodyPr wrap="square" rtlCol="0">
              <a:spAutoFit/>
            </a:bodyPr>
            <a:lstStyle/>
            <a:p>
              <a:pPr algn="ctr" rtl="0"/>
              <a:r>
                <a:rPr lang="ro" sz="1400" i="1" dirty="0">
                  <a:solidFill>
                    <a:srgbClr val="0070C0"/>
                  </a:solidFill>
                  <a:cs typeface="Arial" panose="020B0604020202020204" pitchFamily="34" charset="0"/>
                </a:rPr>
                <a:t>Tabelul 3. Rezumatul factorilor de </a:t>
              </a:r>
              <a:r>
                <a:rPr lang="en-US" sz="1400" i="1" dirty="0" err="1">
                  <a:solidFill>
                    <a:srgbClr val="0070C0"/>
                  </a:solidFill>
                  <a:cs typeface="Arial" panose="020B0604020202020204" pitchFamily="34" charset="0"/>
                </a:rPr>
                <a:t>exacerb</a:t>
              </a:r>
              <a:r>
                <a:rPr lang="ro-RO" sz="1400" i="1" dirty="0">
                  <a:solidFill>
                    <a:srgbClr val="0070C0"/>
                  </a:solidFill>
                  <a:cs typeface="Arial" panose="020B0604020202020204" pitchFamily="34" charset="0"/>
                </a:rPr>
                <a:t>a</a:t>
              </a:r>
              <a:r>
                <a:rPr lang="en-US" sz="1400" i="1" dirty="0">
                  <a:solidFill>
                    <a:srgbClr val="0070C0"/>
                  </a:solidFill>
                  <a:cs typeface="Arial" panose="020B0604020202020204" pitchFamily="34" charset="0"/>
                </a:rPr>
                <a:t>r</a:t>
              </a:r>
              <a:r>
                <a:rPr lang="ro-RO" sz="1400" i="1" dirty="0">
                  <a:solidFill>
                    <a:srgbClr val="0070C0"/>
                  </a:solidFill>
                  <a:cs typeface="Arial" panose="020B0604020202020204" pitchFamily="34" charset="0"/>
                </a:rPr>
                <a:t>e a</a:t>
              </a:r>
              <a:r>
                <a:rPr lang="en-US" sz="1400" i="1" dirty="0">
                  <a:solidFill>
                    <a:srgbClr val="0070C0"/>
                  </a:solidFill>
                  <a:cs typeface="Arial" panose="020B0604020202020204" pitchFamily="34" charset="0"/>
                </a:rPr>
                <a:t> </a:t>
              </a:r>
              <a:r>
                <a:rPr lang="ro" sz="1400" i="1" dirty="0">
                  <a:solidFill>
                    <a:srgbClr val="0070C0"/>
                  </a:solidFill>
                  <a:cs typeface="Arial" panose="020B0604020202020204" pitchFamily="34" charset="0"/>
                </a:rPr>
                <a:t>dermatitei atopice</a:t>
              </a:r>
              <a:endParaRPr lang="en-GB" sz="1400" i="1" dirty="0">
                <a:solidFill>
                  <a:srgbClr val="0070C0"/>
                </a:solidFill>
                <a:effectLst/>
                <a:cs typeface="Arial" panose="020B0604020202020204" pitchFamily="34" charset="0"/>
              </a:endParaRPr>
            </a:p>
          </p:txBody>
        </p:sp>
        <p:pic>
          <p:nvPicPr>
            <p:cNvPr id="5" name="Picture 4">
              <a:extLst>
                <a:ext uri="{FF2B5EF4-FFF2-40B4-BE49-F238E27FC236}">
                  <a16:creationId xmlns:a16="http://schemas.microsoft.com/office/drawing/2014/main" id="{A651E07E-2FE1-B10B-AE16-59EC88763567}"/>
                </a:ext>
              </a:extLst>
            </p:cNvPr>
            <p:cNvPicPr>
              <a:picLocks noChangeAspect="1"/>
            </p:cNvPicPr>
            <p:nvPr/>
          </p:nvPicPr>
          <p:blipFill>
            <a:blip r:embed="rId3"/>
            <a:stretch>
              <a:fillRect/>
            </a:stretch>
          </p:blipFill>
          <p:spPr>
            <a:xfrm>
              <a:off x="6497940" y="1524312"/>
              <a:ext cx="5268060" cy="3448531"/>
            </a:xfrm>
            <a:prstGeom prst="rect">
              <a:avLst/>
            </a:prstGeom>
          </p:spPr>
        </p:pic>
      </p:grpSp>
    </p:spTree>
    <p:extLst>
      <p:ext uri="{BB962C8B-B14F-4D97-AF65-F5344CB8AC3E}">
        <p14:creationId xmlns:p14="http://schemas.microsoft.com/office/powerpoint/2010/main" val="36241769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6456000" y="1584000"/>
            <a:ext cx="5400000" cy="2677656"/>
          </a:xfrm>
          <a:prstGeom prst="rect">
            <a:avLst/>
          </a:prstGeom>
          <a:noFill/>
        </p:spPr>
        <p:txBody>
          <a:bodyPr wrap="square" rtlCol="0">
            <a:spAutoFit/>
          </a:bodyPr>
          <a:lstStyle/>
          <a:p>
            <a:pPr algn="just" rtl="0">
              <a:lnSpc>
                <a:spcPct val="120000"/>
              </a:lnSpc>
            </a:pPr>
            <a:r>
              <a:rPr lang="ro" sz="2000" dirty="0"/>
              <a:t>Se anticipează că inundațiile legate de schimbările climatice vor crește prevalența dermatitei atopice, printre alte boli inflamatorii cronice ale pielii. De exemplu, o corelație între vizitele la camera de urgență pentru </a:t>
            </a:r>
            <a:r>
              <a:rPr lang="ro" sz="2000" dirty="0">
                <a:solidFill>
                  <a:srgbClr val="FF0000"/>
                </a:solidFill>
              </a:rPr>
              <a:t>DA în copilărie</a:t>
            </a:r>
            <a:r>
              <a:rPr lang="ro" sz="2000" baseline="30000" dirty="0"/>
              <a:t> </a:t>
            </a:r>
            <a:r>
              <a:rPr lang="ro" sz="2000" dirty="0"/>
              <a:t>și inundațiile din Taiwan a fost atribuită creșterilor nivelurilor de mucegai din mediu (figura </a:t>
            </a:r>
            <a:r>
              <a:rPr lang="ro" sz="2000" dirty="0" smtClean="0"/>
              <a:t>21). </a:t>
            </a:r>
            <a:endParaRPr lang="ro" sz="2000" dirty="0"/>
          </a:p>
        </p:txBody>
      </p:sp>
      <p:sp>
        <p:nvSpPr>
          <p:cNvPr id="17" name="TextBox 16">
            <a:extLst>
              <a:ext uri="{FF2B5EF4-FFF2-40B4-BE49-F238E27FC236}">
                <a16:creationId xmlns:a16="http://schemas.microsoft.com/office/drawing/2014/main" id="{8DBD8E4A-692B-A237-71D4-2EA708C20074}"/>
              </a:ext>
            </a:extLst>
          </p:cNvPr>
          <p:cNvSpPr txBox="1"/>
          <p:nvPr/>
        </p:nvSpPr>
        <p:spPr>
          <a:xfrm>
            <a:off x="155998" y="5944352"/>
            <a:ext cx="5088737" cy="415498"/>
          </a:xfrm>
          <a:prstGeom prst="rect">
            <a:avLst/>
          </a:prstGeom>
          <a:noFill/>
        </p:spPr>
        <p:txBody>
          <a:bodyPr wrap="square" rtlCol="0">
            <a:spAutoFit/>
          </a:bodyPr>
          <a:lstStyle/>
          <a:p>
            <a:pPr rtl="0"/>
            <a:r>
              <a:rPr lang="ro" sz="1050" baseline="30000" dirty="0">
                <a:cs typeface="Arial" panose="020B0604020202020204" pitchFamily="34" charset="0"/>
              </a:rPr>
              <a:t>1</a:t>
            </a:r>
            <a:r>
              <a:rPr lang="ro" sz="1050" dirty="0">
                <a:cs typeface="Arial" panose="020B0604020202020204" pitchFamily="34" charset="0"/>
              </a:rPr>
              <a:t>Sursa: N. Chen </a:t>
            </a:r>
            <a:r>
              <a:rPr lang="ro" sz="1050" i="1" dirty="0">
                <a:cs typeface="Arial" panose="020B0604020202020204" pitchFamily="34" charset="0"/>
              </a:rPr>
              <a:t>și colab</a:t>
            </a:r>
            <a:r>
              <a:rPr lang="ro" sz="1050" dirty="0">
                <a:cs typeface="Arial" panose="020B0604020202020204" pitchFamily="34" charset="0"/>
              </a:rPr>
              <a:t>., Știința mediului total, 15 iunie 2021, </a:t>
            </a:r>
            <a:r>
              <a:rPr lang="ro" sz="1050" u="sng" dirty="0">
                <a:cs typeface="Arial" panose="020B0604020202020204" pitchFamily="34" charset="0"/>
              </a:rPr>
              <a:t>773</a:t>
            </a:r>
            <a:r>
              <a:rPr lang="ro" sz="1050" dirty="0">
                <a:cs typeface="Arial" panose="020B0604020202020204" pitchFamily="34" charset="0"/>
              </a:rPr>
              <a:t>, 145435. </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https://doi.org/10.1016/j.scitotenv.2021.145435</a:t>
            </a:r>
            <a:r>
              <a:rPr lang="ro" sz="1050" dirty="0">
                <a:cs typeface="Arial" panose="020B0604020202020204" pitchFamily="34" charset="0"/>
              </a:rPr>
              <a:t>  </a:t>
            </a:r>
          </a:p>
        </p:txBody>
      </p:sp>
      <p:grpSp>
        <p:nvGrpSpPr>
          <p:cNvPr id="3" name="Group 2">
            <a:extLst>
              <a:ext uri="{FF2B5EF4-FFF2-40B4-BE49-F238E27FC236}">
                <a16:creationId xmlns:a16="http://schemas.microsoft.com/office/drawing/2014/main" id="{37EA56BC-36A8-EB8D-16B7-0F5CB6D7F2FC}"/>
              </a:ext>
            </a:extLst>
          </p:cNvPr>
          <p:cNvGrpSpPr/>
          <p:nvPr/>
        </p:nvGrpSpPr>
        <p:grpSpPr>
          <a:xfrm>
            <a:off x="170987" y="234000"/>
            <a:ext cx="5835013" cy="5710352"/>
            <a:chOff x="223028" y="1735996"/>
            <a:chExt cx="4770001" cy="4139684"/>
          </a:xfrm>
        </p:grpSpPr>
        <p:sp>
          <p:nvSpPr>
            <p:cNvPr id="18" name="TextBox 17">
              <a:extLst>
                <a:ext uri="{FF2B5EF4-FFF2-40B4-BE49-F238E27FC236}">
                  <a16:creationId xmlns:a16="http://schemas.microsoft.com/office/drawing/2014/main" id="{C4BDBF7A-70D2-82BD-CF36-67253F544A08}"/>
                </a:ext>
              </a:extLst>
            </p:cNvPr>
            <p:cNvSpPr txBox="1"/>
            <p:nvPr/>
          </p:nvSpPr>
          <p:spPr>
            <a:xfrm>
              <a:off x="223028" y="5352460"/>
              <a:ext cx="4747971" cy="52322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21. </a:t>
              </a:r>
              <a:r>
                <a:rPr lang="ro" sz="1400" i="1" dirty="0">
                  <a:solidFill>
                    <a:srgbClr val="0070C0"/>
                  </a:solidFill>
                  <a:cs typeface="Arial" panose="020B0604020202020204" pitchFamily="34" charset="0"/>
                </a:rPr>
                <a:t>Corelația geografică</a:t>
              </a:r>
              <a:r>
                <a:rPr lang="ro" sz="1400" i="1" dirty="0">
                  <a:solidFill>
                    <a:srgbClr val="0070C0"/>
                  </a:solidFill>
                  <a:effectLst/>
                  <a:cs typeface="Arial" panose="020B0604020202020204" pitchFamily="34" charset="0"/>
                </a:rPr>
                <a:t> între vizitele la camera de urgență pentru DA în copilărie și inundațiile din Taiwan </a:t>
              </a:r>
              <a:r>
                <a:rPr lang="ro" sz="1400" i="1" baseline="30000" dirty="0">
                  <a:solidFill>
                    <a:srgbClr val="0070C0"/>
                  </a:solidFill>
                  <a:effectLst/>
                  <a:cs typeface="Arial" panose="020B0604020202020204" pitchFamily="34" charset="0"/>
                </a:rPr>
                <a:t>1</a:t>
              </a:r>
              <a:r>
                <a:rPr lang="ro" sz="1400" i="1" dirty="0">
                  <a:solidFill>
                    <a:srgbClr val="0070C0"/>
                  </a:solidFill>
                  <a:effectLst/>
                  <a:cs typeface="Arial" panose="020B0604020202020204" pitchFamily="34" charset="0"/>
                </a:rPr>
                <a:t>.</a:t>
              </a:r>
            </a:p>
          </p:txBody>
        </p:sp>
        <p:pic>
          <p:nvPicPr>
            <p:cNvPr id="4" name="Picture 3">
              <a:extLst>
                <a:ext uri="{FF2B5EF4-FFF2-40B4-BE49-F238E27FC236}">
                  <a16:creationId xmlns:a16="http://schemas.microsoft.com/office/drawing/2014/main" id="{85314C6E-FE93-0B1C-AEF7-21A9E543D102}"/>
                </a:ext>
              </a:extLst>
            </p:cNvPr>
            <p:cNvPicPr>
              <a:picLocks noChangeAspect="1"/>
            </p:cNvPicPr>
            <p:nvPr/>
          </p:nvPicPr>
          <p:blipFill>
            <a:blip r:embed="rId3"/>
            <a:stretch>
              <a:fillRect/>
            </a:stretch>
          </p:blipFill>
          <p:spPr>
            <a:xfrm>
              <a:off x="223029" y="1735996"/>
              <a:ext cx="4770000" cy="3511005"/>
            </a:xfrm>
            <a:prstGeom prst="rect">
              <a:avLst/>
            </a:prstGeom>
          </p:spPr>
        </p:pic>
      </p:grpSp>
    </p:spTree>
    <p:extLst>
      <p:ext uri="{BB962C8B-B14F-4D97-AF65-F5344CB8AC3E}">
        <p14:creationId xmlns:p14="http://schemas.microsoft.com/office/powerpoint/2010/main" val="23557291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C5E800-4025-2A8E-2290-59371507B5BA}"/>
              </a:ext>
            </a:extLst>
          </p:cNvPr>
          <p:cNvSpPr txBox="1"/>
          <p:nvPr/>
        </p:nvSpPr>
        <p:spPr>
          <a:xfrm>
            <a:off x="157302" y="198885"/>
            <a:ext cx="11462366" cy="830997"/>
          </a:xfrm>
          <a:prstGeom prst="rect">
            <a:avLst/>
          </a:prstGeom>
          <a:noFill/>
        </p:spPr>
        <p:txBody>
          <a:bodyPr wrap="square" rtlCol="0">
            <a:spAutoFit/>
          </a:bodyPr>
          <a:lstStyle/>
          <a:p>
            <a:pPr algn="just" rtl="0">
              <a:lnSpc>
                <a:spcPct val="120000"/>
              </a:lnSpc>
            </a:pPr>
            <a:r>
              <a:rPr lang="ro" sz="2000" dirty="0"/>
              <a:t>S-a demonstrat, de asemenea, că inundațiile legate de furtuni duc la creșterea imediată a numărului de pacienți cu </a:t>
            </a:r>
            <a:r>
              <a:rPr lang="ro" sz="2000" dirty="0">
                <a:solidFill>
                  <a:srgbClr val="FF0000"/>
                </a:solidFill>
              </a:rPr>
              <a:t>celulită</a:t>
            </a:r>
            <a:r>
              <a:rPr lang="ro" sz="2000" dirty="0"/>
              <a:t>, potrivit unui studiu efectuat după un taifun din 2013 în Taiwan (figura 22). </a:t>
            </a:r>
          </a:p>
        </p:txBody>
      </p:sp>
      <p:sp>
        <p:nvSpPr>
          <p:cNvPr id="17" name="TextBox 16">
            <a:extLst>
              <a:ext uri="{FF2B5EF4-FFF2-40B4-BE49-F238E27FC236}">
                <a16:creationId xmlns:a16="http://schemas.microsoft.com/office/drawing/2014/main" id="{8DBD8E4A-692B-A237-71D4-2EA708C20074}"/>
              </a:ext>
            </a:extLst>
          </p:cNvPr>
          <p:cNvSpPr txBox="1"/>
          <p:nvPr/>
        </p:nvSpPr>
        <p:spPr>
          <a:xfrm>
            <a:off x="94030" y="6047042"/>
            <a:ext cx="3960000" cy="253916"/>
          </a:xfrm>
          <a:prstGeom prst="rect">
            <a:avLst/>
          </a:prstGeom>
          <a:noFill/>
        </p:spPr>
        <p:txBody>
          <a:bodyPr wrap="square" rtlCol="0">
            <a:spAutoFit/>
          </a:bodyPr>
          <a:lstStyle/>
          <a:p>
            <a:pPr rtl="0"/>
            <a:r>
              <a:rPr lang="ro" sz="105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://doi.org/10.1371/journal.pone.0065655</a:t>
            </a:r>
            <a:r>
              <a:rPr lang="ro" sz="1050" dirty="0">
                <a:cs typeface="Arial" panose="020B0604020202020204" pitchFamily="34" charset="0"/>
              </a:rPr>
              <a:t>    </a:t>
            </a:r>
          </a:p>
        </p:txBody>
      </p:sp>
      <p:grpSp>
        <p:nvGrpSpPr>
          <p:cNvPr id="7" name="Group 6">
            <a:extLst>
              <a:ext uri="{FF2B5EF4-FFF2-40B4-BE49-F238E27FC236}">
                <a16:creationId xmlns:a16="http://schemas.microsoft.com/office/drawing/2014/main" id="{FE39C3F2-4207-8CE7-3BB3-7975B7371A0A}"/>
              </a:ext>
            </a:extLst>
          </p:cNvPr>
          <p:cNvGrpSpPr/>
          <p:nvPr/>
        </p:nvGrpSpPr>
        <p:grpSpPr>
          <a:xfrm>
            <a:off x="3531000" y="1047916"/>
            <a:ext cx="8493639" cy="5306084"/>
            <a:chOff x="4408779" y="1530691"/>
            <a:chExt cx="7638639" cy="4541864"/>
          </a:xfrm>
        </p:grpSpPr>
        <p:sp>
          <p:nvSpPr>
            <p:cNvPr id="18" name="TextBox 17">
              <a:extLst>
                <a:ext uri="{FF2B5EF4-FFF2-40B4-BE49-F238E27FC236}">
                  <a16:creationId xmlns:a16="http://schemas.microsoft.com/office/drawing/2014/main" id="{C4BDBF7A-70D2-82BD-CF36-67253F544A08}"/>
                </a:ext>
              </a:extLst>
            </p:cNvPr>
            <p:cNvSpPr txBox="1"/>
            <p:nvPr/>
          </p:nvSpPr>
          <p:spPr>
            <a:xfrm>
              <a:off x="5196000" y="5549335"/>
              <a:ext cx="5652902" cy="52322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22. </a:t>
              </a:r>
              <a:r>
                <a:rPr lang="ro" sz="1400" i="1" dirty="0">
                  <a:solidFill>
                    <a:srgbClr val="0070C0"/>
                  </a:solidFill>
                  <a:cs typeface="Arial" panose="020B0604020202020204" pitchFamily="34" charset="0"/>
                </a:rPr>
                <a:t>Numărul zilnic</a:t>
              </a:r>
              <a:r>
                <a:rPr lang="ro" sz="1400" i="1" dirty="0">
                  <a:solidFill>
                    <a:srgbClr val="0070C0"/>
                  </a:solidFill>
                  <a:effectLst/>
                  <a:cs typeface="Arial" panose="020B0604020202020204" pitchFamily="34" charset="0"/>
                </a:rPr>
                <a:t> și săptămânal de pacienți cu celulită la extremitățile inferioare și cantitatea corespunzătoare de precipitații zilnice.</a:t>
              </a:r>
            </a:p>
          </p:txBody>
        </p:sp>
        <p:pic>
          <p:nvPicPr>
            <p:cNvPr id="5" name="Picture 4">
              <a:extLst>
                <a:ext uri="{FF2B5EF4-FFF2-40B4-BE49-F238E27FC236}">
                  <a16:creationId xmlns:a16="http://schemas.microsoft.com/office/drawing/2014/main" id="{FB76B7C9-5572-F27B-979C-0EE1F14BFC2C}"/>
                </a:ext>
              </a:extLst>
            </p:cNvPr>
            <p:cNvPicPr>
              <a:picLocks noChangeAspect="1"/>
            </p:cNvPicPr>
            <p:nvPr/>
          </p:nvPicPr>
          <p:blipFill>
            <a:blip r:embed="rId3"/>
            <a:stretch>
              <a:fillRect/>
            </a:stretch>
          </p:blipFill>
          <p:spPr>
            <a:xfrm>
              <a:off x="4408779" y="1530691"/>
              <a:ext cx="7638639" cy="4018644"/>
            </a:xfrm>
            <a:prstGeom prst="rect">
              <a:avLst/>
            </a:prstGeom>
          </p:spPr>
        </p:pic>
      </p:grpSp>
    </p:spTree>
    <p:extLst>
      <p:ext uri="{BB962C8B-B14F-4D97-AF65-F5344CB8AC3E}">
        <p14:creationId xmlns:p14="http://schemas.microsoft.com/office/powerpoint/2010/main" val="33889930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356000" y="5967765"/>
            <a:ext cx="4628684" cy="415498"/>
          </a:xfrm>
          <a:prstGeom prst="rect">
            <a:avLst/>
          </a:prstGeom>
          <a:noFill/>
        </p:spPr>
        <p:txBody>
          <a:bodyPr wrap="square" rtlCol="0">
            <a:spAutoFit/>
          </a:bodyPr>
          <a:lstStyle/>
          <a:p>
            <a:pPr rtl="0"/>
            <a:r>
              <a:rPr lang="ro" sz="1050" baseline="30000" dirty="0">
                <a:cs typeface="Arial" panose="020B0604020202020204" pitchFamily="34" charset="0"/>
              </a:rPr>
              <a:t>1</a:t>
            </a:r>
            <a:r>
              <a:rPr lang="ro" sz="1050" dirty="0">
                <a:cs typeface="Arial" panose="020B0604020202020204" pitchFamily="34" charset="0"/>
              </a:rPr>
              <a:t>Sursa: L.K. Andersen și M.D. P. Davis, Jurnalul Internațional de Dermatologie, 2015, </a:t>
            </a:r>
            <a:r>
              <a:rPr lang="ro" sz="1050" u="sng" dirty="0">
                <a:cs typeface="Arial" panose="020B0604020202020204" pitchFamily="34" charset="0"/>
              </a:rPr>
              <a:t>54</a:t>
            </a:r>
            <a:r>
              <a:rPr lang="ro" sz="1050" dirty="0">
                <a:cs typeface="Arial" panose="020B0604020202020204" pitchFamily="34" charset="0"/>
              </a:rPr>
              <a:t>, 1343—1351. </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https://doi.org/10.1111/ijd.12941</a:t>
            </a:r>
            <a:r>
              <a:rPr lang="ro" sz="1050" dirty="0">
                <a:cs typeface="Arial" panose="020B0604020202020204" pitchFamily="34" charset="0"/>
              </a:rPr>
              <a:t>  </a:t>
            </a:r>
          </a:p>
        </p:txBody>
      </p:sp>
      <p:grpSp>
        <p:nvGrpSpPr>
          <p:cNvPr id="21" name="Group 20">
            <a:extLst>
              <a:ext uri="{FF2B5EF4-FFF2-40B4-BE49-F238E27FC236}">
                <a16:creationId xmlns:a16="http://schemas.microsoft.com/office/drawing/2014/main" id="{1CADEDAF-9FA8-09BF-2ED1-0712180C9AED}"/>
              </a:ext>
            </a:extLst>
          </p:cNvPr>
          <p:cNvGrpSpPr/>
          <p:nvPr/>
        </p:nvGrpSpPr>
        <p:grpSpPr>
          <a:xfrm>
            <a:off x="6938366" y="367015"/>
            <a:ext cx="4950000" cy="5304008"/>
            <a:chOff x="6938366" y="367015"/>
            <a:chExt cx="4950000" cy="5304008"/>
          </a:xfrm>
        </p:grpSpPr>
        <p:sp>
          <p:nvSpPr>
            <p:cNvPr id="4" name="TextBox 3">
              <a:extLst>
                <a:ext uri="{FF2B5EF4-FFF2-40B4-BE49-F238E27FC236}">
                  <a16:creationId xmlns:a16="http://schemas.microsoft.com/office/drawing/2014/main" id="{415C1329-C9B4-595D-B6FD-2EF9CEF36672}"/>
                </a:ext>
              </a:extLst>
            </p:cNvPr>
            <p:cNvSpPr txBox="1"/>
            <p:nvPr/>
          </p:nvSpPr>
          <p:spPr>
            <a:xfrm>
              <a:off x="7176000" y="367015"/>
              <a:ext cx="3857366" cy="307777"/>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23. Impactul climatic al fenomenului El Niño </a:t>
              </a:r>
            </a:p>
          </p:txBody>
        </p:sp>
        <p:pic>
          <p:nvPicPr>
            <p:cNvPr id="11" name="Picture 10">
              <a:extLst>
                <a:ext uri="{FF2B5EF4-FFF2-40B4-BE49-F238E27FC236}">
                  <a16:creationId xmlns:a16="http://schemas.microsoft.com/office/drawing/2014/main" id="{AC87A426-455D-9594-D17E-87AE93DA2833}"/>
                </a:ext>
              </a:extLst>
            </p:cNvPr>
            <p:cNvPicPr>
              <a:picLocks noChangeAspect="1"/>
            </p:cNvPicPr>
            <p:nvPr/>
          </p:nvPicPr>
          <p:blipFill>
            <a:blip r:embed="rId3"/>
            <a:stretch>
              <a:fillRect/>
            </a:stretch>
          </p:blipFill>
          <p:spPr>
            <a:xfrm>
              <a:off x="6938366" y="768391"/>
              <a:ext cx="4950000" cy="4902632"/>
            </a:xfrm>
            <a:prstGeom prst="rect">
              <a:avLst/>
            </a:prstGeom>
          </p:spPr>
        </p:pic>
      </p:grpSp>
      <p:grpSp>
        <p:nvGrpSpPr>
          <p:cNvPr id="20" name="Group 19">
            <a:extLst>
              <a:ext uri="{FF2B5EF4-FFF2-40B4-BE49-F238E27FC236}">
                <a16:creationId xmlns:a16="http://schemas.microsoft.com/office/drawing/2014/main" id="{22C4E2E8-3BE5-6A87-87DF-6EBCB167A2EB}"/>
              </a:ext>
            </a:extLst>
          </p:cNvPr>
          <p:cNvGrpSpPr/>
          <p:nvPr/>
        </p:nvGrpSpPr>
        <p:grpSpPr>
          <a:xfrm>
            <a:off x="168474" y="321427"/>
            <a:ext cx="6557684" cy="6142627"/>
            <a:chOff x="168474" y="321427"/>
            <a:chExt cx="6557684" cy="6142627"/>
          </a:xfrm>
        </p:grpSpPr>
        <p:pic>
          <p:nvPicPr>
            <p:cNvPr id="16" name="Picture 15">
              <a:extLst>
                <a:ext uri="{FF2B5EF4-FFF2-40B4-BE49-F238E27FC236}">
                  <a16:creationId xmlns:a16="http://schemas.microsoft.com/office/drawing/2014/main" id="{CB764E39-F3F5-E0B1-CBF4-728D68F71A95}"/>
                </a:ext>
              </a:extLst>
            </p:cNvPr>
            <p:cNvPicPr>
              <a:picLocks noChangeAspect="1"/>
            </p:cNvPicPr>
            <p:nvPr/>
          </p:nvPicPr>
          <p:blipFill>
            <a:blip r:embed="rId4"/>
            <a:stretch>
              <a:fillRect/>
            </a:stretch>
          </p:blipFill>
          <p:spPr>
            <a:xfrm>
              <a:off x="243155" y="321427"/>
              <a:ext cx="6336643" cy="2432247"/>
            </a:xfrm>
            <a:prstGeom prst="rect">
              <a:avLst/>
            </a:prstGeom>
          </p:spPr>
        </p:pic>
        <p:sp>
          <p:nvSpPr>
            <p:cNvPr id="17" name="TextBox 16">
              <a:extLst>
                <a:ext uri="{FF2B5EF4-FFF2-40B4-BE49-F238E27FC236}">
                  <a16:creationId xmlns:a16="http://schemas.microsoft.com/office/drawing/2014/main" id="{8DBD8E4A-692B-A237-71D4-2EA708C20074}"/>
                </a:ext>
              </a:extLst>
            </p:cNvPr>
            <p:cNvSpPr txBox="1"/>
            <p:nvPr/>
          </p:nvSpPr>
          <p:spPr>
            <a:xfrm>
              <a:off x="168474" y="6048556"/>
              <a:ext cx="6557684" cy="415498"/>
            </a:xfrm>
            <a:prstGeom prst="rect">
              <a:avLst/>
            </a:prstGeom>
            <a:noFill/>
          </p:spPr>
          <p:txBody>
            <a:bodyPr wrap="square" rtlCol="0">
              <a:spAutoFit/>
            </a:bodyPr>
            <a:lstStyle/>
            <a:p>
              <a:pPr rtl="0"/>
              <a:r>
                <a:rPr lang="ro" sz="1050" baseline="30000" dirty="0">
                  <a:cs typeface="Arial" panose="020B0604020202020204" pitchFamily="34" charset="0"/>
                </a:rPr>
                <a:t>2</a:t>
              </a:r>
              <a:r>
                <a:rPr lang="ro" sz="1050" dirty="0">
                  <a:cs typeface="Arial" panose="020B0604020202020204" pitchFamily="34" charset="0"/>
                </a:rPr>
                <a:t>Sursa: B. Wang și col </a:t>
              </a:r>
              <a:r>
                <a:rPr lang="ro" sz="1050" i="1" dirty="0">
                  <a:cs typeface="Arial" panose="020B0604020202020204" pitchFamily="34" charset="0"/>
                </a:rPr>
                <a:t>ab</a:t>
              </a:r>
              <a:r>
                <a:rPr lang="ro" sz="1050" dirty="0">
                  <a:cs typeface="Arial" panose="020B0604020202020204" pitchFamily="34" charset="0"/>
                </a:rPr>
                <a:t>., PNAS, 5 noiembrie 2019, </a:t>
              </a:r>
              <a:r>
                <a:rPr lang="ro" sz="1050" u="sng" dirty="0">
                  <a:cs typeface="Arial" panose="020B0604020202020204" pitchFamily="34" charset="0"/>
                </a:rPr>
                <a:t>116</a:t>
              </a:r>
              <a:r>
                <a:rPr lang="ro" sz="1050" dirty="0">
                  <a:cs typeface="Arial" panose="020B0604020202020204" pitchFamily="34" charset="0"/>
                </a:rPr>
                <a:t>, (45), 22512—22517. </a:t>
              </a:r>
              <a:r>
                <a:rPr lang="ro" sz="1050" dirty="0">
                  <a:cs typeface="Arial" panose="020B0604020202020204" pitchFamily="34" charset="0"/>
                  <a:hlinkClick r:id="rId5">
                    <a:extLst>
                      <a:ext uri="{A12FA001-AC4F-418D-AE19-62706E023703}">
                        <ahyp:hlinkClr xmlns="" xmlns:ahyp="http://schemas.microsoft.com/office/drawing/2018/hyperlinkcolor" val="tx"/>
                      </a:ext>
                    </a:extLst>
                  </a:hlinkClick>
                </a:rPr>
                <a:t>https://doi.org/10.1073/pnas.1911130116</a:t>
              </a:r>
              <a:r>
                <a:rPr lang="ro" sz="1050" dirty="0">
                  <a:cs typeface="Arial" panose="020B0604020202020204" pitchFamily="34" charset="0"/>
                </a:rPr>
                <a:t> </a:t>
              </a:r>
            </a:p>
          </p:txBody>
        </p:sp>
        <p:sp>
          <p:nvSpPr>
            <p:cNvPr id="18" name="TextBox 17">
              <a:extLst>
                <a:ext uri="{FF2B5EF4-FFF2-40B4-BE49-F238E27FC236}">
                  <a16:creationId xmlns:a16="http://schemas.microsoft.com/office/drawing/2014/main" id="{C4BDBF7A-70D2-82BD-CF36-67253F544A08}"/>
                </a:ext>
              </a:extLst>
            </p:cNvPr>
            <p:cNvSpPr txBox="1"/>
            <p:nvPr/>
          </p:nvSpPr>
          <p:spPr>
            <a:xfrm>
              <a:off x="168474" y="2780336"/>
              <a:ext cx="6408322" cy="738664"/>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24 </a:t>
              </a:r>
              <a:r>
                <a:rPr lang="ro" sz="1400" i="1" baseline="30000" dirty="0">
                  <a:solidFill>
                    <a:srgbClr val="0070C0"/>
                  </a:solidFill>
                  <a:effectLst/>
                  <a:cs typeface="Arial" panose="020B0604020202020204" pitchFamily="34" charset="0"/>
                </a:rPr>
                <a:t>2</a:t>
              </a:r>
              <a:r>
                <a:rPr lang="ro" sz="1400" i="1" dirty="0">
                  <a:solidFill>
                    <a:srgbClr val="0070C0"/>
                  </a:solidFill>
                  <a:effectLst/>
                  <a:cs typeface="Arial" panose="020B0604020202020204" pitchFamily="34" charset="0"/>
                </a:rPr>
                <a:t>. Creșteri </a:t>
              </a:r>
              <a:r>
                <a:rPr lang="ro" sz="1400" i="1" dirty="0">
                  <a:solidFill>
                    <a:srgbClr val="0070C0"/>
                  </a:solidFill>
                  <a:cs typeface="Arial" panose="020B0604020202020204" pitchFamily="34" charset="0"/>
                </a:rPr>
                <a:t>ale intensității (ONI = indicele Niño oceanic</a:t>
              </a:r>
              <a:r>
                <a:rPr lang="ro" sz="1400" i="1" dirty="0">
                  <a:solidFill>
                    <a:srgbClr val="0070C0"/>
                  </a:solidFill>
                  <a:effectLst/>
                  <a:cs typeface="Arial" panose="020B0604020202020204" pitchFamily="34" charset="0"/>
                </a:rPr>
                <a:t>, valoare ridicată = mai intensă) și frecvența El Niño, după 1960. Culorile reprezintă diferite regiuni afectate de un anumit eveniment El Niño.</a:t>
              </a:r>
            </a:p>
          </p:txBody>
        </p:sp>
      </p:grpSp>
    </p:spTree>
    <p:extLst>
      <p:ext uri="{BB962C8B-B14F-4D97-AF65-F5344CB8AC3E}">
        <p14:creationId xmlns:p14="http://schemas.microsoft.com/office/powerpoint/2010/main" val="3082184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0" y="6110526"/>
            <a:ext cx="3195000" cy="253916"/>
          </a:xfrm>
          <a:prstGeom prst="rect">
            <a:avLst/>
          </a:prstGeom>
          <a:noFill/>
        </p:spPr>
        <p:txBody>
          <a:bodyPr wrap="square" rtlCol="0">
            <a:spAutoFit/>
          </a:bodyPr>
          <a:lstStyle/>
          <a:p>
            <a:pPr rtl="0"/>
            <a:r>
              <a:rPr lang="ro" sz="105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://doi.org/10.3897/BDJ.10.e90146</a:t>
            </a:r>
            <a:r>
              <a:rPr lang="ro" sz="1050" dirty="0">
                <a:cs typeface="Arial" panose="020B0604020202020204" pitchFamily="34" charset="0"/>
              </a:rPr>
              <a:t>  </a:t>
            </a:r>
          </a:p>
        </p:txBody>
      </p:sp>
      <p:grpSp>
        <p:nvGrpSpPr>
          <p:cNvPr id="10" name="Group 9">
            <a:extLst>
              <a:ext uri="{FF2B5EF4-FFF2-40B4-BE49-F238E27FC236}">
                <a16:creationId xmlns:a16="http://schemas.microsoft.com/office/drawing/2014/main" id="{A0246EBE-FB1E-D08C-9811-A7BF42B56086}"/>
              </a:ext>
            </a:extLst>
          </p:cNvPr>
          <p:cNvGrpSpPr/>
          <p:nvPr/>
        </p:nvGrpSpPr>
        <p:grpSpPr>
          <a:xfrm>
            <a:off x="2271000" y="287311"/>
            <a:ext cx="9646887" cy="5886690"/>
            <a:chOff x="3608972" y="1237117"/>
            <a:chExt cx="8446759" cy="5074497"/>
          </a:xfrm>
        </p:grpSpPr>
        <p:sp>
          <p:nvSpPr>
            <p:cNvPr id="18" name="TextBox 17">
              <a:extLst>
                <a:ext uri="{FF2B5EF4-FFF2-40B4-BE49-F238E27FC236}">
                  <a16:creationId xmlns:a16="http://schemas.microsoft.com/office/drawing/2014/main" id="{C4BDBF7A-70D2-82BD-CF36-67253F544A08}"/>
                </a:ext>
              </a:extLst>
            </p:cNvPr>
            <p:cNvSpPr txBox="1"/>
            <p:nvPr/>
          </p:nvSpPr>
          <p:spPr>
            <a:xfrm>
              <a:off x="3732049" y="5788394"/>
              <a:ext cx="8252635" cy="52322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25. Zona de distribuție potențială a Hermetia illucens (</a:t>
              </a:r>
              <a:r>
                <a:rPr lang="en-GB" sz="1400" i="1" dirty="0">
                  <a:solidFill>
                    <a:srgbClr val="0070C0"/>
                  </a:solidFill>
                  <a:effectLst/>
                  <a:cs typeface="Arial" panose="020B0604020202020204" pitchFamily="34" charset="0"/>
                </a:rPr>
                <a:t>Black soldier fly</a:t>
              </a:r>
              <a:r>
                <a:rPr lang="ro" sz="1400" i="1" dirty="0">
                  <a:solidFill>
                    <a:srgbClr val="0070C0"/>
                  </a:solidFill>
                  <a:effectLst/>
                  <a:cs typeface="Arial" panose="020B0604020202020204" pitchFamily="34" charset="0"/>
                </a:rPr>
                <a:t>) în cinci scenarii de schimbări climatice. Notă: distribuția pe suprafe</a:t>
              </a:r>
              <a:r>
                <a:rPr lang="ro" sz="1400" i="1" dirty="0">
                  <a:solidFill>
                    <a:srgbClr val="0070C0"/>
                  </a:solidFill>
                  <a:cs typeface="Arial" panose="020B0604020202020204" pitchFamily="34" charset="0"/>
                </a:rPr>
                <a:t>țe mari</a:t>
              </a:r>
              <a:r>
                <a:rPr lang="ro" sz="1400" i="1" dirty="0">
                  <a:solidFill>
                    <a:srgbClr val="0070C0"/>
                  </a:solidFill>
                  <a:effectLst/>
                  <a:cs typeface="Arial" panose="020B0604020202020204" pitchFamily="34" charset="0"/>
                </a:rPr>
                <a:t> crește pentru Europa în toate scenariile. </a:t>
              </a:r>
            </a:p>
          </p:txBody>
        </p:sp>
        <p:pic>
          <p:nvPicPr>
            <p:cNvPr id="5" name="Picture 4">
              <a:extLst>
                <a:ext uri="{FF2B5EF4-FFF2-40B4-BE49-F238E27FC236}">
                  <a16:creationId xmlns:a16="http://schemas.microsoft.com/office/drawing/2014/main" id="{04CD6C00-CBBF-4DC8-C351-6CE402D72CE5}"/>
                </a:ext>
              </a:extLst>
            </p:cNvPr>
            <p:cNvPicPr>
              <a:picLocks noChangeAspect="1"/>
            </p:cNvPicPr>
            <p:nvPr/>
          </p:nvPicPr>
          <p:blipFill>
            <a:blip r:embed="rId3"/>
            <a:stretch>
              <a:fillRect/>
            </a:stretch>
          </p:blipFill>
          <p:spPr>
            <a:xfrm>
              <a:off x="3608972" y="1237117"/>
              <a:ext cx="8446759" cy="4486883"/>
            </a:xfrm>
            <a:prstGeom prst="rect">
              <a:avLst/>
            </a:prstGeom>
          </p:spPr>
        </p:pic>
      </p:grpSp>
    </p:spTree>
    <p:extLst>
      <p:ext uri="{BB962C8B-B14F-4D97-AF65-F5344CB8AC3E}">
        <p14:creationId xmlns:p14="http://schemas.microsoft.com/office/powerpoint/2010/main" val="26405579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a:extLst>
              <a:ext uri="{FF2B5EF4-FFF2-40B4-BE49-F238E27FC236}">
                <a16:creationId xmlns:a16="http://schemas.microsoft.com/office/drawing/2014/main" id="{FA440640-52B0-9A1D-A471-6FEF35766463}"/>
              </a:ext>
            </a:extLst>
          </p:cNvPr>
          <p:cNvSpPr txBox="1">
            <a:spLocks/>
          </p:cNvSpPr>
          <p:nvPr/>
        </p:nvSpPr>
        <p:spPr>
          <a:xfrm>
            <a:off x="335999" y="3024000"/>
            <a:ext cx="6525000" cy="31049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endParaRPr lang="en-GB" sz="2000" dirty="0">
              <a:solidFill>
                <a:schemeClr val="tx1">
                  <a:lumMod val="50000"/>
                  <a:lumOff val="50000"/>
                </a:schemeClr>
              </a:solidFill>
            </a:endParaRPr>
          </a:p>
          <a:p>
            <a:pPr lvl="1" rtl="0">
              <a:lnSpc>
                <a:spcPct val="110000"/>
              </a:lnSpc>
              <a:buClr>
                <a:srgbClr val="FF0000"/>
              </a:buClr>
            </a:pPr>
            <a:r>
              <a:rPr lang="ro" sz="2000" dirty="0" smtClean="0">
                <a:solidFill>
                  <a:schemeClr val="tx1"/>
                </a:solidFill>
              </a:rPr>
              <a:t>Contactul </a:t>
            </a:r>
            <a:r>
              <a:rPr lang="ro" sz="2000" dirty="0">
                <a:solidFill>
                  <a:schemeClr val="tx1"/>
                </a:solidFill>
              </a:rPr>
              <a:t>cu agenții patogeni exclusiv pe/în solide sau fluide</a:t>
            </a:r>
          </a:p>
          <a:p>
            <a:pPr lvl="1" rtl="0">
              <a:lnSpc>
                <a:spcPct val="110000"/>
              </a:lnSpc>
              <a:buClr>
                <a:srgbClr val="FF0000"/>
              </a:buClr>
            </a:pPr>
            <a:r>
              <a:rPr lang="ro" sz="2000" dirty="0">
                <a:solidFill>
                  <a:schemeClr val="tx1"/>
                </a:solidFill>
              </a:rPr>
              <a:t>Contact atât cu agenți patogeni aerogeni, cât și cu cei de pe solide/ din fluide</a:t>
            </a:r>
          </a:p>
          <a:p>
            <a:pPr lvl="1" rtl="0">
              <a:lnSpc>
                <a:spcPct val="110000"/>
              </a:lnSpc>
              <a:buClr>
                <a:srgbClr val="FF0000"/>
              </a:buClr>
            </a:pPr>
            <a:r>
              <a:rPr lang="ro" sz="2000" dirty="0">
                <a:solidFill>
                  <a:schemeClr val="tx1"/>
                </a:solidFill>
              </a:rPr>
              <a:t>Contactul exclusiv cu </a:t>
            </a:r>
            <a:r>
              <a:rPr lang="ro" sz="2000" dirty="0" smtClean="0">
                <a:solidFill>
                  <a:schemeClr val="tx1"/>
                </a:solidFill>
              </a:rPr>
              <a:t>insectele</a:t>
            </a:r>
            <a:endParaRPr lang="ro" sz="2000" dirty="0">
              <a:solidFill>
                <a:schemeClr val="tx1"/>
              </a:solidFill>
            </a:endParaRPr>
          </a:p>
        </p:txBody>
      </p:sp>
      <p:pic>
        <p:nvPicPr>
          <p:cNvPr id="2" name="New picture">
            <a:extLst>
              <a:ext uri="{FF2B5EF4-FFF2-40B4-BE49-F238E27FC236}">
                <a16:creationId xmlns:a16="http://schemas.microsoft.com/office/drawing/2014/main" id="{948ADB8A-56E6-6A79-8839-95C2A3E42445}"/>
              </a:ext>
            </a:extLst>
          </p:cNvPr>
          <p:cNvPicPr/>
          <p:nvPr/>
        </p:nvPicPr>
        <p:blipFill>
          <a:blip r:embed="rId2"/>
          <a:stretch>
            <a:fillRect/>
          </a:stretch>
        </p:blipFill>
        <p:spPr>
          <a:xfrm>
            <a:off x="7086000" y="639000"/>
            <a:ext cx="4949999" cy="5091698"/>
          </a:xfrm>
          <a:prstGeom prst="rect">
            <a:avLst/>
          </a:prstGeom>
        </p:spPr>
      </p:pic>
      <p:sp>
        <p:nvSpPr>
          <p:cNvPr id="4" name="TextBox 3">
            <a:extLst>
              <a:ext uri="{FF2B5EF4-FFF2-40B4-BE49-F238E27FC236}">
                <a16:creationId xmlns:a16="http://schemas.microsoft.com/office/drawing/2014/main" id="{72ECE66F-6B7D-FB9D-8BBB-DF8A539FE0F6}"/>
              </a:ext>
            </a:extLst>
          </p:cNvPr>
          <p:cNvSpPr txBox="1"/>
          <p:nvPr/>
        </p:nvSpPr>
        <p:spPr>
          <a:xfrm>
            <a:off x="291000" y="6108043"/>
            <a:ext cx="4545000" cy="253916"/>
          </a:xfrm>
          <a:prstGeom prst="rect">
            <a:avLst/>
          </a:prstGeom>
          <a:noFill/>
        </p:spPr>
        <p:txBody>
          <a:bodyPr wrap="square" rtlCol="0">
            <a:spAutoFit/>
          </a:bodyPr>
          <a:lstStyle/>
          <a:p>
            <a:pPr rtl="0"/>
            <a:r>
              <a:rPr lang="ro" sz="105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3">
                  <a:extLst>
                    <a:ext uri="{A12FA001-AC4F-418D-AE19-62706E023703}">
                      <ahyp:hlinkClr xmlns="" xmlns:ahyp="http://schemas.microsoft.com/office/drawing/2018/hyperlinkcolor" val="tx"/>
                    </a:ext>
                  </a:extLst>
                </a:hlinkClick>
              </a:rPr>
              <a:t>://</a:t>
            </a:r>
            <a:r>
              <a:rPr lang="ro" sz="1050" dirty="0" smtClean="0">
                <a:cs typeface="Arial" panose="020B0604020202020204" pitchFamily="34" charset="0"/>
                <a:hlinkClick r:id="rId3">
                  <a:extLst>
                    <a:ext uri="{A12FA001-AC4F-418D-AE19-62706E023703}">
                      <ahyp:hlinkClr xmlns="" xmlns:ahyp="http://schemas.microsoft.com/office/drawing/2018/hyperlinkcolor" val="tx"/>
                    </a:ext>
                  </a:extLst>
                </a:hlinkClick>
              </a:rPr>
              <a:t>doi.org/10.1093/jtm/taz026</a:t>
            </a:r>
            <a:r>
              <a:rPr lang="ro" sz="1050" dirty="0" smtClean="0">
                <a:cs typeface="Arial" panose="020B0604020202020204" pitchFamily="34" charset="0"/>
              </a:rPr>
              <a:t> </a:t>
            </a:r>
            <a:endParaRPr lang="ro" sz="1050" dirty="0">
              <a:cs typeface="Arial" panose="020B0604020202020204" pitchFamily="34" charset="0"/>
            </a:endParaRPr>
          </a:p>
        </p:txBody>
      </p:sp>
      <p:sp>
        <p:nvSpPr>
          <p:cNvPr id="5" name="TextBox 4">
            <a:extLst>
              <a:ext uri="{FF2B5EF4-FFF2-40B4-BE49-F238E27FC236}">
                <a16:creationId xmlns:a16="http://schemas.microsoft.com/office/drawing/2014/main" id="{F57CAE0A-D2ED-BCFB-D2FC-F34884FBC08C}"/>
              </a:ext>
            </a:extLst>
          </p:cNvPr>
          <p:cNvSpPr txBox="1"/>
          <p:nvPr/>
        </p:nvSpPr>
        <p:spPr>
          <a:xfrm>
            <a:off x="7355999" y="5785780"/>
            <a:ext cx="4248573" cy="523220"/>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26. Deplasarea internă din cauza dezastrelor de mediu în 2017.</a:t>
            </a:r>
          </a:p>
        </p:txBody>
      </p:sp>
      <p:sp>
        <p:nvSpPr>
          <p:cNvPr id="7" name="TextBox 6">
            <a:extLst>
              <a:ext uri="{FF2B5EF4-FFF2-40B4-BE49-F238E27FC236}">
                <a16:creationId xmlns:a16="http://schemas.microsoft.com/office/drawing/2014/main" id="{D02A1B48-3D5C-6CB8-59D4-78E6CE7342E5}"/>
              </a:ext>
            </a:extLst>
          </p:cNvPr>
          <p:cNvSpPr txBox="1"/>
          <p:nvPr/>
        </p:nvSpPr>
        <p:spPr>
          <a:xfrm>
            <a:off x="335999" y="111940"/>
            <a:ext cx="11268573" cy="400110"/>
          </a:xfrm>
          <a:prstGeom prst="rect">
            <a:avLst/>
          </a:prstGeom>
          <a:noFill/>
        </p:spPr>
        <p:txBody>
          <a:bodyPr wrap="square" rtlCol="0">
            <a:spAutoFit/>
          </a:bodyPr>
          <a:lstStyle/>
          <a:p>
            <a:pPr marL="0" indent="0" rtl="0">
              <a:buNone/>
            </a:pPr>
            <a:r>
              <a:rPr lang="ro" sz="2000" u="sng" dirty="0" smtClean="0">
                <a:solidFill>
                  <a:srgbClr val="0070C0"/>
                </a:solidFill>
              </a:rPr>
              <a:t>Boli </a:t>
            </a:r>
            <a:r>
              <a:rPr lang="ro" sz="2000" u="sng" dirty="0">
                <a:solidFill>
                  <a:srgbClr val="0070C0"/>
                </a:solidFill>
              </a:rPr>
              <a:t>cutanate infecțioase (cu excepția bolilor dermatologice transmise prin vectori) </a:t>
            </a:r>
          </a:p>
        </p:txBody>
      </p:sp>
    </p:spTree>
    <p:extLst>
      <p:ext uri="{BB962C8B-B14F-4D97-AF65-F5344CB8AC3E}">
        <p14:creationId xmlns:p14="http://schemas.microsoft.com/office/powerpoint/2010/main" val="33934697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2359266248"/>
              </p:ext>
            </p:extLst>
          </p:nvPr>
        </p:nvGraphicFramePr>
        <p:xfrm>
          <a:off x="348700" y="663462"/>
          <a:ext cx="11494595" cy="5592752"/>
        </p:xfrm>
        <a:graphic>
          <a:graphicData uri="http://schemas.openxmlformats.org/drawingml/2006/table">
            <a:tbl>
              <a:tblPr>
                <a:tableStyleId>{5C22544A-7EE6-4342-B048-85BDC9FD1C3A}</a:tableStyleId>
              </a:tblPr>
              <a:tblGrid>
                <a:gridCol w="1427299">
                  <a:extLst>
                    <a:ext uri="{9D8B030D-6E8A-4147-A177-3AD203B41FA5}">
                      <a16:colId xmlns:a16="http://schemas.microsoft.com/office/drawing/2014/main" val="2497409396"/>
                    </a:ext>
                  </a:extLst>
                </a:gridCol>
                <a:gridCol w="3150000">
                  <a:extLst>
                    <a:ext uri="{9D8B030D-6E8A-4147-A177-3AD203B41FA5}">
                      <a16:colId xmlns:a16="http://schemas.microsoft.com/office/drawing/2014/main" val="3440800795"/>
                    </a:ext>
                  </a:extLst>
                </a:gridCol>
                <a:gridCol w="2790000">
                  <a:extLst>
                    <a:ext uri="{9D8B030D-6E8A-4147-A177-3AD203B41FA5}">
                      <a16:colId xmlns:a16="http://schemas.microsoft.com/office/drawing/2014/main" val="509933588"/>
                    </a:ext>
                  </a:extLst>
                </a:gridCol>
                <a:gridCol w="4127296">
                  <a:extLst>
                    <a:ext uri="{9D8B030D-6E8A-4147-A177-3AD203B41FA5}">
                      <a16:colId xmlns:a16="http://schemas.microsoft.com/office/drawing/2014/main" val="879713380"/>
                    </a:ext>
                  </a:extLst>
                </a:gridCol>
              </a:tblGrid>
              <a:tr h="503382">
                <a:tc>
                  <a:txBody>
                    <a:bodyPr/>
                    <a:lstStyle/>
                    <a:p>
                      <a:pPr algn="ctr" rtl="0" fontAlgn="t"/>
                      <a:r>
                        <a:rPr lang="ro" sz="1600" b="1" u="none" strike="noStrike">
                          <a:solidFill>
                            <a:srgbClr val="0070C0"/>
                          </a:solidFill>
                          <a:effectLst/>
                          <a:latin typeface="+mn-lt"/>
                        </a:rPr>
                        <a:t>Boala</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ro" sz="1600" b="1" i="0" u="none" strike="noStrike" dirty="0">
                          <a:solidFill>
                            <a:srgbClr val="0070C0"/>
                          </a:solidFill>
                          <a:effectLst/>
                          <a:latin typeface="+mn-lt"/>
                        </a:rPr>
                        <a:t>Factorii schimbărilor climatice care afectează boala</a:t>
                      </a:r>
                    </a:p>
                  </a:txBody>
                  <a:tcPr marL="6757" marR="6757" marT="6757" marB="0" anchor="ctr"/>
                </a:tc>
                <a:tc>
                  <a:txBody>
                    <a:bodyPr/>
                    <a:lstStyle/>
                    <a:p>
                      <a:pPr algn="ctr" rtl="0" fontAlgn="t"/>
                      <a:r>
                        <a:rPr lang="ro" sz="1600" b="1" i="0" u="none" strike="noStrike" dirty="0">
                          <a:solidFill>
                            <a:srgbClr val="0070C0"/>
                          </a:solidFill>
                          <a:effectLst/>
                          <a:latin typeface="+mn-lt"/>
                        </a:rPr>
                        <a:t>Rezultatul și efectul preconizat asupra bolii</a:t>
                      </a:r>
                      <a:endParaRPr lang="en-IE" sz="1600" b="1" i="0" u="none" strike="noStrike" dirty="0">
                        <a:solidFill>
                          <a:srgbClr val="0070C0"/>
                        </a:solidFill>
                        <a:effectLst/>
                        <a:latin typeface="+mn-lt"/>
                      </a:endParaRPr>
                    </a:p>
                  </a:txBody>
                  <a:tcPr marL="6757" marR="6757" marT="6757" marB="0" anchor="ctr"/>
                </a:tc>
                <a:tc>
                  <a:txBody>
                    <a:bodyPr/>
                    <a:lstStyle/>
                    <a:p>
                      <a:pPr algn="ctr" rtl="0" fontAlgn="t"/>
                      <a:r>
                        <a:rPr lang="ro" sz="1600" b="1" i="0" u="none" strike="noStrike" dirty="0">
                          <a:solidFill>
                            <a:srgbClr val="0070C0"/>
                          </a:solidFill>
                          <a:effectLst/>
                          <a:latin typeface="+mn-lt"/>
                        </a:rPr>
                        <a:t>Referinţe</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503382">
                <a:tc>
                  <a:txBody>
                    <a:bodyPr/>
                    <a:lstStyle/>
                    <a:p>
                      <a:pPr algn="l" rtl="0" fontAlgn="ctr"/>
                      <a:r>
                        <a:rPr lang="ro" sz="1000" b="0" i="0" u="none" strike="noStrike" dirty="0">
                          <a:solidFill>
                            <a:srgbClr val="0F2940"/>
                          </a:solidFill>
                          <a:effectLst/>
                          <a:latin typeface="+mn-lt"/>
                          <a:cs typeface="Arial" panose="020B0604020202020204" pitchFamily="34" charset="0"/>
                        </a:rPr>
                        <a:t>Herpes simplex</a:t>
                      </a:r>
                    </a:p>
                  </a:txBody>
                  <a:tcPr marL="9525" marR="9525" marT="9525" marB="0" anchor="ctr"/>
                </a:tc>
                <a:tc>
                  <a:txBody>
                    <a:bodyPr/>
                    <a:lstStyle/>
                    <a:p>
                      <a:pPr algn="ctr" rtl="0" fontAlgn="t"/>
                      <a:r>
                        <a:rPr lang="ro" sz="1000" b="0" i="0" u="none" strike="noStrike" dirty="0">
                          <a:solidFill>
                            <a:srgbClr val="000000"/>
                          </a:solidFill>
                          <a:effectLst/>
                          <a:latin typeface="+mn-lt"/>
                        </a:rPr>
                        <a:t>Expunerea la soare, stresul cauzat de evenimente meteorologice extreme</a:t>
                      </a:r>
                      <a:endParaRPr lang="en-IE" sz="1000" b="0" i="0" u="none" strike="noStrike" dirty="0">
                        <a:solidFill>
                          <a:srgbClr val="000000"/>
                        </a:solidFill>
                        <a:effectLst/>
                        <a:latin typeface="+mn-lt"/>
                      </a:endParaRPr>
                    </a:p>
                  </a:txBody>
                  <a:tcPr marL="6757" marR="6757" marT="6757" marB="0" anchor="ctr"/>
                </a:tc>
                <a:tc>
                  <a:txBody>
                    <a:bodyPr/>
                    <a:lstStyle/>
                    <a:p>
                      <a:pPr algn="ctr" rtl="0" fontAlgn="t"/>
                      <a:r>
                        <a:rPr lang="ro" sz="1000" b="0" i="0" u="none" strike="noStrike">
                          <a:solidFill>
                            <a:srgbClr val="000000"/>
                          </a:solidFill>
                          <a:effectLst/>
                          <a:latin typeface="+mn-lt"/>
                        </a:rPr>
                        <a:t>Apariția/agravarea bolii</a:t>
                      </a:r>
                    </a:p>
                  </a:txBody>
                  <a:tcPr marL="6757" marR="6757" marT="6757" marB="0" anchor="ctr"/>
                </a:tc>
                <a:tc>
                  <a:txBody>
                    <a:bodyPr/>
                    <a:lstStyle/>
                    <a:p>
                      <a:pPr algn="ctr" rtl="0" fontAlgn="t"/>
                      <a:r>
                        <a:rPr lang="ro" sz="1000" b="0" i="0" u="none" strike="noStrike">
                          <a:solidFill>
                            <a:srgbClr val="000000"/>
                          </a:solidFill>
                          <a:effectLst/>
                          <a:latin typeface="+mn-lt"/>
                        </a:rPr>
                        <a:t> S.R. Cuddy </a:t>
                      </a:r>
                      <a:r>
                        <a:rPr lang="ro" sz="1000" b="0" i="1" u="none" strike="noStrike">
                          <a:solidFill>
                            <a:srgbClr val="000000"/>
                          </a:solidFill>
                          <a:effectLst/>
                          <a:latin typeface="+mn-lt"/>
                        </a:rPr>
                        <a:t>și colab</a:t>
                      </a:r>
                      <a:r>
                        <a:rPr lang="ro" sz="1000" b="0" i="0" u="none" strike="noStrike">
                          <a:solidFill>
                            <a:srgbClr val="000000"/>
                          </a:solidFill>
                          <a:effectLst/>
                          <a:latin typeface="+mn-lt"/>
                        </a:rPr>
                        <a:t>., eLife, 2020, </a:t>
                      </a:r>
                      <a:r>
                        <a:rPr lang="ro" sz="1000" b="0" i="0" u="sng" strike="noStrike">
                          <a:solidFill>
                            <a:srgbClr val="000000"/>
                          </a:solidFill>
                          <a:effectLst/>
                          <a:latin typeface="+mn-lt"/>
                        </a:rPr>
                        <a:t>9</a:t>
                      </a:r>
                      <a:r>
                        <a:rPr lang="ro" sz="1000" b="0" i="0" u="none" strike="noStrike">
                          <a:solidFill>
                            <a:srgbClr val="000000"/>
                          </a:solidFill>
                          <a:effectLst/>
                          <a:latin typeface="+mn-lt"/>
                        </a:rPr>
                        <a:t>, e58037. </a:t>
                      </a:r>
                      <a:r>
                        <a:rPr lang="ro" sz="1000" b="0" i="0" u="none" strike="noStrike">
                          <a:solidFill>
                            <a:srgbClr val="000000"/>
                          </a:solidFill>
                          <a:effectLst/>
                          <a:latin typeface="+mn-lt"/>
                          <a:hlinkClick r:id="rId2"/>
                        </a:rPr>
                        <a:t>https://doi.org/10.7554/eLife.58037</a:t>
                      </a:r>
                      <a:r>
                        <a:rPr lang="ro" sz="1000" b="0" i="0" u="none" strike="noStrike">
                          <a:solidFill>
                            <a:srgbClr val="000000"/>
                          </a:solidFill>
                          <a:effectLst/>
                          <a:latin typeface="+mn-lt"/>
                        </a:rPr>
                        <a:t> </a:t>
                      </a:r>
                      <a:endParaRPr lang="en-GB" sz="10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1302052893"/>
                  </a:ext>
                </a:extLst>
              </a:tr>
              <a:tr h="503382">
                <a:tc>
                  <a:txBody>
                    <a:bodyPr/>
                    <a:lstStyle/>
                    <a:p>
                      <a:pPr algn="l" rtl="0" fontAlgn="ctr"/>
                      <a:r>
                        <a:rPr lang="ro" sz="1000" b="0" i="0" u="none" strike="noStrike" dirty="0">
                          <a:solidFill>
                            <a:srgbClr val="0F2940"/>
                          </a:solidFill>
                          <a:effectLst/>
                          <a:latin typeface="+mn-lt"/>
                          <a:cs typeface="Arial" panose="020B0604020202020204" pitchFamily="34" charset="0"/>
                        </a:rPr>
                        <a:t>Gonoreea</a:t>
                      </a:r>
                      <a:endParaRPr lang="en-IE" sz="10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rgbClr val="3C4245"/>
                          </a:solidFill>
                          <a:effectLst/>
                          <a:latin typeface="+mn-lt"/>
                        </a:rPr>
                        <a:t>Creșterea temperaturii, migrația umană</a:t>
                      </a:r>
                      <a:endParaRPr lang="en-IE" sz="1000" b="0" i="0" u="none" strike="noStrike" dirty="0">
                        <a:solidFill>
                          <a:srgbClr val="3C4245"/>
                        </a:solidFill>
                        <a:effectLst/>
                        <a:latin typeface="+mn-lt"/>
                      </a:endParaRPr>
                    </a:p>
                  </a:txBody>
                  <a:tcPr marL="6757" marR="6757" marT="6757" marB="0" anchor="ctr"/>
                </a:tc>
                <a:tc>
                  <a:txBody>
                    <a:bodyPr/>
                    <a:lstStyle/>
                    <a:p>
                      <a:pPr algn="ctr" rtl="0" fontAlgn="t"/>
                      <a:r>
                        <a:rPr lang="ro" sz="1000" b="0" i="0" u="none" strike="noStrike">
                          <a:solidFill>
                            <a:srgbClr val="000000"/>
                          </a:solidFill>
                          <a:effectLst/>
                          <a:latin typeface="+mn-lt"/>
                        </a:rPr>
                        <a:t>Creșterea numărului de cazuri</a:t>
                      </a:r>
                      <a:endParaRPr lang="en-IE" sz="1000" b="0" i="0" u="none" strike="noStrike" dirty="0">
                        <a:solidFill>
                          <a:srgbClr val="000000"/>
                        </a:solidFill>
                        <a:effectLst/>
                        <a:latin typeface="+mn-lt"/>
                      </a:endParaRPr>
                    </a:p>
                  </a:txBody>
                  <a:tcPr marL="6757" marR="6757" marT="6757" marB="0" anchor="ctr"/>
                </a:tc>
                <a:tc>
                  <a:txBody>
                    <a:bodyPr/>
                    <a:lstStyle/>
                    <a:p>
                      <a:pPr algn="ctr" rtl="0" fontAlgn="t"/>
                      <a:r>
                        <a:rPr lang="ro" sz="1000" b="0" i="0" u="none" strike="noStrike">
                          <a:solidFill>
                            <a:srgbClr val="000000"/>
                          </a:solidFill>
                          <a:effectLst/>
                          <a:latin typeface="+mn-lt"/>
                        </a:rPr>
                        <a:t>R. Suresh, 2021, Teze de master USFCA, 1382. </a:t>
                      </a:r>
                    </a:p>
                    <a:p>
                      <a:pPr algn="ctr" rtl="0" fontAlgn="t"/>
                      <a:r>
                        <a:rPr lang="ro" sz="1000" b="0" i="0" u="none" strike="noStrike">
                          <a:solidFill>
                            <a:srgbClr val="000000"/>
                          </a:solidFill>
                          <a:effectLst/>
                          <a:latin typeface="+mn-lt"/>
                          <a:hlinkClick r:id="rId3"/>
                        </a:rPr>
                        <a:t>https://repository.usfca.edu/thes/1382</a:t>
                      </a:r>
                      <a:r>
                        <a:rPr lang="ro" sz="1000" b="0" i="0" u="none" strike="noStrike">
                          <a:solidFill>
                            <a:srgbClr val="000000"/>
                          </a:solidFill>
                          <a:effectLst/>
                          <a:latin typeface="+mn-lt"/>
                        </a:rPr>
                        <a:t>. Accesat la </a:t>
                      </a:r>
                      <a:r>
                        <a:rPr lang="ro" sz="1000" b="0" i="0" u="none" strike="noStrike" baseline="16000">
                          <a:solidFill>
                            <a:srgbClr val="000000"/>
                          </a:solidFill>
                          <a:effectLst/>
                          <a:latin typeface="+mn-lt"/>
                        </a:rPr>
                        <a:t>11</a:t>
                      </a:r>
                      <a:r>
                        <a:rPr lang="ro" sz="1000" b="0" i="0" u="none" strike="noStrike">
                          <a:solidFill>
                            <a:srgbClr val="000000"/>
                          </a:solidFill>
                          <a:effectLst/>
                          <a:latin typeface="+mn-lt"/>
                        </a:rPr>
                        <a:t> iunie 2023</a:t>
                      </a:r>
                      <a:endParaRPr lang="en-IE" sz="10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096391511"/>
                  </a:ext>
                </a:extLst>
              </a:tr>
              <a:tr h="379256">
                <a:tc>
                  <a:txBody>
                    <a:bodyPr/>
                    <a:lstStyle/>
                    <a:p>
                      <a:pPr algn="l" rtl="0" fontAlgn="ctr"/>
                      <a:r>
                        <a:rPr lang="ro" sz="1000" b="0" i="0" u="none" strike="noStrike">
                          <a:solidFill>
                            <a:srgbClr val="414841"/>
                          </a:solidFill>
                          <a:effectLst/>
                          <a:latin typeface="+mn-lt"/>
                          <a:cs typeface="Arial" panose="020B0604020202020204" pitchFamily="34" charset="0"/>
                        </a:rPr>
                        <a:t>Impetigo</a:t>
                      </a:r>
                    </a:p>
                  </a:txBody>
                  <a:tcPr marL="9525" marR="9525" marT="9525" marB="0" anchor="ctr"/>
                </a:tc>
                <a:tc>
                  <a:txBody>
                    <a:bodyPr/>
                    <a:lstStyle/>
                    <a:p>
                      <a:pPr algn="ctr" rtl="0" fontAlgn="t"/>
                      <a:r>
                        <a:rPr lang="ro" sz="1000" b="0" i="0" u="none" strike="noStrike" dirty="0">
                          <a:solidFill>
                            <a:srgbClr val="000000"/>
                          </a:solidFill>
                          <a:effectLst/>
                          <a:latin typeface="+mn-lt"/>
                        </a:rPr>
                        <a:t>Inundațiile</a:t>
                      </a:r>
                      <a:endParaRPr lang="en-IE" sz="10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a:solidFill>
                            <a:srgbClr val="000000"/>
                          </a:solidFill>
                          <a:effectLst/>
                          <a:latin typeface="+mn-lt"/>
                        </a:rPr>
                        <a:t>Creșterea numărului de cazuri</a:t>
                      </a:r>
                      <a:endParaRPr lang="en-IE" sz="1000" b="0" i="0" u="none" strike="noStrike" dirty="0">
                        <a:solidFill>
                          <a:srgbClr val="000000"/>
                        </a:solidFill>
                        <a:effectLst/>
                        <a:latin typeface="+mn-lt"/>
                      </a:endParaRPr>
                    </a:p>
                  </a:txBody>
                  <a:tcPr marL="6757" marR="6757" marT="6757" marB="0" anchor="ctr"/>
                </a:tc>
                <a:tc>
                  <a:txBody>
                    <a:bodyPr/>
                    <a:lstStyle/>
                    <a:p>
                      <a:pPr algn="ctr" rtl="0" fontAlgn="t"/>
                      <a:r>
                        <a:rPr lang="ro" sz="1000" b="0" i="0" u="none" strike="noStrike" dirty="0">
                          <a:solidFill>
                            <a:srgbClr val="000000"/>
                          </a:solidFill>
                          <a:effectLst/>
                          <a:latin typeface="+mn-lt"/>
                        </a:rPr>
                        <a:t>E. Parker, J. Schimbările climatice și sănătatea, 2022, </a:t>
                      </a:r>
                      <a:r>
                        <a:rPr lang="ro" sz="1000" b="0" i="0" u="sng" strike="noStrike" dirty="0">
                          <a:solidFill>
                            <a:srgbClr val="000000"/>
                          </a:solidFill>
                          <a:effectLst/>
                          <a:latin typeface="+mn-lt"/>
                        </a:rPr>
                        <a:t>8,</a:t>
                      </a:r>
                      <a:r>
                        <a:rPr lang="ro" sz="1000" b="0" i="0" u="none" strike="noStrike" dirty="0">
                          <a:solidFill>
                            <a:srgbClr val="000000"/>
                          </a:solidFill>
                          <a:effectLst/>
                          <a:latin typeface="+mn-lt"/>
                        </a:rPr>
                        <a:t> 10016.</a:t>
                      </a:r>
                    </a:p>
                    <a:p>
                      <a:pPr algn="ctr" rtl="0" fontAlgn="t"/>
                      <a:r>
                        <a:rPr lang="ro" sz="1000" b="0" i="0" u="none" strike="noStrike" dirty="0">
                          <a:solidFill>
                            <a:srgbClr val="000000"/>
                          </a:solidFill>
                          <a:effectLst/>
                          <a:latin typeface="+mn-lt"/>
                          <a:hlinkClick r:id="rId4"/>
                        </a:rPr>
                        <a:t>https://doi.org/10.1016/j.joclim.2022.100162</a:t>
                      </a:r>
                      <a:r>
                        <a:rPr lang="ro" sz="10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547741257"/>
                  </a:ext>
                </a:extLst>
              </a:tr>
              <a:tr h="651136">
                <a:tc>
                  <a:txBody>
                    <a:bodyPr/>
                    <a:lstStyle/>
                    <a:p>
                      <a:pPr algn="l" rtl="0" fontAlgn="ctr"/>
                      <a:r>
                        <a:rPr lang="ro" sz="1000" b="0" i="0" u="none" strike="noStrike" dirty="0">
                          <a:solidFill>
                            <a:srgbClr val="414841"/>
                          </a:solidFill>
                          <a:effectLst/>
                          <a:latin typeface="+mn-lt"/>
                          <a:cs typeface="Arial" panose="020B0604020202020204" pitchFamily="34" charset="0"/>
                        </a:rPr>
                        <a:t>Boala Marburg</a:t>
                      </a:r>
                      <a:endParaRPr lang="en-IE" sz="10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rgbClr val="000000"/>
                          </a:solidFill>
                          <a:effectLst/>
                          <a:latin typeface="+mn-lt"/>
                        </a:rPr>
                        <a:t>Creșterea temperaturii care duce la răspândirea animalelor gazdă</a:t>
                      </a:r>
                      <a:endParaRPr lang="en-IE" sz="1000" b="0" i="0" u="none" strike="noStrike" dirty="0">
                        <a:solidFill>
                          <a:srgbClr val="000000"/>
                        </a:solidFill>
                        <a:effectLst/>
                        <a:latin typeface="+mn-lt"/>
                      </a:endParaRPr>
                    </a:p>
                  </a:txBody>
                  <a:tcPr marL="6757" marR="6757" marT="6757" marB="0" anchor="ctr"/>
                </a:tc>
                <a:tc>
                  <a:txBody>
                    <a:bodyPr/>
                    <a:lstStyle/>
                    <a:p>
                      <a:pPr algn="ctr" rtl="0" fontAlgn="t"/>
                      <a:r>
                        <a:rPr lang="ro" sz="1000" b="0" i="0" u="none" strike="noStrike">
                          <a:solidFill>
                            <a:srgbClr val="000000"/>
                          </a:solidFill>
                          <a:effectLst/>
                          <a:latin typeface="+mn-lt"/>
                        </a:rPr>
                        <a:t>Răspândirea geografică a bolii </a:t>
                      </a:r>
                    </a:p>
                  </a:txBody>
                  <a:tcPr marL="6757" marR="6757" marT="6757" marB="0" anchor="ctr"/>
                </a:tc>
                <a:tc>
                  <a:txBody>
                    <a:bodyPr/>
                    <a:lstStyle/>
                    <a:p>
                      <a:pPr algn="ctr" rtl="0" fontAlgn="t"/>
                      <a:r>
                        <a:rPr lang="ro" sz="1000" b="0" i="0" u="none" strike="noStrike">
                          <a:solidFill>
                            <a:srgbClr val="000000"/>
                          </a:solidFill>
                          <a:effectLst/>
                          <a:latin typeface="+mn-lt"/>
                        </a:rPr>
                        <a:t>F. Kritz, </a:t>
                      </a:r>
                      <a:r>
                        <a:rPr lang="ro" sz="1000" b="0" i="0" u="none" strike="noStrike">
                          <a:solidFill>
                            <a:srgbClr val="000000"/>
                          </a:solidFill>
                          <a:effectLst/>
                          <a:latin typeface="+mn-lt"/>
                          <a:hlinkClick r:id="rId5"/>
                        </a:rPr>
                        <a:t>https://www.wbur.org/npr/1167093290/theres-a-second-outbreak-of-marburg-virus-in-africa-climate-change-could-be-a-fa</a:t>
                      </a:r>
                      <a:r>
                        <a:rPr lang="ro" sz="1000" b="0" i="0" u="none" strike="noStrike">
                          <a:solidFill>
                            <a:srgbClr val="000000"/>
                          </a:solidFill>
                          <a:effectLst/>
                          <a:latin typeface="+mn-lt"/>
                        </a:rPr>
                        <a:t> Accesat la 11 </a:t>
                      </a:r>
                      <a:r>
                        <a:rPr lang="ro" sz="1000" b="0" i="0" u="none" strike="noStrike" baseline="16000">
                          <a:solidFill>
                            <a:srgbClr val="000000"/>
                          </a:solidFill>
                          <a:effectLst/>
                          <a:latin typeface="+mn-lt"/>
                        </a:rPr>
                        <a:t>iunie</a:t>
                      </a:r>
                      <a:r>
                        <a:rPr lang="ro" sz="1000" b="0" i="0" u="none" strike="noStrike">
                          <a:solidFill>
                            <a:srgbClr val="000000"/>
                          </a:solidFill>
                          <a:effectLst/>
                          <a:latin typeface="+mn-lt"/>
                        </a:rPr>
                        <a:t> 2023 </a:t>
                      </a:r>
                    </a:p>
                  </a:txBody>
                  <a:tcPr marL="6757" marR="6757" marT="6757" marB="0" anchor="ctr"/>
                </a:tc>
                <a:extLst>
                  <a:ext uri="{0D108BD9-81ED-4DB2-BD59-A6C34878D82A}">
                    <a16:rowId xmlns:a16="http://schemas.microsoft.com/office/drawing/2014/main" val="3054579435"/>
                  </a:ext>
                </a:extLst>
              </a:tr>
              <a:tr h="751634">
                <a:tc>
                  <a:txBody>
                    <a:bodyPr/>
                    <a:lstStyle/>
                    <a:p>
                      <a:pPr algn="l" rtl="0" fontAlgn="ctr"/>
                      <a:r>
                        <a:rPr lang="ro" sz="1000" b="0" i="0" u="none" strike="noStrike" dirty="0">
                          <a:solidFill>
                            <a:srgbClr val="414841"/>
                          </a:solidFill>
                          <a:effectLst/>
                          <a:latin typeface="+mn-lt"/>
                          <a:cs typeface="Arial" panose="020B0604020202020204" pitchFamily="34" charset="0"/>
                        </a:rPr>
                        <a:t>Variola maimuței</a:t>
                      </a:r>
                      <a:endParaRPr lang="en-IE" sz="10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rgbClr val="000000"/>
                          </a:solidFill>
                          <a:effectLst/>
                          <a:latin typeface="+mn-lt"/>
                        </a:rPr>
                        <a:t>Schimbarea naturală a acoperirii terenurilor și defrișarea, ceea ce duce la creșterea contactului dintre gazdă și om </a:t>
                      </a:r>
                      <a:endParaRPr lang="en-IE" sz="10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dirty="0">
                          <a:solidFill>
                            <a:srgbClr val="000000"/>
                          </a:solidFill>
                          <a:effectLst/>
                          <a:latin typeface="+mn-lt"/>
                        </a:rPr>
                        <a:t>Răspândirea geografică a bolii </a:t>
                      </a:r>
                    </a:p>
                  </a:txBody>
                  <a:tcPr marL="9525" marR="9525" marT="9525" marB="0" anchor="ctr"/>
                </a:tc>
                <a:tc>
                  <a:txBody>
                    <a:bodyPr/>
                    <a:lstStyle/>
                    <a:p>
                      <a:pPr algn="ctr" rtl="0" fontAlgn="t"/>
                      <a:r>
                        <a:rPr lang="ro" sz="1000" b="0" i="0" u="none" strike="noStrike">
                          <a:solidFill>
                            <a:srgbClr val="000000"/>
                          </a:solidFill>
                          <a:effectLst/>
                          <a:latin typeface="Calibri" panose="020F0502020204030204" pitchFamily="34" charset="0"/>
                        </a:rPr>
                        <a:t>B. Hugh și colab., </a:t>
                      </a:r>
                      <a:r>
                        <a:rPr lang="ro" sz="1000" b="0" i="0" u="none" strike="noStrike">
                          <a:solidFill>
                            <a:srgbClr val="000000"/>
                          </a:solidFill>
                          <a:effectLst/>
                          <a:latin typeface="Calibri" panose="020F0502020204030204" pitchFamily="34" charset="0"/>
                          <a:hlinkClick r:id="rId6"/>
                        </a:rPr>
                        <a:t>https://climateandsecurity.org/2022/09/monkeypox-and-the-convergence-of-climate-ecological-and-biological-security-risks/</a:t>
                      </a:r>
                      <a:r>
                        <a:rPr lang="ro" sz="1000" b="0" i="0" u="none" strike="noStrike">
                          <a:solidFill>
                            <a:srgbClr val="000000"/>
                          </a:solidFill>
                          <a:effectLst/>
                          <a:latin typeface="Calibri" panose="020F0502020204030204" pitchFamily="34" charset="0"/>
                        </a:rPr>
                        <a:t> Accesat la 11 </a:t>
                      </a:r>
                      <a:r>
                        <a:rPr lang="ro" sz="1000" b="0" i="0" u="none" strike="noStrike" baseline="16000">
                          <a:solidFill>
                            <a:srgbClr val="000000"/>
                          </a:solidFill>
                          <a:effectLst/>
                          <a:latin typeface="Calibri" panose="020F0502020204030204" pitchFamily="34" charset="0"/>
                        </a:rPr>
                        <a:t>iunie</a:t>
                      </a:r>
                      <a:r>
                        <a:rPr lang="ro" sz="1000" b="0" i="0" u="none" strike="noStrike">
                          <a:solidFill>
                            <a:srgbClr val="000000"/>
                          </a:solidFill>
                          <a:effectLst/>
                          <a:latin typeface="Calibri" panose="020F0502020204030204" pitchFamily="34" charset="0"/>
                        </a:rPr>
                        <a:t> 2023 </a:t>
                      </a:r>
                      <a:endParaRPr lang="en-IE" sz="1000" b="0" i="0" u="none" strike="noStrike" dirty="0">
                        <a:solidFill>
                          <a:srgbClr val="000000"/>
                        </a:solidFill>
                        <a:effectLst/>
                        <a:latin typeface="Calibri" panose="020F0502020204030204" pitchFamily="34" charset="0"/>
                      </a:endParaRPr>
                    </a:p>
                  </a:txBody>
                  <a:tcPr marL="9525" marR="9525" marT="9525" marB="0"/>
                </a:tc>
                <a:extLst>
                  <a:ext uri="{0D108BD9-81ED-4DB2-BD59-A6C34878D82A}">
                    <a16:rowId xmlns:a16="http://schemas.microsoft.com/office/drawing/2014/main" val="2792473928"/>
                  </a:ext>
                </a:extLst>
              </a:tr>
              <a:tr h="506200">
                <a:tc>
                  <a:txBody>
                    <a:bodyPr/>
                    <a:lstStyle/>
                    <a:p>
                      <a:pPr algn="l" rtl="0" fontAlgn="ctr"/>
                      <a:r>
                        <a:rPr lang="ro" sz="1000" b="0" i="0" u="none" strike="noStrike" dirty="0">
                          <a:solidFill>
                            <a:srgbClr val="414841"/>
                          </a:solidFill>
                          <a:effectLst/>
                          <a:latin typeface="+mn-lt"/>
                          <a:cs typeface="Arial" panose="020B0604020202020204" pitchFamily="34" charset="0"/>
                        </a:rPr>
                        <a:t>Dermatofitoza </a:t>
                      </a:r>
                      <a:br>
                        <a:rPr lang="ro" sz="1000" b="0" i="0" u="none" strike="noStrike" dirty="0">
                          <a:solidFill>
                            <a:srgbClr val="414841"/>
                          </a:solidFill>
                          <a:effectLst/>
                          <a:latin typeface="+mn-lt"/>
                          <a:cs typeface="Arial" panose="020B0604020202020204" pitchFamily="34" charset="0"/>
                        </a:rPr>
                      </a:br>
                      <a:r>
                        <a:rPr lang="ro" sz="1000" b="0" i="0" u="none" strike="noStrike" dirty="0">
                          <a:solidFill>
                            <a:srgbClr val="414841"/>
                          </a:solidFill>
                          <a:effectLst/>
                          <a:latin typeface="+mn-lt"/>
                          <a:cs typeface="Arial" panose="020B0604020202020204" pitchFamily="34" charset="0"/>
                        </a:rPr>
                        <a:t>(tinea corporis)</a:t>
                      </a:r>
                    </a:p>
                  </a:txBody>
                  <a:tcPr marL="9525" marR="9525" marT="9525" marB="0" anchor="ctr"/>
                </a:tc>
                <a:tc>
                  <a:txBody>
                    <a:bodyPr/>
                    <a:lstStyle/>
                    <a:p>
                      <a:pPr algn="ctr" rtl="0" fontAlgn="t"/>
                      <a:r>
                        <a:rPr lang="ro" sz="1000" b="0" i="0" u="none" strike="noStrike" dirty="0">
                          <a:solidFill>
                            <a:srgbClr val="000000"/>
                          </a:solidFill>
                          <a:effectLst/>
                          <a:latin typeface="+mn-lt"/>
                        </a:rPr>
                        <a:t>Creșterea temperaturii și umidității, inundații</a:t>
                      </a:r>
                      <a:endParaRPr lang="en-IE" sz="10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dirty="0">
                          <a:solidFill>
                            <a:srgbClr val="000000"/>
                          </a:solidFill>
                          <a:effectLst/>
                          <a:latin typeface="+mn-lt"/>
                        </a:rPr>
                        <a:t>Creșterea numărului de cazuri</a:t>
                      </a:r>
                      <a:endParaRPr lang="en-IE" sz="1000" b="0" i="0" u="none" strike="noStrike" dirty="0">
                        <a:solidFill>
                          <a:srgbClr val="000000"/>
                        </a:solidFill>
                        <a:effectLst/>
                        <a:latin typeface="+mn-lt"/>
                      </a:endParaRPr>
                    </a:p>
                  </a:txBody>
                  <a:tcPr marL="6757" marR="6757" marT="6757" marB="0" anchor="ctr"/>
                </a:tc>
                <a:tc>
                  <a:txBody>
                    <a:bodyPr/>
                    <a:lstStyle/>
                    <a:p>
                      <a:pPr marL="228600" indent="-228600" algn="ctr" rtl="0" fontAlgn="t">
                        <a:buAutoNum type="alphaUcPeriod"/>
                      </a:pPr>
                      <a:r>
                        <a:rPr lang="ro" sz="1000" b="0" i="0" u="none" strike="noStrike">
                          <a:solidFill>
                            <a:srgbClr val="000000"/>
                          </a:solidFill>
                          <a:effectLst/>
                          <a:latin typeface="+mn-lt"/>
                        </a:rPr>
                        <a:t>Gadre </a:t>
                      </a:r>
                      <a:r>
                        <a:rPr lang="ro" sz="1000" b="0" i="1" u="none" strike="noStrike">
                          <a:solidFill>
                            <a:srgbClr val="000000"/>
                          </a:solidFill>
                          <a:effectLst/>
                          <a:latin typeface="+mn-lt"/>
                        </a:rPr>
                        <a:t>și colab</a:t>
                      </a:r>
                      <a:r>
                        <a:rPr lang="ro" sz="1000" b="0" i="0" u="none" strike="noStrike">
                          <a:solidFill>
                            <a:srgbClr val="000000"/>
                          </a:solidFill>
                          <a:effectLst/>
                          <a:latin typeface="+mn-lt"/>
                        </a:rPr>
                        <a:t>., J. Schimbări climatice și sănătate, 2022, </a:t>
                      </a:r>
                      <a:r>
                        <a:rPr lang="ro" sz="1000" b="0" i="0" u="sng" strike="noStrike">
                          <a:solidFill>
                            <a:srgbClr val="000000"/>
                          </a:solidFill>
                          <a:effectLst/>
                          <a:latin typeface="+mn-lt"/>
                        </a:rPr>
                        <a:t>6, 10015</a:t>
                      </a:r>
                      <a:r>
                        <a:rPr lang="ro" sz="1000" b="0" i="0" u="none" strike="noStrike">
                          <a:solidFill>
                            <a:srgbClr val="000000"/>
                          </a:solidFill>
                          <a:effectLst/>
                          <a:latin typeface="+mn-lt"/>
                        </a:rPr>
                        <a:t>.</a:t>
                      </a:r>
                    </a:p>
                    <a:p>
                      <a:pPr marL="0" indent="0" algn="ctr" rtl="0" fontAlgn="t">
                        <a:buNone/>
                      </a:pPr>
                      <a:r>
                        <a:rPr lang="ro" sz="1000" b="0" i="0" u="none" strike="noStrike">
                          <a:solidFill>
                            <a:srgbClr val="000000"/>
                          </a:solidFill>
                          <a:effectLst/>
                          <a:latin typeface="+mn-lt"/>
                          <a:hlinkClick r:id="rId7"/>
                        </a:rPr>
                        <a:t>https://doi.org/10.1016/j.joclim.2022.100156</a:t>
                      </a:r>
                      <a:r>
                        <a:rPr lang="ro" sz="1000" b="0" i="0" u="none" strike="noStrike">
                          <a:solidFill>
                            <a:srgbClr val="000000"/>
                          </a:solidFill>
                          <a:effectLst/>
                          <a:latin typeface="+mn-lt"/>
                        </a:rPr>
                        <a:t>  </a:t>
                      </a:r>
                      <a:endParaRPr lang="en-IE" sz="10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4281767"/>
                  </a:ext>
                </a:extLst>
              </a:tr>
              <a:tr h="379256">
                <a:tc>
                  <a:txBody>
                    <a:bodyPr/>
                    <a:lstStyle/>
                    <a:p>
                      <a:pPr algn="l" rtl="0" fontAlgn="ctr"/>
                      <a:r>
                        <a:rPr lang="ro" sz="1000" b="0" i="0" u="none" strike="noStrike" dirty="0">
                          <a:solidFill>
                            <a:srgbClr val="0F2940"/>
                          </a:solidFill>
                          <a:effectLst/>
                          <a:latin typeface="+mn-lt"/>
                          <a:cs typeface="Arial" panose="020B0604020202020204" pitchFamily="34" charset="0"/>
                        </a:rPr>
                        <a:t>Zona zoster</a:t>
                      </a:r>
                    </a:p>
                  </a:txBody>
                  <a:tcPr marL="9525" marR="9525" marT="9525" marB="0" anchor="ctr"/>
                </a:tc>
                <a:tc>
                  <a:txBody>
                    <a:bodyPr/>
                    <a:lstStyle/>
                    <a:p>
                      <a:pPr algn="ctr" rtl="0" fontAlgn="t"/>
                      <a:r>
                        <a:rPr lang="ro" sz="1000" b="0" i="0" u="none" strike="noStrike" dirty="0">
                          <a:solidFill>
                            <a:srgbClr val="000000"/>
                          </a:solidFill>
                          <a:effectLst/>
                          <a:latin typeface="+mn-lt"/>
                        </a:rPr>
                        <a:t>Creșterea temperaturii</a:t>
                      </a:r>
                      <a:endParaRPr lang="en-IE" sz="10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a:solidFill>
                            <a:srgbClr val="000000"/>
                          </a:solidFill>
                          <a:effectLst/>
                          <a:latin typeface="+mn-lt"/>
                        </a:rPr>
                        <a:t>Creșterea numărului de cazuri</a:t>
                      </a:r>
                      <a:endParaRPr lang="en-IE" sz="1000" b="0" i="0" u="none" strike="noStrike" dirty="0">
                        <a:solidFill>
                          <a:srgbClr val="000000"/>
                        </a:solidFill>
                        <a:effectLst/>
                        <a:latin typeface="+mn-lt"/>
                      </a:endParaRPr>
                    </a:p>
                  </a:txBody>
                  <a:tcPr marL="6757" marR="6757" marT="6757" marB="0" anchor="ctr"/>
                </a:tc>
                <a:tc>
                  <a:txBody>
                    <a:bodyPr/>
                    <a:lstStyle/>
                    <a:p>
                      <a:pPr algn="ctr" rtl="0" fontAlgn="t"/>
                      <a:r>
                        <a:rPr lang="ro" sz="1000" b="0" i="0" u="none" strike="noStrike" dirty="0">
                          <a:solidFill>
                            <a:srgbClr val="000000"/>
                          </a:solidFill>
                          <a:effectLst/>
                          <a:latin typeface="+mn-lt"/>
                        </a:rPr>
                        <a:t>Y. Choi </a:t>
                      </a:r>
                      <a:r>
                        <a:rPr lang="ro" sz="1000" b="0" i="1" u="none" strike="noStrike" dirty="0">
                          <a:solidFill>
                            <a:srgbClr val="000000"/>
                          </a:solidFill>
                          <a:effectLst/>
                          <a:latin typeface="+mn-lt"/>
                        </a:rPr>
                        <a:t>și colab</a:t>
                      </a:r>
                      <a:r>
                        <a:rPr lang="ro" sz="1000" b="0" i="0" u="none" strike="noStrike" dirty="0">
                          <a:solidFill>
                            <a:srgbClr val="000000"/>
                          </a:solidFill>
                          <a:effectLst/>
                          <a:latin typeface="+mn-lt"/>
                        </a:rPr>
                        <a:t>., Rapoarte științifice ale naturii, 2019, </a:t>
                      </a:r>
                      <a:r>
                        <a:rPr lang="ro" sz="1000" b="0" i="0" u="sng" strike="noStrike" dirty="0">
                          <a:solidFill>
                            <a:srgbClr val="000000"/>
                          </a:solidFill>
                          <a:effectLst/>
                          <a:latin typeface="+mn-lt"/>
                        </a:rPr>
                        <a:t>9</a:t>
                      </a:r>
                      <a:r>
                        <a:rPr lang="ro" sz="1000" b="0" i="0" u="none" strike="noStrike" dirty="0">
                          <a:solidFill>
                            <a:srgbClr val="000000"/>
                          </a:solidFill>
                          <a:effectLst/>
                          <a:latin typeface="+mn-lt"/>
                        </a:rPr>
                        <a:t>, 12254. </a:t>
                      </a:r>
                      <a:r>
                        <a:rPr lang="ro" sz="1000" b="0" i="0" u="none" strike="noStrike" dirty="0">
                          <a:solidFill>
                            <a:srgbClr val="000000"/>
                          </a:solidFill>
                          <a:effectLst/>
                          <a:latin typeface="+mn-lt"/>
                          <a:hlinkClick r:id="rId8"/>
                        </a:rPr>
                        <a:t>https://doi.org/10.1038/s41598-019-48673-5</a:t>
                      </a:r>
                      <a:r>
                        <a:rPr lang="ro" sz="1000" b="0" i="0" u="none" strike="noStrike" dirty="0">
                          <a:solidFill>
                            <a:srgbClr val="000000"/>
                          </a:solidFill>
                          <a:effectLst/>
                          <a:latin typeface="+mn-lt"/>
                        </a:rPr>
                        <a:t> </a:t>
                      </a:r>
                      <a:endParaRPr lang="en-IE" sz="10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506549879"/>
                  </a:ext>
                </a:extLst>
              </a:tr>
              <a:tr h="503382">
                <a:tc>
                  <a:txBody>
                    <a:bodyPr/>
                    <a:lstStyle/>
                    <a:p>
                      <a:pPr algn="l" rtl="0" fontAlgn="ctr"/>
                      <a:r>
                        <a:rPr lang="ro" sz="1000" b="0" i="0" u="none" strike="noStrike">
                          <a:solidFill>
                            <a:srgbClr val="0F2940"/>
                          </a:solidFill>
                          <a:effectLst/>
                          <a:latin typeface="+mn-lt"/>
                          <a:cs typeface="Arial" panose="020B0604020202020204" pitchFamily="34" charset="0"/>
                        </a:rPr>
                        <a:t>Sifilis</a:t>
                      </a:r>
                      <a:endParaRPr lang="en-IE" sz="10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rgbClr val="000000"/>
                          </a:solidFill>
                          <a:effectLst/>
                          <a:latin typeface="+mn-lt"/>
                        </a:rPr>
                        <a:t>Migrația umană din cauza schimbărilor climatice și a războiului</a:t>
                      </a:r>
                      <a:endParaRPr lang="en-IE" sz="1000" b="0" i="0" u="none" strike="noStrike" dirty="0">
                        <a:solidFill>
                          <a:srgbClr val="00000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a:solidFill>
                            <a:srgbClr val="000000"/>
                          </a:solidFill>
                          <a:effectLst/>
                          <a:latin typeface="+mn-lt"/>
                        </a:rPr>
                        <a:t>Răspândirea geografică a bolii </a:t>
                      </a:r>
                    </a:p>
                  </a:txBody>
                  <a:tcPr marL="6757" marR="6757" marT="6757" marB="0" anchor="ctr"/>
                </a:tc>
                <a:tc>
                  <a:txBody>
                    <a:bodyPr/>
                    <a:lstStyle/>
                    <a:p>
                      <a:pPr algn="ctr" rtl="0" fontAlgn="t"/>
                      <a:r>
                        <a:rPr lang="ro" sz="1000" b="0" i="0" u="none" strike="noStrike" dirty="0">
                          <a:solidFill>
                            <a:srgbClr val="000000"/>
                          </a:solidFill>
                          <a:effectLst/>
                          <a:latin typeface="+mn-lt"/>
                        </a:rPr>
                        <a:t>J. F.Dayrit, Int. J. Dermatology 2022, </a:t>
                      </a:r>
                      <a:r>
                        <a:rPr lang="ro" sz="1000" b="0" i="0" u="sng" strike="noStrike" dirty="0">
                          <a:solidFill>
                            <a:srgbClr val="000000"/>
                          </a:solidFill>
                          <a:effectLst/>
                          <a:latin typeface="+mn-lt"/>
                        </a:rPr>
                        <a:t>61</a:t>
                      </a:r>
                      <a:r>
                        <a:rPr lang="ro" sz="1000" b="0" i="0" u="none" strike="noStrike" dirty="0">
                          <a:solidFill>
                            <a:srgbClr val="000000"/>
                          </a:solidFill>
                          <a:effectLst/>
                          <a:latin typeface="+mn-lt"/>
                        </a:rPr>
                        <a:t>, 127–138.</a:t>
                      </a:r>
                    </a:p>
                    <a:p>
                      <a:pPr algn="ctr" rtl="0" fontAlgn="t"/>
                      <a:r>
                        <a:rPr lang="ro" sz="1000" b="0" i="0" u="none" strike="noStrike" dirty="0">
                          <a:solidFill>
                            <a:srgbClr val="000000"/>
                          </a:solidFill>
                          <a:effectLst/>
                          <a:latin typeface="+mn-lt"/>
                          <a:hlinkClick r:id="rId9"/>
                        </a:rPr>
                        <a:t>https://doi.org/10.1111/ijd.15543</a:t>
                      </a:r>
                      <a:r>
                        <a:rPr lang="ro" sz="10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3802454498"/>
                  </a:ext>
                </a:extLst>
              </a:tr>
              <a:tr h="408360">
                <a:tc>
                  <a:txBody>
                    <a:bodyPr/>
                    <a:lstStyle/>
                    <a:p>
                      <a:pPr algn="l" rtl="0" fontAlgn="ctr"/>
                      <a:r>
                        <a:rPr lang="ro" sz="1000" b="0" i="0" u="none" strike="noStrike" dirty="0">
                          <a:solidFill>
                            <a:srgbClr val="414841"/>
                          </a:solidFill>
                          <a:effectLst/>
                          <a:latin typeface="+mn-lt"/>
                          <a:cs typeface="Arial" panose="020B0604020202020204" pitchFamily="34" charset="0"/>
                        </a:rPr>
                        <a:t>Vibrio vulnificus</a:t>
                      </a:r>
                      <a:endParaRPr lang="en-IE" sz="10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dirty="0">
                          <a:solidFill>
                            <a:srgbClr val="3C4245"/>
                          </a:solidFill>
                          <a:effectLst/>
                          <a:latin typeface="+mn-lt"/>
                        </a:rPr>
                        <a:t>Creșterea temperaturii și modificările induse de inundații asupra salinității estuarelor</a:t>
                      </a:r>
                      <a:endParaRPr lang="en-IE" sz="1000" b="0" i="0" u="none" strike="noStrike" dirty="0">
                        <a:solidFill>
                          <a:srgbClr val="3C4245"/>
                        </a:solidFill>
                        <a:effectLst/>
                        <a:latin typeface="+mn-lt"/>
                      </a:endParaRPr>
                    </a:p>
                  </a:txBody>
                  <a:tcPr marL="6757" marR="6757" marT="6757" marB="0" anchor="ctr"/>
                </a:tc>
                <a:tc>
                  <a:txBody>
                    <a:bodyPr/>
                    <a:lstStyle/>
                    <a:p>
                      <a:pPr algn="ctr" rtl="0" fontAlgn="t"/>
                      <a:r>
                        <a:rPr lang="ro" sz="1000" b="0" i="0" u="none" strike="noStrike" dirty="0">
                          <a:solidFill>
                            <a:srgbClr val="000000"/>
                          </a:solidFill>
                          <a:effectLst/>
                          <a:latin typeface="+mn-lt"/>
                        </a:rPr>
                        <a:t>Creșterea incidenței și a intervalului de distribuție geografică </a:t>
                      </a:r>
                    </a:p>
                  </a:txBody>
                  <a:tcPr marL="6757" marR="6757" marT="6757" marB="0" anchor="ctr"/>
                </a:tc>
                <a:tc>
                  <a:txBody>
                    <a:bodyPr/>
                    <a:lstStyle/>
                    <a:p>
                      <a:pPr algn="ctr" rtl="0" fontAlgn="t"/>
                      <a:r>
                        <a:rPr lang="ro" sz="1000" b="0" i="0" u="none" strike="noStrike" dirty="0">
                          <a:solidFill>
                            <a:srgbClr val="000000"/>
                          </a:solidFill>
                          <a:effectLst/>
                          <a:latin typeface="+mn-lt"/>
                        </a:rPr>
                        <a:t>C. Baker-Austin </a:t>
                      </a:r>
                      <a:r>
                        <a:rPr lang="ro" sz="1000" b="0" i="1" u="none" strike="noStrike" dirty="0">
                          <a:solidFill>
                            <a:srgbClr val="000000"/>
                          </a:solidFill>
                          <a:effectLst/>
                          <a:latin typeface="+mn-lt"/>
                        </a:rPr>
                        <a:t>și colab</a:t>
                      </a:r>
                      <a:r>
                        <a:rPr lang="ro" sz="1000" b="0" i="0" u="none" strike="noStrike" dirty="0">
                          <a:solidFill>
                            <a:srgbClr val="000000"/>
                          </a:solidFill>
                          <a:effectLst/>
                          <a:latin typeface="+mn-lt"/>
                        </a:rPr>
                        <a:t>., Env. Microbio. Rapoarte, 2010, (1), </a:t>
                      </a:r>
                      <a:r>
                        <a:rPr lang="ro" sz="1000" b="0" i="0" u="sng" strike="noStrike" dirty="0">
                          <a:solidFill>
                            <a:srgbClr val="000000"/>
                          </a:solidFill>
                          <a:effectLst/>
                          <a:latin typeface="+mn-lt"/>
                        </a:rPr>
                        <a:t>2</a:t>
                      </a:r>
                      <a:r>
                        <a:rPr lang="ro" sz="1000" b="0" i="0" u="none" strike="noStrike" dirty="0">
                          <a:solidFill>
                            <a:srgbClr val="000000"/>
                          </a:solidFill>
                          <a:effectLst/>
                          <a:latin typeface="+mn-lt"/>
                        </a:rPr>
                        <a:t>, 7—18.</a:t>
                      </a:r>
                    </a:p>
                    <a:p>
                      <a:pPr algn="ctr" rtl="0" fontAlgn="t"/>
                      <a:r>
                        <a:rPr lang="ro" sz="1000" b="0" i="0" u="none" strike="noStrike" dirty="0">
                          <a:solidFill>
                            <a:srgbClr val="000000"/>
                          </a:solidFill>
                          <a:effectLst/>
                          <a:latin typeface="+mn-lt"/>
                          <a:hlinkClick r:id="rId10"/>
                        </a:rPr>
                        <a:t>https://doi.org/10.1111/j.1758-2229.2009.00096.x</a:t>
                      </a:r>
                      <a:r>
                        <a:rPr lang="ro" sz="10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4268353475"/>
                  </a:ext>
                </a:extLst>
              </a:tr>
              <a:tr h="503382">
                <a:tc>
                  <a:txBody>
                    <a:bodyPr/>
                    <a:lstStyle/>
                    <a:p>
                      <a:pPr algn="l" rtl="0" fontAlgn="ctr"/>
                      <a:r>
                        <a:rPr lang="ro" sz="1000" b="0" i="0" u="none" strike="noStrike" dirty="0">
                          <a:solidFill>
                            <a:srgbClr val="414841"/>
                          </a:solidFill>
                          <a:effectLst/>
                          <a:latin typeface="+mn-lt"/>
                          <a:cs typeface="Arial" panose="020B0604020202020204" pitchFamily="34" charset="0"/>
                        </a:rPr>
                        <a:t>Negii virali</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a:solidFill>
                            <a:srgbClr val="3C4245"/>
                          </a:solidFill>
                          <a:effectLst/>
                          <a:latin typeface="+mn-lt"/>
                        </a:rPr>
                        <a:t>Creșterea temperaturii datorată El Niño, migrația umană</a:t>
                      </a:r>
                    </a:p>
                  </a:txBody>
                  <a:tcPr marL="6757" marR="6757" marT="6757" marB="0" anchor="ctr"/>
                </a:tc>
                <a:tc>
                  <a:txBody>
                    <a:bodyPr/>
                    <a:lstStyle/>
                    <a:p>
                      <a:pPr algn="ctr" rtl="0" fontAlgn="t"/>
                      <a:r>
                        <a:rPr lang="ro" sz="1000" b="0" i="0" u="none" strike="noStrike">
                          <a:solidFill>
                            <a:srgbClr val="000000"/>
                          </a:solidFill>
                          <a:effectLst/>
                          <a:latin typeface="+mn-lt"/>
                        </a:rPr>
                        <a:t>Creșterea numărului de cazuri</a:t>
                      </a:r>
                    </a:p>
                  </a:txBody>
                  <a:tcPr marL="6757" marR="6757" marT="6757" marB="0" anchor="ctr"/>
                </a:tc>
                <a:tc>
                  <a:txBody>
                    <a:bodyPr/>
                    <a:lstStyle/>
                    <a:p>
                      <a:pPr algn="ctr" rtl="0" fontAlgn="t"/>
                      <a:r>
                        <a:rPr lang="ro" sz="1000" b="0" i="0" u="none" strike="noStrike" dirty="0">
                          <a:solidFill>
                            <a:srgbClr val="000000"/>
                          </a:solidFill>
                          <a:effectLst/>
                          <a:latin typeface="+mn-lt"/>
                        </a:rPr>
                        <a:t>E.L. Gutierrez </a:t>
                      </a:r>
                      <a:r>
                        <a:rPr lang="ro" sz="1000" b="0" i="1" u="none" strike="noStrike" dirty="0">
                          <a:solidFill>
                            <a:srgbClr val="000000"/>
                          </a:solidFill>
                          <a:effectLst/>
                          <a:latin typeface="+mn-lt"/>
                        </a:rPr>
                        <a:t>et al</a:t>
                      </a:r>
                      <a:r>
                        <a:rPr lang="ro" sz="1000" b="0" i="0" u="none" strike="noStrike" dirty="0">
                          <a:solidFill>
                            <a:srgbClr val="000000"/>
                          </a:solidFill>
                          <a:effectLst/>
                          <a:latin typeface="+mn-lt"/>
                        </a:rPr>
                        <a:t>., An. Sutiene. Dermatol., 2010, (4), </a:t>
                      </a:r>
                      <a:r>
                        <a:rPr lang="ro" sz="1000" b="0" i="0" u="sng" strike="noStrike" dirty="0">
                          <a:solidFill>
                            <a:srgbClr val="000000"/>
                          </a:solidFill>
                          <a:effectLst/>
                          <a:latin typeface="+mn-lt"/>
                        </a:rPr>
                        <a:t>85,</a:t>
                      </a:r>
                      <a:r>
                        <a:rPr lang="ro" sz="1000" b="0" i="0" u="none" strike="noStrike" dirty="0">
                          <a:solidFill>
                            <a:srgbClr val="000000"/>
                          </a:solidFill>
                          <a:effectLst/>
                          <a:latin typeface="+mn-lt"/>
                        </a:rPr>
                        <a:t> 461-8. </a:t>
                      </a:r>
                      <a:r>
                        <a:rPr lang="ro" sz="1000" b="0" i="0" u="none" strike="noStrike" dirty="0">
                          <a:solidFill>
                            <a:srgbClr val="000000"/>
                          </a:solidFill>
                          <a:effectLst/>
                          <a:latin typeface="+mn-lt"/>
                          <a:hlinkClick r:id="rId11"/>
                        </a:rPr>
                        <a:t>https://doi.org/10.1590/S0365-05962010000400007</a:t>
                      </a:r>
                      <a:r>
                        <a:rPr lang="ro" sz="10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2077316439"/>
                  </a:ext>
                </a:extLst>
              </a:tr>
            </a:tbl>
          </a:graphicData>
        </a:graphic>
      </p:graphicFrame>
      <p:sp>
        <p:nvSpPr>
          <p:cNvPr id="9" name="TextBox 8">
            <a:extLst>
              <a:ext uri="{FF2B5EF4-FFF2-40B4-BE49-F238E27FC236}">
                <a16:creationId xmlns:a16="http://schemas.microsoft.com/office/drawing/2014/main" id="{40324206-24C6-08FE-3E87-70C652732B4F}"/>
              </a:ext>
            </a:extLst>
          </p:cNvPr>
          <p:cNvSpPr txBox="1"/>
          <p:nvPr/>
        </p:nvSpPr>
        <p:spPr>
          <a:xfrm>
            <a:off x="2214050" y="138593"/>
            <a:ext cx="7763896" cy="369332"/>
          </a:xfrm>
          <a:prstGeom prst="rect">
            <a:avLst/>
          </a:prstGeom>
          <a:noFill/>
        </p:spPr>
        <p:txBody>
          <a:bodyPr wrap="square" rtlCol="0">
            <a:spAutoFit/>
          </a:bodyPr>
          <a:lstStyle/>
          <a:p>
            <a:pPr lvl="1" rtl="0">
              <a:buClr>
                <a:srgbClr val="FF0000"/>
              </a:buClr>
            </a:pPr>
            <a:r>
              <a:rPr lang="ro" dirty="0">
                <a:solidFill>
                  <a:srgbClr val="FF0000"/>
                </a:solidFill>
              </a:rPr>
              <a:t>Transmiterea prin contact cu agenții patogeni exclusiv pe/în solide sau fluide</a:t>
            </a:r>
          </a:p>
        </p:txBody>
      </p:sp>
    </p:spTree>
    <p:extLst>
      <p:ext uri="{BB962C8B-B14F-4D97-AF65-F5344CB8AC3E}">
        <p14:creationId xmlns:p14="http://schemas.microsoft.com/office/powerpoint/2010/main" val="23028890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3250967699"/>
              </p:ext>
            </p:extLst>
          </p:nvPr>
        </p:nvGraphicFramePr>
        <p:xfrm>
          <a:off x="381000" y="999000"/>
          <a:ext cx="11475000" cy="4859150"/>
        </p:xfrm>
        <a:graphic>
          <a:graphicData uri="http://schemas.openxmlformats.org/drawingml/2006/table">
            <a:tbl>
              <a:tblPr>
                <a:tableStyleId>{5C22544A-7EE6-4342-B048-85BDC9FD1C3A}</a:tableStyleId>
              </a:tblPr>
              <a:tblGrid>
                <a:gridCol w="1395000">
                  <a:extLst>
                    <a:ext uri="{9D8B030D-6E8A-4147-A177-3AD203B41FA5}">
                      <a16:colId xmlns:a16="http://schemas.microsoft.com/office/drawing/2014/main" val="2497409396"/>
                    </a:ext>
                  </a:extLst>
                </a:gridCol>
                <a:gridCol w="3015000">
                  <a:extLst>
                    <a:ext uri="{9D8B030D-6E8A-4147-A177-3AD203B41FA5}">
                      <a16:colId xmlns:a16="http://schemas.microsoft.com/office/drawing/2014/main" val="3440800795"/>
                    </a:ext>
                  </a:extLst>
                </a:gridCol>
                <a:gridCol w="3150000">
                  <a:extLst>
                    <a:ext uri="{9D8B030D-6E8A-4147-A177-3AD203B41FA5}">
                      <a16:colId xmlns:a16="http://schemas.microsoft.com/office/drawing/2014/main" val="509933588"/>
                    </a:ext>
                  </a:extLst>
                </a:gridCol>
                <a:gridCol w="3915000">
                  <a:extLst>
                    <a:ext uri="{9D8B030D-6E8A-4147-A177-3AD203B41FA5}">
                      <a16:colId xmlns:a16="http://schemas.microsoft.com/office/drawing/2014/main" val="3617947361"/>
                    </a:ext>
                  </a:extLst>
                </a:gridCol>
              </a:tblGrid>
              <a:tr h="252000">
                <a:tc>
                  <a:txBody>
                    <a:bodyPr/>
                    <a:lstStyle/>
                    <a:p>
                      <a:pPr algn="ctr" rtl="0" fontAlgn="t"/>
                      <a:r>
                        <a:rPr lang="ro" sz="1600" b="1" u="none" strike="noStrike">
                          <a:solidFill>
                            <a:srgbClr val="0070C0"/>
                          </a:solidFill>
                          <a:effectLst/>
                          <a:latin typeface="+mn-lt"/>
                        </a:rPr>
                        <a:t>Boala</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600" b="1" i="0" u="none" strike="noStrike" dirty="0">
                          <a:solidFill>
                            <a:srgbClr val="0070C0"/>
                          </a:solidFill>
                          <a:effectLst/>
                          <a:latin typeface="+mn-lt"/>
                        </a:rPr>
                        <a:t>Factorii schimbărilor climatice care afectează boala</a:t>
                      </a: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600" b="1" i="0" u="none" strike="noStrike">
                          <a:solidFill>
                            <a:srgbClr val="0070C0"/>
                          </a:solidFill>
                          <a:effectLst/>
                          <a:latin typeface="+mn-lt"/>
                        </a:rPr>
                        <a:t>Rezultatul și efectul preconizat asupra bolii</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600" b="1" i="0" u="none" strike="noStrike" dirty="0">
                          <a:solidFill>
                            <a:srgbClr val="0070C0"/>
                          </a:solidFill>
                          <a:effectLst/>
                          <a:latin typeface="+mn-lt"/>
                        </a:rPr>
                        <a:t>Referinţe</a:t>
                      </a:r>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ro" sz="1600" b="0" i="0" u="none" strike="noStrike" dirty="0">
                          <a:solidFill>
                            <a:srgbClr val="414841"/>
                          </a:solidFill>
                          <a:effectLst/>
                          <a:latin typeface="+mn-lt"/>
                          <a:cs typeface="Arial" panose="020B0604020202020204" pitchFamily="34" charset="0"/>
                        </a:rPr>
                        <a:t>Varicelă</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600" b="0" i="0" u="none" strike="noStrike">
                          <a:solidFill>
                            <a:srgbClr val="000000"/>
                          </a:solidFill>
                          <a:effectLst/>
                          <a:latin typeface="+mn-lt"/>
                        </a:rPr>
                        <a:t>Temperatura, expunerea la soare și precipitații</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a:solidFill>
                            <a:srgbClr val="000000"/>
                          </a:solidFill>
                          <a:effectLst/>
                          <a:latin typeface="+mn-lt"/>
                        </a:rPr>
                        <a:t>Creșterea incidenței odată cu scăderea temperaturii, creșterea expunerii la soare și creșterea precipitațiilor</a:t>
                      </a:r>
                    </a:p>
                  </a:txBody>
                  <a:tcPr marL="6757" marR="6757" marT="6757" marB="0" anchor="ctr"/>
                </a:tc>
                <a:tc>
                  <a:txBody>
                    <a:bodyPr/>
                    <a:lstStyle/>
                    <a:p>
                      <a:pPr algn="ctr" rtl="0" fontAlgn="t"/>
                      <a:r>
                        <a:rPr lang="ro" sz="1200" b="0" i="0" u="none" strike="noStrike">
                          <a:solidFill>
                            <a:srgbClr val="000000"/>
                          </a:solidFill>
                          <a:effectLst/>
                          <a:latin typeface="+mn-lt"/>
                        </a:rPr>
                        <a:t>Y. Yang </a:t>
                      </a:r>
                      <a:r>
                        <a:rPr lang="ro" sz="1200" b="0" i="1" u="none" strike="noStrike">
                          <a:solidFill>
                            <a:srgbClr val="000000"/>
                          </a:solidFill>
                          <a:effectLst/>
                          <a:latin typeface="+mn-lt"/>
                        </a:rPr>
                        <a:t>și colab</a:t>
                      </a:r>
                      <a:r>
                        <a:rPr lang="ro" sz="1200" b="0" i="0" u="none" strike="noStrike">
                          <a:solidFill>
                            <a:srgbClr val="000000"/>
                          </a:solidFill>
                          <a:effectLst/>
                          <a:latin typeface="+mn-lt"/>
                        </a:rPr>
                        <a:t>., Boli infecțioase BMC, 2016, </a:t>
                      </a:r>
                      <a:r>
                        <a:rPr lang="ro" sz="1200" b="0" i="0" u="sng" strike="noStrike">
                          <a:solidFill>
                            <a:srgbClr val="000000"/>
                          </a:solidFill>
                          <a:effectLst/>
                          <a:latin typeface="+mn-lt"/>
                        </a:rPr>
                        <a:t>16,</a:t>
                      </a:r>
                      <a:r>
                        <a:rPr lang="ro" sz="1200" b="0" i="0" u="none" strike="noStrike">
                          <a:solidFill>
                            <a:srgbClr val="000000"/>
                          </a:solidFill>
                          <a:effectLst/>
                          <a:latin typeface="+mn-lt"/>
                        </a:rPr>
                        <a:t> 179. </a:t>
                      </a:r>
                    </a:p>
                    <a:p>
                      <a:pPr algn="ctr" rtl="0" fontAlgn="t"/>
                      <a:r>
                        <a:rPr lang="ro" sz="1200" b="0" i="0" u="none" strike="noStrike">
                          <a:solidFill>
                            <a:srgbClr val="000000"/>
                          </a:solidFill>
                          <a:effectLst/>
                          <a:latin typeface="+mn-lt"/>
                          <a:hlinkClick r:id="rId2"/>
                        </a:rPr>
                        <a:t>https://doi.org/10.1186/s12879-016-1507-1</a:t>
                      </a:r>
                      <a:r>
                        <a:rPr lang="ro" sz="1200" b="0" i="0" u="none" strike="noStrike">
                          <a:solidFill>
                            <a:srgbClr val="000000"/>
                          </a:solidFill>
                          <a:effectLst/>
                          <a:latin typeface="+mn-lt"/>
                        </a:rPr>
                        <a:t>  </a:t>
                      </a:r>
                    </a:p>
                  </a:txBody>
                  <a:tcPr marL="6757" marR="6757" marT="6757" marB="0" anchor="ctr"/>
                </a:tc>
                <a:extLst>
                  <a:ext uri="{0D108BD9-81ED-4DB2-BD59-A6C34878D82A}">
                    <a16:rowId xmlns:a16="http://schemas.microsoft.com/office/drawing/2014/main" val="1769801198"/>
                  </a:ext>
                </a:extLst>
              </a:tr>
              <a:tr h="0">
                <a:tc>
                  <a:txBody>
                    <a:bodyPr/>
                    <a:lstStyle/>
                    <a:p>
                      <a:pPr algn="l" rtl="0" fontAlgn="ctr"/>
                      <a:r>
                        <a:rPr lang="ro" sz="1600" b="0" i="0" u="none" strike="noStrike" dirty="0">
                          <a:solidFill>
                            <a:srgbClr val="414841"/>
                          </a:solidFill>
                          <a:effectLst/>
                          <a:latin typeface="+mn-lt"/>
                          <a:cs typeface="Arial" panose="020B0604020202020204" pitchFamily="34" charset="0"/>
                        </a:rPr>
                        <a:t>Difterie</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600" b="0" i="0" u="none" strike="noStrike">
                          <a:solidFill>
                            <a:srgbClr val="000000"/>
                          </a:solidFill>
                          <a:effectLst/>
                          <a:latin typeface="+mn-lt"/>
                        </a:rPr>
                        <a:t>Migrația umană</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a:solidFill>
                            <a:srgbClr val="000000"/>
                          </a:solidFill>
                          <a:effectLst/>
                          <a:latin typeface="+mn-lt"/>
                        </a:rPr>
                        <a:t>Creșterea incidenței din cauza deplasării populației ca urmare a dezastrelor naturale</a:t>
                      </a:r>
                    </a:p>
                  </a:txBody>
                  <a:tcPr marL="6757" marR="6757" marT="6757" marB="0" anchor="ctr"/>
                </a:tc>
                <a:tc>
                  <a:txBody>
                    <a:bodyPr/>
                    <a:lstStyle/>
                    <a:p>
                      <a:pPr algn="ctr" rtl="0" fontAlgn="t"/>
                      <a:r>
                        <a:rPr lang="ro" sz="1200" b="0" i="0" u="none" strike="noStrike">
                          <a:solidFill>
                            <a:srgbClr val="000000"/>
                          </a:solidFill>
                          <a:effectLst/>
                          <a:latin typeface="+mn-lt"/>
                        </a:rPr>
                        <a:t>Centrul European pentru Prevenirea și Controlul Bolilor, 6 oct. 2022, Stockholm. </a:t>
                      </a:r>
                      <a:r>
                        <a:rPr lang="ro" sz="1200" b="0" i="0" u="none" strike="noStrike">
                          <a:solidFill>
                            <a:srgbClr val="000000"/>
                          </a:solidFill>
                          <a:effectLst/>
                          <a:latin typeface="+mn-lt"/>
                          <a:hlinkClick r:id="rId3"/>
                        </a:rPr>
                        <a:t>https://www.ecdc.europa.eu/en/publications-data/increase-reported-diphtheria-cases-among-migrants-europe-due-corynebacterium</a:t>
                      </a:r>
                      <a:r>
                        <a:rPr lang="ro" sz="1200" b="0" i="0" u="none" strike="noStrike">
                          <a:solidFill>
                            <a:srgbClr val="000000"/>
                          </a:solidFill>
                          <a:effectLst/>
                          <a:latin typeface="+mn-lt"/>
                        </a:rPr>
                        <a:t> Accesat la </a:t>
                      </a:r>
                      <a:r>
                        <a:rPr lang="ro" sz="1200" b="0" i="0" u="none" strike="noStrike" baseline="30000">
                          <a:solidFill>
                            <a:srgbClr val="000000"/>
                          </a:solidFill>
                          <a:effectLst/>
                          <a:latin typeface="+mn-lt"/>
                        </a:rPr>
                        <a:t>11</a:t>
                      </a:r>
                      <a:r>
                        <a:rPr lang="ro" sz="1200" b="0" i="0" u="none" strike="noStrike">
                          <a:solidFill>
                            <a:srgbClr val="000000"/>
                          </a:solidFill>
                          <a:effectLst/>
                          <a:latin typeface="+mn-lt"/>
                        </a:rPr>
                        <a:t> iunie 2023.</a:t>
                      </a:r>
                    </a:p>
                  </a:txBody>
                  <a:tcPr marL="6757" marR="6757" marT="6757" marB="0" anchor="ctr"/>
                </a:tc>
                <a:extLst>
                  <a:ext uri="{0D108BD9-81ED-4DB2-BD59-A6C34878D82A}">
                    <a16:rowId xmlns:a16="http://schemas.microsoft.com/office/drawing/2014/main" val="1644683193"/>
                  </a:ext>
                </a:extLst>
              </a:tr>
              <a:tr h="0">
                <a:tc>
                  <a:txBody>
                    <a:bodyPr/>
                    <a:lstStyle/>
                    <a:p>
                      <a:pPr algn="l" rtl="0" fontAlgn="ctr"/>
                      <a:r>
                        <a:rPr lang="ro" sz="1600" b="0" i="0" u="none" strike="noStrike" dirty="0">
                          <a:solidFill>
                            <a:srgbClr val="0F2940"/>
                          </a:solidFill>
                          <a:effectLst/>
                          <a:latin typeface="+mn-lt"/>
                          <a:cs typeface="Arial" panose="020B0604020202020204" pitchFamily="34" charset="0"/>
                        </a:rPr>
                        <a:t>Boala gură-mână-picior și boala aftoasă</a:t>
                      </a:r>
                    </a:p>
                  </a:txBody>
                  <a:tcPr marL="9525" marR="9525" marT="9525" marB="0" anchor="ctr"/>
                </a:tc>
                <a:tc>
                  <a:txBody>
                    <a:bodyPr/>
                    <a:lstStyle/>
                    <a:p>
                      <a:pPr algn="ctr" rtl="0" fontAlgn="t"/>
                      <a:r>
                        <a:rPr lang="ro" sz="1600" b="0" i="0" u="none" strike="noStrike">
                          <a:solidFill>
                            <a:srgbClr val="3C4245"/>
                          </a:solidFill>
                          <a:effectLst/>
                          <a:latin typeface="+mn-lt"/>
                        </a:rPr>
                        <a:t>Creșterea temperaturii</a:t>
                      </a:r>
                      <a:endParaRPr lang="en-IE" sz="1600" b="0" i="0" u="none" strike="noStrike" dirty="0">
                        <a:solidFill>
                          <a:srgbClr val="3C4245"/>
                        </a:solidFill>
                        <a:effectLst/>
                        <a:latin typeface="+mn-lt"/>
                      </a:endParaRPr>
                    </a:p>
                  </a:txBody>
                  <a:tcPr marL="6757" marR="6757" marT="6757" marB="0" anchor="ctr"/>
                </a:tc>
                <a:tc>
                  <a:txBody>
                    <a:bodyPr/>
                    <a:lstStyle/>
                    <a:p>
                      <a:pPr algn="ctr" rtl="0" fontAlgn="t"/>
                      <a:r>
                        <a:rPr lang="ro" sz="1600" b="0" i="0" u="none" strike="noStrike">
                          <a:solidFill>
                            <a:srgbClr val="000000"/>
                          </a:solidFill>
                          <a:effectLst/>
                          <a:latin typeface="+mn-lt"/>
                        </a:rPr>
                        <a:t>Creșterea incidenței și durata prelungită a focarului</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200" b="0" i="0" u="none" strike="noStrike">
                          <a:solidFill>
                            <a:srgbClr val="000000"/>
                          </a:solidFill>
                          <a:effectLst/>
                          <a:latin typeface="+mn-lt"/>
                        </a:rPr>
                        <a:t>S.J. Coates </a:t>
                      </a:r>
                      <a:r>
                        <a:rPr lang="ro" sz="1200" b="0" i="1" u="none" strike="noStrike">
                          <a:solidFill>
                            <a:srgbClr val="000000"/>
                          </a:solidFill>
                          <a:effectLst/>
                          <a:latin typeface="+mn-lt"/>
                        </a:rPr>
                        <a:t>și colab</a:t>
                      </a:r>
                      <a:r>
                        <a:rPr lang="ro" sz="1200" b="0" i="0" u="none" strike="noStrike">
                          <a:solidFill>
                            <a:srgbClr val="000000"/>
                          </a:solidFill>
                          <a:effectLst/>
                          <a:latin typeface="+mn-lt"/>
                        </a:rPr>
                        <a:t>., Int. J. Dermatology, 2019, </a:t>
                      </a:r>
                      <a:r>
                        <a:rPr lang="ro" sz="1200" b="0" i="0" u="sng" strike="noStrike">
                          <a:solidFill>
                            <a:srgbClr val="000000"/>
                          </a:solidFill>
                          <a:effectLst/>
                          <a:latin typeface="+mn-lt"/>
                        </a:rPr>
                        <a:t>58</a:t>
                      </a:r>
                      <a:r>
                        <a:rPr lang="ro" sz="1200" b="0" i="0" u="none" strike="noStrike">
                          <a:solidFill>
                            <a:srgbClr val="000000"/>
                          </a:solidFill>
                          <a:effectLst/>
                          <a:latin typeface="+mn-lt"/>
                        </a:rPr>
                        <a:t>, 388–399.</a:t>
                      </a:r>
                    </a:p>
                    <a:p>
                      <a:pPr algn="ctr" rtl="0" fontAlgn="t"/>
                      <a:r>
                        <a:rPr lang="ro" sz="1200" b="0" i="0" u="none" strike="noStrike">
                          <a:solidFill>
                            <a:srgbClr val="000000"/>
                          </a:solidFill>
                          <a:effectLst/>
                          <a:latin typeface="+mn-lt"/>
                          <a:hlinkClick r:id="rId4"/>
                        </a:rPr>
                        <a:t>https://doi.org/10.1111/ijd.14188</a:t>
                      </a:r>
                      <a:r>
                        <a:rPr lang="ro" sz="1200" b="0" i="0" u="none" strike="noStrike">
                          <a:solidFill>
                            <a:srgbClr val="000000"/>
                          </a:solidFill>
                          <a:effectLst/>
                          <a:latin typeface="+mn-lt"/>
                        </a:rPr>
                        <a:t> </a:t>
                      </a:r>
                    </a:p>
                  </a:txBody>
                  <a:tcPr marL="6757" marR="6757" marT="6757" marB="0" anchor="ctr"/>
                </a:tc>
                <a:extLst>
                  <a:ext uri="{0D108BD9-81ED-4DB2-BD59-A6C34878D82A}">
                    <a16:rowId xmlns:a16="http://schemas.microsoft.com/office/drawing/2014/main" val="3525117701"/>
                  </a:ext>
                </a:extLst>
              </a:tr>
              <a:tr h="0">
                <a:tc>
                  <a:txBody>
                    <a:bodyPr/>
                    <a:lstStyle/>
                    <a:p>
                      <a:pPr algn="l" rtl="0" fontAlgn="ctr"/>
                      <a:r>
                        <a:rPr lang="ro" sz="1600" b="0" i="0" u="none" strike="noStrike" dirty="0">
                          <a:solidFill>
                            <a:srgbClr val="414841"/>
                          </a:solidFill>
                          <a:effectLst/>
                          <a:latin typeface="+mn-lt"/>
                          <a:cs typeface="Arial" panose="020B0604020202020204" pitchFamily="34" charset="0"/>
                        </a:rPr>
                        <a:t>Rujeolă</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600" b="0" i="0" u="none" strike="noStrike">
                          <a:solidFill>
                            <a:srgbClr val="000000"/>
                          </a:solidFill>
                          <a:effectLst/>
                          <a:latin typeface="+mn-lt"/>
                        </a:rPr>
                        <a:t>Temperatura, umiditatea și migrația/călătoria umană</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dirty="0">
                          <a:solidFill>
                            <a:srgbClr val="000000"/>
                          </a:solidFill>
                          <a:effectLst/>
                          <a:latin typeface="+mn-lt"/>
                        </a:rPr>
                        <a:t>Creșterea incidenței în intervalul optim de temperatură 18</a:t>
                      </a:r>
                      <a:r>
                        <a:rPr lang="ro" sz="16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a:t>
                      </a:r>
                      <a:r>
                        <a:rPr lang="ro" sz="1600" b="0" i="0" u="none" strike="noStrike" dirty="0">
                          <a:solidFill>
                            <a:srgbClr val="000000"/>
                          </a:solidFill>
                          <a:effectLst/>
                          <a:latin typeface="+mn-lt"/>
                        </a:rPr>
                        <a:t> până la 20</a:t>
                      </a:r>
                      <a:r>
                        <a:rPr lang="ro" sz="16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r>
                        <a:rPr lang="ro" sz="1600" b="0" i="0" u="none" strike="noStrike" dirty="0">
                          <a:solidFill>
                            <a:srgbClr val="000000"/>
                          </a:solidFill>
                          <a:effectLst/>
                          <a:latin typeface="+mn-lt"/>
                        </a:rPr>
                        <a:t>C. Creșterea incidenței odată cu scăderea umidității </a:t>
                      </a:r>
                    </a:p>
                  </a:txBody>
                  <a:tcPr marL="6757" marR="6757" marT="6757" marB="0" anchor="ctr"/>
                </a:tc>
                <a:tc>
                  <a:txBody>
                    <a:bodyPr/>
                    <a:lstStyle/>
                    <a:p>
                      <a:pPr algn="ctr" rtl="0" fontAlgn="t"/>
                      <a:r>
                        <a:rPr lang="ro" sz="1200" b="0" i="0" u="none" strike="noStrike">
                          <a:solidFill>
                            <a:srgbClr val="000000"/>
                          </a:solidFill>
                          <a:effectLst/>
                          <a:latin typeface="+mn-lt"/>
                        </a:rPr>
                        <a:t>Q. Yang </a:t>
                      </a:r>
                      <a:r>
                        <a:rPr lang="ro" sz="1200" b="0" i="1" u="none" strike="noStrike">
                          <a:solidFill>
                            <a:srgbClr val="000000"/>
                          </a:solidFill>
                          <a:effectLst/>
                          <a:latin typeface="+mn-lt"/>
                        </a:rPr>
                        <a:t>și colab</a:t>
                      </a:r>
                      <a:r>
                        <a:rPr lang="ro" sz="1200" b="0" i="0" u="none" strike="noStrike">
                          <a:solidFill>
                            <a:srgbClr val="000000"/>
                          </a:solidFill>
                          <a:effectLst/>
                          <a:latin typeface="+mn-lt"/>
                        </a:rPr>
                        <a:t>., Vaccinuri umane și imunoterapeutice, aprilie 2014, </a:t>
                      </a:r>
                      <a:r>
                        <a:rPr lang="ro" sz="1200" b="0" i="0" u="sng" strike="noStrike">
                          <a:solidFill>
                            <a:srgbClr val="000000"/>
                          </a:solidFill>
                          <a:effectLst/>
                          <a:latin typeface="+mn-lt"/>
                        </a:rPr>
                        <a:t>10</a:t>
                      </a:r>
                      <a:r>
                        <a:rPr lang="ro" sz="1200" b="0" i="0" u="none" strike="noStrike">
                          <a:solidFill>
                            <a:srgbClr val="000000"/>
                          </a:solidFill>
                          <a:effectLst/>
                          <a:latin typeface="+mn-lt"/>
                        </a:rPr>
                        <a:t>, (4), 1104—1110. </a:t>
                      </a:r>
                      <a:r>
                        <a:rPr lang="ro" sz="1200" b="0" i="0" u="none" strike="noStrike">
                          <a:solidFill>
                            <a:srgbClr val="000000"/>
                          </a:solidFill>
                          <a:effectLst/>
                          <a:latin typeface="+mn-lt"/>
                          <a:hlinkClick r:id="rId5"/>
                        </a:rPr>
                        <a:t>http://dx.doi.org/10.4161/hv.27826</a:t>
                      </a:r>
                      <a:r>
                        <a:rPr lang="ro" sz="1200" b="0" i="0" u="none" strike="noStrike">
                          <a:solidFill>
                            <a:srgbClr val="000000"/>
                          </a:solidFill>
                          <a:effectLst/>
                          <a:latin typeface="+mn-lt"/>
                        </a:rPr>
                        <a:t> </a:t>
                      </a:r>
                    </a:p>
                  </a:txBody>
                  <a:tcPr marL="6757" marR="6757" marT="6757" marB="0" anchor="ctr"/>
                </a:tc>
                <a:extLst>
                  <a:ext uri="{0D108BD9-81ED-4DB2-BD59-A6C34878D82A}">
                    <a16:rowId xmlns:a16="http://schemas.microsoft.com/office/drawing/2014/main" val="910787869"/>
                  </a:ext>
                </a:extLst>
              </a:tr>
              <a:tr h="0">
                <a:tc>
                  <a:txBody>
                    <a:bodyPr/>
                    <a:lstStyle/>
                    <a:p>
                      <a:pPr algn="l" rtl="0" fontAlgn="ctr"/>
                      <a:r>
                        <a:rPr lang="ro" sz="1600" b="0" i="0" u="none" strike="noStrike" dirty="0">
                          <a:solidFill>
                            <a:srgbClr val="0F2940"/>
                          </a:solidFill>
                          <a:effectLst/>
                          <a:latin typeface="+mn-lt"/>
                          <a:cs typeface="Arial" panose="020B0604020202020204" pitchFamily="34" charset="0"/>
                        </a:rPr>
                        <a:t>Rubeola</a:t>
                      </a:r>
                      <a:endParaRPr lang="en-IE" sz="1600" b="0" i="0" u="none" strike="noStrike" dirty="0">
                        <a:solidFill>
                          <a:srgbClr val="0F2940"/>
                        </a:solidFill>
                        <a:effectLst/>
                        <a:latin typeface="+mn-lt"/>
                        <a:cs typeface="Arial" panose="020B0604020202020204" pitchFamily="34" charset="0"/>
                      </a:endParaRPr>
                    </a:p>
                  </a:txBody>
                  <a:tcPr marL="9525" marR="9525" marT="9525" marB="0" anchor="ctr"/>
                </a:tc>
                <a:tc>
                  <a:txBody>
                    <a:bodyPr/>
                    <a:lstStyle/>
                    <a:p>
                      <a:pPr algn="ctr" rtl="0" fontAlgn="t"/>
                      <a:r>
                        <a:rPr lang="ro" sz="1600" b="0" i="0" u="none" strike="noStrike">
                          <a:solidFill>
                            <a:srgbClr val="000000"/>
                          </a:solidFill>
                          <a:effectLst/>
                          <a:latin typeface="+mn-lt"/>
                        </a:rPr>
                        <a:t>Temperatura și umiditatea/precipitațiile </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dirty="0">
                          <a:solidFill>
                            <a:srgbClr val="000000"/>
                          </a:solidFill>
                          <a:effectLst/>
                          <a:latin typeface="+mn-lt"/>
                        </a:rPr>
                        <a:t>Creșterea incidenței odată cu scăderea temperaturii și scăderea umidității</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200" b="0" i="0" u="none" strike="noStrike" dirty="0">
                          <a:solidFill>
                            <a:srgbClr val="000000"/>
                          </a:solidFill>
                          <a:effectLst/>
                          <a:latin typeface="+mn-lt"/>
                        </a:rPr>
                        <a:t>Y. Ma </a:t>
                      </a:r>
                      <a:r>
                        <a:rPr lang="ro" sz="1200" b="0" i="1" u="none" strike="noStrike" dirty="0">
                          <a:solidFill>
                            <a:srgbClr val="000000"/>
                          </a:solidFill>
                          <a:effectLst/>
                          <a:latin typeface="+mn-lt"/>
                        </a:rPr>
                        <a:t>și colab</a:t>
                      </a:r>
                      <a:r>
                        <a:rPr lang="ro" sz="1200" b="0" i="0" u="none" strike="noStrike" dirty="0">
                          <a:solidFill>
                            <a:srgbClr val="000000"/>
                          </a:solidFill>
                          <a:effectLst/>
                          <a:latin typeface="+mn-lt"/>
                        </a:rPr>
                        <a:t>., Am. J. Trop. Med. Hyg., 2021, </a:t>
                      </a:r>
                      <a:r>
                        <a:rPr lang="ro" sz="1200" b="0" i="0" u="sng" strike="noStrike" dirty="0">
                          <a:solidFill>
                            <a:srgbClr val="000000"/>
                          </a:solidFill>
                          <a:effectLst/>
                          <a:latin typeface="+mn-lt"/>
                        </a:rPr>
                        <a:t>104</a:t>
                      </a:r>
                      <a:r>
                        <a:rPr lang="ro" sz="1200" b="0" i="0" u="none" strike="noStrike" dirty="0">
                          <a:solidFill>
                            <a:srgbClr val="000000"/>
                          </a:solidFill>
                          <a:effectLst/>
                          <a:latin typeface="+mn-lt"/>
                        </a:rPr>
                        <a:t>, (1), 166–174. </a:t>
                      </a:r>
                      <a:r>
                        <a:rPr lang="ro" sz="1200" b="0" i="0" u="none" strike="noStrike" dirty="0">
                          <a:solidFill>
                            <a:srgbClr val="000000"/>
                          </a:solidFill>
                          <a:effectLst/>
                          <a:latin typeface="+mn-lt"/>
                          <a:hlinkClick r:id="rId6"/>
                        </a:rPr>
                        <a:t>https://doi.org/10.4269/ajtmh.20-0585</a:t>
                      </a:r>
                      <a:r>
                        <a:rPr lang="ro" sz="1200" b="0" i="0" u="none" strike="noStrike" dirty="0">
                          <a:solidFill>
                            <a:srgbClr val="000000"/>
                          </a:solidFill>
                          <a:effectLst/>
                          <a:latin typeface="+mn-lt"/>
                        </a:rPr>
                        <a:t> </a:t>
                      </a:r>
                    </a:p>
                  </a:txBody>
                  <a:tcPr marL="6757" marR="6757" marT="6757" marB="0" anchor="ctr"/>
                </a:tc>
                <a:extLst>
                  <a:ext uri="{0D108BD9-81ED-4DB2-BD59-A6C34878D82A}">
                    <a16:rowId xmlns:a16="http://schemas.microsoft.com/office/drawing/2014/main" val="1012205923"/>
                  </a:ext>
                </a:extLst>
              </a:tr>
            </a:tbl>
          </a:graphicData>
        </a:graphic>
      </p:graphicFrame>
      <p:sp>
        <p:nvSpPr>
          <p:cNvPr id="4" name="TextBox 3">
            <a:extLst>
              <a:ext uri="{FF2B5EF4-FFF2-40B4-BE49-F238E27FC236}">
                <a16:creationId xmlns:a16="http://schemas.microsoft.com/office/drawing/2014/main" id="{3302E7A0-B813-BDF7-95DC-73C0B120D89B}"/>
              </a:ext>
            </a:extLst>
          </p:cNvPr>
          <p:cNvSpPr txBox="1"/>
          <p:nvPr/>
        </p:nvSpPr>
        <p:spPr>
          <a:xfrm>
            <a:off x="1236000" y="279000"/>
            <a:ext cx="10260000" cy="369332"/>
          </a:xfrm>
          <a:prstGeom prst="rect">
            <a:avLst/>
          </a:prstGeom>
          <a:noFill/>
        </p:spPr>
        <p:txBody>
          <a:bodyPr wrap="square" rtlCol="0">
            <a:spAutoFit/>
          </a:bodyPr>
          <a:lstStyle/>
          <a:p>
            <a:pPr lvl="1" rtl="0">
              <a:buClr>
                <a:srgbClr val="FF0000"/>
              </a:buClr>
            </a:pPr>
            <a:r>
              <a:rPr lang="ro" dirty="0">
                <a:solidFill>
                  <a:srgbClr val="FF0000"/>
                </a:solidFill>
              </a:rPr>
              <a:t>Transmiterea prin contact atât cu agenții patogeni aerogeni, cât și cu cei de pe/din solide sau fluide.</a:t>
            </a:r>
          </a:p>
        </p:txBody>
      </p:sp>
    </p:spTree>
    <p:extLst>
      <p:ext uri="{BB962C8B-B14F-4D97-AF65-F5344CB8AC3E}">
        <p14:creationId xmlns:p14="http://schemas.microsoft.com/office/powerpoint/2010/main" val="3601962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ro" sz="2800" dirty="0" smtClean="0">
                <a:solidFill>
                  <a:schemeClr val="tx1"/>
                </a:solidFill>
              </a:rPr>
              <a:t>Introducere</a:t>
            </a:r>
            <a:endParaRPr lang="ro" sz="2800" dirty="0">
              <a:solidFill>
                <a:schemeClr val="tx1"/>
              </a:solidFill>
            </a:endParaRPr>
          </a:p>
        </p:txBody>
      </p:sp>
      <p:sp>
        <p:nvSpPr>
          <p:cNvPr id="3" name="Tartalom helye 2"/>
          <p:cNvSpPr>
            <a:spLocks noGrp="1"/>
          </p:cNvSpPr>
          <p:nvPr>
            <p:ph idx="1"/>
          </p:nvPr>
        </p:nvSpPr>
        <p:spPr>
          <a:xfrm>
            <a:off x="336000" y="999000"/>
            <a:ext cx="6437699" cy="5370897"/>
          </a:xfrm>
        </p:spPr>
        <p:txBody>
          <a:bodyPr rtlCol="0">
            <a:normAutofit/>
          </a:bodyPr>
          <a:lstStyle/>
          <a:p>
            <a:pPr marL="0" indent="0" algn="just" rtl="0">
              <a:lnSpc>
                <a:spcPct val="110000"/>
              </a:lnSpc>
              <a:buNone/>
            </a:pPr>
            <a:r>
              <a:rPr lang="ro" sz="1800" dirty="0">
                <a:solidFill>
                  <a:srgbClr val="0070C0"/>
                </a:solidFill>
              </a:rPr>
              <a:t>Alergiile afectează până la 30-40% din populația lumii</a:t>
            </a:r>
            <a:r>
              <a:rPr lang="ro" sz="1800" dirty="0">
                <a:solidFill>
                  <a:schemeClr val="tx1"/>
                </a:solidFill>
              </a:rPr>
              <a:t>, aproximativ 300 de milioane de oameni se estimează că suferă doar de astm. În UE, costurile indirecte evitabile per pacient insuficient tratat pentru alergii variază între 55 și 151 de miliarde EUR pe an (2014) din cauza absenteismului și prezenteismului. </a:t>
            </a:r>
            <a:endParaRPr lang="en-IE" sz="2000" dirty="0">
              <a:cs typeface="Arial" panose="020B0604020202020204" pitchFamily="34" charset="0"/>
            </a:endParaRPr>
          </a:p>
          <a:p>
            <a:pPr marL="0" indent="0" rtl="0">
              <a:buNone/>
            </a:pPr>
            <a:endParaRPr lang="en-GB" dirty="0"/>
          </a:p>
        </p:txBody>
      </p:sp>
      <p:pic>
        <p:nvPicPr>
          <p:cNvPr id="4" name="Picture 3">
            <a:extLst>
              <a:ext uri="{FF2B5EF4-FFF2-40B4-BE49-F238E27FC236}">
                <a16:creationId xmlns:a16="http://schemas.microsoft.com/office/drawing/2014/main" id="{C0AD8788-8693-2C60-33E1-E7740288F770}"/>
              </a:ext>
            </a:extLst>
          </p:cNvPr>
          <p:cNvPicPr>
            <a:picLocks noChangeAspect="1"/>
          </p:cNvPicPr>
          <p:nvPr/>
        </p:nvPicPr>
        <p:blipFill>
          <a:blip r:embed="rId2"/>
          <a:stretch>
            <a:fillRect/>
          </a:stretch>
        </p:blipFill>
        <p:spPr>
          <a:xfrm>
            <a:off x="7041001" y="900247"/>
            <a:ext cx="4880908" cy="2945746"/>
          </a:xfrm>
          <a:prstGeom prst="rect">
            <a:avLst/>
          </a:prstGeom>
        </p:spPr>
      </p:pic>
      <p:sp>
        <p:nvSpPr>
          <p:cNvPr id="7" name="TextBox 6">
            <a:extLst>
              <a:ext uri="{FF2B5EF4-FFF2-40B4-BE49-F238E27FC236}">
                <a16:creationId xmlns:a16="http://schemas.microsoft.com/office/drawing/2014/main" id="{8FB70559-8715-BF42-2C87-A0AFA2E0FC98}"/>
              </a:ext>
            </a:extLst>
          </p:cNvPr>
          <p:cNvSpPr txBox="1"/>
          <p:nvPr/>
        </p:nvSpPr>
        <p:spPr>
          <a:xfrm>
            <a:off x="5826000" y="4284000"/>
            <a:ext cx="6165578" cy="1615827"/>
          </a:xfrm>
          <a:prstGeom prst="rect">
            <a:avLst/>
          </a:prstGeom>
          <a:noFill/>
        </p:spPr>
        <p:txBody>
          <a:bodyPr wrap="square" rtlCol="0">
            <a:spAutoFit/>
          </a:bodyPr>
          <a:lstStyle/>
          <a:p>
            <a:pPr algn="just" rtl="0">
              <a:lnSpc>
                <a:spcPct val="110000"/>
              </a:lnSpc>
            </a:pPr>
            <a:r>
              <a:rPr lang="ro" dirty="0">
                <a:solidFill>
                  <a:srgbClr val="0070C0"/>
                </a:solidFill>
                <a:cs typeface="Arial" panose="020B0604020202020204" pitchFamily="34" charset="0"/>
              </a:rPr>
              <a:t>Bolile dermice au fost a patra cauză principală a sarcinii bolilor non-fatale la nivel mondial (în 2013) </a:t>
            </a:r>
            <a:r>
              <a:rPr lang="ro" dirty="0">
                <a:cs typeface="Arial" panose="020B0604020202020204" pitchFamily="34" charset="0"/>
              </a:rPr>
              <a:t> și contribuie cu 1,79% </a:t>
            </a:r>
            <a:r>
              <a:rPr lang="en-US" dirty="0">
                <a:cs typeface="Arial" panose="020B0604020202020204" pitchFamily="34" charset="0"/>
              </a:rPr>
              <a:t>la</a:t>
            </a:r>
            <a:r>
              <a:rPr lang="ro" dirty="0">
                <a:cs typeface="Arial" panose="020B0604020202020204" pitchFamily="34" charset="0"/>
              </a:rPr>
              <a:t> povara totală a bolilor globale. Numai în Europa, cheltuielile anuale totale asociate cu dermatita atopică moderată până la severă la adulți sunt estimate la 27 de miliarde de euro. </a:t>
            </a:r>
            <a:endParaRPr lang="en-IE" dirty="0">
              <a:cs typeface="Arial" panose="020B0604020202020204" pitchFamily="34" charset="0"/>
            </a:endParaRPr>
          </a:p>
        </p:txBody>
      </p:sp>
      <p:pic>
        <p:nvPicPr>
          <p:cNvPr id="8" name="Picture 7">
            <a:extLst>
              <a:ext uri="{FF2B5EF4-FFF2-40B4-BE49-F238E27FC236}">
                <a16:creationId xmlns:a16="http://schemas.microsoft.com/office/drawing/2014/main" id="{C9017CC1-4A9C-0AF2-414E-37D4BD777B70}"/>
              </a:ext>
            </a:extLst>
          </p:cNvPr>
          <p:cNvPicPr>
            <a:picLocks noChangeAspect="1"/>
          </p:cNvPicPr>
          <p:nvPr/>
        </p:nvPicPr>
        <p:blipFill rotWithShape="1">
          <a:blip r:embed="rId3"/>
          <a:srcRect l="4604" r="2634"/>
          <a:stretch/>
        </p:blipFill>
        <p:spPr>
          <a:xfrm>
            <a:off x="317450" y="3024000"/>
            <a:ext cx="5408551" cy="3015000"/>
          </a:xfrm>
          <a:prstGeom prst="rect">
            <a:avLst/>
          </a:prstGeom>
        </p:spPr>
      </p:pic>
    </p:spTree>
    <p:extLst>
      <p:ext uri="{BB962C8B-B14F-4D97-AF65-F5344CB8AC3E}">
        <p14:creationId xmlns:p14="http://schemas.microsoft.com/office/powerpoint/2010/main" val="1940335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1210604061"/>
              </p:ext>
            </p:extLst>
          </p:nvPr>
        </p:nvGraphicFramePr>
        <p:xfrm>
          <a:off x="381000" y="1089000"/>
          <a:ext cx="11430000" cy="2775764"/>
        </p:xfrm>
        <a:graphic>
          <a:graphicData uri="http://schemas.openxmlformats.org/drawingml/2006/table">
            <a:tbl>
              <a:tblPr>
                <a:tableStyleId>{5C22544A-7EE6-4342-B048-85BDC9FD1C3A}</a:tableStyleId>
              </a:tblPr>
              <a:tblGrid>
                <a:gridCol w="1578962">
                  <a:extLst>
                    <a:ext uri="{9D8B030D-6E8A-4147-A177-3AD203B41FA5}">
                      <a16:colId xmlns:a16="http://schemas.microsoft.com/office/drawing/2014/main" val="2497409396"/>
                    </a:ext>
                  </a:extLst>
                </a:gridCol>
                <a:gridCol w="3731699">
                  <a:extLst>
                    <a:ext uri="{9D8B030D-6E8A-4147-A177-3AD203B41FA5}">
                      <a16:colId xmlns:a16="http://schemas.microsoft.com/office/drawing/2014/main" val="3440800795"/>
                    </a:ext>
                  </a:extLst>
                </a:gridCol>
                <a:gridCol w="3003337">
                  <a:extLst>
                    <a:ext uri="{9D8B030D-6E8A-4147-A177-3AD203B41FA5}">
                      <a16:colId xmlns:a16="http://schemas.microsoft.com/office/drawing/2014/main" val="509933588"/>
                    </a:ext>
                  </a:extLst>
                </a:gridCol>
                <a:gridCol w="3116002">
                  <a:extLst>
                    <a:ext uri="{9D8B030D-6E8A-4147-A177-3AD203B41FA5}">
                      <a16:colId xmlns:a16="http://schemas.microsoft.com/office/drawing/2014/main" val="2069717473"/>
                    </a:ext>
                  </a:extLst>
                </a:gridCol>
              </a:tblGrid>
              <a:tr h="252000">
                <a:tc>
                  <a:txBody>
                    <a:bodyPr/>
                    <a:lstStyle/>
                    <a:p>
                      <a:pPr algn="ctr" rtl="0" fontAlgn="t"/>
                      <a:r>
                        <a:rPr lang="ro" sz="1600" b="1" u="none" strike="noStrike">
                          <a:solidFill>
                            <a:srgbClr val="0070C0"/>
                          </a:solidFill>
                          <a:effectLst/>
                          <a:latin typeface="+mn-lt"/>
                        </a:rPr>
                        <a:t>Boala</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600" b="1" i="0" u="none" strike="noStrike" dirty="0">
                          <a:solidFill>
                            <a:srgbClr val="0070C0"/>
                          </a:solidFill>
                          <a:effectLst/>
                          <a:latin typeface="+mn-lt"/>
                        </a:rPr>
                        <a:t>Factorii schimbărilor climatice care afectează boala</a:t>
                      </a: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600" b="1" i="0" u="none" strike="noStrike">
                          <a:solidFill>
                            <a:srgbClr val="0070C0"/>
                          </a:solidFill>
                          <a:effectLst/>
                          <a:latin typeface="+mn-lt"/>
                        </a:rPr>
                        <a:t>Rezultatul și efectul preconizat asupra bolii</a:t>
                      </a:r>
                      <a:endParaRPr lang="en-IE" sz="1600" b="1" i="0" u="none" strike="noStrike" dirty="0">
                        <a:solidFill>
                          <a:srgbClr val="0070C0"/>
                        </a:solidFill>
                        <a:effectLst/>
                        <a:latin typeface="+mn-lt"/>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600" b="1" i="0" u="none" strike="noStrike" dirty="0">
                          <a:solidFill>
                            <a:srgbClr val="0070C0"/>
                          </a:solidFill>
                          <a:effectLst/>
                          <a:latin typeface="+mn-lt"/>
                        </a:rPr>
                        <a:t>Referinţe</a:t>
                      </a:r>
                      <a:endParaRPr lang="en-IE" sz="1600" b="1" i="0" u="none" strike="noStrike" dirty="0">
                        <a:solidFill>
                          <a:srgbClr val="0070C0"/>
                        </a:solidFill>
                        <a:effectLst/>
                        <a:latin typeface="+mn-lt"/>
                      </a:endParaRPr>
                    </a:p>
                    <a:p>
                      <a:pPr algn="ctr" rtl="0" fontAlgn="t"/>
                      <a:endParaRPr lang="en-IE" sz="1600" b="1" i="0" u="none" strike="noStrike" dirty="0">
                        <a:solidFill>
                          <a:srgbClr val="0070C0"/>
                        </a:solidFill>
                        <a:effectLst/>
                        <a:latin typeface="+mn-lt"/>
                      </a:endParaRP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ro" sz="1600" b="0" i="0" u="none" strike="noStrike" dirty="0">
                          <a:solidFill>
                            <a:srgbClr val="414841"/>
                          </a:solidFill>
                          <a:effectLst/>
                          <a:latin typeface="+mn-lt"/>
                          <a:cs typeface="Arial" panose="020B0604020202020204" pitchFamily="34" charset="0"/>
                        </a:rPr>
                        <a:t>Larva migrans cutanată</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600" b="0" i="0" u="none" strike="noStrike">
                          <a:solidFill>
                            <a:srgbClr val="000000"/>
                          </a:solidFill>
                          <a:effectLst/>
                          <a:latin typeface="+mn-lt"/>
                        </a:rPr>
                        <a:t>Creșterea temperaturii și migrația umană</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a:solidFill>
                            <a:srgbClr val="000000"/>
                          </a:solidFill>
                          <a:effectLst/>
                          <a:latin typeface="+mn-lt"/>
                        </a:rPr>
                        <a:t>Creșterea incidenței</a:t>
                      </a:r>
                      <a:endParaRPr lang="en-IE" sz="1600" b="0" i="0" u="none" strike="noStrike" dirty="0">
                        <a:solidFill>
                          <a:srgbClr val="000000"/>
                        </a:solidFill>
                        <a:effectLst/>
                        <a:latin typeface="+mn-lt"/>
                      </a:endParaRPr>
                    </a:p>
                  </a:txBody>
                  <a:tcPr marL="9525" marR="9525" marT="9525" marB="0" anchor="ctr"/>
                </a:tc>
                <a:tc>
                  <a:txBody>
                    <a:bodyPr/>
                    <a:lstStyle/>
                    <a:p>
                      <a:pPr algn="ctr" rtl="0" fontAlgn="t"/>
                      <a:r>
                        <a:rPr lang="ro" sz="1200" b="0" i="0" u="none" strike="noStrike">
                          <a:solidFill>
                            <a:srgbClr val="000000"/>
                          </a:solidFill>
                          <a:effectLst/>
                          <a:latin typeface="+mn-lt"/>
                        </a:rPr>
                        <a:t>S.H. Choi </a:t>
                      </a:r>
                      <a:r>
                        <a:rPr lang="ro" sz="1200" b="0" i="1" u="none" strike="noStrike">
                          <a:solidFill>
                            <a:srgbClr val="000000"/>
                          </a:solidFill>
                          <a:effectLst/>
                          <a:latin typeface="+mn-lt"/>
                        </a:rPr>
                        <a:t>și colab</a:t>
                      </a:r>
                      <a:r>
                        <a:rPr lang="ro" sz="1200" b="0" i="0" u="none" strike="noStrike">
                          <a:solidFill>
                            <a:srgbClr val="000000"/>
                          </a:solidFill>
                          <a:effectLst/>
                          <a:latin typeface="+mn-lt"/>
                        </a:rPr>
                        <a:t>., Jurnalul Internațional de Dermatologie, 2023, </a:t>
                      </a:r>
                      <a:r>
                        <a:rPr lang="ro" sz="1200" b="0" i="0" u="sng" strike="noStrike">
                          <a:solidFill>
                            <a:srgbClr val="000000"/>
                          </a:solidFill>
                          <a:effectLst/>
                          <a:latin typeface="+mn-lt"/>
                        </a:rPr>
                        <a:t>62, 681—684</a:t>
                      </a:r>
                      <a:r>
                        <a:rPr lang="ro" sz="1200" b="0" i="0" u="none" strike="noStrike">
                          <a:solidFill>
                            <a:srgbClr val="000000"/>
                          </a:solidFill>
                          <a:effectLst/>
                          <a:latin typeface="+mn-lt"/>
                        </a:rPr>
                        <a:t>. </a:t>
                      </a:r>
                      <a:r>
                        <a:rPr lang="ro" sz="1200" b="0" i="0" u="none" strike="noStrike">
                          <a:solidFill>
                            <a:srgbClr val="000000"/>
                          </a:solidFill>
                          <a:effectLst/>
                          <a:latin typeface="+mn-lt"/>
                          <a:hlinkClick r:id="rId2"/>
                        </a:rPr>
                        <a:t>https://doi.org/10.1111/ijd.16636</a:t>
                      </a:r>
                      <a:r>
                        <a:rPr lang="ro" sz="1200" b="0" i="0" u="none" strike="noStrike">
                          <a:solidFill>
                            <a:srgbClr val="000000"/>
                          </a:solidFill>
                          <a:effectLst/>
                          <a:latin typeface="+mn-lt"/>
                        </a:rPr>
                        <a:t> </a:t>
                      </a:r>
                      <a:endParaRPr lang="en-IE" sz="1200" b="0" i="0" u="none" strike="noStrike" dirty="0">
                        <a:solidFill>
                          <a:srgbClr val="000000"/>
                        </a:solidFill>
                        <a:effectLst/>
                        <a:latin typeface="+mn-lt"/>
                      </a:endParaRPr>
                    </a:p>
                  </a:txBody>
                  <a:tcPr marL="9525" marR="9525" marT="9525" marB="0"/>
                </a:tc>
                <a:extLst>
                  <a:ext uri="{0D108BD9-81ED-4DB2-BD59-A6C34878D82A}">
                    <a16:rowId xmlns:a16="http://schemas.microsoft.com/office/drawing/2014/main" val="1365162305"/>
                  </a:ext>
                </a:extLst>
              </a:tr>
              <a:tr h="77513">
                <a:tc>
                  <a:txBody>
                    <a:bodyPr/>
                    <a:lstStyle/>
                    <a:p>
                      <a:pPr algn="l" rtl="0" fontAlgn="ctr"/>
                      <a:r>
                        <a:rPr lang="ro" sz="1600" b="0" i="0" u="none" strike="noStrike">
                          <a:solidFill>
                            <a:srgbClr val="414841"/>
                          </a:solidFill>
                          <a:effectLst/>
                          <a:latin typeface="+mn-lt"/>
                          <a:cs typeface="Arial" panose="020B0604020202020204" pitchFamily="34" charset="0"/>
                        </a:rPr>
                        <a:t>Miaza cutanată</a:t>
                      </a:r>
                      <a:endParaRPr lang="en-IE" sz="1600" b="0" i="0" u="none" strike="noStrike" dirty="0">
                        <a:solidFill>
                          <a:srgbClr val="414841"/>
                        </a:solidFill>
                        <a:effectLst/>
                        <a:latin typeface="+mn-lt"/>
                        <a:cs typeface="Arial" panose="020B0604020202020204" pitchFamily="34" charset="0"/>
                      </a:endParaRPr>
                    </a:p>
                  </a:txBody>
                  <a:tcPr marL="9525" marR="9525" marT="9525" marB="0" anchor="ctr"/>
                </a:tc>
                <a:tc>
                  <a:txBody>
                    <a:bodyPr/>
                    <a:lstStyle/>
                    <a:p>
                      <a:pPr algn="ctr" rtl="0" fontAlgn="t"/>
                      <a:r>
                        <a:rPr lang="ro" sz="1600" b="0" i="0" u="none" strike="noStrike" dirty="0">
                          <a:solidFill>
                            <a:srgbClr val="000000"/>
                          </a:solidFill>
                          <a:effectLst/>
                          <a:latin typeface="+mn-lt"/>
                        </a:rPr>
                        <a:t>Creșterea temperaturii și călătoriile umane</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dirty="0">
                          <a:solidFill>
                            <a:srgbClr val="000000"/>
                          </a:solidFill>
                          <a:effectLst/>
                          <a:latin typeface="+mn-lt"/>
                        </a:rPr>
                        <a:t>Creșterea incidenței și a intervalului de distribuție geografică datorită extinderii regiunilor climatice favorabile muștelor din ordinul </a:t>
                      </a:r>
                      <a:r>
                        <a:rPr lang="ro" sz="1600" b="0" i="1" u="none" strike="noStrike" dirty="0">
                          <a:solidFill>
                            <a:srgbClr val="000000"/>
                          </a:solidFill>
                          <a:effectLst/>
                          <a:latin typeface="+mn-lt"/>
                        </a:rPr>
                        <a:t>Diptera</a:t>
                      </a:r>
                      <a:endParaRPr lang="en-IE" sz="1600" b="0" i="0" u="none" strike="noStrike" dirty="0">
                        <a:solidFill>
                          <a:srgbClr val="000000"/>
                        </a:solidFill>
                        <a:effectLst/>
                        <a:latin typeface="+mn-lt"/>
                      </a:endParaRPr>
                    </a:p>
                  </a:txBody>
                  <a:tcPr marL="9525" marR="9525" marT="9525" marB="0"/>
                </a:tc>
                <a:tc>
                  <a:txBody>
                    <a:bodyPr/>
                    <a:lstStyle/>
                    <a:p>
                      <a:pPr algn="ctr" rtl="0" fontAlgn="t"/>
                      <a:r>
                        <a:rPr lang="ro" sz="1200" b="0" i="0" u="none" strike="noStrike">
                          <a:solidFill>
                            <a:srgbClr val="000000"/>
                          </a:solidFill>
                          <a:effectLst/>
                          <a:latin typeface="+mn-lt"/>
                        </a:rPr>
                        <a:t>E. </a:t>
                      </a:r>
                      <a:r>
                        <a:rPr lang="ro" sz="1200" b="0" i="0" u="sng" strike="noStrike">
                          <a:solidFill>
                            <a:srgbClr val="000000"/>
                          </a:solidFill>
                          <a:effectLst/>
                          <a:latin typeface="+mn-lt"/>
                        </a:rPr>
                        <a:t>Andreattas și L.Bonavina, Chirurgie europeană, 2022, 54, 289—294.</a:t>
                      </a:r>
                    </a:p>
                    <a:p>
                      <a:pPr algn="ctr" rtl="0" fontAlgn="t"/>
                      <a:r>
                        <a:rPr lang="ro" sz="1200" b="0" i="0" u="none" strike="noStrike">
                          <a:solidFill>
                            <a:srgbClr val="000000"/>
                          </a:solidFill>
                          <a:effectLst/>
                          <a:latin typeface="+mn-lt"/>
                          <a:hlinkClick r:id="rId3"/>
                        </a:rPr>
                        <a:t>https://doi.org/10.1007/s10353-021-00730-y</a:t>
                      </a:r>
                      <a:r>
                        <a:rPr lang="ro" sz="1200" b="0" i="0" u="none" strike="noStrike">
                          <a:solidFill>
                            <a:srgbClr val="000000"/>
                          </a:solidFill>
                          <a:effectLst/>
                          <a:latin typeface="+mn-lt"/>
                        </a:rPr>
                        <a:t> </a:t>
                      </a:r>
                      <a:endParaRPr lang="en-IE" sz="12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270651920"/>
                  </a:ext>
                </a:extLst>
              </a:tr>
              <a:tr h="0">
                <a:tc>
                  <a:txBody>
                    <a:bodyPr/>
                    <a:lstStyle/>
                    <a:p>
                      <a:pPr algn="l" rtl="0" fontAlgn="ctr"/>
                      <a:r>
                        <a:rPr lang="ro" sz="1600" b="0" i="0" u="none" strike="noStrike">
                          <a:solidFill>
                            <a:srgbClr val="0F2940"/>
                          </a:solidFill>
                          <a:effectLst/>
                          <a:latin typeface="+mn-lt"/>
                          <a:cs typeface="Arial" panose="020B0604020202020204" pitchFamily="34" charset="0"/>
                        </a:rPr>
                        <a:t>Scabie</a:t>
                      </a:r>
                    </a:p>
                  </a:txBody>
                  <a:tcPr marL="9525" marR="9525" marT="9525" marB="0" anchor="ctr"/>
                </a:tc>
                <a:tc>
                  <a:txBody>
                    <a:bodyPr/>
                    <a:lstStyle/>
                    <a:p>
                      <a:pPr algn="ctr" rtl="0" fontAlgn="t"/>
                      <a:r>
                        <a:rPr lang="ro" sz="1600" b="0" i="0" u="none" strike="noStrike" dirty="0">
                          <a:solidFill>
                            <a:srgbClr val="000000"/>
                          </a:solidFill>
                          <a:effectLst/>
                          <a:latin typeface="+mn-lt"/>
                        </a:rPr>
                        <a:t>Temperatura și umiditatea</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600" b="0" i="0" u="none" strike="noStrike" dirty="0">
                          <a:solidFill>
                            <a:srgbClr val="000000"/>
                          </a:solidFill>
                          <a:effectLst/>
                          <a:latin typeface="+mn-lt"/>
                        </a:rPr>
                        <a:t>Incidență crescută cu scăderea temperaturii și creșterea umidității</a:t>
                      </a:r>
                      <a:endParaRPr lang="en-IE" sz="1600" b="0" i="0" u="none" strike="noStrike" dirty="0">
                        <a:solidFill>
                          <a:srgbClr val="000000"/>
                        </a:solidFill>
                        <a:effectLst/>
                        <a:latin typeface="+mn-lt"/>
                      </a:endParaRPr>
                    </a:p>
                  </a:txBody>
                  <a:tcPr marL="6757" marR="6757" marT="6757" marB="0" anchor="ctr"/>
                </a:tc>
                <a:tc>
                  <a:txBody>
                    <a:bodyPr/>
                    <a:lstStyle/>
                    <a:p>
                      <a:pPr algn="ctr" rtl="0" fontAlgn="t"/>
                      <a:r>
                        <a:rPr lang="ro" sz="1200" b="0" i="0" u="none" strike="noStrike" dirty="0">
                          <a:solidFill>
                            <a:srgbClr val="000000"/>
                          </a:solidFill>
                          <a:effectLst/>
                          <a:latin typeface="+mn-lt"/>
                        </a:rPr>
                        <a:t>J.M. Liu </a:t>
                      </a:r>
                      <a:r>
                        <a:rPr lang="ro" sz="1200" b="0" i="1" u="none" strike="noStrike" dirty="0">
                          <a:solidFill>
                            <a:srgbClr val="000000"/>
                          </a:solidFill>
                          <a:effectLst/>
                          <a:latin typeface="+mn-lt"/>
                        </a:rPr>
                        <a:t>et al</a:t>
                      </a:r>
                      <a:r>
                        <a:rPr lang="ro" sz="1200" b="0" i="0" u="none" strike="noStrike" dirty="0">
                          <a:solidFill>
                            <a:srgbClr val="000000"/>
                          </a:solidFill>
                          <a:effectLst/>
                          <a:latin typeface="+mn-lt"/>
                        </a:rPr>
                        <a:t>., Parasite, 2016, </a:t>
                      </a:r>
                      <a:r>
                        <a:rPr lang="ro" sz="1200" b="0" i="0" u="sng" strike="noStrike" dirty="0">
                          <a:solidFill>
                            <a:srgbClr val="000000"/>
                          </a:solidFill>
                          <a:effectLst/>
                          <a:latin typeface="+mn-lt"/>
                        </a:rPr>
                        <a:t>23</a:t>
                      </a:r>
                      <a:r>
                        <a:rPr lang="ro" sz="1200" b="0" i="0" u="none" strike="noStrike" dirty="0">
                          <a:solidFill>
                            <a:srgbClr val="000000"/>
                          </a:solidFill>
                          <a:effectLst/>
                          <a:latin typeface="+mn-lt"/>
                        </a:rPr>
                        <a:t>, 54. </a:t>
                      </a:r>
                      <a:r>
                        <a:rPr lang="ro" sz="1200" b="0" i="0" u="none" strike="noStrike" dirty="0">
                          <a:solidFill>
                            <a:srgbClr val="000000"/>
                          </a:solidFill>
                          <a:effectLst/>
                          <a:latin typeface="+mn-lt"/>
                          <a:hlinkClick r:id="rId4"/>
                        </a:rPr>
                        <a:t>http://dx.doi.org/10.1051/parasite/2016065</a:t>
                      </a:r>
                      <a:r>
                        <a:rPr lang="ro" sz="1200" b="0" i="0" u="none" strike="noStrike" dirty="0">
                          <a:solidFill>
                            <a:srgbClr val="000000"/>
                          </a:solidFill>
                          <a:effectLst/>
                          <a:latin typeface="+mn-lt"/>
                        </a:rPr>
                        <a:t> </a:t>
                      </a:r>
                      <a:endParaRPr lang="en-IE" sz="1200" b="0" i="0" u="none" strike="noStrike" dirty="0">
                        <a:solidFill>
                          <a:srgbClr val="000000"/>
                        </a:solidFill>
                        <a:effectLst/>
                        <a:latin typeface="+mn-lt"/>
                      </a:endParaRPr>
                    </a:p>
                  </a:txBody>
                  <a:tcPr marL="6757" marR="6757" marT="6757" marB="0" anchor="ctr"/>
                </a:tc>
                <a:extLst>
                  <a:ext uri="{0D108BD9-81ED-4DB2-BD59-A6C34878D82A}">
                    <a16:rowId xmlns:a16="http://schemas.microsoft.com/office/drawing/2014/main" val="523541550"/>
                  </a:ext>
                </a:extLst>
              </a:tr>
            </a:tbl>
          </a:graphicData>
        </a:graphic>
      </p:graphicFrame>
      <p:sp>
        <p:nvSpPr>
          <p:cNvPr id="7" name="TextBox 6">
            <a:extLst>
              <a:ext uri="{FF2B5EF4-FFF2-40B4-BE49-F238E27FC236}">
                <a16:creationId xmlns:a16="http://schemas.microsoft.com/office/drawing/2014/main" id="{5AB2D180-A7C1-F5D4-5645-E18D13136F1A}"/>
              </a:ext>
            </a:extLst>
          </p:cNvPr>
          <p:cNvSpPr txBox="1"/>
          <p:nvPr/>
        </p:nvSpPr>
        <p:spPr>
          <a:xfrm>
            <a:off x="3261000" y="324000"/>
            <a:ext cx="6143896" cy="369332"/>
          </a:xfrm>
          <a:prstGeom prst="rect">
            <a:avLst/>
          </a:prstGeom>
          <a:noFill/>
        </p:spPr>
        <p:txBody>
          <a:bodyPr wrap="square" rtlCol="0">
            <a:spAutoFit/>
          </a:bodyPr>
          <a:lstStyle/>
          <a:p>
            <a:pPr lvl="1" rtl="0">
              <a:buClr>
                <a:srgbClr val="FF0000"/>
              </a:buClr>
            </a:pPr>
            <a:r>
              <a:rPr lang="ro" dirty="0">
                <a:solidFill>
                  <a:srgbClr val="FF0000"/>
                </a:solidFill>
              </a:rPr>
              <a:t>Transmiterea exclusiv prin contact cu insectele</a:t>
            </a:r>
          </a:p>
        </p:txBody>
      </p:sp>
    </p:spTree>
    <p:extLst>
      <p:ext uri="{BB962C8B-B14F-4D97-AF65-F5344CB8AC3E}">
        <p14:creationId xmlns:p14="http://schemas.microsoft.com/office/powerpoint/2010/main" val="40093204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87745"/>
          </a:xfrm>
        </p:spPr>
        <p:txBody>
          <a:bodyPr rtlCol="0">
            <a:noAutofit/>
          </a:bodyPr>
          <a:lstStyle/>
          <a:p>
            <a:pPr marL="0" indent="0" rtl="0">
              <a:buNone/>
            </a:pPr>
            <a:r>
              <a:rPr lang="ro" sz="2600" u="sng" dirty="0" smtClean="0">
                <a:solidFill>
                  <a:srgbClr val="0070C0"/>
                </a:solidFill>
              </a:rPr>
              <a:t>Malignități </a:t>
            </a:r>
            <a:r>
              <a:rPr lang="ro" sz="2600" u="sng" dirty="0">
                <a:solidFill>
                  <a:srgbClr val="0070C0"/>
                </a:solidFill>
              </a:rPr>
              <a:t>ale pielii </a:t>
            </a:r>
          </a:p>
        </p:txBody>
      </p:sp>
      <p:sp>
        <p:nvSpPr>
          <p:cNvPr id="6" name="TextBox 5">
            <a:extLst>
              <a:ext uri="{FF2B5EF4-FFF2-40B4-BE49-F238E27FC236}">
                <a16:creationId xmlns:a16="http://schemas.microsoft.com/office/drawing/2014/main" id="{D55C0A6B-DC86-3009-9F29-CF13E9F1E24F}"/>
              </a:ext>
            </a:extLst>
          </p:cNvPr>
          <p:cNvSpPr txBox="1"/>
          <p:nvPr/>
        </p:nvSpPr>
        <p:spPr>
          <a:xfrm>
            <a:off x="490700" y="2991576"/>
            <a:ext cx="7620237" cy="2529923"/>
          </a:xfrm>
          <a:prstGeom prst="rect">
            <a:avLst/>
          </a:prstGeom>
          <a:noFill/>
        </p:spPr>
        <p:txBody>
          <a:bodyPr wrap="square" rtlCol="0">
            <a:spAutoFit/>
          </a:bodyPr>
          <a:lstStyle/>
          <a:p>
            <a:pPr>
              <a:lnSpc>
                <a:spcPct val="200000"/>
              </a:lnSpc>
              <a:buClr>
                <a:srgbClr val="FF0000"/>
              </a:buClr>
            </a:pPr>
            <a:r>
              <a:rPr lang="hu-HU" sz="2200" dirty="0" err="1" smtClean="0"/>
              <a:t>Factori</a:t>
            </a:r>
            <a:r>
              <a:rPr lang="hu-HU" sz="2200" dirty="0" smtClean="0"/>
              <a:t> </a:t>
            </a:r>
            <a:r>
              <a:rPr lang="hu-HU" sz="2200" dirty="0"/>
              <a:t>de </a:t>
            </a:r>
            <a:r>
              <a:rPr lang="hu-HU" sz="2200" dirty="0" err="1"/>
              <a:t>risc</a:t>
            </a:r>
            <a:endParaRPr lang="ro" sz="2200" dirty="0" smtClean="0"/>
          </a:p>
          <a:p>
            <a:pPr marL="457200" indent="-457200">
              <a:lnSpc>
                <a:spcPct val="200000"/>
              </a:lnSpc>
              <a:buClr>
                <a:srgbClr val="FF0000"/>
              </a:buClr>
              <a:buFont typeface="+mj-lt"/>
              <a:buAutoNum type="arabicPeriod"/>
            </a:pPr>
            <a:r>
              <a:rPr lang="ro" sz="2000" dirty="0" smtClean="0"/>
              <a:t>Expunerea la radiații ultraviolete în exces (UVR). </a:t>
            </a:r>
          </a:p>
          <a:p>
            <a:pPr marL="457200" indent="-457200" algn="just" rtl="0">
              <a:lnSpc>
                <a:spcPct val="200000"/>
              </a:lnSpc>
              <a:buClr>
                <a:srgbClr val="FF0000"/>
              </a:buClr>
              <a:buFont typeface="+mj-lt"/>
              <a:buAutoNum type="arabicPeriod" startAt="2"/>
            </a:pPr>
            <a:r>
              <a:rPr lang="ro" sz="2000" dirty="0" smtClean="0"/>
              <a:t>Poluarea </a:t>
            </a:r>
            <a:r>
              <a:rPr lang="ro" sz="2000" dirty="0"/>
              <a:t>aerului cu PM</a:t>
            </a:r>
            <a:r>
              <a:rPr lang="ro" sz="2000" baseline="-25000" dirty="0"/>
              <a:t>2,5</a:t>
            </a:r>
            <a:r>
              <a:rPr lang="ro" sz="2000" dirty="0"/>
              <a:t> (particule &lt;2,5 μm) și particule mai mici. </a:t>
            </a:r>
            <a:endParaRPr lang="en-GB" sz="2000" dirty="0">
              <a:solidFill>
                <a:schemeClr val="tx1">
                  <a:lumMod val="50000"/>
                  <a:lumOff val="50000"/>
                </a:schemeClr>
              </a:solidFill>
            </a:endParaRPr>
          </a:p>
          <a:p>
            <a:pPr marL="457200" indent="-457200" algn="just" rtl="0">
              <a:lnSpc>
                <a:spcPct val="200000"/>
              </a:lnSpc>
              <a:buClr>
                <a:srgbClr val="FF0000"/>
              </a:buClr>
              <a:buFont typeface="+mj-lt"/>
              <a:buAutoNum type="arabicPeriod" startAt="2"/>
            </a:pPr>
            <a:r>
              <a:rPr lang="ro" sz="2000" dirty="0"/>
              <a:t>Expunerea la arsenic și compușii săi. </a:t>
            </a:r>
            <a:endParaRPr lang="ro" sz="2000" dirty="0">
              <a:solidFill>
                <a:schemeClr val="tx1">
                  <a:lumMod val="50000"/>
                  <a:lumOff val="50000"/>
                </a:schemeClr>
              </a:solidFill>
            </a:endParaRPr>
          </a:p>
        </p:txBody>
      </p:sp>
      <p:grpSp>
        <p:nvGrpSpPr>
          <p:cNvPr id="3" name="Csoportba foglalás 2"/>
          <p:cNvGrpSpPr/>
          <p:nvPr/>
        </p:nvGrpSpPr>
        <p:grpSpPr>
          <a:xfrm>
            <a:off x="6231000" y="187712"/>
            <a:ext cx="5800025" cy="3691288"/>
            <a:chOff x="8521025" y="1004429"/>
            <a:chExt cx="3510000" cy="2311463"/>
          </a:xfrm>
        </p:grpSpPr>
        <p:pic>
          <p:nvPicPr>
            <p:cNvPr id="4" name="Picture 3">
              <a:extLst>
                <a:ext uri="{FF2B5EF4-FFF2-40B4-BE49-F238E27FC236}">
                  <a16:creationId xmlns:a16="http://schemas.microsoft.com/office/drawing/2014/main" id="{94382EC1-7320-3A04-FC3D-E7E2B945463F}"/>
                </a:ext>
              </a:extLst>
            </p:cNvPr>
            <p:cNvPicPr>
              <a:picLocks noChangeAspect="1"/>
            </p:cNvPicPr>
            <p:nvPr/>
          </p:nvPicPr>
          <p:blipFill>
            <a:blip r:embed="rId2"/>
            <a:stretch>
              <a:fillRect/>
            </a:stretch>
          </p:blipFill>
          <p:spPr>
            <a:xfrm>
              <a:off x="8521025" y="1004429"/>
              <a:ext cx="3510000" cy="2311463"/>
            </a:xfrm>
            <a:prstGeom prst="rect">
              <a:avLst/>
            </a:prstGeom>
          </p:spPr>
        </p:pic>
        <p:pic>
          <p:nvPicPr>
            <p:cNvPr id="7" name="Picture 3">
              <a:extLst>
                <a:ext uri="{FF2B5EF4-FFF2-40B4-BE49-F238E27FC236}">
                  <a16:creationId xmlns:a16="http://schemas.microsoft.com/office/drawing/2014/main" id="{94382EC1-7320-3A04-FC3D-E7E2B945463F}"/>
                </a:ext>
              </a:extLst>
            </p:cNvPr>
            <p:cNvPicPr>
              <a:picLocks noChangeAspect="1"/>
            </p:cNvPicPr>
            <p:nvPr/>
          </p:nvPicPr>
          <p:blipFill rotWithShape="1">
            <a:blip r:embed="rId2"/>
            <a:srcRect l="9411" t="73904" r="76471" b="8231"/>
            <a:stretch/>
          </p:blipFill>
          <p:spPr>
            <a:xfrm>
              <a:off x="8521025" y="2865892"/>
              <a:ext cx="540000" cy="450000"/>
            </a:xfrm>
            <a:prstGeom prst="rect">
              <a:avLst/>
            </a:prstGeom>
          </p:spPr>
        </p:pic>
      </p:grpSp>
    </p:spTree>
    <p:extLst>
      <p:ext uri="{BB962C8B-B14F-4D97-AF65-F5344CB8AC3E}">
        <p14:creationId xmlns:p14="http://schemas.microsoft.com/office/powerpoint/2010/main" val="7275896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CEAC63-3C2A-9D6A-543E-A5FC88741958}"/>
              </a:ext>
            </a:extLst>
          </p:cNvPr>
          <p:cNvGrpSpPr/>
          <p:nvPr/>
        </p:nvGrpSpPr>
        <p:grpSpPr>
          <a:xfrm>
            <a:off x="246000" y="352826"/>
            <a:ext cx="6435000" cy="5482281"/>
            <a:chOff x="448348" y="1314000"/>
            <a:chExt cx="5124232" cy="4675480"/>
          </a:xfrm>
        </p:grpSpPr>
        <p:pic>
          <p:nvPicPr>
            <p:cNvPr id="4" name="Picture 3">
              <a:extLst>
                <a:ext uri="{FF2B5EF4-FFF2-40B4-BE49-F238E27FC236}">
                  <a16:creationId xmlns:a16="http://schemas.microsoft.com/office/drawing/2014/main" id="{EF079BC5-E103-BD2A-5BF9-EEECA19A3DBC}"/>
                </a:ext>
              </a:extLst>
            </p:cNvPr>
            <p:cNvPicPr>
              <a:picLocks noChangeAspect="1"/>
            </p:cNvPicPr>
            <p:nvPr/>
          </p:nvPicPr>
          <p:blipFill rotWithShape="1">
            <a:blip r:embed="rId2"/>
            <a:srcRect t="1155"/>
            <a:stretch/>
          </p:blipFill>
          <p:spPr>
            <a:xfrm>
              <a:off x="516000" y="1314000"/>
              <a:ext cx="5056580" cy="3375862"/>
            </a:xfrm>
            <a:prstGeom prst="rect">
              <a:avLst/>
            </a:prstGeom>
          </p:spPr>
        </p:pic>
        <p:sp>
          <p:nvSpPr>
            <p:cNvPr id="3" name="TextBox 2">
              <a:extLst>
                <a:ext uri="{FF2B5EF4-FFF2-40B4-BE49-F238E27FC236}">
                  <a16:creationId xmlns:a16="http://schemas.microsoft.com/office/drawing/2014/main" id="{755DD70C-063F-BD4E-CEFE-1A2E5D215B36}"/>
                </a:ext>
              </a:extLst>
            </p:cNvPr>
            <p:cNvSpPr txBox="1"/>
            <p:nvPr/>
          </p:nvSpPr>
          <p:spPr>
            <a:xfrm>
              <a:off x="448348" y="4716440"/>
              <a:ext cx="5062652" cy="1273040"/>
            </a:xfrm>
            <a:prstGeom prst="rect">
              <a:avLst/>
            </a:prstGeom>
            <a:noFill/>
          </p:spPr>
          <p:txBody>
            <a:bodyPr wrap="square" rtlCol="0">
              <a:spAutoFit/>
            </a:bodyPr>
            <a:lstStyle/>
            <a:p>
              <a:pPr algn="just" rtl="0"/>
              <a:endParaRPr lang="ro" sz="700" i="1" dirty="0" smtClean="0">
                <a:solidFill>
                  <a:srgbClr val="0070C0"/>
                </a:solidFill>
                <a:effectLst/>
                <a:cs typeface="Arial" panose="020B0604020202020204" pitchFamily="34" charset="0"/>
              </a:endParaRPr>
            </a:p>
            <a:p>
              <a:pPr algn="just" rtl="0"/>
              <a:r>
                <a:rPr lang="ro" sz="1400" i="1" dirty="0" smtClean="0">
                  <a:solidFill>
                    <a:srgbClr val="0070C0"/>
                  </a:solidFill>
                  <a:effectLst/>
                  <a:cs typeface="Arial" panose="020B0604020202020204" pitchFamily="34" charset="0"/>
                </a:rPr>
                <a:t>Figura </a:t>
              </a:r>
              <a:r>
                <a:rPr lang="ro" sz="1400" i="1" dirty="0">
                  <a:solidFill>
                    <a:srgbClr val="0070C0"/>
                  </a:solidFill>
                  <a:effectLst/>
                  <a:cs typeface="Arial" panose="020B0604020202020204" pitchFamily="34" charset="0"/>
                </a:rPr>
                <a:t>27. Fotocarcinogeneză</a:t>
              </a:r>
              <a:r>
                <a:rPr lang="ro" sz="1400" i="1" dirty="0">
                  <a:solidFill>
                    <a:srgbClr val="0070C0"/>
                  </a:solidFill>
                  <a:cs typeface="Arial" panose="020B0604020202020204" pitchFamily="34" charset="0"/>
                </a:rPr>
                <a:t>:</a:t>
              </a:r>
              <a:r>
                <a:rPr lang="ro" sz="1400" i="1" dirty="0">
                  <a:solidFill>
                    <a:srgbClr val="0070C0"/>
                  </a:solidFill>
                  <a:effectLst/>
                  <a:cs typeface="Arial" panose="020B0604020202020204" pitchFamily="34" charset="0"/>
                </a:rPr>
                <a:t> expunerea pielii la UVR are ca rezultat deteriorarea ADN-ului prin formarea dimerilor pirimidinei și a speciilor reactive de oxigen. Repararea ADN-ului poate inversa unele daune, dar aceste mecanisme sunt copleșite atunci când expunerea la UVR este excesivă. Acest lucru permite progresia mutagenezei, supresiei imune și expansiunii celulelor clonale, promovând astfel formarea tumorii</a:t>
              </a:r>
            </a:p>
          </p:txBody>
        </p:sp>
      </p:grpSp>
      <p:grpSp>
        <p:nvGrpSpPr>
          <p:cNvPr id="11" name="Group 10">
            <a:extLst>
              <a:ext uri="{FF2B5EF4-FFF2-40B4-BE49-F238E27FC236}">
                <a16:creationId xmlns:a16="http://schemas.microsoft.com/office/drawing/2014/main" id="{A8040958-6964-3A05-A9F6-CA6A9FDFDF2C}"/>
              </a:ext>
            </a:extLst>
          </p:cNvPr>
          <p:cNvGrpSpPr/>
          <p:nvPr/>
        </p:nvGrpSpPr>
        <p:grpSpPr>
          <a:xfrm>
            <a:off x="6951000" y="1274550"/>
            <a:ext cx="5062652" cy="5060166"/>
            <a:chOff x="6951000" y="1274550"/>
            <a:chExt cx="5062652" cy="5060166"/>
          </a:xfrm>
        </p:grpSpPr>
        <p:pic>
          <p:nvPicPr>
            <p:cNvPr id="6" name="Picture 5">
              <a:extLst>
                <a:ext uri="{FF2B5EF4-FFF2-40B4-BE49-F238E27FC236}">
                  <a16:creationId xmlns:a16="http://schemas.microsoft.com/office/drawing/2014/main" id="{0A450C75-D750-BFC3-415E-389993DA8262}"/>
                </a:ext>
              </a:extLst>
            </p:cNvPr>
            <p:cNvPicPr>
              <a:picLocks noChangeAspect="1"/>
            </p:cNvPicPr>
            <p:nvPr/>
          </p:nvPicPr>
          <p:blipFill>
            <a:blip r:embed="rId3"/>
            <a:stretch>
              <a:fillRect/>
            </a:stretch>
          </p:blipFill>
          <p:spPr>
            <a:xfrm>
              <a:off x="6951000" y="1274550"/>
              <a:ext cx="5062652" cy="4092939"/>
            </a:xfrm>
            <a:prstGeom prst="rect">
              <a:avLst/>
            </a:prstGeom>
          </p:spPr>
        </p:pic>
        <p:sp>
          <p:nvSpPr>
            <p:cNvPr id="8" name="TextBox 7">
              <a:extLst>
                <a:ext uri="{FF2B5EF4-FFF2-40B4-BE49-F238E27FC236}">
                  <a16:creationId xmlns:a16="http://schemas.microsoft.com/office/drawing/2014/main" id="{7DA6EBB3-A721-1D71-A14D-E73C0FE4F862}"/>
                </a:ext>
              </a:extLst>
            </p:cNvPr>
            <p:cNvSpPr txBox="1"/>
            <p:nvPr/>
          </p:nvSpPr>
          <p:spPr>
            <a:xfrm>
              <a:off x="7086000" y="5380609"/>
              <a:ext cx="4531782" cy="954107"/>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28. Supraveghere, epidemiologie și rezultate finale (SEER) 9 și 13 date pentru noi cazuri de melanom malign cutanat la 100.000 de persoane din SUA. </a:t>
              </a:r>
              <a:br>
                <a:rPr lang="ro" sz="1400" i="1" dirty="0">
                  <a:solidFill>
                    <a:srgbClr val="0070C0"/>
                  </a:solidFill>
                  <a:effectLst/>
                  <a:cs typeface="Arial" panose="020B0604020202020204" pitchFamily="34" charset="0"/>
                </a:rPr>
              </a:br>
              <a:r>
                <a:rPr lang="ro" sz="1400" i="1" dirty="0">
                  <a:solidFill>
                    <a:srgbClr val="0070C0"/>
                  </a:solidFill>
                  <a:effectLst/>
                  <a:cs typeface="Arial" panose="020B0604020202020204" pitchFamily="34" charset="0"/>
                </a:rPr>
                <a:t>SEER 9 și 13 se referă la două zone geografice studiate.</a:t>
              </a:r>
            </a:p>
          </p:txBody>
        </p:sp>
      </p:grpSp>
      <p:sp>
        <p:nvSpPr>
          <p:cNvPr id="9" name="TextBox 8">
            <a:extLst>
              <a:ext uri="{FF2B5EF4-FFF2-40B4-BE49-F238E27FC236}">
                <a16:creationId xmlns:a16="http://schemas.microsoft.com/office/drawing/2014/main" id="{E2157B37-F21A-D258-5FD6-DF6A5CA31B58}"/>
              </a:ext>
            </a:extLst>
          </p:cNvPr>
          <p:cNvSpPr txBox="1"/>
          <p:nvPr/>
        </p:nvSpPr>
        <p:spPr>
          <a:xfrm>
            <a:off x="246000" y="6080800"/>
            <a:ext cx="3645000" cy="253916"/>
          </a:xfrm>
          <a:prstGeom prst="rect">
            <a:avLst/>
          </a:prstGeom>
          <a:noFill/>
        </p:spPr>
        <p:txBody>
          <a:bodyPr wrap="square" rtlCol="0">
            <a:spAutoFit/>
          </a:bodyPr>
          <a:lstStyle/>
          <a:p>
            <a:pPr rtl="0"/>
            <a:r>
              <a:rPr lang="ro" sz="105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50" dirty="0">
                <a:cs typeface="Arial" panose="020B0604020202020204" pitchFamily="34" charset="0"/>
                <a:hlinkClick r:id="rId4">
                  <a:extLst>
                    <a:ext uri="{A12FA001-AC4F-418D-AE19-62706E023703}">
                      <ahyp:hlinkClr xmlns="" xmlns:ahyp="http://schemas.microsoft.com/office/drawing/2018/hyperlinkcolor" val="tx"/>
                    </a:ext>
                  </a:extLst>
                </a:hlinkClick>
              </a:rPr>
              <a:t>://doi.org/10.1016/j.ijwd.2020.07.003</a:t>
            </a:r>
            <a:r>
              <a:rPr lang="ro"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702588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7356000" y="5967765"/>
            <a:ext cx="4628684" cy="253916"/>
          </a:xfrm>
          <a:prstGeom prst="rect">
            <a:avLst/>
          </a:prstGeom>
          <a:noFill/>
        </p:spPr>
        <p:txBody>
          <a:bodyPr wrap="square" rtlCol="0">
            <a:spAutoFit/>
          </a:bodyPr>
          <a:lstStyle/>
          <a:p>
            <a:pPr rtl="0"/>
            <a:r>
              <a:rPr lang="ro" sz="1050">
                <a:solidFill>
                  <a:schemeClr val="tx1">
                    <a:lumMod val="50000"/>
                    <a:lumOff val="50000"/>
                  </a:schemeClr>
                </a:solidFill>
                <a:cs typeface="Arial" panose="020B0604020202020204" pitchFamily="34" charset="0"/>
              </a:rPr>
              <a:t>De la:</a:t>
            </a:r>
          </a:p>
        </p:txBody>
      </p:sp>
      <p:sp>
        <p:nvSpPr>
          <p:cNvPr id="6" name="TextBox 5">
            <a:extLst>
              <a:ext uri="{FF2B5EF4-FFF2-40B4-BE49-F238E27FC236}">
                <a16:creationId xmlns:a16="http://schemas.microsoft.com/office/drawing/2014/main" id="{7498B212-D225-ABF4-8B5B-F277A48AB8EC}"/>
              </a:ext>
            </a:extLst>
          </p:cNvPr>
          <p:cNvSpPr txBox="1"/>
          <p:nvPr/>
        </p:nvSpPr>
        <p:spPr>
          <a:xfrm>
            <a:off x="224926" y="141116"/>
            <a:ext cx="5241073" cy="2106731"/>
          </a:xfrm>
          <a:prstGeom prst="rect">
            <a:avLst/>
          </a:prstGeom>
          <a:noFill/>
        </p:spPr>
        <p:txBody>
          <a:bodyPr wrap="square" rtlCol="0">
            <a:spAutoFit/>
          </a:bodyPr>
          <a:lstStyle/>
          <a:p>
            <a:pPr algn="just" rtl="0">
              <a:lnSpc>
                <a:spcPct val="110000"/>
              </a:lnSpc>
            </a:pPr>
            <a:r>
              <a:rPr lang="ro" sz="2000" dirty="0"/>
              <a:t>Rolul ozonului stratosferic în protecția împotriva razelor UV și schimbările climatice este complex, deoarece ozonul este atât un absorbant eficient al UVR (favorabil), cât și un gaz cu efect de seră (nefavorabil). Figura 29 prezintă procesele implicate în aceste interacțiuni. </a:t>
            </a:r>
          </a:p>
        </p:txBody>
      </p:sp>
      <p:grpSp>
        <p:nvGrpSpPr>
          <p:cNvPr id="2" name="Group 1">
            <a:extLst>
              <a:ext uri="{FF2B5EF4-FFF2-40B4-BE49-F238E27FC236}">
                <a16:creationId xmlns:a16="http://schemas.microsoft.com/office/drawing/2014/main" id="{6C4ED372-9510-20AC-D661-0158C2ED133C}"/>
              </a:ext>
            </a:extLst>
          </p:cNvPr>
          <p:cNvGrpSpPr/>
          <p:nvPr/>
        </p:nvGrpSpPr>
        <p:grpSpPr>
          <a:xfrm>
            <a:off x="224927" y="0"/>
            <a:ext cx="11967073" cy="6416943"/>
            <a:chOff x="224927" y="0"/>
            <a:chExt cx="11967073" cy="6416943"/>
          </a:xfrm>
        </p:grpSpPr>
        <p:sp>
          <p:nvSpPr>
            <p:cNvPr id="18" name="TextBox 17">
              <a:extLst>
                <a:ext uri="{FF2B5EF4-FFF2-40B4-BE49-F238E27FC236}">
                  <a16:creationId xmlns:a16="http://schemas.microsoft.com/office/drawing/2014/main" id="{C4BDBF7A-70D2-82BD-CF36-67253F544A08}"/>
                </a:ext>
              </a:extLst>
            </p:cNvPr>
            <p:cNvSpPr txBox="1"/>
            <p:nvPr/>
          </p:nvSpPr>
          <p:spPr>
            <a:xfrm>
              <a:off x="1340709" y="4742348"/>
              <a:ext cx="4490849" cy="738664"/>
            </a:xfrm>
            <a:prstGeom prst="rect">
              <a:avLst/>
            </a:prstGeom>
            <a:noFill/>
          </p:spPr>
          <p:txBody>
            <a:bodyPr wrap="square" rtlCol="0">
              <a:spAutoFit/>
            </a:bodyPr>
            <a:lstStyle/>
            <a:p>
              <a:pPr lvl="3" rtl="0"/>
              <a:r>
                <a:rPr lang="ro" sz="1400" i="1" dirty="0">
                  <a:solidFill>
                    <a:srgbClr val="0070C0"/>
                  </a:solidFill>
                  <a:effectLst/>
                  <a:cs typeface="Arial" panose="020B0604020202020204" pitchFamily="34" charset="0"/>
                </a:rPr>
                <a:t>Figura 29. Ilustrație schematică a interacțiunilor dintre depleția ozonului stratosferic și schimbările climatice</a:t>
              </a:r>
            </a:p>
          </p:txBody>
        </p:sp>
        <p:pic>
          <p:nvPicPr>
            <p:cNvPr id="8" name="Picture 7">
              <a:extLst>
                <a:ext uri="{FF2B5EF4-FFF2-40B4-BE49-F238E27FC236}">
                  <a16:creationId xmlns:a16="http://schemas.microsoft.com/office/drawing/2014/main" id="{CB22F1CD-2406-586D-2939-B3B38F4D588C}"/>
                </a:ext>
              </a:extLst>
            </p:cNvPr>
            <p:cNvPicPr>
              <a:picLocks noChangeAspect="1"/>
            </p:cNvPicPr>
            <p:nvPr/>
          </p:nvPicPr>
          <p:blipFill>
            <a:blip r:embed="rId2"/>
            <a:stretch>
              <a:fillRect/>
            </a:stretch>
          </p:blipFill>
          <p:spPr>
            <a:xfrm>
              <a:off x="5831558" y="0"/>
              <a:ext cx="6360442" cy="6416943"/>
            </a:xfrm>
            <a:prstGeom prst="rect">
              <a:avLst/>
            </a:prstGeom>
          </p:spPr>
        </p:pic>
        <p:grpSp>
          <p:nvGrpSpPr>
            <p:cNvPr id="12" name="Group 11">
              <a:extLst>
                <a:ext uri="{FF2B5EF4-FFF2-40B4-BE49-F238E27FC236}">
                  <a16:creationId xmlns:a16="http://schemas.microsoft.com/office/drawing/2014/main" id="{497F6157-7706-254B-9D80-3B7B91A10BC8}"/>
                </a:ext>
              </a:extLst>
            </p:cNvPr>
            <p:cNvGrpSpPr/>
            <p:nvPr/>
          </p:nvGrpSpPr>
          <p:grpSpPr>
            <a:xfrm>
              <a:off x="224927" y="2529000"/>
              <a:ext cx="5606631" cy="1575000"/>
              <a:chOff x="224927" y="2529000"/>
              <a:chExt cx="5606631" cy="1575000"/>
            </a:xfrm>
          </p:grpSpPr>
          <p:pic>
            <p:nvPicPr>
              <p:cNvPr id="10" name="Picture 9">
                <a:extLst>
                  <a:ext uri="{FF2B5EF4-FFF2-40B4-BE49-F238E27FC236}">
                    <a16:creationId xmlns:a16="http://schemas.microsoft.com/office/drawing/2014/main" id="{9E268003-DCFC-4D62-A240-B283EE8B7090}"/>
                  </a:ext>
                </a:extLst>
              </p:cNvPr>
              <p:cNvPicPr>
                <a:picLocks noChangeAspect="1"/>
              </p:cNvPicPr>
              <p:nvPr/>
            </p:nvPicPr>
            <p:blipFill>
              <a:blip r:embed="rId3"/>
              <a:stretch>
                <a:fillRect/>
              </a:stretch>
            </p:blipFill>
            <p:spPr>
              <a:xfrm>
                <a:off x="224927" y="2529000"/>
                <a:ext cx="5606631" cy="1575000"/>
              </a:xfrm>
              <a:prstGeom prst="rect">
                <a:avLst/>
              </a:prstGeom>
            </p:spPr>
          </p:pic>
          <p:sp>
            <p:nvSpPr>
              <p:cNvPr id="11" name="Rectangle 10">
                <a:extLst>
                  <a:ext uri="{FF2B5EF4-FFF2-40B4-BE49-F238E27FC236}">
                    <a16:creationId xmlns:a16="http://schemas.microsoft.com/office/drawing/2014/main" id="{5096E1C2-E6E4-6A4C-2DEF-FA1DE30467E7}"/>
                  </a:ext>
                </a:extLst>
              </p:cNvPr>
              <p:cNvSpPr/>
              <p:nvPr/>
            </p:nvSpPr>
            <p:spPr>
              <a:xfrm>
                <a:off x="5466000" y="3954070"/>
                <a:ext cx="350848" cy="1499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grpSp>
      <p:sp>
        <p:nvSpPr>
          <p:cNvPr id="13" name="TextBox 12">
            <a:extLst>
              <a:ext uri="{FF2B5EF4-FFF2-40B4-BE49-F238E27FC236}">
                <a16:creationId xmlns:a16="http://schemas.microsoft.com/office/drawing/2014/main" id="{0BF80425-5C67-1AF8-31EB-5003D81D573B}"/>
              </a:ext>
            </a:extLst>
          </p:cNvPr>
          <p:cNvSpPr txBox="1"/>
          <p:nvPr/>
        </p:nvSpPr>
        <p:spPr>
          <a:xfrm>
            <a:off x="2271001" y="5938502"/>
            <a:ext cx="3564586" cy="415498"/>
          </a:xfrm>
          <a:prstGeom prst="rect">
            <a:avLst/>
          </a:prstGeom>
          <a:noFill/>
        </p:spPr>
        <p:txBody>
          <a:bodyPr wrap="square" rtlCol="0">
            <a:spAutoFit/>
          </a:bodyPr>
          <a:lstStyle/>
          <a:p>
            <a:pPr rtl="0"/>
            <a:r>
              <a:rPr lang="ro" sz="1050" dirty="0">
                <a:cs typeface="Arial" panose="020B0604020202020204" pitchFamily="34" charset="0"/>
              </a:rPr>
              <a:t>Sursa: E.R. Parker, Int. J. Women’s Dermatology, 2021, </a:t>
            </a:r>
            <a:r>
              <a:rPr lang="ro" sz="1050" u="sng" dirty="0">
                <a:cs typeface="Arial" panose="020B0604020202020204" pitchFamily="34" charset="0"/>
              </a:rPr>
              <a:t>7</a:t>
            </a:r>
            <a:r>
              <a:rPr lang="ro" sz="1050" dirty="0">
                <a:cs typeface="Arial" panose="020B0604020202020204" pitchFamily="34" charset="0"/>
              </a:rPr>
              <a:t>, 17–27. </a:t>
            </a:r>
            <a:r>
              <a:rPr lang="ro" sz="105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https://doi.org/10.1016/j.ijwd.2020.07.003</a:t>
            </a:r>
            <a:r>
              <a:rPr lang="ro"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655027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920330E4-25CB-006F-CF1A-9426DB57E7FA}"/>
              </a:ext>
            </a:extLst>
          </p:cNvPr>
          <p:cNvSpPr txBox="1"/>
          <p:nvPr/>
        </p:nvSpPr>
        <p:spPr>
          <a:xfrm>
            <a:off x="8672440" y="5859000"/>
            <a:ext cx="3433786" cy="415498"/>
          </a:xfrm>
          <a:prstGeom prst="rect">
            <a:avLst/>
          </a:prstGeom>
          <a:noFill/>
        </p:spPr>
        <p:txBody>
          <a:bodyPr wrap="square" rtlCol="0">
            <a:spAutoFit/>
          </a:bodyPr>
          <a:lstStyle/>
          <a:p>
            <a:pPr rtl="0"/>
            <a:r>
              <a:rPr lang="ro" sz="1050" dirty="0">
                <a:cs typeface="Arial" panose="020B0604020202020204" pitchFamily="34" charset="0"/>
              </a:rPr>
              <a:t>Sursa: </a:t>
            </a:r>
            <a:r>
              <a:rPr lang="ro" sz="1050" u="sng" dirty="0">
                <a:cs typeface="Arial" panose="020B0604020202020204" pitchFamily="34" charset="0"/>
              </a:rPr>
              <a:t>C. Parrado, Frontiere în farmacologie, 2019, 10, 759. </a:t>
            </a:r>
          </a:p>
          <a:p>
            <a:pPr rtl="0"/>
            <a:r>
              <a:rPr lang="ro" sz="1050" dirty="0">
                <a:cs typeface="Arial" panose="020B0604020202020204" pitchFamily="34" charset="0"/>
                <a:hlinkClick r:id="rId2">
                  <a:extLst>
                    <a:ext uri="{A12FA001-AC4F-418D-AE19-62706E023703}">
                      <ahyp:hlinkClr xmlns="" xmlns:ahyp="http://schemas.microsoft.com/office/drawing/2018/hyperlinkcolor" val="tx"/>
                    </a:ext>
                  </a:extLst>
                </a:hlinkClick>
              </a:rPr>
              <a:t>https://doi.org/10.3389/fphar.2019.00759</a:t>
            </a:r>
            <a:r>
              <a:rPr lang="ro" sz="1050" dirty="0">
                <a:cs typeface="Arial" panose="020B0604020202020204" pitchFamily="34" charset="0"/>
              </a:rPr>
              <a:t> </a:t>
            </a:r>
            <a:endParaRPr lang="en-IE" sz="1050" dirty="0">
              <a:cs typeface="Arial" panose="020B0604020202020204" pitchFamily="34" charset="0"/>
            </a:endParaRPr>
          </a:p>
        </p:txBody>
      </p:sp>
      <p:grpSp>
        <p:nvGrpSpPr>
          <p:cNvPr id="3" name="Group 2">
            <a:extLst>
              <a:ext uri="{FF2B5EF4-FFF2-40B4-BE49-F238E27FC236}">
                <a16:creationId xmlns:a16="http://schemas.microsoft.com/office/drawing/2014/main" id="{46DC09FD-AAA6-68D2-F241-5E2048385088}"/>
              </a:ext>
            </a:extLst>
          </p:cNvPr>
          <p:cNvGrpSpPr/>
          <p:nvPr/>
        </p:nvGrpSpPr>
        <p:grpSpPr>
          <a:xfrm>
            <a:off x="231223" y="279000"/>
            <a:ext cx="11774375" cy="5851762"/>
            <a:chOff x="231223" y="279000"/>
            <a:chExt cx="11774375" cy="5851762"/>
          </a:xfrm>
        </p:grpSpPr>
        <p:sp>
          <p:nvSpPr>
            <p:cNvPr id="18" name="TextBox 17">
              <a:extLst>
                <a:ext uri="{FF2B5EF4-FFF2-40B4-BE49-F238E27FC236}">
                  <a16:creationId xmlns:a16="http://schemas.microsoft.com/office/drawing/2014/main" id="{C4BDBF7A-70D2-82BD-CF36-67253F544A08}"/>
                </a:ext>
              </a:extLst>
            </p:cNvPr>
            <p:cNvSpPr txBox="1"/>
            <p:nvPr/>
          </p:nvSpPr>
          <p:spPr>
            <a:xfrm>
              <a:off x="8672440" y="2124000"/>
              <a:ext cx="3333158" cy="1384995"/>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a:t>
              </a:r>
              <a:r>
                <a:rPr lang="ro" sz="1400" i="1" dirty="0">
                  <a:solidFill>
                    <a:srgbClr val="0070C0"/>
                  </a:solidFill>
                  <a:cs typeface="Arial" panose="020B0604020202020204" pitchFamily="34" charset="0"/>
                </a:rPr>
                <a:t>30</a:t>
              </a:r>
              <a:r>
                <a:rPr lang="ro" sz="1400" i="1" dirty="0">
                  <a:solidFill>
                    <a:srgbClr val="0070C0"/>
                  </a:solidFill>
                  <a:effectLst/>
                  <a:cs typeface="Arial" panose="020B0604020202020204" pitchFamily="34" charset="0"/>
                </a:rPr>
                <a:t>. Răspunsurile pielii la poluarea aerului și UVR. (HAP = hidrocarburi aromatice policiclice, ECM = matrice extracelulară, ROS = specii reactive de oxigen)</a:t>
              </a:r>
            </a:p>
            <a:p>
              <a:pPr rtl="0"/>
              <a:r>
                <a:rPr lang="ro" sz="1400" i="1" dirty="0">
                  <a:solidFill>
                    <a:srgbClr val="0070C0"/>
                  </a:solidFill>
                  <a:effectLst/>
                  <a:cs typeface="Arial" panose="020B0604020202020204" pitchFamily="34" charset="0"/>
                </a:rPr>
                <a:t> </a:t>
              </a:r>
            </a:p>
          </p:txBody>
        </p:sp>
        <p:pic>
          <p:nvPicPr>
            <p:cNvPr id="2" name="Picture 1">
              <a:extLst>
                <a:ext uri="{FF2B5EF4-FFF2-40B4-BE49-F238E27FC236}">
                  <a16:creationId xmlns:a16="http://schemas.microsoft.com/office/drawing/2014/main" id="{F2F37CB3-FE07-E26C-F970-04E5F769C4AD}"/>
                </a:ext>
              </a:extLst>
            </p:cNvPr>
            <p:cNvPicPr>
              <a:picLocks noChangeAspect="1"/>
            </p:cNvPicPr>
            <p:nvPr/>
          </p:nvPicPr>
          <p:blipFill>
            <a:blip r:embed="rId3"/>
            <a:stretch>
              <a:fillRect/>
            </a:stretch>
          </p:blipFill>
          <p:spPr>
            <a:xfrm>
              <a:off x="231223" y="279000"/>
              <a:ext cx="8355572" cy="5851762"/>
            </a:xfrm>
            <a:prstGeom prst="rect">
              <a:avLst/>
            </a:prstGeom>
          </p:spPr>
        </p:pic>
      </p:grpSp>
    </p:spTree>
    <p:extLst>
      <p:ext uri="{BB962C8B-B14F-4D97-AF65-F5344CB8AC3E}">
        <p14:creationId xmlns:p14="http://schemas.microsoft.com/office/powerpoint/2010/main" val="68222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16710D4-3D99-99C1-20E3-5C1B14EC77B5}"/>
              </a:ext>
            </a:extLst>
          </p:cNvPr>
          <p:cNvGrpSpPr/>
          <p:nvPr/>
        </p:nvGrpSpPr>
        <p:grpSpPr>
          <a:xfrm>
            <a:off x="516000" y="864000"/>
            <a:ext cx="11295000" cy="4815000"/>
            <a:chOff x="1246487" y="1353502"/>
            <a:chExt cx="9699025" cy="3387924"/>
          </a:xfrm>
        </p:grpSpPr>
        <p:sp>
          <p:nvSpPr>
            <p:cNvPr id="18" name="TextBox 17">
              <a:extLst>
                <a:ext uri="{FF2B5EF4-FFF2-40B4-BE49-F238E27FC236}">
                  <a16:creationId xmlns:a16="http://schemas.microsoft.com/office/drawing/2014/main" id="{C4BDBF7A-70D2-82BD-CF36-67253F544A08}"/>
                </a:ext>
              </a:extLst>
            </p:cNvPr>
            <p:cNvSpPr txBox="1"/>
            <p:nvPr/>
          </p:nvSpPr>
          <p:spPr>
            <a:xfrm>
              <a:off x="1246487" y="4002762"/>
              <a:ext cx="9619513" cy="738664"/>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Tabelul 4. </a:t>
              </a:r>
              <a:r>
                <a:rPr lang="ro" sz="1400" i="1" dirty="0">
                  <a:solidFill>
                    <a:srgbClr val="0070C0"/>
                  </a:solidFill>
                  <a:cs typeface="Arial" panose="020B0604020202020204" pitchFamily="34" charset="0"/>
                </a:rPr>
                <a:t>Mecanisme și efecte comune observate în îmbătrânirea pielii (</a:t>
              </a:r>
              <a:r>
                <a:rPr lang="ro" sz="1400" dirty="0">
                  <a:solidFill>
                    <a:srgbClr val="0070C0"/>
                  </a:solidFill>
                  <a:cs typeface="Arial" panose="020B0604020202020204" pitchFamily="34" charset="0"/>
                </a:rPr>
                <a:t>↑</a:t>
              </a:r>
              <a:r>
                <a:rPr lang="ro" sz="1400" i="1" dirty="0">
                  <a:solidFill>
                    <a:srgbClr val="0070C0"/>
                  </a:solidFill>
                  <a:cs typeface="Arial" panose="020B0604020202020204" pitchFamily="34" charset="0"/>
                </a:rPr>
                <a:t>) și în afectarea pielii după expunerea la poluarea aerului (</a:t>
              </a:r>
              <a:r>
                <a:rPr lang="ro" sz="1400" dirty="0">
                  <a:solidFill>
                    <a:srgbClr val="0070C0"/>
                  </a:solidFill>
                  <a:cs typeface="Arial" panose="020B0604020202020204" pitchFamily="34" charset="0"/>
                  <a:sym typeface="Wingdings 3" panose="05040102010807070707" pitchFamily="18" charset="2"/>
                </a:rPr>
                <a:t>). </a:t>
              </a:r>
            </a:p>
            <a:p>
              <a:pPr algn="ctr" rtl="0"/>
              <a:r>
                <a:rPr lang="ro" sz="1400" i="1" dirty="0">
                  <a:solidFill>
                    <a:srgbClr val="0070C0"/>
                  </a:solidFill>
                  <a:cs typeface="Arial" panose="020B0604020202020204" pitchFamily="34" charset="0"/>
                  <a:sym typeface="Wingdings 3" panose="05040102010807070707" pitchFamily="18" charset="2"/>
                </a:rPr>
                <a:t>(ArH = receptori de hidrocarburi aril, MMPs = metaloproteinaze matrice).</a:t>
              </a:r>
            </a:p>
            <a:p>
              <a:pPr algn="ctr" rtl="0"/>
              <a:endParaRPr lang="en-GB" sz="1400" dirty="0">
                <a:solidFill>
                  <a:srgbClr val="0070C0"/>
                </a:solidFill>
                <a:effectLst/>
                <a:cs typeface="Arial" panose="020B0604020202020204" pitchFamily="34" charset="0"/>
              </a:endParaRPr>
            </a:p>
          </p:txBody>
        </p:sp>
        <p:pic>
          <p:nvPicPr>
            <p:cNvPr id="3" name="Picture 2">
              <a:extLst>
                <a:ext uri="{FF2B5EF4-FFF2-40B4-BE49-F238E27FC236}">
                  <a16:creationId xmlns:a16="http://schemas.microsoft.com/office/drawing/2014/main" id="{799B2F3E-09BC-001A-8940-370CCDC6C606}"/>
                </a:ext>
              </a:extLst>
            </p:cNvPr>
            <p:cNvPicPr>
              <a:picLocks noChangeAspect="1"/>
            </p:cNvPicPr>
            <p:nvPr/>
          </p:nvPicPr>
          <p:blipFill>
            <a:blip r:embed="rId2"/>
            <a:stretch>
              <a:fillRect/>
            </a:stretch>
          </p:blipFill>
          <p:spPr>
            <a:xfrm>
              <a:off x="1246487" y="1353502"/>
              <a:ext cx="9699025" cy="2558341"/>
            </a:xfrm>
            <a:prstGeom prst="rect">
              <a:avLst/>
            </a:prstGeom>
          </p:spPr>
        </p:pic>
      </p:grpSp>
      <p:sp>
        <p:nvSpPr>
          <p:cNvPr id="7" name="TextBox 6">
            <a:extLst>
              <a:ext uri="{FF2B5EF4-FFF2-40B4-BE49-F238E27FC236}">
                <a16:creationId xmlns:a16="http://schemas.microsoft.com/office/drawing/2014/main" id="{7869234D-0A27-428A-8043-DE421493A990}"/>
              </a:ext>
            </a:extLst>
          </p:cNvPr>
          <p:cNvSpPr txBox="1"/>
          <p:nvPr/>
        </p:nvSpPr>
        <p:spPr>
          <a:xfrm>
            <a:off x="201000" y="5859000"/>
            <a:ext cx="3555000" cy="415498"/>
          </a:xfrm>
          <a:prstGeom prst="rect">
            <a:avLst/>
          </a:prstGeom>
          <a:noFill/>
        </p:spPr>
        <p:txBody>
          <a:bodyPr wrap="square" rtlCol="0">
            <a:spAutoFit/>
          </a:bodyPr>
          <a:lstStyle/>
          <a:p>
            <a:pPr rtl="0"/>
            <a:r>
              <a:rPr lang="ro" sz="1050" dirty="0">
                <a:cs typeface="Arial" panose="020B0604020202020204" pitchFamily="34" charset="0"/>
              </a:rPr>
              <a:t>Sursa: </a:t>
            </a:r>
            <a:r>
              <a:rPr lang="ro" sz="1050" u="sng" dirty="0">
                <a:cs typeface="Arial" panose="020B0604020202020204" pitchFamily="34" charset="0"/>
              </a:rPr>
              <a:t>C. Parrado, Frontiere în farmacologie, 2019, 10, 759. </a:t>
            </a:r>
          </a:p>
          <a:p>
            <a:pPr rtl="0"/>
            <a:r>
              <a:rPr lang="ro" sz="105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https://doi.org/10.3389/fphar.2019.00759</a:t>
            </a:r>
            <a:r>
              <a:rPr lang="ro" sz="1050" dirty="0">
                <a:cs typeface="Arial" panose="020B0604020202020204" pitchFamily="34" charset="0"/>
              </a:rPr>
              <a:t> </a:t>
            </a:r>
            <a:endParaRPr lang="en-IE" sz="1050" dirty="0">
              <a:cs typeface="Arial" panose="020B0604020202020204" pitchFamily="34" charset="0"/>
            </a:endParaRPr>
          </a:p>
        </p:txBody>
      </p:sp>
    </p:spTree>
    <p:extLst>
      <p:ext uri="{BB962C8B-B14F-4D97-AF65-F5344CB8AC3E}">
        <p14:creationId xmlns:p14="http://schemas.microsoft.com/office/powerpoint/2010/main" val="9909339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ro" sz="2800" dirty="0" smtClean="0">
                <a:solidFill>
                  <a:schemeClr val="tx1"/>
                </a:solidFill>
              </a:rPr>
              <a:t>Posibile </a:t>
            </a:r>
            <a:r>
              <a:rPr lang="ro" sz="2800" dirty="0">
                <a:solidFill>
                  <a:schemeClr val="tx1"/>
                </a:solidFill>
              </a:rPr>
              <a:t>metode de prevenire și atenuare</a:t>
            </a:r>
            <a:endParaRPr lang="hu-HU" sz="2800" dirty="0">
              <a:solidFill>
                <a:schemeClr val="tx1"/>
              </a:solidFill>
            </a:endParaRPr>
          </a:p>
        </p:txBody>
      </p:sp>
      <p:sp>
        <p:nvSpPr>
          <p:cNvPr id="3" name="Tartalom helye 2"/>
          <p:cNvSpPr>
            <a:spLocks noGrp="1"/>
          </p:cNvSpPr>
          <p:nvPr>
            <p:ph idx="1"/>
          </p:nvPr>
        </p:nvSpPr>
        <p:spPr>
          <a:xfrm>
            <a:off x="372397" y="1044000"/>
            <a:ext cx="11610000" cy="5085000"/>
          </a:xfrm>
        </p:spPr>
        <p:txBody>
          <a:bodyPr rtlCol="0">
            <a:normAutofit/>
          </a:bodyPr>
          <a:lstStyle/>
          <a:p>
            <a:pPr marL="0" indent="0" rtl="0">
              <a:lnSpc>
                <a:spcPct val="130000"/>
              </a:lnSpc>
              <a:buNone/>
            </a:pPr>
            <a:r>
              <a:rPr lang="ro" sz="2000" dirty="0" smtClean="0">
                <a:solidFill>
                  <a:schemeClr val="tx1"/>
                </a:solidFill>
              </a:rPr>
              <a:t>Metodele </a:t>
            </a:r>
            <a:r>
              <a:rPr lang="ro" sz="2000" dirty="0">
                <a:solidFill>
                  <a:schemeClr val="tx1"/>
                </a:solidFill>
              </a:rPr>
              <a:t>de evitare sau </a:t>
            </a:r>
            <a:r>
              <a:rPr lang="ro" sz="2000" dirty="0" smtClean="0">
                <a:solidFill>
                  <a:schemeClr val="tx1"/>
                </a:solidFill>
              </a:rPr>
              <a:t>ameliorare a </a:t>
            </a:r>
            <a:r>
              <a:rPr lang="ro" sz="2000" dirty="0">
                <a:solidFill>
                  <a:schemeClr val="tx1"/>
                </a:solidFill>
              </a:rPr>
              <a:t>acestor efecte pot fi grupate în </a:t>
            </a:r>
            <a:r>
              <a:rPr lang="ro" sz="2000" dirty="0" smtClean="0">
                <a:solidFill>
                  <a:schemeClr val="tx1"/>
                </a:solidFill>
              </a:rPr>
              <a:t>trei</a:t>
            </a:r>
            <a:br>
              <a:rPr lang="ro" sz="2000" dirty="0" smtClean="0">
                <a:solidFill>
                  <a:schemeClr val="tx1"/>
                </a:solidFill>
              </a:rPr>
            </a:br>
            <a:r>
              <a:rPr lang="ro" sz="2000" dirty="0" smtClean="0">
                <a:solidFill>
                  <a:schemeClr val="tx1"/>
                </a:solidFill>
              </a:rPr>
              <a:t>mari </a:t>
            </a:r>
            <a:r>
              <a:rPr lang="ro" sz="2000" dirty="0">
                <a:solidFill>
                  <a:schemeClr val="tx1"/>
                </a:solidFill>
              </a:rPr>
              <a:t>categorii:</a:t>
            </a:r>
          </a:p>
          <a:p>
            <a:pPr marL="742950" lvl="1" indent="-285750">
              <a:lnSpc>
                <a:spcPct val="200000"/>
              </a:lnSpc>
              <a:spcBef>
                <a:spcPts val="0"/>
              </a:spcBef>
              <a:buClr>
                <a:srgbClr val="FF0000"/>
              </a:buClr>
            </a:pPr>
            <a:r>
              <a:rPr lang="ro" sz="1900" dirty="0" smtClean="0">
                <a:solidFill>
                  <a:schemeClr val="tx1"/>
                </a:solidFill>
                <a:cs typeface="Arial" panose="020B0604020202020204" pitchFamily="34" charset="0"/>
              </a:rPr>
              <a:t>Ambientale</a:t>
            </a:r>
            <a:endParaRPr lang="ro" sz="1900" dirty="0">
              <a:solidFill>
                <a:schemeClr val="tx1"/>
              </a:solidFill>
              <a:cs typeface="Arial" panose="020B0604020202020204" pitchFamily="34" charset="0"/>
            </a:endParaRPr>
          </a:p>
          <a:p>
            <a:pPr marL="742950" lvl="1" indent="-285750">
              <a:lnSpc>
                <a:spcPct val="200000"/>
              </a:lnSpc>
              <a:buClr>
                <a:srgbClr val="FF0000"/>
              </a:buClr>
            </a:pPr>
            <a:r>
              <a:rPr lang="ro" sz="1900" dirty="0">
                <a:solidFill>
                  <a:schemeClr val="tx1"/>
                </a:solidFill>
                <a:cs typeface="Arial" panose="020B0604020202020204" pitchFamily="34" charset="0"/>
              </a:rPr>
              <a:t>Societale</a:t>
            </a:r>
          </a:p>
          <a:p>
            <a:pPr marL="742950" lvl="1" indent="-285750">
              <a:lnSpc>
                <a:spcPct val="200000"/>
              </a:lnSpc>
              <a:buClr>
                <a:srgbClr val="FF0000"/>
              </a:buClr>
            </a:pPr>
            <a:r>
              <a:rPr lang="ro" sz="1900" dirty="0">
                <a:solidFill>
                  <a:schemeClr val="tx1"/>
                </a:solidFill>
                <a:cs typeface="Arial" panose="020B0604020202020204" pitchFamily="34" charset="0"/>
              </a:rPr>
              <a:t>Tehnologice</a:t>
            </a:r>
          </a:p>
          <a:p>
            <a:pPr marL="0" indent="0" rtl="0">
              <a:lnSpc>
                <a:spcPct val="100000"/>
              </a:lnSpc>
              <a:buClr>
                <a:srgbClr val="FF0000"/>
              </a:buClr>
              <a:buNone/>
            </a:pPr>
            <a:endParaRPr lang="en-GB" sz="1000" u="sng" dirty="0">
              <a:solidFill>
                <a:srgbClr val="0070C0"/>
              </a:solidFill>
            </a:endParaRPr>
          </a:p>
          <a:p>
            <a:pPr marL="0" indent="0" rtl="0">
              <a:buNone/>
            </a:pPr>
            <a:endParaRPr lang="en-GB" sz="2000" dirty="0"/>
          </a:p>
        </p:txBody>
      </p:sp>
      <p:pic>
        <p:nvPicPr>
          <p:cNvPr id="4" name="Picture 1">
            <a:extLst>
              <a:ext uri="{FF2B5EF4-FFF2-40B4-BE49-F238E27FC236}">
                <a16:creationId xmlns:a16="http://schemas.microsoft.com/office/drawing/2014/main" id="{EB0F9345-026D-9FDF-789A-83C5788041FD}"/>
              </a:ext>
            </a:extLst>
          </p:cNvPr>
          <p:cNvPicPr>
            <a:picLocks noChangeAspect="1"/>
          </p:cNvPicPr>
          <p:nvPr/>
        </p:nvPicPr>
        <p:blipFill>
          <a:blip r:embed="rId2"/>
          <a:stretch>
            <a:fillRect/>
          </a:stretch>
        </p:blipFill>
        <p:spPr>
          <a:xfrm>
            <a:off x="5691000" y="1597653"/>
            <a:ext cx="6396324" cy="4545000"/>
          </a:xfrm>
          <a:prstGeom prst="rect">
            <a:avLst/>
          </a:prstGeom>
        </p:spPr>
      </p:pic>
    </p:spTree>
    <p:extLst>
      <p:ext uri="{BB962C8B-B14F-4D97-AF65-F5344CB8AC3E}">
        <p14:creationId xmlns:p14="http://schemas.microsoft.com/office/powerpoint/2010/main" val="365808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230943" y="1508234"/>
            <a:ext cx="6120000" cy="2280766"/>
          </a:xfrm>
        </p:spPr>
        <p:txBody>
          <a:bodyPr rtlCol="0">
            <a:normAutofit/>
          </a:bodyPr>
          <a:lstStyle/>
          <a:p>
            <a:pPr marL="0" indent="0" algn="just">
              <a:lnSpc>
                <a:spcPct val="120000"/>
              </a:lnSpc>
              <a:buClr>
                <a:srgbClr val="00B050"/>
              </a:buClr>
              <a:buNone/>
            </a:pPr>
            <a:r>
              <a:rPr lang="ro" sz="2000" dirty="0">
                <a:solidFill>
                  <a:srgbClr val="FF0000"/>
                </a:solidFill>
                <a:cs typeface="Arial" panose="020B0604020202020204" pitchFamily="34" charset="0"/>
              </a:rPr>
              <a:t>Dezvoltarea vaccinurilor </a:t>
            </a:r>
            <a:r>
              <a:rPr lang="ro" sz="2000" dirty="0">
                <a:solidFill>
                  <a:schemeClr val="tx1"/>
                </a:solidFill>
                <a:cs typeface="Arial" panose="020B0604020202020204" pitchFamily="34" charset="0"/>
              </a:rPr>
              <a:t>pentru bolile dermatologice, după caz (vezi tabelul 5). Dintre cele 24 de boli aplicabile discutate aici, 8 (33%) au vaccinuri disponibile</a:t>
            </a:r>
            <a:r>
              <a:rPr lang="ro" sz="2000" dirty="0" smtClean="0">
                <a:solidFill>
                  <a:schemeClr val="tx1"/>
                </a:solidFill>
                <a:cs typeface="Arial" panose="020B0604020202020204" pitchFamily="34" charset="0"/>
              </a:rPr>
              <a:t>,</a:t>
            </a:r>
            <a:br>
              <a:rPr lang="ro" sz="2000" dirty="0" smtClean="0">
                <a:solidFill>
                  <a:schemeClr val="tx1"/>
                </a:solidFill>
                <a:cs typeface="Arial" panose="020B0604020202020204" pitchFamily="34" charset="0"/>
              </a:rPr>
            </a:br>
            <a:r>
              <a:rPr lang="ro" sz="2000" dirty="0" smtClean="0">
                <a:solidFill>
                  <a:schemeClr val="tx1"/>
                </a:solidFill>
                <a:cs typeface="Arial" panose="020B0604020202020204" pitchFamily="34" charset="0"/>
              </a:rPr>
              <a:t>iar </a:t>
            </a:r>
            <a:r>
              <a:rPr lang="ro" sz="2000" dirty="0">
                <a:solidFill>
                  <a:schemeClr val="tx1"/>
                </a:solidFill>
                <a:cs typeface="Arial" panose="020B0604020202020204" pitchFamily="34" charset="0"/>
              </a:rPr>
              <a:t>9 (56%) din restul de 16 au vaccinuri în curs de dezvoltare.</a:t>
            </a:r>
          </a:p>
          <a:p>
            <a:pPr marL="0" indent="0" rtl="0">
              <a:lnSpc>
                <a:spcPct val="100000"/>
              </a:lnSpc>
              <a:buClr>
                <a:srgbClr val="FF0000"/>
              </a:buClr>
              <a:buNone/>
            </a:pPr>
            <a:endParaRPr lang="en-GB" sz="2000" dirty="0">
              <a:cs typeface="Arial" panose="020B0604020202020204" pitchFamily="34" charset="0"/>
            </a:endParaRPr>
          </a:p>
          <a:p>
            <a:pPr marL="0" indent="0" rtl="0">
              <a:lnSpc>
                <a:spcPct val="100000"/>
              </a:lnSpc>
              <a:buNone/>
            </a:pPr>
            <a:endParaRPr lang="en-GB" sz="2000" dirty="0"/>
          </a:p>
        </p:txBody>
      </p:sp>
      <p:graphicFrame>
        <p:nvGraphicFramePr>
          <p:cNvPr id="4" name="Table 3">
            <a:extLst>
              <a:ext uri="{FF2B5EF4-FFF2-40B4-BE49-F238E27FC236}">
                <a16:creationId xmlns:a16="http://schemas.microsoft.com/office/drawing/2014/main" id="{D9BCC918-568C-2787-8627-5E68BE370D05}"/>
              </a:ext>
            </a:extLst>
          </p:cNvPr>
          <p:cNvGraphicFramePr>
            <a:graphicFrameLocks noGrp="1"/>
          </p:cNvGraphicFramePr>
          <p:nvPr>
            <p:extLst>
              <p:ext uri="{D42A27DB-BD31-4B8C-83A1-F6EECF244321}">
                <p14:modId xmlns:p14="http://schemas.microsoft.com/office/powerpoint/2010/main" val="3842662875"/>
              </p:ext>
            </p:extLst>
          </p:nvPr>
        </p:nvGraphicFramePr>
        <p:xfrm>
          <a:off x="6500999" y="102736"/>
          <a:ext cx="5539892" cy="5971955"/>
        </p:xfrm>
        <a:graphic>
          <a:graphicData uri="http://schemas.openxmlformats.org/drawingml/2006/table">
            <a:tbl>
              <a:tblPr>
                <a:tableStyleId>{E8B1032C-EA38-4F05-BA0D-38AFFFC7BED3}</a:tableStyleId>
              </a:tblPr>
              <a:tblGrid>
                <a:gridCol w="2021480">
                  <a:extLst>
                    <a:ext uri="{9D8B030D-6E8A-4147-A177-3AD203B41FA5}">
                      <a16:colId xmlns:a16="http://schemas.microsoft.com/office/drawing/2014/main" val="2355101674"/>
                    </a:ext>
                  </a:extLst>
                </a:gridCol>
                <a:gridCol w="1350628">
                  <a:extLst>
                    <a:ext uri="{9D8B030D-6E8A-4147-A177-3AD203B41FA5}">
                      <a16:colId xmlns:a16="http://schemas.microsoft.com/office/drawing/2014/main" val="585040636"/>
                    </a:ext>
                  </a:extLst>
                </a:gridCol>
                <a:gridCol w="2167784">
                  <a:extLst>
                    <a:ext uri="{9D8B030D-6E8A-4147-A177-3AD203B41FA5}">
                      <a16:colId xmlns:a16="http://schemas.microsoft.com/office/drawing/2014/main" val="1473101237"/>
                    </a:ext>
                  </a:extLst>
                </a:gridCol>
              </a:tblGrid>
              <a:tr h="416949">
                <a:tc>
                  <a:txBody>
                    <a:bodyPr/>
                    <a:lstStyle/>
                    <a:p>
                      <a:pPr algn="ctr" rtl="0" fontAlgn="ctr"/>
                      <a:r>
                        <a:rPr lang="ro" sz="1200" b="1" u="none" strike="noStrike">
                          <a:solidFill>
                            <a:srgbClr val="0070C0"/>
                          </a:solidFill>
                          <a:effectLst/>
                        </a:rPr>
                        <a:t>Boala</a:t>
                      </a:r>
                      <a:endParaRPr lang="en-IE" sz="12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ro" sz="1200" b="1" u="none" strike="noStrike">
                          <a:solidFill>
                            <a:srgbClr val="0070C0"/>
                          </a:solidFill>
                          <a:effectLst/>
                        </a:rPr>
                        <a:t>Vaccin disponibil?</a:t>
                      </a:r>
                      <a:endParaRPr lang="en-IE" sz="1200" b="1" i="0" u="none" strike="noStrike" dirty="0">
                        <a:solidFill>
                          <a:srgbClr val="0070C0"/>
                        </a:solidFill>
                        <a:effectLst/>
                        <a:latin typeface="Calibri" panose="020F0502020204030204" pitchFamily="34" charset="0"/>
                      </a:endParaRPr>
                    </a:p>
                  </a:txBody>
                  <a:tcPr marL="5710" marR="5710" marT="5710" marB="0" anchor="ctr"/>
                </a:tc>
                <a:tc>
                  <a:txBody>
                    <a:bodyPr/>
                    <a:lstStyle/>
                    <a:p>
                      <a:pPr algn="ctr" rtl="0" fontAlgn="ctr"/>
                      <a:r>
                        <a:rPr lang="ro" sz="1200" b="1" u="none" strike="noStrike">
                          <a:solidFill>
                            <a:srgbClr val="0070C0"/>
                          </a:solidFill>
                          <a:effectLst/>
                        </a:rPr>
                        <a:t>Vaccin în curs de dezvoltare?</a:t>
                      </a:r>
                      <a:endParaRPr lang="en-IE" sz="1200" b="1" i="0" u="none" strike="noStrike" dirty="0">
                        <a:solidFill>
                          <a:srgbClr val="0070C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4778104"/>
                  </a:ext>
                </a:extLst>
              </a:tr>
              <a:tr h="217503">
                <a:tc>
                  <a:txBody>
                    <a:bodyPr/>
                    <a:lstStyle/>
                    <a:p>
                      <a:pPr lvl="1" algn="l" rtl="0" fontAlgn="ctr"/>
                      <a:r>
                        <a:rPr lang="ro" sz="1200" u="none" strike="noStrike" dirty="0">
                          <a:solidFill>
                            <a:srgbClr val="C00000"/>
                          </a:solidFill>
                          <a:effectLst/>
                        </a:rPr>
                        <a:t>Acnee</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6632289"/>
                  </a:ext>
                </a:extLst>
              </a:tr>
              <a:tr h="217503">
                <a:tc>
                  <a:txBody>
                    <a:bodyPr/>
                    <a:lstStyle/>
                    <a:p>
                      <a:pPr lvl="1" algn="l" rtl="0" fontAlgn="ctr"/>
                      <a:r>
                        <a:rPr lang="ro" sz="1200" u="none" strike="noStrike" dirty="0">
                          <a:solidFill>
                            <a:srgbClr val="C00000"/>
                          </a:solidFill>
                          <a:effectLst/>
                        </a:rPr>
                        <a:t>Keratoza actinică</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37530351"/>
                  </a:ext>
                </a:extLst>
              </a:tr>
              <a:tr h="217503">
                <a:tc>
                  <a:txBody>
                    <a:bodyPr/>
                    <a:lstStyle/>
                    <a:p>
                      <a:pPr lvl="1" algn="l" rtl="0" fontAlgn="ctr"/>
                      <a:r>
                        <a:rPr lang="ro" sz="1200" u="none" strike="noStrike" dirty="0">
                          <a:solidFill>
                            <a:srgbClr val="C00000"/>
                          </a:solidFill>
                          <a:effectLst/>
                        </a:rPr>
                        <a:t>Alopecia areata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93046056"/>
                  </a:ext>
                </a:extLst>
              </a:tr>
              <a:tr h="217503">
                <a:tc>
                  <a:txBody>
                    <a:bodyPr/>
                    <a:lstStyle/>
                    <a:p>
                      <a:pPr lvl="1" algn="l" rtl="0" fontAlgn="ctr"/>
                      <a:r>
                        <a:rPr lang="ro" sz="1200" u="none" strike="noStrike" dirty="0">
                          <a:solidFill>
                            <a:srgbClr val="C00000"/>
                          </a:solidFill>
                          <a:effectLst/>
                        </a:rPr>
                        <a:t>Celulita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411701222"/>
                  </a:ext>
                </a:extLst>
              </a:tr>
              <a:tr h="217503">
                <a:tc>
                  <a:txBody>
                    <a:bodyPr/>
                    <a:lstStyle/>
                    <a:p>
                      <a:pPr lvl="1" algn="l" rtl="0" fontAlgn="ctr"/>
                      <a:r>
                        <a:rPr lang="ro" sz="1200" u="none" strike="noStrike" dirty="0">
                          <a:solidFill>
                            <a:srgbClr val="C00000"/>
                          </a:solidFill>
                          <a:effectLst/>
                        </a:rPr>
                        <a:t>Chickenpox</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02362693"/>
                  </a:ext>
                </a:extLst>
              </a:tr>
              <a:tr h="217503">
                <a:tc>
                  <a:txBody>
                    <a:bodyPr/>
                    <a:lstStyle/>
                    <a:p>
                      <a:pPr lvl="1" algn="l" rtl="0" fontAlgn="ctr"/>
                      <a:r>
                        <a:rPr lang="ro" sz="1200" u="none" strike="noStrike" dirty="0">
                          <a:solidFill>
                            <a:srgbClr val="C00000"/>
                          </a:solidFill>
                          <a:effectLst/>
                        </a:rPr>
                        <a:t>difterie</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123017141"/>
                  </a:ext>
                </a:extLst>
              </a:tr>
              <a:tr h="223793">
                <a:tc>
                  <a:txBody>
                    <a:bodyPr/>
                    <a:lstStyle/>
                    <a:p>
                      <a:pPr lvl="1" algn="l" rtl="0" fontAlgn="ctr"/>
                      <a:r>
                        <a:rPr lang="ro" sz="1200" u="none" strike="noStrike" dirty="0">
                          <a:solidFill>
                            <a:srgbClr val="C00000"/>
                          </a:solidFill>
                          <a:effectLst/>
                        </a:rPr>
                        <a:t>Eczema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dirty="0">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144039329"/>
                  </a:ext>
                </a:extLst>
              </a:tr>
              <a:tr h="217503">
                <a:tc>
                  <a:txBody>
                    <a:bodyPr/>
                    <a:lstStyle/>
                    <a:p>
                      <a:pPr lvl="1" algn="l" rtl="0" fontAlgn="ctr"/>
                      <a:r>
                        <a:rPr lang="ro" sz="1200" u="none" strike="noStrike" dirty="0">
                          <a:solidFill>
                            <a:srgbClr val="C00000"/>
                          </a:solidFill>
                          <a:effectLst/>
                        </a:rPr>
                        <a:t>Gonorrhea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771657367"/>
                  </a:ext>
                </a:extLst>
              </a:tr>
              <a:tr h="245773">
                <a:tc>
                  <a:txBody>
                    <a:bodyPr/>
                    <a:lstStyle/>
                    <a:p>
                      <a:pPr lvl="1" algn="l" rtl="0" fontAlgn="ctr"/>
                      <a:r>
                        <a:rPr lang="ro" sz="1200" u="none" strike="noStrike" dirty="0">
                          <a:solidFill>
                            <a:srgbClr val="C00000"/>
                          </a:solidFill>
                          <a:effectLst/>
                        </a:rPr>
                        <a:t>Boala mână-picior și aftoasă</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230809893"/>
                  </a:ext>
                </a:extLst>
              </a:tr>
              <a:tr h="227810">
                <a:tc>
                  <a:txBody>
                    <a:bodyPr/>
                    <a:lstStyle/>
                    <a:p>
                      <a:pPr lvl="1" algn="l" rtl="0" fontAlgn="ctr"/>
                      <a:r>
                        <a:rPr lang="ro" sz="1200" u="none" strike="noStrike" dirty="0">
                          <a:solidFill>
                            <a:srgbClr val="C00000"/>
                          </a:solidFill>
                          <a:effectLst/>
                        </a:rPr>
                        <a:t>Herpes simplex</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577299907"/>
                  </a:ext>
                </a:extLst>
              </a:tr>
              <a:tr h="227810">
                <a:tc>
                  <a:txBody>
                    <a:bodyPr/>
                    <a:lstStyle/>
                    <a:p>
                      <a:pPr lvl="1" algn="l" rtl="0" fontAlgn="ctr"/>
                      <a:r>
                        <a:rPr lang="ro" sz="1200" u="none" strike="noStrike" dirty="0">
                          <a:solidFill>
                            <a:srgbClr val="C00000"/>
                          </a:solidFill>
                          <a:effectLst/>
                        </a:rPr>
                        <a:t>Impetigo</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961853912"/>
                  </a:ext>
                </a:extLst>
              </a:tr>
              <a:tr h="247882">
                <a:tc>
                  <a:txBody>
                    <a:bodyPr/>
                    <a:lstStyle/>
                    <a:p>
                      <a:pPr lvl="1" algn="l" rtl="0" fontAlgn="ctr"/>
                      <a:r>
                        <a:rPr lang="ro" sz="1200" u="none" strike="noStrike" dirty="0">
                          <a:solidFill>
                            <a:srgbClr val="C00000"/>
                          </a:solidFill>
                          <a:effectLst/>
                        </a:rPr>
                        <a:t>Marburg</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34566097"/>
                  </a:ext>
                </a:extLst>
              </a:tr>
              <a:tr h="227810">
                <a:tc>
                  <a:txBody>
                    <a:bodyPr/>
                    <a:lstStyle/>
                    <a:p>
                      <a:pPr lvl="1" algn="l" rtl="0" fontAlgn="ctr"/>
                      <a:r>
                        <a:rPr lang="ro" sz="1200" u="none" strike="noStrike" dirty="0">
                          <a:solidFill>
                            <a:srgbClr val="C00000"/>
                          </a:solidFill>
                          <a:effectLst/>
                        </a:rPr>
                        <a:t>Rujeolă</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450505507"/>
                  </a:ext>
                </a:extLst>
              </a:tr>
              <a:tr h="227810">
                <a:tc>
                  <a:txBody>
                    <a:bodyPr/>
                    <a:lstStyle/>
                    <a:p>
                      <a:pPr lvl="1" algn="l" rtl="0" fontAlgn="ctr"/>
                      <a:r>
                        <a:rPr lang="ro" sz="1200" u="none" strike="noStrike" dirty="0">
                          <a:solidFill>
                            <a:srgbClr val="C00000"/>
                          </a:solidFill>
                          <a:effectLst/>
                        </a:rPr>
                        <a:t>Monkeypox</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66090629"/>
                  </a:ext>
                </a:extLst>
              </a:tr>
              <a:tr h="227810">
                <a:tc>
                  <a:txBody>
                    <a:bodyPr/>
                    <a:lstStyle/>
                    <a:p>
                      <a:pPr lvl="1" algn="l" rtl="0" fontAlgn="ctr"/>
                      <a:r>
                        <a:rPr lang="ro" sz="1200" u="none" strike="noStrike" dirty="0">
                          <a:solidFill>
                            <a:srgbClr val="C00000"/>
                          </a:solidFill>
                          <a:effectLst/>
                        </a:rPr>
                        <a:t>Prurigo nodularis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904254169"/>
                  </a:ext>
                </a:extLst>
              </a:tr>
              <a:tr h="227810">
                <a:tc>
                  <a:txBody>
                    <a:bodyPr/>
                    <a:lstStyle/>
                    <a:p>
                      <a:pPr lvl="1" algn="l" rtl="0" fontAlgn="ctr"/>
                      <a:r>
                        <a:rPr lang="ro" sz="1200" u="none" strike="noStrike" dirty="0">
                          <a:solidFill>
                            <a:srgbClr val="C00000"/>
                          </a:solidFill>
                          <a:effectLst/>
                        </a:rPr>
                        <a:t>Psoriazis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dirty="0">
                          <a:effectLst/>
                        </a:rPr>
                        <a:t>da</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2631713902"/>
                  </a:ext>
                </a:extLst>
              </a:tr>
              <a:tr h="227810">
                <a:tc>
                  <a:txBody>
                    <a:bodyPr/>
                    <a:lstStyle/>
                    <a:p>
                      <a:pPr lvl="1" algn="l" rtl="0" fontAlgn="ctr"/>
                      <a:r>
                        <a:rPr lang="ro" sz="1200" u="none" strike="noStrike" dirty="0">
                          <a:solidFill>
                            <a:srgbClr val="C00000"/>
                          </a:solidFill>
                          <a:effectLst/>
                        </a:rPr>
                        <a:t>Ringworm</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925934041"/>
                  </a:ext>
                </a:extLst>
              </a:tr>
              <a:tr h="227810">
                <a:tc>
                  <a:txBody>
                    <a:bodyPr/>
                    <a:lstStyle/>
                    <a:p>
                      <a:pPr lvl="1" algn="l" rtl="0" fontAlgn="ctr"/>
                      <a:r>
                        <a:rPr lang="ro" sz="1200" u="none" strike="noStrike" dirty="0">
                          <a:solidFill>
                            <a:srgbClr val="C00000"/>
                          </a:solidFill>
                          <a:effectLst/>
                        </a:rPr>
                        <a:t>Rosacea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766939026"/>
                  </a:ext>
                </a:extLst>
              </a:tr>
              <a:tr h="227810">
                <a:tc>
                  <a:txBody>
                    <a:bodyPr/>
                    <a:lstStyle/>
                    <a:p>
                      <a:pPr lvl="1" algn="l" rtl="0" fontAlgn="ctr"/>
                      <a:r>
                        <a:rPr lang="ro" sz="1200" u="none" strike="noStrike" dirty="0">
                          <a:solidFill>
                            <a:srgbClr val="C00000"/>
                          </a:solidFill>
                          <a:effectLst/>
                        </a:rPr>
                        <a:t>Rubella</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3790704490"/>
                  </a:ext>
                </a:extLst>
              </a:tr>
              <a:tr h="227810">
                <a:tc>
                  <a:txBody>
                    <a:bodyPr/>
                    <a:lstStyle/>
                    <a:p>
                      <a:pPr lvl="1" algn="l" rtl="0" fontAlgn="ctr"/>
                      <a:r>
                        <a:rPr lang="ro" sz="1200" u="none" strike="noStrike" dirty="0">
                          <a:solidFill>
                            <a:srgbClr val="C00000"/>
                          </a:solidFill>
                          <a:effectLst/>
                        </a:rPr>
                        <a:t>Șindrilă</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544185268"/>
                  </a:ext>
                </a:extLst>
              </a:tr>
              <a:tr h="227810">
                <a:tc>
                  <a:txBody>
                    <a:bodyPr/>
                    <a:lstStyle/>
                    <a:p>
                      <a:pPr lvl="1" algn="l" rtl="0" fontAlgn="ctr"/>
                      <a:r>
                        <a:rPr lang="ro" sz="1200" u="none" strike="noStrike" dirty="0">
                          <a:solidFill>
                            <a:srgbClr val="C00000"/>
                          </a:solidFill>
                          <a:effectLst/>
                        </a:rPr>
                        <a:t>Sifilis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823486789"/>
                  </a:ext>
                </a:extLst>
              </a:tr>
              <a:tr h="227810">
                <a:tc>
                  <a:txBody>
                    <a:bodyPr/>
                    <a:lstStyle/>
                    <a:p>
                      <a:pPr lvl="1" algn="l" rtl="0" fontAlgn="ctr"/>
                      <a:r>
                        <a:rPr lang="ro" sz="1200" b="0" i="0" u="none" strike="noStrike" dirty="0">
                          <a:solidFill>
                            <a:srgbClr val="C00000"/>
                          </a:solidFill>
                          <a:effectLst/>
                          <a:latin typeface="Calibri" panose="020F0502020204030204" pitchFamily="34" charset="0"/>
                        </a:rPr>
                        <a:t>Vibrio vulnificus</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b="0" i="0" u="none" strike="noStrike">
                          <a:solidFill>
                            <a:srgbClr val="414841"/>
                          </a:solidFill>
                          <a:effectLst/>
                          <a:latin typeface="Calibri" panose="020F0502020204030204" pitchFamily="34" charset="0"/>
                        </a:rPr>
                        <a:t>Nu</a:t>
                      </a:r>
                      <a:endParaRPr lang="en-IE" sz="1200" b="0" i="0" u="none" strike="noStrike" dirty="0">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b="0" i="0" u="none" strike="noStrike">
                          <a:solidFill>
                            <a:srgbClr val="414841"/>
                          </a:solidFill>
                          <a:effectLst/>
                          <a:latin typeface="Calibri" panose="020F0502020204030204" pitchFamily="34" charset="0"/>
                        </a:rPr>
                        <a:t>da</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4070233518"/>
                  </a:ext>
                </a:extLst>
              </a:tr>
              <a:tr h="227810">
                <a:tc>
                  <a:txBody>
                    <a:bodyPr/>
                    <a:lstStyle/>
                    <a:p>
                      <a:pPr lvl="1" algn="l" rtl="0" fontAlgn="ctr"/>
                      <a:r>
                        <a:rPr lang="ro" sz="1200" u="none" strike="noStrike" dirty="0">
                          <a:solidFill>
                            <a:srgbClr val="C00000"/>
                          </a:solidFill>
                          <a:effectLst/>
                        </a:rPr>
                        <a:t>Negii virali</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da</a:t>
                      </a:r>
                      <a:endParaRPr lang="en-IE" sz="1200" b="0" i="0" u="none" strike="noStrike">
                        <a:solidFill>
                          <a:srgbClr val="414841"/>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a:t>
                      </a:r>
                      <a:endParaRPr lang="en-IE" sz="1200" b="0" i="0" u="none" strike="noStrike" dirty="0">
                        <a:solidFill>
                          <a:srgbClr val="414841"/>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25354785"/>
                  </a:ext>
                </a:extLst>
              </a:tr>
              <a:tr h="227810">
                <a:tc>
                  <a:txBody>
                    <a:bodyPr/>
                    <a:lstStyle/>
                    <a:p>
                      <a:pPr lvl="1" algn="l" rtl="0" fontAlgn="ctr"/>
                      <a:r>
                        <a:rPr lang="ro" sz="1200" u="none" strike="noStrike" dirty="0">
                          <a:solidFill>
                            <a:srgbClr val="C00000"/>
                          </a:solidFill>
                          <a:effectLst/>
                        </a:rPr>
                        <a:t>Vitiligo</a:t>
                      </a:r>
                      <a:endParaRPr lang="en-IE" sz="1200" b="0" i="0" u="none" strike="noStrike" dirty="0">
                        <a:solidFill>
                          <a:srgbClr val="C00000"/>
                        </a:solidFill>
                        <a:effectLst/>
                        <a:latin typeface="Calibri" panose="020F0502020204030204" pitchFamily="34" charset="0"/>
                      </a:endParaRPr>
                    </a:p>
                  </a:txBody>
                  <a:tcPr marL="5710" marR="5710" marT="5710" marB="0" anchor="ctr"/>
                </a:tc>
                <a:tc>
                  <a:txBody>
                    <a:bodyPr/>
                    <a:lstStyle/>
                    <a:p>
                      <a:pPr algn="ctr" rtl="0" fontAlgn="ctr"/>
                      <a:r>
                        <a:rPr lang="ro" sz="1200" u="none" strike="noStrike">
                          <a:effectLst/>
                        </a:rPr>
                        <a:t>Nu</a:t>
                      </a:r>
                      <a:endParaRPr lang="en-IE" sz="1200" b="0" i="0" u="none" strike="noStrike">
                        <a:solidFill>
                          <a:srgbClr val="0F2940"/>
                        </a:solidFill>
                        <a:effectLst/>
                        <a:latin typeface="Calibri" panose="020F0502020204030204" pitchFamily="34" charset="0"/>
                      </a:endParaRPr>
                    </a:p>
                  </a:txBody>
                  <a:tcPr marL="5710" marR="5710" marT="5710" marB="0" anchor="ctr"/>
                </a:tc>
                <a:tc>
                  <a:txBody>
                    <a:bodyPr/>
                    <a:lstStyle/>
                    <a:p>
                      <a:pPr algn="ctr" rtl="0" fontAlgn="ctr"/>
                      <a:r>
                        <a:rPr lang="ro" sz="1200" u="none" strike="noStrike" dirty="0">
                          <a:effectLst/>
                        </a:rPr>
                        <a:t>Nu</a:t>
                      </a:r>
                      <a:endParaRPr lang="en-IE" sz="1200" b="0" i="0" u="none" strike="noStrike" dirty="0">
                        <a:solidFill>
                          <a:srgbClr val="0F2940"/>
                        </a:solidFill>
                        <a:effectLst/>
                        <a:latin typeface="Calibri" panose="020F0502020204030204" pitchFamily="34" charset="0"/>
                      </a:endParaRPr>
                    </a:p>
                  </a:txBody>
                  <a:tcPr marL="5710" marR="5710" marT="5710" marB="0" anchor="ctr"/>
                </a:tc>
                <a:extLst>
                  <a:ext uri="{0D108BD9-81ED-4DB2-BD59-A6C34878D82A}">
                    <a16:rowId xmlns:a16="http://schemas.microsoft.com/office/drawing/2014/main" val="106397475"/>
                  </a:ext>
                </a:extLst>
              </a:tr>
            </a:tbl>
          </a:graphicData>
        </a:graphic>
      </p:graphicFrame>
      <p:sp>
        <p:nvSpPr>
          <p:cNvPr id="6" name="TextBox 5">
            <a:extLst>
              <a:ext uri="{FF2B5EF4-FFF2-40B4-BE49-F238E27FC236}">
                <a16:creationId xmlns:a16="http://schemas.microsoft.com/office/drawing/2014/main" id="{3EA195FD-2678-E5B2-48DE-FFA6CD56F218}"/>
              </a:ext>
            </a:extLst>
          </p:cNvPr>
          <p:cNvSpPr txBox="1"/>
          <p:nvPr/>
        </p:nvSpPr>
        <p:spPr>
          <a:xfrm>
            <a:off x="6500998" y="6060457"/>
            <a:ext cx="5539893" cy="276999"/>
          </a:xfrm>
          <a:prstGeom prst="rect">
            <a:avLst/>
          </a:prstGeom>
          <a:noFill/>
        </p:spPr>
        <p:txBody>
          <a:bodyPr wrap="square" rtlCol="0">
            <a:spAutoFit/>
          </a:bodyPr>
          <a:lstStyle/>
          <a:p>
            <a:pPr algn="ctr" rtl="0"/>
            <a:r>
              <a:rPr lang="ro" sz="1200" i="1" dirty="0">
                <a:solidFill>
                  <a:srgbClr val="0070C0"/>
                </a:solidFill>
                <a:cs typeface="Arial" panose="020B0604020202020204" pitchFamily="34" charset="0"/>
              </a:rPr>
              <a:t>Tabelul 5. Starea actuală a dezvoltării vaccinurilor împotriva bolilor dermatologice  </a:t>
            </a:r>
            <a:endParaRPr lang="en-IE" sz="1200" i="1" dirty="0">
              <a:solidFill>
                <a:srgbClr val="0070C0"/>
              </a:solidFill>
            </a:endParaRPr>
          </a:p>
        </p:txBody>
      </p:sp>
    </p:spTree>
    <p:extLst>
      <p:ext uri="{BB962C8B-B14F-4D97-AF65-F5344CB8AC3E}">
        <p14:creationId xmlns:p14="http://schemas.microsoft.com/office/powerpoint/2010/main" val="3976377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a:bodyPr>
          <a:lstStyle/>
          <a:p>
            <a:pPr algn="ctr" rtl="0"/>
            <a:r>
              <a:rPr lang="ro" sz="2800" dirty="0" smtClean="0">
                <a:solidFill>
                  <a:schemeClr val="tx1"/>
                </a:solidFill>
              </a:rPr>
              <a:t>Mesaje </a:t>
            </a:r>
            <a:r>
              <a:rPr lang="ro" sz="2800" dirty="0">
                <a:solidFill>
                  <a:schemeClr val="tx1"/>
                </a:solidFill>
              </a:rPr>
              <a:t>cheie</a:t>
            </a:r>
            <a:endParaRPr lang="hu-HU" sz="2800" dirty="0">
              <a:solidFill>
                <a:schemeClr val="tx1"/>
              </a:solidFill>
            </a:endParaRPr>
          </a:p>
        </p:txBody>
      </p:sp>
      <p:sp>
        <p:nvSpPr>
          <p:cNvPr id="3" name="Tartalom helye 2"/>
          <p:cNvSpPr>
            <a:spLocks noGrp="1"/>
          </p:cNvSpPr>
          <p:nvPr>
            <p:ph idx="1"/>
          </p:nvPr>
        </p:nvSpPr>
        <p:spPr>
          <a:xfrm>
            <a:off x="291000" y="774000"/>
            <a:ext cx="11475000" cy="5625000"/>
          </a:xfrm>
        </p:spPr>
        <p:txBody>
          <a:bodyPr rtlCol="0">
            <a:normAutofit/>
          </a:bodyPr>
          <a:lstStyle/>
          <a:p>
            <a:pPr algn="just"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Majoritatea (89%, 41/46) bolilor alergice și bolile dermatologice majore discutate sunt afectate de schimbările climatice în diferite moduri și din mai multe motive.</a:t>
            </a:r>
          </a:p>
          <a:p>
            <a:pPr algn="just"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Toate cele 10 principale pericole antropogene privind schimbările climatice provoacă agravarea acestor boli într-o măsură mai mare sau mai mică. Acestea sunt: încălzirea, valurile de căldură, incendiile, inundațiile, furtunile, precipitațiile, creșterea nivelului </a:t>
            </a:r>
            <a:r>
              <a:rPr lang="ro" sz="1600" dirty="0" smtClean="0">
                <a:solidFill>
                  <a:schemeClr val="tx1"/>
                </a:solidFill>
              </a:rPr>
              <a:t>mării, schimbarea </a:t>
            </a:r>
            <a:r>
              <a:rPr lang="ro" sz="1600" dirty="0">
                <a:solidFill>
                  <a:schemeClr val="tx1"/>
                </a:solidFill>
              </a:rPr>
              <a:t>naturală a acoperirii terenurilor, seceta și schimbările climatice oceanice. În multe cazuri, mai mult de un pericol are rol într-o anumită boală.</a:t>
            </a:r>
          </a:p>
          <a:p>
            <a:pPr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S-a demonstrat sau se estimează că efectele schimbărilor climatice duc la modificări ale incidenței bolii, severității, frecvenței/duratei sezoniere și/sau intervalului geografic.</a:t>
            </a:r>
          </a:p>
          <a:p>
            <a:pPr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Pentru bolile alergice, principalii factori agravanți atribuiți schimbărilor climatice sunt: poluarea aerului, aeroalergenii biologici (polen etc.) și creșterea temperaturii și umidității.</a:t>
            </a:r>
          </a:p>
          <a:p>
            <a:pPr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Pentru bolile cutanate inflamatorii cronice, factorii agravanți majori atribuiți schimbărilor climatice sunt: creșterea temperaturii, umidității și expunerii la UVR, inundații, furtuni și efecte psihologice datorate dezastrelor naturale.</a:t>
            </a:r>
          </a:p>
          <a:p>
            <a:pPr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Pentru bolile dermatologice infecțioase, principalii factori agravanți atribuiți schimbărilor climatice sunt: creșterea temperaturii și umidității, inundațiile și migrația umană cauzată de schimbările climatice.</a:t>
            </a:r>
          </a:p>
          <a:p>
            <a:pPr rtl="0">
              <a:lnSpc>
                <a:spcPct val="120000"/>
              </a:lnSpc>
              <a:spcBef>
                <a:spcPts val="600"/>
              </a:spcBef>
              <a:spcAft>
                <a:spcPts val="300"/>
              </a:spcAft>
              <a:buClr>
                <a:srgbClr val="00B050"/>
              </a:buClr>
              <a:buFont typeface="Wingdings" panose="05000000000000000000" pitchFamily="2" charset="2"/>
              <a:buChar char="Ø"/>
            </a:pPr>
            <a:r>
              <a:rPr lang="ro" sz="1600" dirty="0">
                <a:solidFill>
                  <a:schemeClr val="tx1"/>
                </a:solidFill>
              </a:rPr>
              <a:t>Pentru bolile maligne ale pielii, principalii factori agravanți atribuiți schimbărilor climatice sunt: expunerea excesivă la UVR și poluarea aerului cu nanoparticule.</a:t>
            </a:r>
            <a:endParaRPr lang="en-IE" sz="1600" dirty="0">
              <a:solidFill>
                <a:schemeClr val="tx1"/>
              </a:solidFill>
            </a:endParaRPr>
          </a:p>
          <a:p>
            <a:pPr rtl="0">
              <a:buClr>
                <a:srgbClr val="00B050"/>
              </a:buClr>
              <a:buFont typeface="Wingdings" panose="05000000000000000000" pitchFamily="2" charset="2"/>
              <a:buChar char="Ø"/>
            </a:pPr>
            <a:endParaRPr lang="en-GB" sz="2000" dirty="0">
              <a:solidFill>
                <a:schemeClr val="tx1"/>
              </a:solidFill>
            </a:endParaRPr>
          </a:p>
        </p:txBody>
      </p:sp>
    </p:spTree>
    <p:extLst>
      <p:ext uri="{BB962C8B-B14F-4D97-AF65-F5344CB8AC3E}">
        <p14:creationId xmlns:p14="http://schemas.microsoft.com/office/powerpoint/2010/main" val="4573900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1000" y="774000"/>
            <a:ext cx="11610000" cy="5641191"/>
          </a:xfrm>
        </p:spPr>
        <p:txBody>
          <a:bodyPr rtlCol="0">
            <a:normAutofit lnSpcReduction="10000"/>
          </a:bodyPr>
          <a:lstStyle/>
          <a:p>
            <a:pPr rtl="0">
              <a:lnSpc>
                <a:spcPct val="120000"/>
              </a:lnSpc>
              <a:spcAft>
                <a:spcPts val="500"/>
              </a:spcAft>
              <a:buClr>
                <a:srgbClr val="00B050"/>
              </a:buClr>
              <a:buFont typeface="Wingdings" panose="05000000000000000000" pitchFamily="2" charset="2"/>
              <a:buChar char="Ø"/>
            </a:pPr>
            <a:r>
              <a:rPr lang="ro" sz="2000" dirty="0">
                <a:solidFill>
                  <a:schemeClr val="tx1"/>
                </a:solidFill>
              </a:rPr>
              <a:t>Există adesea o interacțiune complexă între aceste diferite pericole climatice și cauzele/factorii declanșatori ai anumitor boli.</a:t>
            </a:r>
          </a:p>
          <a:p>
            <a:pPr rtl="0">
              <a:lnSpc>
                <a:spcPct val="120000"/>
              </a:lnSpc>
              <a:buClr>
                <a:srgbClr val="00B050"/>
              </a:buClr>
              <a:buFont typeface="Wingdings" panose="05000000000000000000" pitchFamily="2" charset="2"/>
              <a:buChar char="Ø"/>
            </a:pPr>
            <a:r>
              <a:rPr lang="ro" sz="2000" dirty="0">
                <a:solidFill>
                  <a:schemeClr val="tx1"/>
                </a:solidFill>
              </a:rPr>
              <a:t>Prevenirea și atenuarea alergiilor și a bolilor dermatologice agravate de schimbările climatice depinde de metodele de control ambiental, societal și tehnologic, cum ar fi:</a:t>
            </a:r>
          </a:p>
          <a:p>
            <a:pPr marL="914400" lvl="1" indent="-457200" rtl="0">
              <a:lnSpc>
                <a:spcPct val="110000"/>
              </a:lnSpc>
              <a:spcAft>
                <a:spcPts val="500"/>
              </a:spcAft>
              <a:buClr>
                <a:srgbClr val="FF0000"/>
              </a:buClr>
              <a:buFont typeface="+mj-lt"/>
              <a:buAutoNum type="arabicPeriod"/>
            </a:pPr>
            <a:r>
              <a:rPr lang="ro" sz="1800" dirty="0">
                <a:solidFill>
                  <a:schemeClr val="tx1"/>
                </a:solidFill>
              </a:rPr>
              <a:t>Managementul/controlul strict al florei din zonele foarte populate și al celor adiacente.</a:t>
            </a:r>
          </a:p>
          <a:p>
            <a:pPr marL="914400" lvl="1" indent="-457200" rtl="0">
              <a:lnSpc>
                <a:spcPct val="110000"/>
              </a:lnSpc>
              <a:spcAft>
                <a:spcPts val="500"/>
              </a:spcAft>
              <a:buClr>
                <a:srgbClr val="FF0000"/>
              </a:buClr>
              <a:buFont typeface="+mj-lt"/>
              <a:buAutoNum type="arabicPeriod"/>
            </a:pPr>
            <a:r>
              <a:rPr lang="ro" sz="1800" dirty="0">
                <a:solidFill>
                  <a:schemeClr val="tx1"/>
                </a:solidFill>
              </a:rPr>
              <a:t>Eliminarea din mediile urbane a surselor de poluare a aerului cauzate de combustii.</a:t>
            </a:r>
          </a:p>
          <a:p>
            <a:pPr marL="914400" lvl="1" indent="-457200" rtl="0">
              <a:lnSpc>
                <a:spcPct val="110000"/>
              </a:lnSpc>
              <a:spcAft>
                <a:spcPts val="500"/>
              </a:spcAft>
              <a:buClr>
                <a:srgbClr val="FF0000"/>
              </a:buClr>
              <a:buFont typeface="+mj-lt"/>
              <a:buAutoNum type="arabicPeriod"/>
            </a:pPr>
            <a:r>
              <a:rPr lang="ro" sz="1800" dirty="0">
                <a:solidFill>
                  <a:schemeClr val="tx1"/>
                </a:solidFill>
              </a:rPr>
              <a:t>Supravegherea, gestionarea și controlul vegetației în zonele rurale pentru a preveni incendiile de vegetație.</a:t>
            </a:r>
          </a:p>
          <a:p>
            <a:pPr marL="914400" lvl="1" indent="-457200" rtl="0">
              <a:lnSpc>
                <a:spcPct val="110000"/>
              </a:lnSpc>
              <a:spcAft>
                <a:spcPts val="500"/>
              </a:spcAft>
              <a:buClr>
                <a:srgbClr val="FF0000"/>
              </a:buClr>
              <a:buFont typeface="+mj-lt"/>
              <a:buAutoNum type="arabicPeriod"/>
            </a:pPr>
            <a:r>
              <a:rPr lang="ro" sz="1800" dirty="0">
                <a:solidFill>
                  <a:schemeClr val="tx1"/>
                </a:solidFill>
              </a:rPr>
              <a:t>Implementarea măsurilor de gestionare și reducere a inundațiilor.</a:t>
            </a:r>
          </a:p>
          <a:p>
            <a:pPr marL="914400" lvl="1" indent="-457200" rtl="0">
              <a:lnSpc>
                <a:spcPct val="110000"/>
              </a:lnSpc>
              <a:spcAft>
                <a:spcPts val="500"/>
              </a:spcAft>
              <a:buClr>
                <a:srgbClr val="FF0000"/>
              </a:buClr>
              <a:buFont typeface="+mj-lt"/>
              <a:buAutoNum type="arabicPeriod"/>
            </a:pPr>
            <a:r>
              <a:rPr lang="ro" sz="1800" dirty="0">
                <a:solidFill>
                  <a:schemeClr val="tx1"/>
                </a:solidFill>
              </a:rPr>
              <a:t>Creșterea gradului de conștientizare a publicului cu privire la cauzele, prevenirea și tratamentul  alergiilor și bolilor dermatologice.</a:t>
            </a:r>
          </a:p>
          <a:p>
            <a:pPr marL="914400" lvl="1" indent="-457200" rtl="0">
              <a:lnSpc>
                <a:spcPct val="110000"/>
              </a:lnSpc>
              <a:spcAft>
                <a:spcPts val="500"/>
              </a:spcAft>
              <a:buClr>
                <a:srgbClr val="FF0000"/>
              </a:buClr>
              <a:buFont typeface="+mj-lt"/>
              <a:buAutoNum type="arabicPeriod"/>
            </a:pPr>
            <a:r>
              <a:rPr lang="ro" sz="1800" dirty="0">
                <a:solidFill>
                  <a:schemeClr val="tx1"/>
                </a:solidFill>
                <a:cs typeface="Arial" panose="020B0604020202020204" pitchFamily="34" charset="0"/>
              </a:rPr>
              <a:t>Controlul eficient ale călătoriilor și persoanelor care migrează/călătoresc din zone cu boli infecțioase endemice ale pielii.</a:t>
            </a:r>
          </a:p>
          <a:p>
            <a:pPr marL="914400" lvl="1" indent="-457200" rtl="0">
              <a:lnSpc>
                <a:spcPct val="110000"/>
              </a:lnSpc>
              <a:spcAft>
                <a:spcPts val="500"/>
              </a:spcAft>
              <a:buClr>
                <a:srgbClr val="FF0000"/>
              </a:buClr>
              <a:buFont typeface="+mj-lt"/>
              <a:buAutoNum type="arabicPeriod"/>
            </a:pPr>
            <a:r>
              <a:rPr lang="ro" sz="1800" dirty="0">
                <a:solidFill>
                  <a:schemeClr val="tx1"/>
                </a:solidFill>
                <a:cs typeface="Arial" panose="020B0604020202020204" pitchFamily="34" charset="0"/>
              </a:rPr>
              <a:t>Metode automate de monitorizare și modele atmosferice predictive îmbunătățite pentru aeroalergeni.</a:t>
            </a:r>
            <a:endParaRPr lang="en-GB" sz="1800" dirty="0">
              <a:solidFill>
                <a:schemeClr val="tx1"/>
              </a:solidFill>
            </a:endParaRPr>
          </a:p>
          <a:p>
            <a:pPr marL="914400" lvl="1" indent="-457200" rtl="0">
              <a:lnSpc>
                <a:spcPct val="110000"/>
              </a:lnSpc>
              <a:spcAft>
                <a:spcPts val="500"/>
              </a:spcAft>
              <a:buClr>
                <a:srgbClr val="FF0000"/>
              </a:buClr>
              <a:buFont typeface="+mj-lt"/>
              <a:buAutoNum type="arabicPeriod"/>
            </a:pPr>
            <a:r>
              <a:rPr lang="ro" sz="1800" dirty="0">
                <a:solidFill>
                  <a:schemeClr val="tx1"/>
                </a:solidFill>
              </a:rPr>
              <a:t>Dezvoltarea imunoterapiilor specifice alergenilor, a bacterioterapiilor și a vaccinurilor</a:t>
            </a:r>
            <a:r>
              <a:rPr lang="ro" sz="1800" dirty="0" smtClean="0">
                <a:solidFill>
                  <a:schemeClr val="tx1"/>
                </a:solidFill>
              </a:rPr>
              <a:t>.</a:t>
            </a:r>
            <a:endParaRPr lang="en-GB" sz="2000" dirty="0">
              <a:solidFill>
                <a:schemeClr val="tx1"/>
              </a:solidFill>
            </a:endParaRPr>
          </a:p>
        </p:txBody>
      </p:sp>
      <p:sp>
        <p:nvSpPr>
          <p:cNvPr id="4" name="Cím 1"/>
          <p:cNvSpPr>
            <a:spLocks noGrp="1"/>
          </p:cNvSpPr>
          <p:nvPr>
            <p:ph type="title"/>
          </p:nvPr>
        </p:nvSpPr>
        <p:spPr>
          <a:xfrm>
            <a:off x="2230310" y="118174"/>
            <a:ext cx="7894175" cy="549635"/>
          </a:xfrm>
        </p:spPr>
        <p:txBody>
          <a:bodyPr rtlCol="0">
            <a:normAutofit/>
          </a:bodyPr>
          <a:lstStyle/>
          <a:p>
            <a:pPr algn="ctr" rtl="0"/>
            <a:r>
              <a:rPr lang="ro" sz="2800" dirty="0" smtClean="0">
                <a:solidFill>
                  <a:schemeClr val="tx1"/>
                </a:solidFill>
              </a:rPr>
              <a:t>Mesaje </a:t>
            </a:r>
            <a:r>
              <a:rPr lang="ro" sz="2800" dirty="0">
                <a:solidFill>
                  <a:schemeClr val="tx1"/>
                </a:solidFill>
              </a:rPr>
              <a:t>cheie</a:t>
            </a:r>
            <a:endParaRPr lang="hu-HU" sz="2800" dirty="0">
              <a:solidFill>
                <a:schemeClr val="tx1"/>
              </a:solidFill>
            </a:endParaRPr>
          </a:p>
        </p:txBody>
      </p:sp>
    </p:spTree>
    <p:extLst>
      <p:ext uri="{BB962C8B-B14F-4D97-AF65-F5344CB8AC3E}">
        <p14:creationId xmlns:p14="http://schemas.microsoft.com/office/powerpoint/2010/main" val="2737249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230310" y="118174"/>
            <a:ext cx="7894175" cy="549635"/>
          </a:xfrm>
        </p:spPr>
        <p:txBody>
          <a:bodyPr rtlCol="0">
            <a:normAutofit fontScale="90000"/>
          </a:bodyPr>
          <a:lstStyle/>
          <a:p>
            <a:pPr algn="ctr" rtl="0"/>
            <a:r>
              <a:rPr lang="ro" sz="2800" dirty="0" smtClean="0">
                <a:solidFill>
                  <a:schemeClr val="tx1"/>
                </a:solidFill>
                <a:cs typeface="Arial" panose="020B0604020202020204" pitchFamily="34" charset="0"/>
              </a:rPr>
              <a:t>Prezentare </a:t>
            </a:r>
            <a:r>
              <a:rPr lang="ro" sz="2800" dirty="0">
                <a:solidFill>
                  <a:schemeClr val="tx1"/>
                </a:solidFill>
                <a:cs typeface="Arial" panose="020B0604020202020204" pitchFamily="34" charset="0"/>
              </a:rPr>
              <a:t>generală a alergiilor și bolilor dermatologice</a:t>
            </a:r>
            <a:endParaRPr lang="hu-HU" sz="2800" dirty="0">
              <a:solidFill>
                <a:schemeClr val="tx1"/>
              </a:solidFill>
            </a:endParaRPr>
          </a:p>
        </p:txBody>
      </p:sp>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73283" y="819000"/>
            <a:ext cx="6657717" cy="3149999"/>
          </a:xfrm>
        </p:spPr>
        <p:txBody>
          <a:bodyPr rtlCol="0">
            <a:normAutofit/>
          </a:bodyPr>
          <a:lstStyle/>
          <a:p>
            <a:pPr marL="0" indent="0" algn="just" rtl="0">
              <a:lnSpc>
                <a:spcPct val="110000"/>
              </a:lnSpc>
              <a:buNone/>
            </a:pPr>
            <a:r>
              <a:rPr lang="ro" sz="1800" u="sng" dirty="0" smtClean="0">
                <a:solidFill>
                  <a:srgbClr val="0070C0"/>
                </a:solidFill>
              </a:rPr>
              <a:t>Considerații </a:t>
            </a:r>
            <a:r>
              <a:rPr lang="ro" sz="1800" u="sng" dirty="0">
                <a:solidFill>
                  <a:srgbClr val="0070C0"/>
                </a:solidFill>
              </a:rPr>
              <a:t>generale</a:t>
            </a:r>
          </a:p>
          <a:p>
            <a:pPr marL="0" indent="0" algn="just" rtl="0">
              <a:lnSpc>
                <a:spcPct val="110000"/>
              </a:lnSpc>
              <a:buNone/>
            </a:pPr>
            <a:r>
              <a:rPr lang="ro" sz="1800" dirty="0">
                <a:solidFill>
                  <a:schemeClr val="tx1"/>
                </a:solidFill>
              </a:rPr>
              <a:t>Bolile alergice sunt un grup de tulburări mediate imun cauzate în principal de o reacție imunologică dependentă de IgE (imunoglobulină) la un antigen de mediu inofensiv (alergen). </a:t>
            </a:r>
          </a:p>
        </p:txBody>
      </p:sp>
      <p:sp>
        <p:nvSpPr>
          <p:cNvPr id="5" name="TextBox 4">
            <a:extLst>
              <a:ext uri="{FF2B5EF4-FFF2-40B4-BE49-F238E27FC236}">
                <a16:creationId xmlns:a16="http://schemas.microsoft.com/office/drawing/2014/main" id="{960478E0-E700-8D8E-6C6B-E8BD2B7D7E62}"/>
              </a:ext>
            </a:extLst>
          </p:cNvPr>
          <p:cNvSpPr txBox="1"/>
          <p:nvPr/>
        </p:nvSpPr>
        <p:spPr>
          <a:xfrm>
            <a:off x="6276001" y="5004000"/>
            <a:ext cx="5683112" cy="701731"/>
          </a:xfrm>
          <a:prstGeom prst="rect">
            <a:avLst/>
          </a:prstGeom>
          <a:noFill/>
        </p:spPr>
        <p:txBody>
          <a:bodyPr wrap="square" rtlCol="0">
            <a:spAutoFit/>
          </a:bodyPr>
          <a:lstStyle/>
          <a:p>
            <a:pPr marL="0" marR="0" lvl="0" indent="0" algn="just"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lang="ro" b="0" i="0" u="none" strike="noStrike" kern="1200" cap="none" spc="0" normalizeH="0" noProof="0" dirty="0">
                <a:ln>
                  <a:noFill/>
                </a:ln>
                <a:solidFill>
                  <a:srgbClr val="0070C0"/>
                </a:solidFill>
                <a:effectLst/>
                <a:uLnTx/>
                <a:uFillTx/>
                <a:latin typeface="Calibri" panose="020F0502020204030204"/>
                <a:ea typeface="+mn-ea"/>
                <a:cs typeface="+mn-cs"/>
              </a:rPr>
              <a:t>Bolile dermatologice</a:t>
            </a:r>
            <a:r>
              <a:rPr lang="ro" b="0" i="0" u="none" strike="noStrike" kern="1200" cap="none" spc="0" normalizeH="0" noProof="0" dirty="0">
                <a:ln>
                  <a:noFill/>
                </a:ln>
                <a:effectLst/>
                <a:uLnTx/>
                <a:uFillTx/>
                <a:latin typeface="Calibri" panose="020F0502020204030204"/>
                <a:ea typeface="+mn-ea"/>
                <a:cs typeface="+mn-cs"/>
              </a:rPr>
              <a:t> includ toate afecțiunile care irită sau dăunează pielii, precum și cancerul de piele. </a:t>
            </a:r>
          </a:p>
        </p:txBody>
      </p:sp>
      <p:pic>
        <p:nvPicPr>
          <p:cNvPr id="6" name="Picture 5">
            <a:extLst>
              <a:ext uri="{FF2B5EF4-FFF2-40B4-BE49-F238E27FC236}">
                <a16:creationId xmlns:a16="http://schemas.microsoft.com/office/drawing/2014/main" id="{634BCAB6-0CC3-9291-E26C-9E134D616EDC}"/>
              </a:ext>
            </a:extLst>
          </p:cNvPr>
          <p:cNvPicPr>
            <a:picLocks noChangeAspect="1"/>
          </p:cNvPicPr>
          <p:nvPr/>
        </p:nvPicPr>
        <p:blipFill>
          <a:blip r:embed="rId2"/>
          <a:stretch>
            <a:fillRect/>
          </a:stretch>
        </p:blipFill>
        <p:spPr>
          <a:xfrm>
            <a:off x="7484409" y="728999"/>
            <a:ext cx="4492421" cy="3510001"/>
          </a:xfrm>
          <a:prstGeom prst="rect">
            <a:avLst/>
          </a:prstGeom>
        </p:spPr>
      </p:pic>
      <p:pic>
        <p:nvPicPr>
          <p:cNvPr id="7" name="Picture 6">
            <a:extLst>
              <a:ext uri="{FF2B5EF4-FFF2-40B4-BE49-F238E27FC236}">
                <a16:creationId xmlns:a16="http://schemas.microsoft.com/office/drawing/2014/main" id="{25AA7FAD-8924-79AF-8D0A-7BE13FFD4A6A}"/>
              </a:ext>
            </a:extLst>
          </p:cNvPr>
          <p:cNvPicPr>
            <a:picLocks noChangeAspect="1"/>
          </p:cNvPicPr>
          <p:nvPr/>
        </p:nvPicPr>
        <p:blipFill>
          <a:blip r:embed="rId3"/>
          <a:stretch>
            <a:fillRect/>
          </a:stretch>
        </p:blipFill>
        <p:spPr>
          <a:xfrm>
            <a:off x="599313" y="2807204"/>
            <a:ext cx="5136687" cy="3400445"/>
          </a:xfrm>
          <a:prstGeom prst="rect">
            <a:avLst/>
          </a:prstGeom>
        </p:spPr>
      </p:pic>
    </p:spTree>
    <p:extLst>
      <p:ext uri="{BB962C8B-B14F-4D97-AF65-F5344CB8AC3E}">
        <p14:creationId xmlns:p14="http://schemas.microsoft.com/office/powerpoint/2010/main" val="36233163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dirty="0" smtClean="0">
                <a:solidFill>
                  <a:schemeClr val="tx1"/>
                </a:solidFill>
              </a:rPr>
              <a:t>Lecturi </a:t>
            </a:r>
            <a:r>
              <a:rPr lang="ro" sz="2800" dirty="0">
                <a:solidFill>
                  <a:schemeClr val="tx1"/>
                </a:solidFill>
              </a:rPr>
              <a:t>recomandate pentru această lecție </a:t>
            </a:r>
            <a:endParaRPr lang="hu-HU" sz="2800" dirty="0">
              <a:solidFill>
                <a:schemeClr val="tx1"/>
              </a:solidFill>
            </a:endParaRPr>
          </a:p>
        </p:txBody>
      </p:sp>
      <p:sp>
        <p:nvSpPr>
          <p:cNvPr id="3" name="Tartalom helye 2"/>
          <p:cNvSpPr>
            <a:spLocks noGrp="1"/>
          </p:cNvSpPr>
          <p:nvPr>
            <p:ph idx="1"/>
          </p:nvPr>
        </p:nvSpPr>
        <p:spPr>
          <a:xfrm>
            <a:off x="426000" y="1314000"/>
            <a:ext cx="11663330" cy="4991672"/>
          </a:xfrm>
        </p:spPr>
        <p:txBody>
          <a:bodyPr rtlCol="0">
            <a:normAutofit/>
          </a:bodyPr>
          <a:lstStyle/>
          <a:p>
            <a:pPr marL="457200" indent="-457200" rtl="0">
              <a:lnSpc>
                <a:spcPct val="120000"/>
              </a:lnSpc>
              <a:spcAft>
                <a:spcPts val="1000"/>
              </a:spcAft>
              <a:buClr>
                <a:srgbClr val="00B050"/>
              </a:buClr>
              <a:buFont typeface="+mj-lt"/>
              <a:buAutoNum type="arabicPeriod"/>
            </a:pPr>
            <a:r>
              <a:rPr lang="ro" sz="2000" dirty="0">
                <a:solidFill>
                  <a:schemeClr val="tx1"/>
                </a:solidFill>
              </a:rPr>
              <a:t>G. D'Amato și L. Cecchi, „Efectele schimbărilor climatice asupra factorilor de mediu în bolile alergice respiratorii”, Alergie clinică și experimentală, 2008, </a:t>
            </a:r>
            <a:r>
              <a:rPr lang="ro" sz="2000" u="sng" dirty="0">
                <a:solidFill>
                  <a:schemeClr val="tx1"/>
                </a:solidFill>
              </a:rPr>
              <a:t>38</a:t>
            </a:r>
            <a:r>
              <a:rPr lang="ro" sz="2000" dirty="0">
                <a:solidFill>
                  <a:schemeClr val="tx1"/>
                </a:solidFill>
              </a:rPr>
              <a:t>, 1264—1274. </a:t>
            </a:r>
            <a:r>
              <a:rPr lang="ro" sz="2000" dirty="0">
                <a:solidFill>
                  <a:schemeClr val="tx1"/>
                </a:solidFill>
                <a:hlinkClick r:id="rId2"/>
              </a:rPr>
              <a:t>https://doi.org/10.1111/j.1365-2222.2008.03033.x</a:t>
            </a:r>
            <a:r>
              <a:rPr lang="ro" sz="2000" dirty="0">
                <a:solidFill>
                  <a:schemeClr val="tx1"/>
                </a:solidFill>
              </a:rPr>
              <a:t> </a:t>
            </a:r>
          </a:p>
          <a:p>
            <a:pPr marL="457200" indent="-457200" rtl="0">
              <a:lnSpc>
                <a:spcPct val="120000"/>
              </a:lnSpc>
              <a:spcAft>
                <a:spcPts val="1000"/>
              </a:spcAft>
              <a:buClr>
                <a:srgbClr val="00B050"/>
              </a:buClr>
              <a:buFont typeface="+mj-lt"/>
              <a:buAutoNum type="arabicPeriod"/>
            </a:pPr>
            <a:r>
              <a:rPr lang="ro" sz="2000" dirty="0">
                <a:solidFill>
                  <a:schemeClr val="tx1"/>
                </a:solidFill>
              </a:rPr>
              <a:t>P.J. Beggs, „Adaptarea la impactul schimbărilor climatice asupra aeroalergenilor și bolilor respiratorii alergice”, Int. J. Environ. Res. Public Health, 2010, </a:t>
            </a:r>
            <a:r>
              <a:rPr lang="ro" sz="2000" u="sng" dirty="0">
                <a:solidFill>
                  <a:schemeClr val="tx1"/>
                </a:solidFill>
              </a:rPr>
              <a:t>7</a:t>
            </a:r>
            <a:r>
              <a:rPr lang="ro" sz="2000" dirty="0">
                <a:solidFill>
                  <a:schemeClr val="tx1"/>
                </a:solidFill>
              </a:rPr>
              <a:t>, 3006-3021. </a:t>
            </a:r>
            <a:r>
              <a:rPr lang="ro" sz="2000" dirty="0">
                <a:solidFill>
                  <a:schemeClr val="tx1"/>
                </a:solidFill>
                <a:hlinkClick r:id="rId3"/>
              </a:rPr>
              <a:t>https://doi.org/10.3390/ijerph7083006</a:t>
            </a:r>
            <a:r>
              <a:rPr lang="ro" sz="2000" dirty="0">
                <a:solidFill>
                  <a:schemeClr val="tx1"/>
                </a:solidFill>
              </a:rPr>
              <a:t> </a:t>
            </a:r>
          </a:p>
          <a:p>
            <a:pPr marL="457200" indent="-457200" rtl="0">
              <a:lnSpc>
                <a:spcPct val="120000"/>
              </a:lnSpc>
              <a:spcAft>
                <a:spcPts val="1000"/>
              </a:spcAft>
              <a:buClr>
                <a:srgbClr val="00B050"/>
              </a:buClr>
              <a:buFont typeface="+mj-lt"/>
              <a:buAutoNum type="arabicPeriod"/>
            </a:pPr>
            <a:r>
              <a:rPr lang="ro" sz="2000" dirty="0">
                <a:solidFill>
                  <a:schemeClr val="tx1"/>
                </a:solidFill>
              </a:rPr>
              <a:t>M.F. Isler </a:t>
            </a:r>
            <a:r>
              <a:rPr lang="ro" sz="2000" i="1" dirty="0">
                <a:solidFill>
                  <a:schemeClr val="tx1"/>
                </a:solidFill>
              </a:rPr>
              <a:t>și colab</a:t>
            </a:r>
            <a:r>
              <a:rPr lang="ro" sz="2000" dirty="0">
                <a:solidFill>
                  <a:schemeClr val="tx1"/>
                </a:solidFill>
              </a:rPr>
              <a:t>. , „Schimbările climatice, microbiomul cutanat și boala pielii: implicații pentru o lume care se încălzește”, Int. J. Dermatology, 2023, </a:t>
            </a:r>
            <a:r>
              <a:rPr lang="ro" sz="2000" u="sng" dirty="0">
                <a:solidFill>
                  <a:schemeClr val="tx1"/>
                </a:solidFill>
              </a:rPr>
              <a:t>62</a:t>
            </a:r>
            <a:r>
              <a:rPr lang="ro" sz="2000" dirty="0">
                <a:solidFill>
                  <a:schemeClr val="tx1"/>
                </a:solidFill>
              </a:rPr>
              <a:t>, 337–345. </a:t>
            </a:r>
            <a:r>
              <a:rPr lang="ro" sz="2000" dirty="0">
                <a:solidFill>
                  <a:schemeClr val="tx1"/>
                </a:solidFill>
                <a:hlinkClick r:id="rId4"/>
              </a:rPr>
              <a:t>https://doi.org/10.1111/ijd.16297</a:t>
            </a:r>
            <a:r>
              <a:rPr lang="ro" sz="2000" dirty="0">
                <a:solidFill>
                  <a:schemeClr val="tx1"/>
                </a:solidFill>
              </a:rPr>
              <a:t> </a:t>
            </a:r>
          </a:p>
          <a:p>
            <a:pPr marL="457200" indent="-457200" rtl="0">
              <a:lnSpc>
                <a:spcPct val="120000"/>
              </a:lnSpc>
              <a:spcAft>
                <a:spcPts val="1000"/>
              </a:spcAft>
              <a:buClr>
                <a:srgbClr val="00B050"/>
              </a:buClr>
              <a:buFont typeface="+mj-lt"/>
              <a:buAutoNum type="arabicPeriod"/>
            </a:pPr>
            <a:r>
              <a:rPr lang="ro" sz="2000" dirty="0">
                <a:solidFill>
                  <a:schemeClr val="tx1"/>
                </a:solidFill>
              </a:rPr>
              <a:t>E. Parker </a:t>
            </a:r>
            <a:r>
              <a:rPr lang="ro" sz="2000" i="1" dirty="0">
                <a:solidFill>
                  <a:schemeClr val="tx1"/>
                </a:solidFill>
              </a:rPr>
              <a:t>și colab.</a:t>
            </a:r>
            <a:r>
              <a:rPr lang="ro" sz="2000" dirty="0">
                <a:solidFill>
                  <a:schemeClr val="tx1"/>
                </a:solidFill>
              </a:rPr>
              <a:t> , „Manifestările dermatologice ale evenimentelor meteorologice extreme: O revizuire cuprinzătoare a bolilor de piele și a vulnerabilității”, J. Climate Change and Health, 2022, </a:t>
            </a:r>
            <a:r>
              <a:rPr lang="ro" sz="2000" u="sng" dirty="0">
                <a:solidFill>
                  <a:schemeClr val="tx1"/>
                </a:solidFill>
              </a:rPr>
              <a:t>8</a:t>
            </a:r>
            <a:r>
              <a:rPr lang="ro" sz="2000" dirty="0">
                <a:solidFill>
                  <a:schemeClr val="tx1"/>
                </a:solidFill>
              </a:rPr>
              <a:t>, 10016. </a:t>
            </a:r>
            <a:r>
              <a:rPr lang="ro" sz="2000" dirty="0">
                <a:solidFill>
                  <a:schemeClr val="tx1"/>
                </a:solidFill>
                <a:hlinkClick r:id="rId5"/>
              </a:rPr>
              <a:t>https://doi.org/10.1016/j.joclim.2022.100162</a:t>
            </a:r>
            <a:r>
              <a:rPr lang="ro" sz="2000" dirty="0">
                <a:solidFill>
                  <a:schemeClr val="tx1"/>
                </a:solidFill>
              </a:rPr>
              <a:t>  </a:t>
            </a:r>
          </a:p>
          <a:p>
            <a:pPr marL="457200" indent="-457200" rtl="0">
              <a:buClr>
                <a:srgbClr val="00B050"/>
              </a:buClr>
              <a:buFont typeface="+mj-lt"/>
              <a:buAutoNum type="arabicPeriod"/>
            </a:pPr>
            <a:endParaRPr lang="hu-HU" sz="2000" dirty="0">
              <a:solidFill>
                <a:schemeClr val="tx1"/>
              </a:solidFill>
            </a:endParaRPr>
          </a:p>
        </p:txBody>
      </p:sp>
    </p:spTree>
    <p:extLst>
      <p:ext uri="{BB962C8B-B14F-4D97-AF65-F5344CB8AC3E}">
        <p14:creationId xmlns:p14="http://schemas.microsoft.com/office/powerpoint/2010/main" val="42082112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dirty="0" smtClean="0">
                <a:solidFill>
                  <a:schemeClr val="tx1"/>
                </a:solidFill>
              </a:rPr>
              <a:t>Testează-ți </a:t>
            </a:r>
            <a:r>
              <a:rPr lang="ro" sz="2800" dirty="0">
                <a:solidFill>
                  <a:schemeClr val="tx1"/>
                </a:solidFill>
              </a:rPr>
              <a:t>cunoștințele </a:t>
            </a:r>
            <a:endParaRPr lang="hu-HU" sz="2800" dirty="0">
              <a:solidFill>
                <a:schemeClr val="tx1"/>
              </a:solidFill>
            </a:endParaRPr>
          </a:p>
        </p:txBody>
      </p:sp>
      <p:sp>
        <p:nvSpPr>
          <p:cNvPr id="3" name="Tartalom helye 2"/>
          <p:cNvSpPr>
            <a:spLocks noGrp="1"/>
          </p:cNvSpPr>
          <p:nvPr>
            <p:ph idx="1"/>
          </p:nvPr>
        </p:nvSpPr>
        <p:spPr>
          <a:xfrm>
            <a:off x="516000" y="774001"/>
            <a:ext cx="11573330" cy="5714999"/>
          </a:xfrm>
        </p:spPr>
        <p:txBody>
          <a:bodyPr rtlCol="0">
            <a:normAutofit/>
          </a:bodyPr>
          <a:lstStyle/>
          <a:p>
            <a:pPr marL="0" indent="0" rtl="0">
              <a:buClr>
                <a:srgbClr val="00B050"/>
              </a:buClr>
              <a:buNone/>
            </a:pPr>
            <a:r>
              <a:rPr lang="ro" sz="1800" dirty="0">
                <a:solidFill>
                  <a:schemeClr val="tx1"/>
                </a:solidFill>
              </a:rPr>
              <a:t>Iată câteva întrebări pentru a vă auto-testa cunoștințele din această lecție:</a:t>
            </a:r>
          </a:p>
          <a:p>
            <a:pPr marL="457200" indent="-457200" rtl="0">
              <a:lnSpc>
                <a:spcPct val="110000"/>
              </a:lnSpc>
              <a:spcAft>
                <a:spcPts val="500"/>
              </a:spcAft>
              <a:buClr>
                <a:srgbClr val="00B050"/>
              </a:buClr>
              <a:buFont typeface="+mj-lt"/>
              <a:buAutoNum type="arabicPeriod"/>
            </a:pPr>
            <a:r>
              <a:rPr lang="ro" sz="1800" dirty="0">
                <a:solidFill>
                  <a:schemeClr val="tx1"/>
                </a:solidFill>
              </a:rPr>
              <a:t>Care sunt efectele majore asupra societății globale ale (a) alergiilor și (b) bolilor dermatologice?</a:t>
            </a:r>
          </a:p>
          <a:p>
            <a:pPr marL="457200" indent="-457200" rtl="0">
              <a:lnSpc>
                <a:spcPct val="110000"/>
              </a:lnSpc>
              <a:spcAft>
                <a:spcPts val="500"/>
              </a:spcAft>
              <a:buClr>
                <a:srgbClr val="00B050"/>
              </a:buClr>
              <a:buFont typeface="+mj-lt"/>
              <a:buAutoNum type="arabicPeriod"/>
            </a:pPr>
            <a:r>
              <a:rPr lang="ro" sz="1800" dirty="0">
                <a:solidFill>
                  <a:schemeClr val="tx1"/>
                </a:solidFill>
              </a:rPr>
              <a:t>Dați două exemple pentru fiecare dintre următoarele tipuri de boli: (a) alergii; (b) boli inflamatorii cronice ale pielii; (c) boli infecțioase ale pielii; și (d) afecțiuni maligne ale pielii.</a:t>
            </a:r>
          </a:p>
          <a:p>
            <a:pPr marL="457200" indent="-457200" rtl="0">
              <a:lnSpc>
                <a:spcPct val="110000"/>
              </a:lnSpc>
              <a:spcAft>
                <a:spcPts val="500"/>
              </a:spcAft>
              <a:buClr>
                <a:srgbClr val="00B050"/>
              </a:buClr>
              <a:buFont typeface="+mj-lt"/>
              <a:buAutoNum type="arabicPeriod"/>
            </a:pPr>
            <a:r>
              <a:rPr lang="ro" sz="1800" dirty="0">
                <a:solidFill>
                  <a:schemeClr val="tx1"/>
                </a:solidFill>
              </a:rPr>
              <a:t>Enumerați trei cauze/factori declanșatori ai bolilor infecțioase ale pielii care sunt afectate de pericolele schimbărilor climatice.</a:t>
            </a:r>
          </a:p>
          <a:p>
            <a:pPr marL="457200" indent="-457200" rtl="0">
              <a:lnSpc>
                <a:spcPct val="110000"/>
              </a:lnSpc>
              <a:spcAft>
                <a:spcPts val="500"/>
              </a:spcAft>
              <a:buClr>
                <a:srgbClr val="00B050"/>
              </a:buClr>
              <a:buFont typeface="+mj-lt"/>
              <a:buAutoNum type="arabicPeriod"/>
            </a:pPr>
            <a:r>
              <a:rPr lang="ro" sz="1800" dirty="0">
                <a:solidFill>
                  <a:schemeClr val="tx1"/>
                </a:solidFill>
              </a:rPr>
              <a:t>Desenați o diagramă simplă care arată interacțiunea dintre poluarea aerului și schimbările climatice în promovarea alergiilor.</a:t>
            </a:r>
          </a:p>
          <a:p>
            <a:pPr marL="457200" indent="-457200" rtl="0">
              <a:lnSpc>
                <a:spcPct val="110000"/>
              </a:lnSpc>
              <a:spcAft>
                <a:spcPts val="500"/>
              </a:spcAft>
              <a:buClr>
                <a:srgbClr val="00B050"/>
              </a:buClr>
              <a:buFont typeface="+mj-lt"/>
              <a:buAutoNum type="arabicPeriod"/>
            </a:pPr>
            <a:r>
              <a:rPr lang="ro" sz="1800" dirty="0">
                <a:solidFill>
                  <a:schemeClr val="tx1"/>
                </a:solidFill>
              </a:rPr>
              <a:t>Dați un exemplu pentru fiecare dintre cele trei tipuri de boli de piele enumerate la întrebarea 2 de mai sus, explicând modul în care schimbările climatice vor agrava fiecare boală.</a:t>
            </a:r>
          </a:p>
          <a:p>
            <a:pPr marL="457200" indent="-457200" rtl="0">
              <a:lnSpc>
                <a:spcPct val="110000"/>
              </a:lnSpc>
              <a:buClr>
                <a:srgbClr val="00B050"/>
              </a:buClr>
              <a:buFont typeface="+mj-lt"/>
              <a:buAutoNum type="arabicPeriod"/>
            </a:pPr>
            <a:r>
              <a:rPr lang="ro" sz="1800" dirty="0">
                <a:solidFill>
                  <a:schemeClr val="tx1"/>
                </a:solidFill>
              </a:rPr>
              <a:t>Dați două exemple de metode specifice de control pentru prevenirea/atenuarea agravării alergiilor și a bolilor dermice atribuite schimbărilor climatice, din fiecare dintre următoarele categorii de măsuri de control:</a:t>
            </a:r>
          </a:p>
          <a:p>
            <a:pPr marL="0" indent="0" rtl="0">
              <a:spcBef>
                <a:spcPts val="0"/>
              </a:spcBef>
              <a:spcAft>
                <a:spcPts val="500"/>
              </a:spcAft>
              <a:buClr>
                <a:srgbClr val="00B050"/>
              </a:buClr>
              <a:buNone/>
            </a:pPr>
            <a:r>
              <a:rPr lang="ro" sz="1800" dirty="0">
                <a:solidFill>
                  <a:schemeClr val="tx1"/>
                </a:solidFill>
              </a:rPr>
              <a:t>	- Control ambiental</a:t>
            </a:r>
          </a:p>
          <a:p>
            <a:pPr marL="0" indent="0" rtl="0">
              <a:spcBef>
                <a:spcPts val="0"/>
              </a:spcBef>
              <a:spcAft>
                <a:spcPts val="500"/>
              </a:spcAft>
              <a:buClr>
                <a:srgbClr val="00B050"/>
              </a:buClr>
              <a:buNone/>
            </a:pPr>
            <a:r>
              <a:rPr lang="ro" sz="1800" dirty="0">
                <a:solidFill>
                  <a:schemeClr val="tx1"/>
                </a:solidFill>
              </a:rPr>
              <a:t>	- Control societal</a:t>
            </a:r>
          </a:p>
          <a:p>
            <a:pPr marL="0" indent="0" rtl="0">
              <a:spcBef>
                <a:spcPts val="0"/>
              </a:spcBef>
              <a:buClr>
                <a:srgbClr val="00B050"/>
              </a:buClr>
              <a:buNone/>
            </a:pPr>
            <a:r>
              <a:rPr lang="ro" sz="1800" dirty="0">
                <a:solidFill>
                  <a:schemeClr val="tx1"/>
                </a:solidFill>
              </a:rPr>
              <a:t>	- Control tehnologic </a:t>
            </a:r>
            <a:endParaRPr lang="hu-HU" sz="1800" dirty="0">
              <a:solidFill>
                <a:schemeClr val="tx1"/>
              </a:solidFill>
            </a:endParaRPr>
          </a:p>
          <a:p>
            <a:pPr marL="457200" indent="-457200" rtl="0">
              <a:buClr>
                <a:srgbClr val="00B050"/>
              </a:buClr>
              <a:buFont typeface="+mj-lt"/>
              <a:buAutoNum type="arabicPeriod"/>
            </a:pPr>
            <a:endParaRPr lang="en-GB" sz="2000" dirty="0">
              <a:solidFill>
                <a:schemeClr val="tx1"/>
              </a:solidFill>
            </a:endParaRPr>
          </a:p>
          <a:p>
            <a:pPr marL="457200" indent="-457200" rtl="0">
              <a:buClr>
                <a:srgbClr val="00B050"/>
              </a:buClr>
              <a:buFont typeface="+mj-lt"/>
              <a:buAutoNum type="arabicPeriod"/>
            </a:pPr>
            <a:endParaRPr lang="hu-HU" sz="2000" dirty="0">
              <a:solidFill>
                <a:schemeClr val="tx1"/>
              </a:solidFill>
            </a:endParaRPr>
          </a:p>
        </p:txBody>
      </p:sp>
    </p:spTree>
    <p:extLst>
      <p:ext uri="{BB962C8B-B14F-4D97-AF65-F5344CB8AC3E}">
        <p14:creationId xmlns:p14="http://schemas.microsoft.com/office/powerpoint/2010/main" val="18948748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solidFill>
                  <a:schemeClr val="tx1"/>
                </a:solidFill>
              </a:rPr>
              <a:t>Vă mulțumim pentru atenție!</a:t>
            </a:r>
          </a:p>
          <a:p>
            <a:pPr marL="0" indent="0" rtl="0">
              <a:buNone/>
            </a:pPr>
            <a:endParaRPr lang="en-US" sz="1000" dirty="0">
              <a:solidFill>
                <a:schemeClr val="tx1"/>
              </a:solidFill>
            </a:endParaRPr>
          </a:p>
          <a:p>
            <a:pPr marL="0" indent="0" algn="ctr" rtl="0">
              <a:buNone/>
            </a:pPr>
            <a:r>
              <a:rPr lang="ro" sz="2000" dirty="0">
                <a:solidFill>
                  <a:schemeClr val="tx1"/>
                </a:solidFill>
              </a:rPr>
              <a:t>Această 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2206506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3132416"/>
          </a:xfrm>
        </p:spPr>
        <p:txBody>
          <a:bodyPr rtlCol="0">
            <a:normAutofit/>
          </a:bodyPr>
          <a:lstStyle/>
          <a:p>
            <a:pPr marL="0" indent="0" rtl="0">
              <a:buNone/>
            </a:pPr>
            <a:r>
              <a:rPr lang="ro" sz="2000" u="sng" dirty="0" smtClean="0">
                <a:solidFill>
                  <a:srgbClr val="0070C0"/>
                </a:solidFill>
              </a:rPr>
              <a:t>Bolile </a:t>
            </a:r>
            <a:r>
              <a:rPr lang="ro" sz="2000" u="sng" dirty="0">
                <a:solidFill>
                  <a:srgbClr val="0070C0"/>
                </a:solidFill>
              </a:rPr>
              <a:t>alergice majore</a:t>
            </a:r>
          </a:p>
        </p:txBody>
      </p:sp>
      <p:graphicFrame>
        <p:nvGraphicFramePr>
          <p:cNvPr id="9" name="Table 8">
            <a:extLst>
              <a:ext uri="{FF2B5EF4-FFF2-40B4-BE49-F238E27FC236}">
                <a16:creationId xmlns:a16="http://schemas.microsoft.com/office/drawing/2014/main" id="{EA312C65-6140-EFC6-8FC2-7FB9A00A5362}"/>
              </a:ext>
            </a:extLst>
          </p:cNvPr>
          <p:cNvGraphicFramePr>
            <a:graphicFrameLocks noGrp="1"/>
          </p:cNvGraphicFramePr>
          <p:nvPr>
            <p:extLst>
              <p:ext uri="{D42A27DB-BD31-4B8C-83A1-F6EECF244321}">
                <p14:modId xmlns:p14="http://schemas.microsoft.com/office/powerpoint/2010/main" val="1832602957"/>
              </p:ext>
            </p:extLst>
          </p:nvPr>
        </p:nvGraphicFramePr>
        <p:xfrm>
          <a:off x="405606" y="914994"/>
          <a:ext cx="11380788" cy="4863139"/>
        </p:xfrm>
        <a:graphic>
          <a:graphicData uri="http://schemas.openxmlformats.org/drawingml/2006/table">
            <a:tbl>
              <a:tblPr>
                <a:tableStyleId>{5C22544A-7EE6-4342-B048-85BDC9FD1C3A}</a:tableStyleId>
              </a:tblPr>
              <a:tblGrid>
                <a:gridCol w="1731690">
                  <a:extLst>
                    <a:ext uri="{9D8B030D-6E8A-4147-A177-3AD203B41FA5}">
                      <a16:colId xmlns:a16="http://schemas.microsoft.com/office/drawing/2014/main" val="2497409396"/>
                    </a:ext>
                  </a:extLst>
                </a:gridCol>
                <a:gridCol w="3444633">
                  <a:extLst>
                    <a:ext uri="{9D8B030D-6E8A-4147-A177-3AD203B41FA5}">
                      <a16:colId xmlns:a16="http://schemas.microsoft.com/office/drawing/2014/main" val="3440800795"/>
                    </a:ext>
                  </a:extLst>
                </a:gridCol>
                <a:gridCol w="5089767">
                  <a:extLst>
                    <a:ext uri="{9D8B030D-6E8A-4147-A177-3AD203B41FA5}">
                      <a16:colId xmlns:a16="http://schemas.microsoft.com/office/drawing/2014/main" val="509933588"/>
                    </a:ext>
                  </a:extLst>
                </a:gridCol>
                <a:gridCol w="1114698">
                  <a:extLst>
                    <a:ext uri="{9D8B030D-6E8A-4147-A177-3AD203B41FA5}">
                      <a16:colId xmlns:a16="http://schemas.microsoft.com/office/drawing/2014/main" val="2064854761"/>
                    </a:ext>
                  </a:extLst>
                </a:gridCol>
              </a:tblGrid>
              <a:tr h="240218">
                <a:tc>
                  <a:txBody>
                    <a:bodyPr/>
                    <a:lstStyle/>
                    <a:p>
                      <a:pPr algn="ctr" rtl="0" fontAlgn="t"/>
                      <a:r>
                        <a:rPr lang="ro" sz="1200" b="1" u="none" strike="noStrike">
                          <a:solidFill>
                            <a:srgbClr val="0070C0"/>
                          </a:solidFill>
                          <a:effectLst/>
                          <a:latin typeface="+mn-lt"/>
                        </a:rPr>
                        <a:t>Boala</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ro" sz="1200" b="1" i="0" u="none" strike="noStrike" dirty="0">
                          <a:solidFill>
                            <a:srgbClr val="0070C0"/>
                          </a:solidFill>
                          <a:effectLst/>
                          <a:latin typeface="+mn-lt"/>
                        </a:rPr>
                        <a:t>Cauze/factori declanșatori</a:t>
                      </a:r>
                    </a:p>
                  </a:txBody>
                  <a:tcPr marL="6757" marR="6757" marT="6757" marB="0" anchor="ctr"/>
                </a:tc>
                <a:tc>
                  <a:txBody>
                    <a:bodyPr/>
                    <a:lstStyle/>
                    <a:p>
                      <a:pPr algn="ctr" rtl="0" fontAlgn="t"/>
                      <a:r>
                        <a:rPr lang="ro" sz="1200" b="1" i="0" u="none" strike="noStrike">
                          <a:solidFill>
                            <a:srgbClr val="0070C0"/>
                          </a:solidFill>
                          <a:effectLst/>
                          <a:latin typeface="+mn-lt"/>
                        </a:rPr>
                        <a:t>Simptomele/caracteristici clinice</a:t>
                      </a:r>
                    </a:p>
                  </a:txBody>
                  <a:tcPr marL="6757" marR="6757" marT="6757" marB="0" anchor="ctr"/>
                </a:tc>
                <a:tc>
                  <a:txBody>
                    <a:bodyPr/>
                    <a:lstStyle/>
                    <a:p>
                      <a:pPr algn="ctr" rtl="0" fontAlgn="t"/>
                      <a:r>
                        <a:rPr lang="ro" sz="1200" b="1" i="0" u="none" strike="noStrike">
                          <a:solidFill>
                            <a:srgbClr val="0070C0"/>
                          </a:solidFill>
                          <a:effectLst/>
                          <a:latin typeface="+mn-lt"/>
                        </a:rPr>
                        <a:t>Afectat de schimbările climatice?</a:t>
                      </a:r>
                    </a:p>
                  </a:txBody>
                  <a:tcPr marL="6757" marR="6757" marT="6757" marB="0" anchor="ctr"/>
                </a:tc>
                <a:extLst>
                  <a:ext uri="{0D108BD9-81ED-4DB2-BD59-A6C34878D82A}">
                    <a16:rowId xmlns:a16="http://schemas.microsoft.com/office/drawing/2014/main" val="3333697160"/>
                  </a:ext>
                </a:extLst>
              </a:tr>
              <a:tr h="0">
                <a:tc>
                  <a:txBody>
                    <a:bodyPr/>
                    <a:lstStyle/>
                    <a:p>
                      <a:pPr algn="l" rtl="0" fontAlgn="ctr"/>
                      <a:r>
                        <a:rPr lang="ro" sz="1100" b="0" i="0" u="none" strike="noStrike" dirty="0">
                          <a:solidFill>
                            <a:schemeClr val="tx1"/>
                          </a:solidFill>
                          <a:effectLst/>
                          <a:latin typeface="+mn-lt"/>
                        </a:rPr>
                        <a:t>Alergie</a:t>
                      </a:r>
                    </a:p>
                  </a:txBody>
                  <a:tcPr marL="9525" marR="9525" marT="9525" marB="0" anchor="ctr"/>
                </a:tc>
                <a:tc>
                  <a:txBody>
                    <a:bodyPr/>
                    <a:lstStyle/>
                    <a:p>
                      <a:pPr algn="ctr" rtl="0" fontAlgn="t"/>
                      <a:r>
                        <a:rPr lang="ro" sz="1100" b="0" i="0" u="none" strike="noStrike" dirty="0">
                          <a:solidFill>
                            <a:schemeClr val="tx1"/>
                          </a:solidFill>
                          <a:effectLst/>
                          <a:latin typeface="+mn-lt"/>
                        </a:rPr>
                        <a:t>Predispoziție genetică, medicament/mediu/</a:t>
                      </a:r>
                    </a:p>
                    <a:p>
                      <a:pPr algn="ctr" rtl="0" fontAlgn="t"/>
                      <a:r>
                        <a:rPr lang="ro" sz="1100" b="0" i="0" u="none" strike="noStrike" dirty="0">
                          <a:solidFill>
                            <a:schemeClr val="tx1"/>
                          </a:solidFill>
                          <a:effectLst/>
                          <a:latin typeface="+mn-lt"/>
                        </a:rPr>
                        <a:t>alergeni alimente/latex/animale de companie</a:t>
                      </a:r>
                    </a:p>
                  </a:txBody>
                  <a:tcPr marL="6757" marR="6757" marT="6757" marB="0" anchor="ctr"/>
                </a:tc>
                <a:tc>
                  <a:txBody>
                    <a:bodyPr/>
                    <a:lstStyle/>
                    <a:p>
                      <a:pPr algn="ctr" rtl="0" fontAlgn="t"/>
                      <a:r>
                        <a:rPr lang="ro" sz="1100" b="0" i="0" u="none" strike="noStrike" dirty="0">
                          <a:solidFill>
                            <a:schemeClr val="tx1"/>
                          </a:solidFill>
                          <a:effectLst/>
                          <a:latin typeface="+mn-lt"/>
                        </a:rPr>
                        <a:t>Rinoree, strănut, durere/sensibilitate în jurul obrajilor, ochilor sau frunţii, tuse, dispnee, prurit la nivelul pielii, erupţii cutanate, diaree, greaţă/vărsături, edem la nivelul ochilor, buzelor, gurii sau gâtului.</a:t>
                      </a:r>
                    </a:p>
                  </a:txBody>
                  <a:tcPr marL="6757" marR="6757" marT="6757" marB="0" anchor="ctr"/>
                </a:tc>
                <a:tc>
                  <a:txBody>
                    <a:bodyPr/>
                    <a:lstStyle/>
                    <a:p>
                      <a:pPr algn="ctr" rtl="0" fontAlgn="t"/>
                      <a:r>
                        <a:rPr lang="ro" sz="1100" b="0" i="0" u="none" strike="noStrike" dirty="0">
                          <a:solidFill>
                            <a:schemeClr val="tx1"/>
                          </a:solidFill>
                          <a:effectLst/>
                          <a:latin typeface="+mn-lt"/>
                        </a:rPr>
                        <a:t>da</a:t>
                      </a:r>
                    </a:p>
                  </a:txBody>
                  <a:tcPr marL="6757" marR="6757" marT="6757" marB="0" anchor="ctr"/>
                </a:tc>
                <a:extLst>
                  <a:ext uri="{0D108BD9-81ED-4DB2-BD59-A6C34878D82A}">
                    <a16:rowId xmlns:a16="http://schemas.microsoft.com/office/drawing/2014/main" val="3831694956"/>
                  </a:ext>
                </a:extLst>
              </a:tr>
              <a:tr h="0">
                <a:tc>
                  <a:txBody>
                    <a:bodyPr/>
                    <a:lstStyle/>
                    <a:p>
                      <a:pPr algn="l" rtl="0" fontAlgn="ctr"/>
                      <a:r>
                        <a:rPr lang="ro" sz="1100" b="0" i="0" u="none" strike="noStrike">
                          <a:solidFill>
                            <a:schemeClr val="tx1"/>
                          </a:solidFill>
                          <a:effectLst/>
                          <a:latin typeface="+mn-lt"/>
                        </a:rPr>
                        <a:t>Anafilaxie</a:t>
                      </a:r>
                    </a:p>
                  </a:txBody>
                  <a:tcPr marL="9525" marR="9525" marT="9525" marB="0" anchor="ctr"/>
                </a:tc>
                <a:tc>
                  <a:txBody>
                    <a:bodyPr/>
                    <a:lstStyle/>
                    <a:p>
                      <a:pPr algn="ctr" rtl="0" fontAlgn="t"/>
                      <a:r>
                        <a:rPr lang="ro" sz="1100" b="0" i="0" u="none" strike="noStrike" dirty="0">
                          <a:solidFill>
                            <a:schemeClr val="tx1"/>
                          </a:solidFill>
                          <a:effectLst/>
                          <a:latin typeface="+mn-lt"/>
                        </a:rPr>
                        <a:t>Anumiți alergeni: alimente, unele medicamente, venin de insecte, latex.</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Reacție alergică rapidă, severă: puls rapid, slab, erupție cutanată, greață, vărsături, deces.</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3525117701"/>
                  </a:ext>
                </a:extLst>
              </a:tr>
              <a:tr h="0">
                <a:tc>
                  <a:txBody>
                    <a:bodyPr/>
                    <a:lstStyle/>
                    <a:p>
                      <a:pPr algn="l" rtl="0" fontAlgn="ctr"/>
                      <a:r>
                        <a:rPr lang="ro" sz="1100" b="0" i="0" u="none" strike="noStrike">
                          <a:solidFill>
                            <a:schemeClr val="tx1"/>
                          </a:solidFill>
                          <a:effectLst/>
                          <a:latin typeface="+mn-lt"/>
                        </a:rPr>
                        <a:t>Angioedem</a:t>
                      </a:r>
                    </a:p>
                  </a:txBody>
                  <a:tcPr marL="9525" marR="9525" marT="9525" marB="0" anchor="ctr"/>
                </a:tc>
                <a:tc>
                  <a:txBody>
                    <a:bodyPr/>
                    <a:lstStyle/>
                    <a:p>
                      <a:pPr algn="ctr" rtl="0" fontAlgn="t"/>
                      <a:r>
                        <a:rPr lang="ro" sz="1100" b="0" i="0" u="none" strike="noStrike" dirty="0">
                          <a:solidFill>
                            <a:schemeClr val="tx1"/>
                          </a:solidFill>
                          <a:effectLst/>
                          <a:latin typeface="+mn-lt"/>
                        </a:rPr>
                        <a:t>Părul animalelor, expunerea la apă, lumina soarelui, frig sau căldură, alimente, mușcături de insecte, polen, boli autoimune cum ar fi lupusul.</a:t>
                      </a:r>
                    </a:p>
                  </a:txBody>
                  <a:tcPr marL="6757" marR="6757" marT="6757" marB="0" anchor="ctr"/>
                </a:tc>
                <a:tc>
                  <a:txBody>
                    <a:bodyPr/>
                    <a:lstStyle/>
                    <a:p>
                      <a:pPr algn="ctr" rtl="0" fontAlgn="t"/>
                      <a:r>
                        <a:rPr lang="ro" sz="1100" b="0" i="0" u="none" strike="noStrike" dirty="0">
                          <a:solidFill>
                            <a:schemeClr val="tx1"/>
                          </a:solidFill>
                          <a:effectLst/>
                          <a:latin typeface="+mn-lt"/>
                        </a:rPr>
                        <a:t>Edem subcutanat, crampe abdominale, dificultăți de respirație.</a:t>
                      </a:r>
                    </a:p>
                  </a:txBody>
                  <a:tcPr marL="6757" marR="6757" marT="6757" marB="0" anchor="ctr"/>
                </a:tc>
                <a:tc>
                  <a:txBody>
                    <a:bodyPr/>
                    <a:lstStyle/>
                    <a:p>
                      <a:pPr algn="ctr" rtl="0" fontAlgn="t"/>
                      <a:r>
                        <a:rPr lang="ro" sz="11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3333219853"/>
                  </a:ext>
                </a:extLst>
              </a:tr>
              <a:tr h="0">
                <a:tc>
                  <a:txBody>
                    <a:bodyPr/>
                    <a:lstStyle/>
                    <a:p>
                      <a:pPr algn="l" rtl="0" fontAlgn="ctr"/>
                      <a:r>
                        <a:rPr lang="ro" sz="1100" b="0" i="0" u="none" strike="noStrike">
                          <a:solidFill>
                            <a:schemeClr val="tx1"/>
                          </a:solidFill>
                          <a:effectLst/>
                          <a:latin typeface="+mn-lt"/>
                        </a:rPr>
                        <a:t>Aspergiloză</a:t>
                      </a:r>
                    </a:p>
                  </a:txBody>
                  <a:tcPr marL="9525" marR="9525" marT="9525" marB="0" anchor="ctr"/>
                </a:tc>
                <a:tc>
                  <a:txBody>
                    <a:bodyPr/>
                    <a:lstStyle/>
                    <a:p>
                      <a:pPr algn="ctr" rtl="0" fontAlgn="t"/>
                      <a:r>
                        <a:rPr lang="ro" sz="1100" b="0" i="1" u="none" strike="noStrike" dirty="0">
                          <a:solidFill>
                            <a:schemeClr val="tx1"/>
                          </a:solidFill>
                          <a:effectLst/>
                          <a:latin typeface="+mn-lt"/>
                          <a:cs typeface="Arial" panose="020B0604020202020204" pitchFamily="34" charset="0"/>
                        </a:rPr>
                        <a:t>Ciuperca Aspergillus</a:t>
                      </a:r>
                      <a:endParaRPr lang="en-IE" sz="1100" b="0" i="0" u="none" strike="noStrike" dirty="0">
                        <a:solidFill>
                          <a:schemeClr val="tx1"/>
                        </a:solidFill>
                        <a:effectLst/>
                        <a:latin typeface="+mn-lt"/>
                        <a:cs typeface="Arial" panose="020B060402020202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100" b="0" i="0" u="none" strike="noStrike" dirty="0">
                          <a:solidFill>
                            <a:schemeClr val="tx1"/>
                          </a:solidFill>
                          <a:effectLst/>
                          <a:latin typeface="+mn-lt"/>
                          <a:cs typeface="Arial" panose="020B0604020202020204" pitchFamily="34" charset="0"/>
                        </a:rPr>
                        <a:t>Respirație șuierătoare, dificultăți de respirație, tuse, nas înfundat, rinoree, cefalee.</a:t>
                      </a:r>
                      <a:endParaRPr lang="en-IE" sz="1100" b="0" i="0" u="none" strike="noStrike" dirty="0">
                        <a:solidFill>
                          <a:schemeClr val="tx1"/>
                        </a:solidFill>
                        <a:effectLst/>
                        <a:latin typeface="+mn-lt"/>
                        <a:cs typeface="Arial" panose="020B0604020202020204" pitchFamily="34" charset="0"/>
                      </a:endParaRPr>
                    </a:p>
                  </a:txBody>
                  <a:tcPr marL="6757" marR="6757" marT="6757" marB="0" anchor="ctr"/>
                </a:tc>
                <a:tc>
                  <a:txBody>
                    <a:bodyPr/>
                    <a:lstStyle/>
                    <a:p>
                      <a:pPr algn="ctr" rtl="0" fontAlgn="t"/>
                      <a:r>
                        <a:rPr lang="ro" sz="11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2443362599"/>
                  </a:ext>
                </a:extLst>
              </a:tr>
              <a:tr h="0">
                <a:tc>
                  <a:txBody>
                    <a:bodyPr/>
                    <a:lstStyle/>
                    <a:p>
                      <a:pPr algn="l" rtl="0" fontAlgn="ctr"/>
                      <a:r>
                        <a:rPr lang="ro" sz="1100" b="0" i="0" u="none" strike="noStrike">
                          <a:solidFill>
                            <a:schemeClr val="tx1"/>
                          </a:solidFill>
                          <a:effectLst/>
                          <a:latin typeface="+mn-lt"/>
                        </a:rPr>
                        <a:t>Astm</a:t>
                      </a:r>
                    </a:p>
                  </a:txBody>
                  <a:tcPr marL="9525" marR="9525" marT="9525" marB="0" anchor="ctr"/>
                </a:tc>
                <a:tc>
                  <a:txBody>
                    <a:bodyPr/>
                    <a:lstStyle/>
                    <a:p>
                      <a:pPr algn="ctr" rtl="0" fontAlgn="t"/>
                      <a:r>
                        <a:rPr lang="ro" sz="1100" b="0" i="0" u="none" strike="noStrike" dirty="0">
                          <a:solidFill>
                            <a:schemeClr val="tx1"/>
                          </a:solidFill>
                          <a:effectLst/>
                          <a:latin typeface="+mn-lt"/>
                        </a:rPr>
                        <a:t>Acarieni din praful de casă, blană de animale, polen, fum, exerciții fizice, infecții virale, inhalarea de alergeni chimici sau alți alergeni.</a:t>
                      </a:r>
                    </a:p>
                  </a:txBody>
                  <a:tcPr marL="6757" marR="6757" marT="6757" marB="0" anchor="ctr"/>
                </a:tc>
                <a:tc>
                  <a:txBody>
                    <a:bodyPr/>
                    <a:lstStyle/>
                    <a:p>
                      <a:pPr algn="ctr" rtl="0" fontAlgn="t"/>
                      <a:r>
                        <a:rPr lang="ro" sz="1100" b="0" i="0" u="none" strike="noStrike" dirty="0">
                          <a:solidFill>
                            <a:schemeClr val="tx1"/>
                          </a:solidFill>
                          <a:effectLst/>
                          <a:latin typeface="+mn-lt"/>
                        </a:rPr>
                        <a:t>Tuse, respirație șuierătoare, senzație de strângere în piept, dificultăți de respirație, deces.</a:t>
                      </a:r>
                    </a:p>
                  </a:txBody>
                  <a:tcPr marL="6757" marR="6757" marT="6757" marB="0" anchor="ctr"/>
                </a:tc>
                <a:tc>
                  <a:txBody>
                    <a:bodyPr/>
                    <a:lstStyle/>
                    <a:p>
                      <a:pPr algn="ctr" rtl="0" fontAlgn="t"/>
                      <a:r>
                        <a:rPr lang="ro" sz="11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3610616814"/>
                  </a:ext>
                </a:extLst>
              </a:tr>
              <a:tr h="0">
                <a:tc>
                  <a:txBody>
                    <a:bodyPr/>
                    <a:lstStyle/>
                    <a:p>
                      <a:pPr algn="l" rtl="0" fontAlgn="ctr"/>
                      <a:r>
                        <a:rPr lang="ro" sz="1100" b="0" i="0" u="none" strike="noStrike" dirty="0">
                          <a:solidFill>
                            <a:schemeClr val="tx1"/>
                          </a:solidFill>
                          <a:effectLst/>
                          <a:latin typeface="+mn-lt"/>
                        </a:rPr>
                        <a:t>Granulomatoza cronică</a:t>
                      </a:r>
                    </a:p>
                  </a:txBody>
                  <a:tcPr marL="9525" marR="9525" marT="9525" marB="0" anchor="ctr"/>
                </a:tc>
                <a:tc>
                  <a:txBody>
                    <a:bodyPr/>
                    <a:lstStyle/>
                    <a:p>
                      <a:pPr algn="ctr" rtl="0" fontAlgn="t"/>
                      <a:r>
                        <a:rPr lang="ro" sz="1100" b="0" i="0" u="none" strike="noStrike">
                          <a:solidFill>
                            <a:schemeClr val="tx1"/>
                          </a:solidFill>
                          <a:effectLst/>
                          <a:latin typeface="+mn-lt"/>
                        </a:rPr>
                        <a:t>Predispoziție genetică</a:t>
                      </a:r>
                    </a:p>
                  </a:txBody>
                  <a:tcPr marL="6757" marR="6757" marT="6757" marB="0" anchor="ctr"/>
                </a:tc>
                <a:tc>
                  <a:txBody>
                    <a:bodyPr/>
                    <a:lstStyle/>
                    <a:p>
                      <a:pPr algn="ctr" rtl="0"/>
                      <a:r>
                        <a:rPr lang="ro" sz="1100" b="0" i="0" kern="1200" dirty="0">
                          <a:solidFill>
                            <a:schemeClr val="tx1"/>
                          </a:solidFill>
                          <a:effectLst/>
                          <a:latin typeface="+mn-lt"/>
                          <a:ea typeface="+mn-ea"/>
                          <a:cs typeface="+mn-cs"/>
                        </a:rPr>
                        <a:t>Febră, dureri toracice, glande limfatice tumefiate, rinoree, erupții cutanate, tumefiere/hiperemie la nivelul gurii, tulburări gastro-intestinale, pneumonie.</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nu</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0">
                <a:tc>
                  <a:txBody>
                    <a:bodyPr/>
                    <a:lstStyle/>
                    <a:p>
                      <a:pPr algn="l" rtl="0" fontAlgn="ctr"/>
                      <a:r>
                        <a:rPr lang="ro" sz="1100" b="0" i="0" u="none" strike="noStrike">
                          <a:solidFill>
                            <a:schemeClr val="tx1"/>
                          </a:solidFill>
                          <a:effectLst/>
                          <a:latin typeface="+mn-lt"/>
                        </a:rPr>
                        <a:t>Rinosinusita cronică</a:t>
                      </a:r>
                    </a:p>
                  </a:txBody>
                  <a:tcPr marL="9525" marR="9525" marT="9525" marB="0" anchor="ctr"/>
                </a:tc>
                <a:tc>
                  <a:txBody>
                    <a:bodyPr/>
                    <a:lstStyle/>
                    <a:p>
                      <a:pPr algn="ctr" rtl="0" fontAlgn="t"/>
                      <a:r>
                        <a:rPr lang="ro" sz="1100" b="0" i="0" u="none" strike="noStrike" dirty="0">
                          <a:solidFill>
                            <a:schemeClr val="tx1"/>
                          </a:solidFill>
                          <a:effectLst/>
                          <a:latin typeface="+mn-lt"/>
                        </a:rPr>
                        <a:t>Alergeni, afecțiuni preexistente cum ar fi fibroza chistică.</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 Obstrucție nazală, secreție nazală vâscoasă, durere/presiune facială, hipo-/anosmie.</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a:solidFill>
                            <a:schemeClr val="tx1"/>
                          </a:solidFill>
                          <a:effectLst/>
                          <a:latin typeface="+mn-lt"/>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14244708"/>
                  </a:ext>
                </a:extLst>
              </a:tr>
              <a:tr h="0">
                <a:tc>
                  <a:txBody>
                    <a:bodyPr/>
                    <a:lstStyle/>
                    <a:p>
                      <a:pPr algn="l" rtl="0" fontAlgn="ctr"/>
                      <a:r>
                        <a:rPr lang="ro" sz="1100" b="0" i="0" u="none" strike="noStrike">
                          <a:solidFill>
                            <a:schemeClr val="tx1"/>
                          </a:solidFill>
                          <a:effectLst/>
                          <a:latin typeface="+mn-lt"/>
                        </a:rPr>
                        <a:t>Sindromul Churg-Strauss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100" b="0" i="0" u="none" strike="noStrike">
                          <a:solidFill>
                            <a:schemeClr val="tx1"/>
                          </a:solidFill>
                          <a:effectLst/>
                          <a:latin typeface="+mn-lt"/>
                        </a:rPr>
                        <a:t>Se crede că este o combinație de predispoziție genetică și expunere la alergeni.</a:t>
                      </a:r>
                    </a:p>
                  </a:txBody>
                  <a:tcPr marL="6757" marR="6757" marT="6757" marB="0" anchor="ctr"/>
                </a:tc>
                <a:tc>
                  <a:txBody>
                    <a:bodyPr/>
                    <a:lstStyle/>
                    <a:p>
                      <a:pPr algn="ctr" rtl="0" fontAlgn="t"/>
                      <a:r>
                        <a:rPr lang="ro" sz="1100" b="0" i="0" kern="1200" dirty="0">
                          <a:solidFill>
                            <a:schemeClr val="tx1"/>
                          </a:solidFill>
                          <a:effectLst/>
                          <a:latin typeface="+mn-lt"/>
                          <a:ea typeface="+mn-ea"/>
                          <a:cs typeface="+mn-cs"/>
                        </a:rPr>
                        <a:t>Inflamația vaselor de sânge, alergii nazale, probleme sinusale, erupții cutanate, sângerări gastro-intestinale, durere și parestezii la nivelul mâinilor și picioarelor, astm la adulți, deces.</a:t>
                      </a:r>
                      <a:endParaRPr lang="en-GB"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da</a:t>
                      </a:r>
                    </a:p>
                  </a:txBody>
                  <a:tcPr marL="6757" marR="6757" marT="6757" marB="0" anchor="ctr"/>
                </a:tc>
                <a:extLst>
                  <a:ext uri="{0D108BD9-81ED-4DB2-BD59-A6C34878D82A}">
                    <a16:rowId xmlns:a16="http://schemas.microsoft.com/office/drawing/2014/main" val="1583744662"/>
                  </a:ext>
                </a:extLst>
              </a:tr>
              <a:tr h="0">
                <a:tc>
                  <a:txBody>
                    <a:bodyPr/>
                    <a:lstStyle/>
                    <a:p>
                      <a:pPr algn="l" rtl="0" fontAlgn="ctr"/>
                      <a:r>
                        <a:rPr lang="ro" sz="1100" b="0" i="0" u="none" strike="noStrike" dirty="0">
                          <a:solidFill>
                            <a:schemeClr val="tx1"/>
                          </a:solidFill>
                          <a:effectLst/>
                          <a:latin typeface="+mn-lt"/>
                        </a:rPr>
                        <a:t>Urticarie la frig</a:t>
                      </a:r>
                    </a:p>
                  </a:txBody>
                  <a:tcPr marL="9525" marR="9525" marT="9525" marB="0" anchor="ctr"/>
                </a:tc>
                <a:tc>
                  <a:txBody>
                    <a:bodyPr/>
                    <a:lstStyle/>
                    <a:p>
                      <a:pPr algn="ctr" rtl="0" fontAlgn="t"/>
                      <a:r>
                        <a:rPr lang="ro" sz="1100" b="0" i="0" u="none" strike="noStrike">
                          <a:solidFill>
                            <a:schemeClr val="tx1"/>
                          </a:solidFill>
                          <a:effectLst/>
                          <a:latin typeface="+mn-lt"/>
                        </a:rPr>
                        <a:t>Expunerea la frig și, în unele cazuri, predispoziție genetică. </a:t>
                      </a:r>
                    </a:p>
                  </a:txBody>
                  <a:tcPr marL="6757" marR="6757" marT="6757" marB="0" anchor="ctr"/>
                </a:tc>
                <a:tc>
                  <a:txBody>
                    <a:bodyPr/>
                    <a:lstStyle/>
                    <a:p>
                      <a:pPr algn="ctr" rtl="0"/>
                      <a:r>
                        <a:rPr lang="ro" sz="1100" b="0" i="0" kern="1200" dirty="0">
                          <a:solidFill>
                            <a:schemeClr val="tx1"/>
                          </a:solidFill>
                          <a:effectLst/>
                          <a:latin typeface="+mn-lt"/>
                          <a:ea typeface="+mn-ea"/>
                          <a:cs typeface="+mn-cs"/>
                        </a:rPr>
                        <a:t>Urticarie, tumefierea mâinilor, buzelor, limbii sau gâtului, anafilaxie, deces.</a:t>
                      </a:r>
                      <a:endParaRPr lang="en-GB" sz="1100" b="0" i="0" kern="1200" dirty="0">
                        <a:solidFill>
                          <a:schemeClr val="tx1"/>
                        </a:solidFill>
                        <a:effectLst/>
                        <a:latin typeface="+mn-lt"/>
                        <a:ea typeface="+mn-ea"/>
                        <a:cs typeface="+mn-cs"/>
                      </a:endParaRPr>
                    </a:p>
                  </a:txBody>
                  <a:tcPr marL="6757" marR="6757" marT="6757" marB="0" anchor="ctr"/>
                </a:tc>
                <a:tc>
                  <a:txBody>
                    <a:bodyPr/>
                    <a:lstStyle/>
                    <a:p>
                      <a:pPr algn="ctr" rtl="0" fontAlgn="t"/>
                      <a:r>
                        <a:rPr lang="ro" sz="1100" b="0" i="0" u="none" strike="noStrike" dirty="0">
                          <a:solidFill>
                            <a:schemeClr val="tx1"/>
                          </a:solidFill>
                          <a:effectLst/>
                          <a:latin typeface="+mn-lt"/>
                        </a:rPr>
                        <a:t>nu</a:t>
                      </a:r>
                    </a:p>
                  </a:txBody>
                  <a:tcPr marL="6757" marR="6757" marT="6757" marB="0" anchor="ctr"/>
                </a:tc>
                <a:extLst>
                  <a:ext uri="{0D108BD9-81ED-4DB2-BD59-A6C34878D82A}">
                    <a16:rowId xmlns:a16="http://schemas.microsoft.com/office/drawing/2014/main" val="39850138"/>
                  </a:ext>
                </a:extLst>
              </a:tr>
              <a:tr h="0">
                <a:tc>
                  <a:txBody>
                    <a:bodyPr/>
                    <a:lstStyle/>
                    <a:p>
                      <a:pPr algn="l" rtl="0" fontAlgn="ctr"/>
                      <a:r>
                        <a:rPr lang="ro" sz="1100" b="0" i="0" u="none" strike="noStrike" dirty="0">
                          <a:solidFill>
                            <a:schemeClr val="tx1"/>
                          </a:solidFill>
                          <a:effectLst/>
                          <a:latin typeface="+mn-lt"/>
                        </a:rPr>
                        <a:t>Imunodeficiență variabilă comună (CVID)</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100" b="0" i="0" u="none" strike="noStrike">
                          <a:solidFill>
                            <a:schemeClr val="tx1"/>
                          </a:solidFill>
                          <a:effectLst/>
                          <a:latin typeface="+mn-lt"/>
                        </a:rPr>
                        <a:t>Predispoziție genetică</a:t>
                      </a:r>
                    </a:p>
                  </a:txBody>
                  <a:tcPr marL="6757" marR="6757" marT="6757" marB="0" anchor="ctr"/>
                </a:tc>
                <a:tc>
                  <a:txBody>
                    <a:bodyPr/>
                    <a:lstStyle/>
                    <a:p>
                      <a:pPr algn="ctr" rtl="0" fontAlgn="t"/>
                      <a:r>
                        <a:rPr lang="ro" sz="1100" b="0" i="0" kern="1200" dirty="0">
                          <a:solidFill>
                            <a:schemeClr val="tx1"/>
                          </a:solidFill>
                          <a:effectLst/>
                          <a:latin typeface="+mn-lt"/>
                          <a:ea typeface="+mn-ea"/>
                          <a:cs typeface="+mn-cs"/>
                        </a:rPr>
                        <a:t>Bronșită, infecții bacteriene și virale ale căilor respiratorii superioare, sinusurilor și plămânilor, pneumonie.</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nu</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36233348"/>
                  </a:ext>
                </a:extLst>
              </a:tr>
              <a:tr h="0">
                <a:tc>
                  <a:txBody>
                    <a:bodyPr/>
                    <a:lstStyle/>
                    <a:p>
                      <a:pPr algn="l" rtl="0" fontAlgn="ctr"/>
                      <a:r>
                        <a:rPr lang="ro" sz="1100" b="0" i="0" u="none" strike="noStrike" dirty="0">
                          <a:solidFill>
                            <a:schemeClr val="tx1"/>
                          </a:solidFill>
                          <a:effectLst/>
                          <a:latin typeface="+mn-lt"/>
                        </a:rPr>
                        <a:t>Esofagită</a:t>
                      </a:r>
                    </a:p>
                  </a:txBody>
                  <a:tcPr marL="9525" marR="9525" marT="9525" marB="0" anchor="ctr"/>
                </a:tc>
                <a:tc>
                  <a:txBody>
                    <a:bodyPr/>
                    <a:lstStyle/>
                    <a:p>
                      <a:pPr algn="ctr" rtl="0" fontAlgn="t"/>
                      <a:r>
                        <a:rPr lang="ro" sz="1100" b="0" i="0" u="none" strike="noStrike">
                          <a:solidFill>
                            <a:schemeClr val="tx1"/>
                          </a:solidFill>
                          <a:effectLst/>
                          <a:latin typeface="+mn-lt"/>
                        </a:rPr>
                        <a:t>Alergeni alimentare/medicamente</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Disfagie, dureri în piept, arsuri la stomac, regurgitare acidă.</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4074214482"/>
                  </a:ext>
                </a:extLst>
              </a:tr>
              <a:tr h="0">
                <a:tc>
                  <a:txBody>
                    <a:bodyPr/>
                    <a:lstStyle/>
                    <a:p>
                      <a:pPr algn="l" rtl="0" fontAlgn="ctr"/>
                      <a:r>
                        <a:rPr lang="ro" sz="1100" b="0" i="0" u="none" strike="noStrike" dirty="0">
                          <a:solidFill>
                            <a:schemeClr val="tx1"/>
                          </a:solidFill>
                          <a:effectLst/>
                          <a:latin typeface="+mn-lt"/>
                        </a:rPr>
                        <a:t>Rinită alergică (febra fânului)</a:t>
                      </a:r>
                    </a:p>
                  </a:txBody>
                  <a:tcPr marL="9525" marR="9525" marT="9525" marB="0" anchor="ctr"/>
                </a:tc>
                <a:tc>
                  <a:txBody>
                    <a:bodyPr/>
                    <a:lstStyle/>
                    <a:p>
                      <a:pPr algn="ctr" rtl="0" fontAlgn="t"/>
                      <a:r>
                        <a:rPr lang="ro" sz="1100" b="0" i="0" u="none" strike="noStrike">
                          <a:solidFill>
                            <a:schemeClr val="tx1"/>
                          </a:solidFill>
                          <a:effectLst/>
                          <a:latin typeface="+mn-lt"/>
                        </a:rPr>
                        <a:t>Polenul</a:t>
                      </a:r>
                      <a:endParaRPr lang="en-IE" sz="1100" b="0" i="0" u="none" strike="noStrike" dirty="0">
                        <a:solidFill>
                          <a:schemeClr val="tx1"/>
                        </a:solidFill>
                        <a:effectLst/>
                        <a:latin typeface="+mn-lt"/>
                      </a:endParaRPr>
                    </a:p>
                  </a:txBody>
                  <a:tcPr marL="6757" marR="6757" marT="6757" marB="0" anchor="ctr"/>
                </a:tc>
                <a:tc>
                  <a:txBody>
                    <a:bodyPr/>
                    <a:lstStyle/>
                    <a:p>
                      <a:pPr algn="ctr" rtl="0"/>
                      <a:r>
                        <a:rPr lang="ro" sz="1100" b="0" i="0" kern="1200" dirty="0">
                          <a:solidFill>
                            <a:schemeClr val="tx1"/>
                          </a:solidFill>
                          <a:effectLst/>
                          <a:latin typeface="+mn-lt"/>
                          <a:ea typeface="+mn-ea"/>
                          <a:cs typeface="+mn-cs"/>
                        </a:rPr>
                        <a:t>Strănut, nas înfundat/blocat, </a:t>
                      </a:r>
                      <a:r>
                        <a:rPr lang="ro" sz="1100" b="0" i="0" u="none" kern="1200" dirty="0">
                          <a:solidFill>
                            <a:schemeClr val="tx1"/>
                          </a:solidFill>
                          <a:effectLst/>
                          <a:latin typeface="+mn-lt"/>
                          <a:ea typeface="+mn-ea"/>
                          <a:cs typeface="+mn-cs"/>
                        </a:rPr>
                        <a:t>conjunctivită, prurit în gât, gură, nas și urechi,</a:t>
                      </a:r>
                      <a:r>
                        <a:rPr lang="ro" sz="1100" b="0" i="0" kern="1200" dirty="0">
                          <a:solidFill>
                            <a:schemeClr val="tx1"/>
                          </a:solidFill>
                          <a:effectLst/>
                          <a:latin typeface="+mn-lt"/>
                          <a:ea typeface="+mn-ea"/>
                          <a:cs typeface="+mn-cs"/>
                        </a:rPr>
                        <a:t> tuse.</a:t>
                      </a:r>
                    </a:p>
                  </a:txBody>
                  <a:tcPr marL="6757" marR="6757" marT="6757" marB="0" anchor="ctr"/>
                </a:tc>
                <a:tc>
                  <a:txBody>
                    <a:bodyPr/>
                    <a:lstStyle/>
                    <a:p>
                      <a:pPr algn="ctr" rtl="0" fontAlgn="t"/>
                      <a:r>
                        <a:rPr lang="ro" sz="1100" b="0" i="0" u="none" strike="noStrike" dirty="0">
                          <a:solidFill>
                            <a:schemeClr val="tx1"/>
                          </a:solidFill>
                          <a:effectLst/>
                          <a:latin typeface="+mn-lt"/>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455905768"/>
                  </a:ext>
                </a:extLst>
              </a:tr>
              <a:tr h="0">
                <a:tc>
                  <a:txBody>
                    <a:bodyPr/>
                    <a:lstStyle/>
                    <a:p>
                      <a:pPr algn="l" rtl="0" fontAlgn="ctr"/>
                      <a:r>
                        <a:rPr lang="ro" sz="1100" b="0" i="0" u="none" strike="noStrike" dirty="0">
                          <a:solidFill>
                            <a:schemeClr val="tx1"/>
                          </a:solidFill>
                          <a:effectLst/>
                          <a:latin typeface="+mn-lt"/>
                        </a:rPr>
                        <a:t>Pneumonită</a:t>
                      </a:r>
                    </a:p>
                  </a:txBody>
                  <a:tcPr marL="9525" marR="9525" marT="9525" marB="0" anchor="ctr"/>
                </a:tc>
                <a:tc>
                  <a:txBody>
                    <a:bodyPr/>
                    <a:lstStyle/>
                    <a:p>
                      <a:pPr algn="ctr" rtl="0" fontAlgn="t"/>
                      <a:r>
                        <a:rPr lang="ro" sz="1100" b="0" i="0" u="none" strike="noStrike">
                          <a:solidFill>
                            <a:schemeClr val="tx1"/>
                          </a:solidFill>
                          <a:effectLst/>
                          <a:latin typeface="+mn-lt"/>
                        </a:rPr>
                        <a:t>Aeroalergeni, anumite medicamente.</a:t>
                      </a:r>
                      <a:endParaRPr lang="en-IE" sz="1100" b="0" i="0" u="none" strike="noStrike" dirty="0">
                        <a:solidFill>
                          <a:schemeClr val="tx1"/>
                        </a:solidFill>
                        <a:effectLst/>
                        <a:latin typeface="+mn-lt"/>
                      </a:endParaRPr>
                    </a:p>
                  </a:txBody>
                  <a:tcPr marL="6757" marR="6757" marT="6757" marB="0" anchor="ctr"/>
                </a:tc>
                <a:tc>
                  <a:txBody>
                    <a:bodyPr/>
                    <a:lstStyle/>
                    <a:p>
                      <a:pPr algn="ctr" rtl="0"/>
                      <a:r>
                        <a:rPr lang="ro" sz="1100" b="0" i="0" kern="1200" dirty="0">
                          <a:solidFill>
                            <a:schemeClr val="tx1"/>
                          </a:solidFill>
                          <a:effectLst/>
                          <a:latin typeface="+mn-lt"/>
                          <a:ea typeface="+mn-ea"/>
                          <a:cs typeface="+mn-cs"/>
                        </a:rPr>
                        <a:t>Dificultăți de respirație, tuse, oboseală, inapetență, scădere în greutate.</a:t>
                      </a:r>
                    </a:p>
                  </a:txBody>
                  <a:tcPr marL="6757" marR="6757" marT="6757" marB="0" anchor="ctr"/>
                </a:tc>
                <a:tc>
                  <a:txBody>
                    <a:bodyPr/>
                    <a:lstStyle/>
                    <a:p>
                      <a:pPr algn="ctr" rtl="0" fontAlgn="t"/>
                      <a:r>
                        <a:rPr lang="ro" sz="1100" b="0" i="0" u="none" strike="noStrike" dirty="0">
                          <a:solidFill>
                            <a:schemeClr val="tx1"/>
                          </a:solidFill>
                          <a:effectLst/>
                          <a:latin typeface="+mn-lt"/>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925585405"/>
                  </a:ext>
                </a:extLst>
              </a:tr>
              <a:tr h="0">
                <a:tc>
                  <a:txBody>
                    <a:bodyPr/>
                    <a:lstStyle/>
                    <a:p>
                      <a:pPr algn="l" rtl="0" fontAlgn="ctr"/>
                      <a:r>
                        <a:rPr lang="ro" sz="1100" b="0" i="0" u="none" strike="noStrike" dirty="0">
                          <a:solidFill>
                            <a:schemeClr val="tx1"/>
                          </a:solidFill>
                          <a:effectLst/>
                          <a:latin typeface="+mn-lt"/>
                        </a:rPr>
                        <a:t>Urticarie</a:t>
                      </a:r>
                    </a:p>
                  </a:txBody>
                  <a:tcPr marL="9525" marR="9525" marT="9525" marB="0" anchor="ctr"/>
                </a:tc>
                <a:tc>
                  <a:txBody>
                    <a:bodyPr/>
                    <a:lstStyle/>
                    <a:p>
                      <a:pPr algn="ctr" rtl="0" fontAlgn="t"/>
                      <a:r>
                        <a:rPr lang="ro" sz="1100" b="0" i="0" u="none" strike="noStrike" dirty="0">
                          <a:solidFill>
                            <a:schemeClr val="tx1"/>
                          </a:solidFill>
                          <a:effectLst/>
                          <a:latin typeface="+mn-lt"/>
                        </a:rPr>
                        <a:t>Alergeni alimentari/medicamente, venin de insecte.</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Erupții cutanate, urticarie, precursor al angioedemului.</a:t>
                      </a:r>
                      <a:endParaRPr lang="en-IE" sz="1100" b="0" i="0" u="none" strike="noStrike" dirty="0">
                        <a:solidFill>
                          <a:schemeClr val="tx1"/>
                        </a:solidFill>
                        <a:effectLst/>
                        <a:latin typeface="+mn-lt"/>
                      </a:endParaRPr>
                    </a:p>
                  </a:txBody>
                  <a:tcPr marL="6757" marR="6757" marT="6757" marB="0" anchor="ctr"/>
                </a:tc>
                <a:tc>
                  <a:txBody>
                    <a:bodyPr/>
                    <a:lstStyle/>
                    <a:p>
                      <a:pPr algn="ctr" rtl="0" fontAlgn="t"/>
                      <a:r>
                        <a:rPr lang="ro" sz="1100" b="0" i="0" u="none" strike="noStrike" dirty="0">
                          <a:solidFill>
                            <a:schemeClr val="tx1"/>
                          </a:solidFill>
                          <a:effectLst/>
                          <a:latin typeface="+mn-lt"/>
                        </a:rPr>
                        <a:t>da</a:t>
                      </a:r>
                      <a:endParaRPr lang="en-IE" sz="11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09160608"/>
                  </a:ext>
                </a:extLst>
              </a:tr>
            </a:tbl>
          </a:graphicData>
        </a:graphic>
      </p:graphicFrame>
    </p:spTree>
    <p:extLst>
      <p:ext uri="{BB962C8B-B14F-4D97-AF65-F5344CB8AC3E}">
        <p14:creationId xmlns:p14="http://schemas.microsoft.com/office/powerpoint/2010/main" val="530729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11185300" cy="586225"/>
          </a:xfrm>
        </p:spPr>
        <p:txBody>
          <a:bodyPr rtlCol="0">
            <a:normAutofit/>
          </a:bodyPr>
          <a:lstStyle/>
          <a:p>
            <a:pPr marL="0" indent="0" rtl="0">
              <a:buNone/>
            </a:pPr>
            <a:r>
              <a:rPr lang="ro" sz="2000" u="sng" dirty="0" smtClean="0">
                <a:solidFill>
                  <a:srgbClr val="0070C0"/>
                </a:solidFill>
              </a:rPr>
              <a:t>Boli </a:t>
            </a:r>
            <a:r>
              <a:rPr lang="ro" sz="2000" u="sng" dirty="0">
                <a:solidFill>
                  <a:srgbClr val="0070C0"/>
                </a:solidFill>
              </a:rPr>
              <a:t>dermatologice majore (cu excepția bolilor dermatologice transmise de vectori</a:t>
            </a:r>
            <a:r>
              <a:rPr lang="ro" sz="2000" u="sng" baseline="30000" dirty="0">
                <a:solidFill>
                  <a:srgbClr val="0070C0"/>
                </a:solidFill>
              </a:rPr>
              <a:t>1</a:t>
            </a:r>
            <a:r>
              <a:rPr lang="ro" sz="2000" u="sng" dirty="0">
                <a:solidFill>
                  <a:srgbClr val="0070C0"/>
                </a:solidFill>
              </a:rPr>
              <a:t>)</a:t>
            </a:r>
          </a:p>
        </p:txBody>
      </p:sp>
      <p:graphicFrame>
        <p:nvGraphicFramePr>
          <p:cNvPr id="2" name="Table 1">
            <a:extLst>
              <a:ext uri="{FF2B5EF4-FFF2-40B4-BE49-F238E27FC236}">
                <a16:creationId xmlns:a16="http://schemas.microsoft.com/office/drawing/2014/main" id="{1E7FF864-2C6A-8B49-7F31-7DFC34F3B7FD}"/>
              </a:ext>
            </a:extLst>
          </p:cNvPr>
          <p:cNvGraphicFramePr>
            <a:graphicFrameLocks noGrp="1"/>
          </p:cNvGraphicFramePr>
          <p:nvPr>
            <p:extLst>
              <p:ext uri="{D42A27DB-BD31-4B8C-83A1-F6EECF244321}">
                <p14:modId xmlns:p14="http://schemas.microsoft.com/office/powerpoint/2010/main" val="2893379412"/>
              </p:ext>
            </p:extLst>
          </p:nvPr>
        </p:nvGraphicFramePr>
        <p:xfrm>
          <a:off x="361405" y="668633"/>
          <a:ext cx="11469190" cy="5239396"/>
        </p:xfrm>
        <a:graphic>
          <a:graphicData uri="http://schemas.openxmlformats.org/drawingml/2006/table">
            <a:tbl>
              <a:tblPr>
                <a:tableStyleId>{5C22544A-7EE6-4342-B048-85BDC9FD1C3A}</a:tableStyleId>
              </a:tblPr>
              <a:tblGrid>
                <a:gridCol w="1639595">
                  <a:extLst>
                    <a:ext uri="{9D8B030D-6E8A-4147-A177-3AD203B41FA5}">
                      <a16:colId xmlns:a16="http://schemas.microsoft.com/office/drawing/2014/main" val="2497409396"/>
                    </a:ext>
                  </a:extLst>
                </a:gridCol>
                <a:gridCol w="4410000">
                  <a:extLst>
                    <a:ext uri="{9D8B030D-6E8A-4147-A177-3AD203B41FA5}">
                      <a16:colId xmlns:a16="http://schemas.microsoft.com/office/drawing/2014/main" val="3440800795"/>
                    </a:ext>
                  </a:extLst>
                </a:gridCol>
                <a:gridCol w="4500000">
                  <a:extLst>
                    <a:ext uri="{9D8B030D-6E8A-4147-A177-3AD203B41FA5}">
                      <a16:colId xmlns:a16="http://schemas.microsoft.com/office/drawing/2014/main" val="509933588"/>
                    </a:ext>
                  </a:extLst>
                </a:gridCol>
                <a:gridCol w="919595">
                  <a:extLst>
                    <a:ext uri="{9D8B030D-6E8A-4147-A177-3AD203B41FA5}">
                      <a16:colId xmlns:a16="http://schemas.microsoft.com/office/drawing/2014/main" val="2064854761"/>
                    </a:ext>
                  </a:extLst>
                </a:gridCol>
              </a:tblGrid>
              <a:tr h="639314">
                <a:tc>
                  <a:txBody>
                    <a:bodyPr/>
                    <a:lstStyle/>
                    <a:p>
                      <a:pPr algn="ctr" rtl="0" fontAlgn="t"/>
                      <a:r>
                        <a:rPr lang="ro" sz="1200" b="1" u="none" strike="noStrike" dirty="0">
                          <a:solidFill>
                            <a:srgbClr val="0070C0"/>
                          </a:solidFill>
                          <a:effectLst/>
                          <a:latin typeface="+mn-lt"/>
                        </a:rPr>
                        <a:t>Boala</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ro" sz="1200" b="1" i="0" u="none" strike="noStrike" baseline="0" dirty="0">
                          <a:solidFill>
                            <a:srgbClr val="0070C0"/>
                          </a:solidFill>
                          <a:effectLst/>
                          <a:latin typeface="+mn-lt"/>
                        </a:rPr>
                        <a:t>Cauze/factori declanșatori</a:t>
                      </a:r>
                      <a:r>
                        <a:rPr lang="ro" sz="1200" b="1" i="0" u="none" strike="noStrike" baseline="30000" dirty="0">
                          <a:solidFill>
                            <a:srgbClr val="0070C0"/>
                          </a:solidFill>
                          <a:effectLst/>
                          <a:latin typeface="+mn-lt"/>
                        </a:rPr>
                        <a:t>2</a:t>
                      </a:r>
                    </a:p>
                  </a:txBody>
                  <a:tcPr marL="6757" marR="6757" marT="6757" marB="0" anchor="ctr"/>
                </a:tc>
                <a:tc>
                  <a:txBody>
                    <a:bodyPr/>
                    <a:lstStyle/>
                    <a:p>
                      <a:pPr algn="ctr" rtl="0" fontAlgn="t"/>
                      <a:r>
                        <a:rPr lang="ro" sz="1200" b="1" i="0" u="none" strike="noStrike" dirty="0">
                          <a:solidFill>
                            <a:srgbClr val="0070C0"/>
                          </a:solidFill>
                          <a:effectLst/>
                          <a:latin typeface="+mn-lt"/>
                        </a:rPr>
                        <a:t>Simptome/caracteristici clinice</a:t>
                      </a:r>
                    </a:p>
                  </a:txBody>
                  <a:tcPr marL="6757" marR="6757" marT="6757" marB="0" anchor="ctr"/>
                </a:tc>
                <a:tc>
                  <a:txBody>
                    <a:bodyPr/>
                    <a:lstStyle/>
                    <a:p>
                      <a:pPr algn="ctr" rtl="0" fontAlgn="t"/>
                      <a:r>
                        <a:rPr lang="ro" sz="1200" b="1" i="0" u="none" strike="noStrike" dirty="0">
                          <a:solidFill>
                            <a:srgbClr val="0070C0"/>
                          </a:solidFill>
                          <a:effectLst/>
                          <a:latin typeface="+mn-lt"/>
                        </a:rPr>
                        <a:t>Afectat de schimbările climatice?</a:t>
                      </a:r>
                    </a:p>
                  </a:txBody>
                  <a:tcPr marL="6757" marR="6757" marT="6757" marB="0" anchor="ctr"/>
                </a:tc>
                <a:extLst>
                  <a:ext uri="{0D108BD9-81ED-4DB2-BD59-A6C34878D82A}">
                    <a16:rowId xmlns:a16="http://schemas.microsoft.com/office/drawing/2014/main" val="3333697160"/>
                  </a:ext>
                </a:extLst>
              </a:tr>
              <a:tr h="358632">
                <a:tc>
                  <a:txBody>
                    <a:bodyPr/>
                    <a:lstStyle/>
                    <a:p>
                      <a:pPr algn="l" rtl="0" fontAlgn="ctr"/>
                      <a:r>
                        <a:rPr lang="ro" sz="1000" b="0" i="0" u="none" strike="noStrike" dirty="0">
                          <a:solidFill>
                            <a:schemeClr val="tx1"/>
                          </a:solidFill>
                          <a:effectLst/>
                          <a:latin typeface="+mn-lt"/>
                          <a:cs typeface="Arial" panose="020B0604020202020204" pitchFamily="34" charset="0"/>
                        </a:rPr>
                        <a:t>Acnee</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 modificări hormonale, anumite medicamente, produse cosmetice, fumat, diete cu index glicemic ridicat</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Coșuri, noduli la nivelul pielii, leziuni chistice</a:t>
                      </a:r>
                    </a:p>
                  </a:txBody>
                  <a:tcPr marL="6757" marR="6757" marT="6757" marB="0" anchor="ctr"/>
                </a:tc>
                <a:tc>
                  <a:txBody>
                    <a:bodyPr/>
                    <a:lstStyle/>
                    <a:p>
                      <a:pPr algn="ctr" rtl="0" fontAlgn="t"/>
                      <a:r>
                        <a:rPr lang="ro" sz="1000" b="0" i="0" u="none" strike="noStrike">
                          <a:solidFill>
                            <a:schemeClr val="tx1"/>
                          </a:solidFill>
                          <a:effectLst/>
                          <a:latin typeface="+mn-lt"/>
                        </a:rPr>
                        <a:t>Nu</a:t>
                      </a:r>
                    </a:p>
                  </a:txBody>
                  <a:tcPr marL="6757" marR="6757" marT="6757" marB="0" anchor="ctr"/>
                </a:tc>
                <a:extLst>
                  <a:ext uri="{0D108BD9-81ED-4DB2-BD59-A6C34878D82A}">
                    <a16:rowId xmlns:a16="http://schemas.microsoft.com/office/drawing/2014/main" val="3831694956"/>
                  </a:ext>
                </a:extLst>
              </a:tr>
              <a:tr h="186391">
                <a:tc>
                  <a:txBody>
                    <a:bodyPr/>
                    <a:lstStyle/>
                    <a:p>
                      <a:pPr algn="l" rtl="0" fontAlgn="ctr"/>
                      <a:r>
                        <a:rPr lang="ro" sz="1000" b="0" i="0" u="none" strike="noStrike">
                          <a:solidFill>
                            <a:schemeClr val="tx1"/>
                          </a:solidFill>
                          <a:effectLst/>
                          <a:latin typeface="+mn-lt"/>
                          <a:cs typeface="Arial" panose="020B0604020202020204" pitchFamily="34" charset="0"/>
                        </a:rPr>
                        <a:t>Keratoza actinică</a:t>
                      </a:r>
                    </a:p>
                  </a:txBody>
                  <a:tcPr marL="9525" marR="9525" marT="9525" marB="0" anchor="ctr"/>
                </a:tc>
                <a:tc>
                  <a:txBody>
                    <a:bodyPr/>
                    <a:lstStyle/>
                    <a:p>
                      <a:pPr algn="ctr" rtl="0" fontAlgn="t"/>
                      <a:r>
                        <a:rPr lang="ro" sz="1000" b="0" i="0" u="none" strike="noStrike" dirty="0">
                          <a:solidFill>
                            <a:schemeClr val="tx1"/>
                          </a:solidFill>
                          <a:effectLst/>
                          <a:latin typeface="+mn-lt"/>
                        </a:rPr>
                        <a:t>Leziuni actinice</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Pete de piele uscate, solzoase, posibil precursor al cancerului de piele</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4005406686"/>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Alopecia areata</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 anumite medicamente, modificări hormonale, stres</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Căderea părului</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3928370044"/>
                  </a:ext>
                </a:extLst>
              </a:tr>
              <a:tr h="186391">
                <a:tc>
                  <a:txBody>
                    <a:bodyPr/>
                    <a:lstStyle/>
                    <a:p>
                      <a:pPr algn="l" rtl="0" fontAlgn="ctr"/>
                      <a:r>
                        <a:rPr lang="ro" sz="1000" b="0" i="0" u="none" strike="noStrike">
                          <a:solidFill>
                            <a:schemeClr val="tx1"/>
                          </a:solidFill>
                          <a:effectLst/>
                          <a:latin typeface="+mn-lt"/>
                          <a:cs typeface="Arial" panose="020B0604020202020204" pitchFamily="34" charset="0"/>
                        </a:rPr>
                        <a:t>Celulita</a:t>
                      </a:r>
                    </a:p>
                  </a:txBody>
                  <a:tcPr marL="9525" marR="9525" marT="9525" marB="0" anchor="ctr"/>
                </a:tc>
                <a:tc>
                  <a:txBody>
                    <a:bodyPr/>
                    <a:lstStyle/>
                    <a:p>
                      <a:pPr algn="ctr" rtl="0" fontAlgn="t"/>
                      <a:r>
                        <a:rPr lang="ro" sz="1000" b="0" i="0" u="none" strike="noStrike" dirty="0">
                          <a:solidFill>
                            <a:schemeClr val="tx1"/>
                          </a:solidFill>
                          <a:effectLst/>
                          <a:latin typeface="+mn-lt"/>
                        </a:rPr>
                        <a:t>Leziuni/infecții care permit bacteriilor să pătrundă în piele</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Leziuni eritematoase, tumefiere, durere pe picioare sau membrele inferioare, febră</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599375618"/>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Varicela</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Virusul varicelo-zosterian prin contact direct sau aerian</a:t>
                      </a:r>
                    </a:p>
                  </a:txBody>
                  <a:tcPr marL="6757" marR="6757" marT="6757" marB="0" anchor="ctr"/>
                </a:tc>
                <a:tc>
                  <a:txBody>
                    <a:bodyPr/>
                    <a:lstStyle/>
                    <a:p>
                      <a:pPr algn="ctr" rtl="0" fontAlgn="t"/>
                      <a:r>
                        <a:rPr lang="ro" sz="1000" b="0" i="0" u="none" strike="noStrike" dirty="0">
                          <a:solidFill>
                            <a:schemeClr val="tx1"/>
                          </a:solidFill>
                          <a:effectLst/>
                          <a:latin typeface="+mn-lt"/>
                        </a:rPr>
                        <a:t>Erupție cutanată, febră, cefalee, pneumonie, encefalită, sepsis, deces</a:t>
                      </a:r>
                    </a:p>
                  </a:txBody>
                  <a:tcPr marL="6757" marR="6757" marT="6757" marB="0" anchor="ctr"/>
                </a:tc>
                <a:tc>
                  <a:txBody>
                    <a:bodyPr/>
                    <a:lstStyle/>
                    <a:p>
                      <a:pPr algn="ctr" rtl="0" fontAlgn="t"/>
                      <a:r>
                        <a:rPr lang="ro" sz="1000" b="0" i="0" u="none" strike="noStrike" dirty="0">
                          <a:solidFill>
                            <a:schemeClr val="tx1"/>
                          </a:solidFill>
                          <a:effectLst/>
                          <a:latin typeface="+mn-lt"/>
                        </a:rPr>
                        <a:t>da</a:t>
                      </a:r>
                    </a:p>
                  </a:txBody>
                  <a:tcPr marL="6757" marR="6757" marT="6757" marB="0" anchor="ctr"/>
                </a:tc>
                <a:extLst>
                  <a:ext uri="{0D108BD9-81ED-4DB2-BD59-A6C34878D82A}">
                    <a16:rowId xmlns:a16="http://schemas.microsoft.com/office/drawing/2014/main" val="1769801198"/>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Larva migrans cutanată</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Contactul cu larvele parazitului toxocara</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Calibri" panose="020F0502020204030204" pitchFamily="34" charset="0"/>
                        </a:rPr>
                        <a:t>Leziuni cutanate serpiginoase</a:t>
                      </a:r>
                    </a:p>
                  </a:txBody>
                  <a:tcPr marL="9525" marR="9525" marT="9525" marB="0"/>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1365162305"/>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Miaza cutanată</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Contactul cu larvele ordinului de muște Diptera</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Calibri" panose="020F0502020204030204" pitchFamily="34" charset="0"/>
                        </a:rPr>
                        <a:t>Ulcere/răni dureroase care conțin larve</a:t>
                      </a:r>
                      <a:endParaRPr lang="en-IE" sz="1000" b="0" i="0" u="none" strike="noStrike" dirty="0">
                        <a:solidFill>
                          <a:schemeClr val="tx1"/>
                        </a:solidFill>
                        <a:effectLst/>
                        <a:latin typeface="Calibri" panose="020F0502020204030204" pitchFamily="34" charset="0"/>
                      </a:endParaRPr>
                    </a:p>
                  </a:txBody>
                  <a:tcPr marL="9525" marR="9525" marT="9525" marB="0"/>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2270651920"/>
                  </a:ext>
                </a:extLst>
              </a:tr>
              <a:tr h="358632">
                <a:tc>
                  <a:txBody>
                    <a:bodyPr/>
                    <a:lstStyle/>
                    <a:p>
                      <a:pPr algn="l" rtl="0" fontAlgn="ctr"/>
                      <a:r>
                        <a:rPr lang="ro" sz="1000" b="0" i="0" u="none" strike="noStrike" dirty="0">
                          <a:solidFill>
                            <a:schemeClr val="tx1"/>
                          </a:solidFill>
                          <a:effectLst/>
                          <a:latin typeface="+mn-lt"/>
                          <a:cs typeface="Arial" panose="020B0604020202020204" pitchFamily="34" charset="0"/>
                        </a:rPr>
                        <a:t>Difterie</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Bacterii </a:t>
                      </a:r>
                      <a:r>
                        <a:rPr lang="ro" sz="1000" b="0" i="1" u="none" strike="noStrike" dirty="0">
                          <a:solidFill>
                            <a:schemeClr val="tx1"/>
                          </a:solidFill>
                          <a:effectLst/>
                          <a:latin typeface="+mn-lt"/>
                        </a:rPr>
                        <a:t>corynebacterium diphtheriae </a:t>
                      </a:r>
                      <a:r>
                        <a:rPr lang="ro" sz="1000" b="0" i="0" u="none" strike="noStrike" dirty="0">
                          <a:solidFill>
                            <a:schemeClr val="tx1"/>
                          </a:solidFill>
                          <a:effectLst/>
                          <a:latin typeface="+mn-lt"/>
                        </a:rPr>
                        <a:t>prin contact direct sau aerian</a:t>
                      </a:r>
                    </a:p>
                  </a:txBody>
                  <a:tcPr marL="6757" marR="6757" marT="6757" marB="0" anchor="ctr"/>
                </a:tc>
                <a:tc>
                  <a:txBody>
                    <a:bodyPr/>
                    <a:lstStyle/>
                    <a:p>
                      <a:pPr algn="ctr" rtl="0" fontAlgn="t"/>
                      <a:r>
                        <a:rPr lang="ro" sz="1000" b="0" i="0" u="none" strike="noStrike" dirty="0">
                          <a:solidFill>
                            <a:schemeClr val="tx1"/>
                          </a:solidFill>
                          <a:effectLst/>
                          <a:latin typeface="+mn-lt"/>
                        </a:rPr>
                        <a:t>Febră, atac al sistemului respirator, afecțiuni/ulcere ale pielii, miocardită, leziuni ale nervilor, insuficiență renală, deces</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1644683193"/>
                  </a:ext>
                </a:extLst>
              </a:tr>
              <a:tr h="361817">
                <a:tc>
                  <a:txBody>
                    <a:bodyPr/>
                    <a:lstStyle/>
                    <a:p>
                      <a:pPr algn="l" rtl="0" fontAlgn="ctr"/>
                      <a:r>
                        <a:rPr lang="ro" sz="1000" b="0" i="0" u="none" strike="noStrike" dirty="0">
                          <a:solidFill>
                            <a:schemeClr val="tx1"/>
                          </a:solidFill>
                          <a:effectLst/>
                          <a:latin typeface="+mn-lt"/>
                          <a:cs typeface="Arial" panose="020B0604020202020204" pitchFamily="34" charset="0"/>
                        </a:rPr>
                        <a:t>Eczemă (dermatită atopică/de contact)</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 alergeni din mediu, substanțe chimice</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Pete roșii, uscate ale pielii, erupții cutanate, îngroșarea pielii, conjunctivită</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1282008233"/>
                  </a:ext>
                </a:extLst>
              </a:tr>
              <a:tr h="186391">
                <a:tc>
                  <a:txBody>
                    <a:bodyPr/>
                    <a:lstStyle/>
                    <a:p>
                      <a:pPr algn="l" rtl="0" fontAlgn="ctr"/>
                      <a:r>
                        <a:rPr lang="ro" sz="1000" b="0" i="0" u="none" strike="noStrike">
                          <a:solidFill>
                            <a:schemeClr val="tx1"/>
                          </a:solidFill>
                          <a:effectLst/>
                          <a:latin typeface="+mn-lt"/>
                          <a:cs typeface="Arial" panose="020B0604020202020204" pitchFamily="34" charset="0"/>
                        </a:rPr>
                        <a:t>Epidermoliza buloasă</a:t>
                      </a:r>
                    </a:p>
                  </a:txBody>
                  <a:tcPr marL="9525" marR="9525" marT="9525" marB="0" anchor="ctr"/>
                </a:tc>
                <a:tc>
                  <a:txBody>
                    <a:bodyPr/>
                    <a:lstStyle/>
                    <a:p>
                      <a:pPr algn="ctr" rtl="0" fontAlgn="t"/>
                      <a:r>
                        <a:rPr lang="ro" sz="1000" b="0" i="0" u="none" strike="noStrike" dirty="0">
                          <a:solidFill>
                            <a:schemeClr val="tx1"/>
                          </a:solidFill>
                          <a:effectLst/>
                          <a:latin typeface="+mn-lt"/>
                        </a:rPr>
                        <a:t>Predispoziție genetică</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Fragilitatea pielii, lacrimi, răni, blistere pe piele</a:t>
                      </a:r>
                    </a:p>
                  </a:txBody>
                  <a:tcPr marL="6757" marR="6757" marT="6757" marB="0" anchor="ctr"/>
                </a:tc>
                <a:tc>
                  <a:txBody>
                    <a:bodyPr/>
                    <a:lstStyle/>
                    <a:p>
                      <a:pPr algn="ctr" rtl="0" fontAlgn="t"/>
                      <a:r>
                        <a:rPr lang="ro" sz="1000" b="0" i="0" u="none" strike="noStrike">
                          <a:solidFill>
                            <a:schemeClr val="tx1"/>
                          </a:solidFill>
                          <a:effectLst/>
                          <a:latin typeface="+mn-lt"/>
                        </a:rPr>
                        <a:t>Nu</a:t>
                      </a:r>
                    </a:p>
                  </a:txBody>
                  <a:tcPr marL="6757" marR="6757" marT="6757" marB="0" anchor="ctr"/>
                </a:tc>
                <a:extLst>
                  <a:ext uri="{0D108BD9-81ED-4DB2-BD59-A6C34878D82A}">
                    <a16:rowId xmlns:a16="http://schemas.microsoft.com/office/drawing/2014/main" val="26044971"/>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Herpes simplex</a:t>
                      </a:r>
                    </a:p>
                  </a:txBody>
                  <a:tcPr marL="9525" marR="9525" marT="9525" marB="0" anchor="ctr"/>
                </a:tc>
                <a:tc>
                  <a:txBody>
                    <a:bodyPr/>
                    <a:lstStyle/>
                    <a:p>
                      <a:pPr algn="ctr" rtl="0" fontAlgn="t"/>
                      <a:r>
                        <a:rPr lang="ro" sz="1000" b="0" i="0" u="none" strike="noStrike" dirty="0">
                          <a:solidFill>
                            <a:schemeClr val="tx1"/>
                          </a:solidFill>
                          <a:effectLst/>
                          <a:latin typeface="+mn-lt"/>
                        </a:rPr>
                        <a:t>Virusul </a:t>
                      </a:r>
                      <a:r>
                        <a:rPr lang="ro" sz="1000" b="0" i="1" u="none" strike="noStrike" dirty="0">
                          <a:solidFill>
                            <a:schemeClr val="tx1"/>
                          </a:solidFill>
                          <a:effectLst/>
                          <a:latin typeface="+mn-lt"/>
                        </a:rPr>
                        <a:t>herpes simplex</a:t>
                      </a:r>
                      <a:r>
                        <a:rPr lang="ro" sz="1000" b="0" i="0" u="none" strike="noStrike" dirty="0">
                          <a:solidFill>
                            <a:schemeClr val="tx1"/>
                          </a:solidFill>
                          <a:effectLst/>
                          <a:latin typeface="+mn-lt"/>
                        </a:rPr>
                        <a:t> prin contact direct sau din lichide corporale</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Durere, mâncărime și răni în jurul organelor genitale, anusului sau gurii</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1302052893"/>
                  </a:ext>
                </a:extLst>
              </a:tr>
              <a:tr h="180844">
                <a:tc>
                  <a:txBody>
                    <a:bodyPr/>
                    <a:lstStyle/>
                    <a:p>
                      <a:pPr algn="l" rtl="0" fontAlgn="ctr"/>
                      <a:r>
                        <a:rPr lang="ro" sz="1000" b="0" i="0" u="none" strike="noStrike" dirty="0">
                          <a:solidFill>
                            <a:schemeClr val="tx1"/>
                          </a:solidFill>
                          <a:effectLst/>
                          <a:latin typeface="+mn-lt"/>
                          <a:cs typeface="Arial" panose="020B0604020202020204" pitchFamily="34" charset="0"/>
                        </a:rPr>
                        <a:t>Gonoree</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 cu bacteria </a:t>
                      </a:r>
                      <a:r>
                        <a:rPr lang="ro" sz="1000" b="0" i="1" u="none" strike="noStrike" dirty="0">
                          <a:solidFill>
                            <a:schemeClr val="tx1"/>
                          </a:solidFill>
                          <a:effectLst/>
                          <a:latin typeface="+mn-lt"/>
                        </a:rPr>
                        <a:t>neisseria gonorrhoeae</a:t>
                      </a:r>
                      <a:endParaRPr lang="en-IE" sz="1000" b="0" i="1"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Febră, erupții cutanate, leziuni ale pielii, dureri articulare, umflături și rigiditate</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4096391511"/>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Boala gură-mână-picior și stomatita aftoasă</a:t>
                      </a:r>
                    </a:p>
                  </a:txBody>
                  <a:tcPr marL="9525" marR="9525" marT="9525" marB="0" anchor="ctr"/>
                </a:tc>
                <a:tc>
                  <a:txBody>
                    <a:bodyPr/>
                    <a:lstStyle/>
                    <a:p>
                      <a:pPr algn="ctr" rtl="0" fontAlgn="t"/>
                      <a:r>
                        <a:rPr lang="ro" sz="1000" b="0" i="0" u="none" strike="noStrike" dirty="0">
                          <a:solidFill>
                            <a:schemeClr val="tx1"/>
                          </a:solidFill>
                          <a:effectLst/>
                          <a:latin typeface="+mn-lt"/>
                        </a:rPr>
                        <a:t>Contact direct sau aerian cu </a:t>
                      </a:r>
                      <a:r>
                        <a:rPr lang="ro" sz="1000" b="0" i="1" u="none" strike="noStrike" dirty="0">
                          <a:solidFill>
                            <a:schemeClr val="tx1"/>
                          </a:solidFill>
                          <a:effectLst/>
                          <a:latin typeface="+mn-lt"/>
                        </a:rPr>
                        <a:t>Coxsackievirus</a:t>
                      </a:r>
                      <a:endParaRPr lang="ro"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Febră, durere în gât, greață, leziuni bucale dureroase, erupții cutanate</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3525117701"/>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Hidradenita supurativă</a:t>
                      </a:r>
                    </a:p>
                  </a:txBody>
                  <a:tcPr marL="9525" marR="9525" marT="9525" marB="0" anchor="ctr"/>
                </a:tc>
                <a:tc>
                  <a:txBody>
                    <a:bodyPr/>
                    <a:lstStyle/>
                    <a:p>
                      <a:pPr algn="ctr" rtl="0" fontAlgn="t"/>
                      <a:r>
                        <a:rPr lang="ro" sz="1000" b="0" i="0" u="none" strike="noStrike" dirty="0">
                          <a:solidFill>
                            <a:schemeClr val="tx1"/>
                          </a:solidFill>
                          <a:effectLst/>
                          <a:latin typeface="+mn-lt"/>
                        </a:rPr>
                        <a:t>Modificări hormonale, fumat, obezitate</a:t>
                      </a:r>
                      <a:endParaRPr lang="en-IE" sz="1000" b="0" i="1"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Abcese dureroase, cicatrici ale pielii</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a:solidFill>
                            <a:schemeClr val="tx1"/>
                          </a:solidFill>
                          <a:effectLst/>
                          <a:latin typeface="+mn-lt"/>
                        </a:rPr>
                        <a:t>Nu</a:t>
                      </a:r>
                    </a:p>
                  </a:txBody>
                  <a:tcPr marL="6757" marR="6757" marT="6757" marB="0" anchor="ctr"/>
                </a:tc>
                <a:extLst>
                  <a:ext uri="{0D108BD9-81ED-4DB2-BD59-A6C34878D82A}">
                    <a16:rowId xmlns:a16="http://schemas.microsoft.com/office/drawing/2014/main" val="2443362599"/>
                  </a:ext>
                </a:extLst>
              </a:tr>
              <a:tr h="186391">
                <a:tc>
                  <a:txBody>
                    <a:bodyPr/>
                    <a:lstStyle/>
                    <a:p>
                      <a:pPr algn="l" rtl="0" fontAlgn="ctr"/>
                      <a:r>
                        <a:rPr lang="ro" sz="1000" b="0" i="0" u="none" strike="noStrike">
                          <a:solidFill>
                            <a:schemeClr val="tx1"/>
                          </a:solidFill>
                          <a:effectLst/>
                          <a:latin typeface="+mn-lt"/>
                          <a:cs typeface="Arial" panose="020B0604020202020204" pitchFamily="34" charset="0"/>
                        </a:rPr>
                        <a:t>Ichtioză</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000" b="0" i="0" u="none" strike="noStrike" dirty="0">
                          <a:solidFill>
                            <a:schemeClr val="tx1"/>
                          </a:solidFill>
                          <a:effectLst/>
                          <a:latin typeface="+mn-lt"/>
                        </a:rPr>
                        <a:t>Predispoziție genetică</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Piele uscată, solzoasă, mâncărime, roșie</a:t>
                      </a:r>
                    </a:p>
                  </a:txBody>
                  <a:tcPr marL="6757" marR="6757" marT="6757" marB="0" anchor="ctr"/>
                </a:tc>
                <a:tc>
                  <a:txBody>
                    <a:bodyPr/>
                    <a:lstStyle/>
                    <a:p>
                      <a:pPr algn="ctr" rtl="0" fontAlgn="t"/>
                      <a:r>
                        <a:rPr lang="ro" sz="1000" b="0" i="0" u="none" strike="noStrike">
                          <a:solidFill>
                            <a:schemeClr val="tx1"/>
                          </a:solidFill>
                          <a:effectLst/>
                          <a:latin typeface="+mn-lt"/>
                        </a:rPr>
                        <a:t>Nu</a:t>
                      </a:r>
                    </a:p>
                  </a:txBody>
                  <a:tcPr marL="6757" marR="6757" marT="6757" marB="0" anchor="ctr"/>
                </a:tc>
                <a:extLst>
                  <a:ext uri="{0D108BD9-81ED-4DB2-BD59-A6C34878D82A}">
                    <a16:rowId xmlns:a16="http://schemas.microsoft.com/office/drawing/2014/main" val="3610616814"/>
                  </a:ext>
                </a:extLst>
              </a:tr>
              <a:tr h="186391">
                <a:tc>
                  <a:txBody>
                    <a:bodyPr/>
                    <a:lstStyle/>
                    <a:p>
                      <a:pPr algn="l" rtl="0" fontAlgn="ctr"/>
                      <a:r>
                        <a:rPr lang="ro" sz="1000" b="0" i="0" u="none" strike="noStrike" dirty="0">
                          <a:solidFill>
                            <a:schemeClr val="tx1"/>
                          </a:solidFill>
                          <a:effectLst/>
                          <a:latin typeface="+mn-lt"/>
                          <a:cs typeface="Arial" panose="020B0604020202020204" pitchFamily="34" charset="0"/>
                        </a:rPr>
                        <a:t>Impetigo (bube dulci)</a:t>
                      </a:r>
                    </a:p>
                  </a:txBody>
                  <a:tcPr marL="9525" marR="9525" marT="9525" marB="0" anchor="ctr"/>
                </a:tc>
                <a:tc>
                  <a:txBody>
                    <a:bodyPr/>
                    <a:lstStyle/>
                    <a:p>
                      <a:pPr algn="ctr" rtl="0" fontAlgn="t"/>
                      <a:r>
                        <a:rPr lang="ro" sz="1000" b="0" i="0" u="none" strike="noStrike" dirty="0">
                          <a:solidFill>
                            <a:schemeClr val="tx1"/>
                          </a:solidFill>
                          <a:effectLst/>
                          <a:latin typeface="+mn-lt"/>
                        </a:rPr>
                        <a:t>Contact cu stafilococi</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en-US" sz="1000" b="0" i="0" u="none" strike="noStrike" dirty="0">
                          <a:solidFill>
                            <a:schemeClr val="tx1"/>
                          </a:solidFill>
                          <a:effectLst/>
                          <a:latin typeface="+mn-lt"/>
                        </a:rPr>
                        <a:t>V</a:t>
                      </a:r>
                      <a:r>
                        <a:rPr lang="ro" sz="1000" b="0" i="0" u="none" strike="noStrike" dirty="0">
                          <a:solidFill>
                            <a:schemeClr val="tx1"/>
                          </a:solidFill>
                          <a:effectLst/>
                          <a:latin typeface="+mn-lt"/>
                        </a:rPr>
                        <a:t>ezicule roșii pe față</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a:solidFill>
                            <a:schemeClr val="tx1"/>
                          </a:solidFill>
                          <a:effectLst/>
                          <a:latin typeface="+mn-lt"/>
                        </a:rPr>
                        <a:t>da</a:t>
                      </a:r>
                      <a:endParaRPr lang="en-IE" sz="10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7741257"/>
                  </a:ext>
                </a:extLst>
              </a:tr>
              <a:tr h="358632">
                <a:tc>
                  <a:txBody>
                    <a:bodyPr/>
                    <a:lstStyle/>
                    <a:p>
                      <a:pPr algn="l" rtl="0" fontAlgn="ctr"/>
                      <a:r>
                        <a:rPr lang="ro" sz="1000" b="0" i="0" u="none" strike="noStrike" dirty="0">
                          <a:solidFill>
                            <a:schemeClr val="tx1"/>
                          </a:solidFill>
                          <a:effectLst/>
                          <a:latin typeface="+mn-lt"/>
                          <a:cs typeface="Arial" panose="020B0604020202020204" pitchFamily="34" charset="0"/>
                        </a:rPr>
                        <a:t>Boala Marburg</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1" u="none" strike="noStrike" dirty="0">
                          <a:solidFill>
                            <a:schemeClr val="tx1"/>
                          </a:solidFill>
                          <a:effectLst/>
                          <a:latin typeface="+mn-lt"/>
                        </a:rPr>
                        <a:t> </a:t>
                      </a:r>
                      <a:r>
                        <a:rPr lang="ro" sz="1000" b="0" i="0" u="none" strike="noStrike" dirty="0">
                          <a:solidFill>
                            <a:schemeClr val="tx1"/>
                          </a:solidFill>
                          <a:effectLst/>
                          <a:latin typeface="+mn-lt"/>
                        </a:rPr>
                        <a:t>Contact cu virusul marburg</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mn-lt"/>
                        </a:rPr>
                        <a:t>Febră, cefalee, erupţie cutanată tranzitorie, vărsături, diaree, icter, hemoragie, insuficienţă multiorgan, deces.</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3054579435"/>
                  </a:ext>
                </a:extLst>
              </a:tr>
              <a:tr h="255082">
                <a:tc>
                  <a:txBody>
                    <a:bodyPr/>
                    <a:lstStyle/>
                    <a:p>
                      <a:pPr algn="l" rtl="0" fontAlgn="ctr"/>
                      <a:r>
                        <a:rPr lang="ro" sz="1000" b="0" i="0" u="none" strike="noStrike">
                          <a:solidFill>
                            <a:schemeClr val="tx1"/>
                          </a:solidFill>
                          <a:effectLst/>
                          <a:latin typeface="+mn-lt"/>
                          <a:cs typeface="Arial" panose="020B0604020202020204" pitchFamily="34" charset="0"/>
                        </a:rPr>
                        <a:t>Rujeolă</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 direct sau aerian cu virusul rujeolic</a:t>
                      </a:r>
                    </a:p>
                  </a:txBody>
                  <a:tcPr marL="6757" marR="6757" marT="6757" marB="0" anchor="ctr"/>
                </a:tc>
                <a:tc>
                  <a:txBody>
                    <a:bodyPr/>
                    <a:lstStyle/>
                    <a:p>
                      <a:pPr algn="ctr" rtl="0" fontAlgn="t"/>
                      <a:r>
                        <a:rPr lang="ro" sz="1000" b="0" i="0" u="none" strike="noStrike" dirty="0">
                          <a:solidFill>
                            <a:schemeClr val="tx1"/>
                          </a:solidFill>
                          <a:effectLst/>
                          <a:latin typeface="+mn-lt"/>
                        </a:rPr>
                        <a:t>Febră, tuse, conjunctivită, pete Koplik, erupții cutanate, pneumonie, encefalită, deces</a:t>
                      </a:r>
                    </a:p>
                  </a:txBody>
                  <a:tcPr marL="6757" marR="6757" marT="6757" marB="0" anchor="ctr"/>
                </a:tc>
                <a:tc>
                  <a:txBody>
                    <a:bodyPr/>
                    <a:lstStyle/>
                    <a:p>
                      <a:pPr algn="ctr" rtl="0" fontAlgn="t"/>
                      <a:r>
                        <a:rPr lang="ro" sz="10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910787869"/>
                  </a:ext>
                </a:extLst>
              </a:tr>
              <a:tr h="361817">
                <a:tc>
                  <a:txBody>
                    <a:bodyPr/>
                    <a:lstStyle/>
                    <a:p>
                      <a:pPr algn="l" rtl="0" fontAlgn="ctr"/>
                      <a:r>
                        <a:rPr lang="ro" sz="1000" b="0" i="0" u="none" strike="noStrike" dirty="0">
                          <a:solidFill>
                            <a:schemeClr val="tx1"/>
                          </a:solidFill>
                          <a:effectLst/>
                          <a:latin typeface="+mn-lt"/>
                          <a:cs typeface="Arial" panose="020B0604020202020204" pitchFamily="34" charset="0"/>
                        </a:rPr>
                        <a:t>Variola maimuței</a:t>
                      </a:r>
                      <a:endParaRPr lang="en-IE" sz="10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000" b="0" i="0" u="none" strike="noStrike" dirty="0">
                          <a:solidFill>
                            <a:schemeClr val="tx1"/>
                          </a:solidFill>
                          <a:effectLst/>
                          <a:latin typeface="+mn-lt"/>
                        </a:rPr>
                        <a:t>Contact cu virusul mpox</a:t>
                      </a:r>
                      <a:endParaRPr lang="en-IE" sz="1000" b="0" i="0" u="none" strike="noStrike" dirty="0">
                        <a:solidFill>
                          <a:schemeClr val="tx1"/>
                        </a:solidFill>
                        <a:effectLst/>
                        <a:latin typeface="+mn-lt"/>
                      </a:endParaRPr>
                    </a:p>
                  </a:txBody>
                  <a:tcPr marL="6757" marR="6757" marT="6757" marB="0" anchor="ctr"/>
                </a:tc>
                <a:tc>
                  <a:txBody>
                    <a:bodyPr/>
                    <a:lstStyle/>
                    <a:p>
                      <a:pPr algn="ctr" rtl="0" fontAlgn="t"/>
                      <a:r>
                        <a:rPr lang="ro" sz="1000" b="0" i="0" u="none" strike="noStrike" dirty="0">
                          <a:solidFill>
                            <a:schemeClr val="tx1"/>
                          </a:solidFill>
                          <a:effectLst/>
                          <a:latin typeface="Calibri" panose="020F0502020204030204" pitchFamily="34" charset="0"/>
                        </a:rPr>
                        <a:t>Erupții cutanate, cruste, febră, cefalee, ganglioni limfatici tumefiați, simptome respiratorii</a:t>
                      </a:r>
                    </a:p>
                  </a:txBody>
                  <a:tcPr marL="9525" marR="9525" marT="9525" marB="0"/>
                </a:tc>
                <a:tc>
                  <a:txBody>
                    <a:bodyPr/>
                    <a:lstStyle/>
                    <a:p>
                      <a:pPr algn="ctr" rtl="0" fontAlgn="t"/>
                      <a:r>
                        <a:rPr lang="ro" sz="1000" b="0" i="0" u="none" strike="noStrike" dirty="0">
                          <a:solidFill>
                            <a:schemeClr val="tx1"/>
                          </a:solidFill>
                          <a:effectLst/>
                          <a:latin typeface="+mn-lt"/>
                        </a:rPr>
                        <a:t>da</a:t>
                      </a:r>
                    </a:p>
                  </a:txBody>
                  <a:tcPr marL="6757" marR="6757" marT="6757" marB="0" anchor="ctr"/>
                </a:tc>
                <a:extLst>
                  <a:ext uri="{0D108BD9-81ED-4DB2-BD59-A6C34878D82A}">
                    <a16:rowId xmlns:a16="http://schemas.microsoft.com/office/drawing/2014/main" val="2792473928"/>
                  </a:ext>
                </a:extLst>
              </a:tr>
            </a:tbl>
          </a:graphicData>
        </a:graphic>
      </p:graphicFrame>
      <p:sp>
        <p:nvSpPr>
          <p:cNvPr id="3" name="TextBox 2">
            <a:extLst>
              <a:ext uri="{FF2B5EF4-FFF2-40B4-BE49-F238E27FC236}">
                <a16:creationId xmlns:a16="http://schemas.microsoft.com/office/drawing/2014/main" id="{F80D2BC3-2D38-C30E-917E-3FD8D4683497}"/>
              </a:ext>
            </a:extLst>
          </p:cNvPr>
          <p:cNvSpPr txBox="1"/>
          <p:nvPr/>
        </p:nvSpPr>
        <p:spPr>
          <a:xfrm>
            <a:off x="261257" y="6104475"/>
            <a:ext cx="5407249" cy="246221"/>
          </a:xfrm>
          <a:prstGeom prst="rect">
            <a:avLst/>
          </a:prstGeom>
          <a:noFill/>
        </p:spPr>
        <p:txBody>
          <a:bodyPr wrap="none" rtlCol="0">
            <a:spAutoFit/>
          </a:bodyPr>
          <a:lstStyle/>
          <a:p>
            <a:pPr rtl="0"/>
            <a:r>
              <a:rPr lang="ro" sz="1000" baseline="30000" dirty="0"/>
              <a:t>1 </a:t>
            </a:r>
            <a:r>
              <a:rPr lang="ro" sz="1000" dirty="0"/>
              <a:t>Discutat în lecția despre „Efectul schimbărilor climatice asupra bolilor născute de vectori și conexe</a:t>
            </a:r>
            <a:r>
              <a:rPr lang="ro" sz="1000" baseline="30000" dirty="0"/>
              <a:t>”</a:t>
            </a:r>
            <a:endParaRPr lang="en-IE" sz="1000" dirty="0"/>
          </a:p>
        </p:txBody>
      </p:sp>
      <p:sp>
        <p:nvSpPr>
          <p:cNvPr id="4" name="TextBox 3">
            <a:extLst>
              <a:ext uri="{FF2B5EF4-FFF2-40B4-BE49-F238E27FC236}">
                <a16:creationId xmlns:a16="http://schemas.microsoft.com/office/drawing/2014/main" id="{9EF786E1-4597-8F86-176E-378E48756B35}"/>
              </a:ext>
            </a:extLst>
          </p:cNvPr>
          <p:cNvSpPr txBox="1"/>
          <p:nvPr/>
        </p:nvSpPr>
        <p:spPr>
          <a:xfrm>
            <a:off x="5916000" y="6098304"/>
            <a:ext cx="4610558" cy="246221"/>
          </a:xfrm>
          <a:prstGeom prst="rect">
            <a:avLst/>
          </a:prstGeom>
          <a:noFill/>
        </p:spPr>
        <p:txBody>
          <a:bodyPr wrap="none" rtlCol="0">
            <a:spAutoFit/>
          </a:bodyPr>
          <a:lstStyle/>
          <a:p>
            <a:pPr rtl="0"/>
            <a:r>
              <a:rPr lang="ro" sz="1000" baseline="30000" dirty="0"/>
              <a:t>2 </a:t>
            </a:r>
            <a:r>
              <a:rPr lang="ro" sz="1000" dirty="0"/>
              <a:t>Aici „contact” înseamnă contact fizic cu solide sau fluide care conțin agentul patogen</a:t>
            </a:r>
            <a:endParaRPr lang="en-IE" sz="1000" dirty="0"/>
          </a:p>
        </p:txBody>
      </p:sp>
    </p:spTree>
    <p:extLst>
      <p:ext uri="{BB962C8B-B14F-4D97-AF65-F5344CB8AC3E}">
        <p14:creationId xmlns:p14="http://schemas.microsoft.com/office/powerpoint/2010/main" val="753013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490700" y="206255"/>
            <a:ext cx="7529894" cy="586225"/>
          </a:xfrm>
        </p:spPr>
        <p:txBody>
          <a:bodyPr rtlCol="0">
            <a:normAutofit/>
          </a:bodyPr>
          <a:lstStyle/>
          <a:p>
            <a:pPr marL="0" indent="0" rtl="0">
              <a:buNone/>
            </a:pPr>
            <a:r>
              <a:rPr lang="ro" sz="2000" u="sng" dirty="0">
                <a:solidFill>
                  <a:srgbClr val="0070C0"/>
                </a:solidFill>
              </a:rPr>
              <a:t>Boli dermatologice majore (continuare)</a:t>
            </a:r>
            <a:endParaRPr lang="ro" sz="2000" u="sng" dirty="0">
              <a:solidFill>
                <a:schemeClr val="tx1"/>
              </a:solidFill>
            </a:endParaRPr>
          </a:p>
        </p:txBody>
      </p:sp>
      <p:graphicFrame>
        <p:nvGraphicFramePr>
          <p:cNvPr id="3" name="Table 2">
            <a:extLst>
              <a:ext uri="{FF2B5EF4-FFF2-40B4-BE49-F238E27FC236}">
                <a16:creationId xmlns:a16="http://schemas.microsoft.com/office/drawing/2014/main" id="{357994DC-D5A1-837B-183E-7211FFA631BA}"/>
              </a:ext>
            </a:extLst>
          </p:cNvPr>
          <p:cNvGraphicFramePr>
            <a:graphicFrameLocks noGrp="1"/>
          </p:cNvGraphicFramePr>
          <p:nvPr>
            <p:extLst>
              <p:ext uri="{D42A27DB-BD31-4B8C-83A1-F6EECF244321}">
                <p14:modId xmlns:p14="http://schemas.microsoft.com/office/powerpoint/2010/main" val="4156763636"/>
              </p:ext>
            </p:extLst>
          </p:nvPr>
        </p:nvGraphicFramePr>
        <p:xfrm>
          <a:off x="361405" y="670031"/>
          <a:ext cx="11469190" cy="4866086"/>
        </p:xfrm>
        <a:graphic>
          <a:graphicData uri="http://schemas.openxmlformats.org/drawingml/2006/table">
            <a:tbl>
              <a:tblPr>
                <a:tableStyleId>{5C22544A-7EE6-4342-B048-85BDC9FD1C3A}</a:tableStyleId>
              </a:tblPr>
              <a:tblGrid>
                <a:gridCol w="1780904">
                  <a:extLst>
                    <a:ext uri="{9D8B030D-6E8A-4147-A177-3AD203B41FA5}">
                      <a16:colId xmlns:a16="http://schemas.microsoft.com/office/drawing/2014/main" val="581275691"/>
                    </a:ext>
                  </a:extLst>
                </a:gridCol>
                <a:gridCol w="3998691">
                  <a:extLst>
                    <a:ext uri="{9D8B030D-6E8A-4147-A177-3AD203B41FA5}">
                      <a16:colId xmlns:a16="http://schemas.microsoft.com/office/drawing/2014/main" val="14083155"/>
                    </a:ext>
                  </a:extLst>
                </a:gridCol>
                <a:gridCol w="4583606">
                  <a:extLst>
                    <a:ext uri="{9D8B030D-6E8A-4147-A177-3AD203B41FA5}">
                      <a16:colId xmlns:a16="http://schemas.microsoft.com/office/drawing/2014/main" val="1550759289"/>
                    </a:ext>
                  </a:extLst>
                </a:gridCol>
                <a:gridCol w="1105989">
                  <a:extLst>
                    <a:ext uri="{9D8B030D-6E8A-4147-A177-3AD203B41FA5}">
                      <a16:colId xmlns:a16="http://schemas.microsoft.com/office/drawing/2014/main" val="197457860"/>
                    </a:ext>
                  </a:extLst>
                </a:gridCol>
              </a:tblGrid>
              <a:tr h="0">
                <a:tc>
                  <a:txBody>
                    <a:bodyPr/>
                    <a:lstStyle/>
                    <a:p>
                      <a:pPr algn="ctr" rtl="0" fontAlgn="t"/>
                      <a:r>
                        <a:rPr lang="ro" sz="1200" b="1" u="none" strike="noStrike">
                          <a:solidFill>
                            <a:srgbClr val="0070C0"/>
                          </a:solidFill>
                          <a:effectLst/>
                          <a:latin typeface="+mn-lt"/>
                        </a:rPr>
                        <a:t>Boala</a:t>
                      </a:r>
                      <a:endParaRPr lang="en-IE" sz="1200" b="1" i="0" u="none" strike="noStrike" dirty="0">
                        <a:solidFill>
                          <a:srgbClr val="0070C0"/>
                        </a:solidFill>
                        <a:effectLst/>
                        <a:latin typeface="+mn-lt"/>
                      </a:endParaRPr>
                    </a:p>
                  </a:txBody>
                  <a:tcPr marL="6757" marR="6757" marT="6757" marB="0" anchor="ctr"/>
                </a:tc>
                <a:tc>
                  <a:txBody>
                    <a:bodyPr/>
                    <a:lstStyle/>
                    <a:p>
                      <a:pPr algn="ctr" rtl="0" fontAlgn="t"/>
                      <a:r>
                        <a:rPr lang="ro" sz="1200" b="1" i="0" u="none" strike="noStrike" dirty="0">
                          <a:solidFill>
                            <a:srgbClr val="0070C0"/>
                          </a:solidFill>
                          <a:effectLst/>
                          <a:latin typeface="+mn-lt"/>
                        </a:rPr>
                        <a:t>Cauze/factori declanșatori</a:t>
                      </a:r>
                    </a:p>
                  </a:txBody>
                  <a:tcPr marL="6757" marR="6757" marT="6757" marB="0" anchor="ctr"/>
                </a:tc>
                <a:tc>
                  <a:txBody>
                    <a:bodyPr/>
                    <a:lstStyle/>
                    <a:p>
                      <a:pPr algn="ctr" rtl="0" fontAlgn="t"/>
                      <a:r>
                        <a:rPr lang="ro" sz="1200" b="1" i="0" u="none" strike="noStrike" dirty="0">
                          <a:solidFill>
                            <a:srgbClr val="0070C0"/>
                          </a:solidFill>
                          <a:effectLst/>
                          <a:latin typeface="+mn-lt"/>
                        </a:rPr>
                        <a:t>Simptome/caracteristici clinice</a:t>
                      </a:r>
                    </a:p>
                  </a:txBody>
                  <a:tcPr marL="6757" marR="6757" marT="6757" marB="0" anchor="ctr"/>
                </a:tc>
                <a:tc>
                  <a:txBody>
                    <a:bodyPr/>
                    <a:lstStyle/>
                    <a:p>
                      <a:pPr algn="ctr" rtl="0" fontAlgn="t"/>
                      <a:r>
                        <a:rPr lang="ro" sz="1200" b="1" i="0" u="none" strike="noStrike">
                          <a:solidFill>
                            <a:srgbClr val="0070C0"/>
                          </a:solidFill>
                          <a:effectLst/>
                          <a:latin typeface="+mn-lt"/>
                        </a:rPr>
                        <a:t>Afectat de schimbările climatice?</a:t>
                      </a:r>
                    </a:p>
                  </a:txBody>
                  <a:tcPr marL="6757" marR="6757" marT="6757" marB="0" anchor="ctr"/>
                </a:tc>
                <a:extLst>
                  <a:ext uri="{0D108BD9-81ED-4DB2-BD59-A6C34878D82A}">
                    <a16:rowId xmlns:a16="http://schemas.microsoft.com/office/drawing/2014/main" val="2179879080"/>
                  </a:ext>
                </a:extLst>
              </a:tr>
              <a:tr h="0">
                <a:tc>
                  <a:txBody>
                    <a:bodyPr/>
                    <a:lstStyle/>
                    <a:p>
                      <a:pPr algn="l" rtl="0" fontAlgn="ctr"/>
                      <a:r>
                        <a:rPr lang="ro" sz="1200" b="0" i="0" u="none" strike="noStrike">
                          <a:solidFill>
                            <a:schemeClr val="tx1"/>
                          </a:solidFill>
                          <a:effectLst/>
                          <a:latin typeface="+mn-lt"/>
                          <a:cs typeface="Arial" panose="020B0604020202020204" pitchFamily="34" charset="0"/>
                        </a:rPr>
                        <a:t>Prurigo nodularis</a:t>
                      </a:r>
                    </a:p>
                  </a:txBody>
                  <a:tcPr marL="9525" marR="9525" marT="9525" marB="0" anchor="ctr"/>
                </a:tc>
                <a:tc>
                  <a:txBody>
                    <a:bodyPr/>
                    <a:lstStyle/>
                    <a:p>
                      <a:pPr algn="ctr" rtl="0" fontAlgn="t"/>
                      <a:r>
                        <a:rPr lang="ro" sz="1200" b="0" i="0" u="none" strike="noStrike" dirty="0">
                          <a:solidFill>
                            <a:schemeClr val="tx1"/>
                          </a:solidFill>
                          <a:effectLst/>
                          <a:latin typeface="+mn-lt"/>
                        </a:rPr>
                        <a:t>Nu sunt cunoscute. Printre factorii de risc se numără dermatita atopică</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Noduli pruriginoși cutanați pe brațe, picioare, abdomen și/sau spate</a:t>
                      </a:r>
                    </a:p>
                  </a:txBody>
                  <a:tcPr marL="6757" marR="6757" marT="6757" marB="0" anchor="ctr"/>
                </a:tc>
                <a:tc>
                  <a:txBody>
                    <a:bodyPr/>
                    <a:lstStyle/>
                    <a:p>
                      <a:pPr algn="ctr" rtl="0" fontAlgn="t"/>
                      <a:r>
                        <a:rPr lang="ro" sz="1200" b="0" i="0" u="none" strike="noStrike">
                          <a:solidFill>
                            <a:schemeClr val="tx1"/>
                          </a:solidFill>
                          <a:effectLst/>
                          <a:latin typeface="+mn-lt"/>
                        </a:rPr>
                        <a:t>Posibil</a:t>
                      </a:r>
                    </a:p>
                  </a:txBody>
                  <a:tcPr marL="6757" marR="6757" marT="6757" marB="0" anchor="ctr"/>
                </a:tc>
                <a:extLst>
                  <a:ext uri="{0D108BD9-81ED-4DB2-BD59-A6C34878D82A}">
                    <a16:rowId xmlns:a16="http://schemas.microsoft.com/office/drawing/2014/main" val="2375918404"/>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Psoriazis</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dirty="0">
                          <a:solidFill>
                            <a:schemeClr val="tx1"/>
                          </a:solidFill>
                          <a:effectLst/>
                          <a:latin typeface="+mn-lt"/>
                        </a:rPr>
                        <a:t>Predispoziție genetică, leziuni ale pielii, infecții ale gâtului, anumite medicamente</a:t>
                      </a:r>
                    </a:p>
                  </a:txBody>
                  <a:tcPr marL="6757" marR="6757" marT="6757" marB="0" anchor="ctr"/>
                </a:tc>
                <a:tc>
                  <a:txBody>
                    <a:bodyPr/>
                    <a:lstStyle/>
                    <a:p>
                      <a:pPr algn="ctr" rtl="0" fontAlgn="t"/>
                      <a:r>
                        <a:rPr lang="ro" sz="1200" b="0" i="0" u="none" strike="noStrike" dirty="0">
                          <a:solidFill>
                            <a:schemeClr val="tx1"/>
                          </a:solidFill>
                          <a:effectLst/>
                          <a:latin typeface="+mn-lt"/>
                        </a:rPr>
                        <a:t>Pete eritematoase, scuame sidefii care se desprind</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2914117409"/>
                  </a:ext>
                </a:extLst>
              </a:tr>
              <a:tr h="0">
                <a:tc>
                  <a:txBody>
                    <a:bodyPr/>
                    <a:lstStyle/>
                    <a:p>
                      <a:pPr algn="l" rtl="0" fontAlgn="ctr"/>
                      <a:r>
                        <a:rPr lang="ro" sz="1200" b="0" i="0" u="none" strike="noStrike">
                          <a:solidFill>
                            <a:schemeClr val="tx1"/>
                          </a:solidFill>
                          <a:effectLst/>
                          <a:latin typeface="+mn-lt"/>
                          <a:cs typeface="Arial" panose="020B0604020202020204" pitchFamily="34" charset="0"/>
                        </a:rPr>
                        <a:t>Boala Reynaud</a:t>
                      </a:r>
                    </a:p>
                  </a:txBody>
                  <a:tcPr marL="9525" marR="9525" marT="9525" marB="0" anchor="ctr"/>
                </a:tc>
                <a:tc>
                  <a:txBody>
                    <a:bodyPr/>
                    <a:lstStyle/>
                    <a:p>
                      <a:pPr algn="ctr" rtl="0" fontAlgn="t"/>
                      <a:r>
                        <a:rPr lang="ro" sz="1200" b="0" i="0" u="none" strike="noStrike" dirty="0">
                          <a:solidFill>
                            <a:schemeClr val="tx1"/>
                          </a:solidFill>
                          <a:effectLst/>
                          <a:latin typeface="+mn-lt"/>
                        </a:rPr>
                        <a:t>Temperaturi scăzute</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Piele rece, amorțită, palidă/cianotică pe degetele de la mâini sau picioare</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Nu</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609697411"/>
                  </a:ext>
                </a:extLst>
              </a:tr>
              <a:tr h="0">
                <a:tc>
                  <a:txBody>
                    <a:bodyPr/>
                    <a:lstStyle/>
                    <a:p>
                      <a:pPr algn="l" rtl="0" fontAlgn="ctr"/>
                      <a:r>
                        <a:rPr lang="en-US" sz="1200" b="0" i="0" u="none" strike="noStrike" dirty="0" err="1">
                          <a:solidFill>
                            <a:schemeClr val="tx1"/>
                          </a:solidFill>
                          <a:effectLst/>
                          <a:latin typeface="+mn-lt"/>
                          <a:cs typeface="Arial" panose="020B0604020202020204" pitchFamily="34" charset="0"/>
                        </a:rPr>
                        <a:t>Dermatofitoza</a:t>
                      </a:r>
                      <a:r>
                        <a:rPr lang="ro-RO" sz="1200" b="0" i="0" u="none" strike="noStrike" dirty="0">
                          <a:solidFill>
                            <a:schemeClr val="tx1"/>
                          </a:solidFill>
                          <a:effectLst/>
                          <a:latin typeface="+mn-lt"/>
                          <a:cs typeface="Arial" panose="020B0604020202020204" pitchFamily="34" charset="0"/>
                        </a:rPr>
                        <a:t> </a:t>
                      </a:r>
                      <a:r>
                        <a:rPr lang="ro" sz="1200" b="0" i="0" u="none" strike="noStrike" dirty="0">
                          <a:solidFill>
                            <a:schemeClr val="tx1"/>
                          </a:solidFill>
                          <a:effectLst/>
                          <a:latin typeface="+mn-lt"/>
                          <a:cs typeface="Arial" panose="020B0604020202020204" pitchFamily="34" charset="0"/>
                        </a:rPr>
                        <a:t>(tinea corporis)</a:t>
                      </a:r>
                    </a:p>
                  </a:txBody>
                  <a:tcPr marL="9525" marR="9525" marT="9525" marB="0" anchor="ctr"/>
                </a:tc>
                <a:tc>
                  <a:txBody>
                    <a:bodyPr/>
                    <a:lstStyle/>
                    <a:p>
                      <a:pPr algn="ctr" rtl="0" fontAlgn="t"/>
                      <a:r>
                        <a:rPr lang="ro" sz="1200" b="0" i="0" u="none" strike="noStrike" dirty="0">
                          <a:solidFill>
                            <a:schemeClr val="tx1"/>
                          </a:solidFill>
                          <a:effectLst/>
                          <a:latin typeface="+mn-lt"/>
                        </a:rPr>
                        <a:t>Contact cu ciupercile </a:t>
                      </a:r>
                      <a:r>
                        <a:rPr lang="ro" sz="1200" b="0" i="1" u="none" strike="noStrike" dirty="0">
                          <a:solidFill>
                            <a:schemeClr val="tx1"/>
                          </a:solidFill>
                          <a:effectLst/>
                          <a:latin typeface="+mn-lt"/>
                        </a:rPr>
                        <a:t>trichophyton, microsporum </a:t>
                      </a:r>
                      <a:r>
                        <a:rPr lang="ro" sz="1200" b="0" i="0" u="none" strike="noStrike" dirty="0">
                          <a:solidFill>
                            <a:schemeClr val="tx1"/>
                          </a:solidFill>
                          <a:effectLst/>
                          <a:latin typeface="+mn-lt"/>
                        </a:rPr>
                        <a:t>sau </a:t>
                      </a:r>
                      <a:r>
                        <a:rPr lang="ro" sz="1200" b="0" i="1" u="none" strike="noStrike" dirty="0">
                          <a:solidFill>
                            <a:schemeClr val="tx1"/>
                          </a:solidFill>
                          <a:effectLst/>
                          <a:latin typeface="+mn-lt"/>
                        </a:rPr>
                        <a:t>epidermophyton</a:t>
                      </a:r>
                      <a:endParaRPr lang="en-IE" sz="1200" b="0" i="1"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Erupție cutanată, eritematoasă, circulară</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780844472"/>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Rozacee</a:t>
                      </a:r>
                    </a:p>
                  </a:txBody>
                  <a:tcPr marL="9525" marR="9525" marT="9525"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dirty="0">
                          <a:solidFill>
                            <a:schemeClr val="tx1"/>
                          </a:solidFill>
                          <a:effectLst/>
                          <a:latin typeface="+mn-lt"/>
                        </a:rPr>
                        <a:t>Predispoziție genetică, anumite substanțe chimice din alimente, alcool, condiții climatice</a:t>
                      </a:r>
                    </a:p>
                  </a:txBody>
                  <a:tcPr marL="6757" marR="6757" marT="6757" marB="0" anchor="ctr"/>
                </a:tc>
                <a:tc>
                  <a:txBody>
                    <a:bodyPr/>
                    <a:lstStyle/>
                    <a:p>
                      <a:pPr algn="ctr" rtl="0" fontAlgn="t"/>
                      <a:r>
                        <a:rPr lang="ro" sz="1200" b="0" i="0" u="none" strike="noStrike" dirty="0">
                          <a:solidFill>
                            <a:schemeClr val="tx1"/>
                          </a:solidFill>
                          <a:effectLst/>
                          <a:latin typeface="+mn-lt"/>
                        </a:rPr>
                        <a:t>Pete eritematoase/erupții cutanate pe față</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559362778"/>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Rubeolă</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200" b="0" i="0" u="none" strike="noStrike" dirty="0">
                          <a:solidFill>
                            <a:schemeClr val="tx1"/>
                          </a:solidFill>
                          <a:effectLst/>
                          <a:latin typeface="+mn-lt"/>
                        </a:rPr>
                        <a:t>Contact direct sau aerian cu virusul rubeolic</a:t>
                      </a:r>
                    </a:p>
                  </a:txBody>
                  <a:tcPr marL="6757" marR="6757" marT="6757" marB="0" anchor="ctr"/>
                </a:tc>
                <a:tc>
                  <a:txBody>
                    <a:bodyPr/>
                    <a:lstStyle/>
                    <a:p>
                      <a:pPr algn="ctr" rtl="0" fontAlgn="t"/>
                      <a:r>
                        <a:rPr lang="ro" sz="1200" b="0" i="0" u="none" strike="noStrike" dirty="0">
                          <a:solidFill>
                            <a:schemeClr val="tx1"/>
                          </a:solidFill>
                          <a:effectLst/>
                          <a:latin typeface="+mn-lt"/>
                        </a:rPr>
                        <a:t>Erupţie cutanată, ochi roşii, febră, cefalee, tuse, artrită (la femei), avort spontan, defecte congenitale şi deces (la nou-născuţi)</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80697838"/>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Zona-zoster</a:t>
                      </a:r>
                    </a:p>
                  </a:txBody>
                  <a:tcPr marL="9525" marR="9525" marT="9525" marB="0" anchor="ctr"/>
                </a:tc>
                <a:tc>
                  <a:txBody>
                    <a:bodyPr/>
                    <a:lstStyle/>
                    <a:p>
                      <a:pPr algn="ctr" rtl="0" fontAlgn="t"/>
                      <a:r>
                        <a:rPr lang="ro" sz="1200" b="0" i="0" u="none" strike="noStrike" dirty="0">
                          <a:solidFill>
                            <a:schemeClr val="tx1"/>
                          </a:solidFill>
                          <a:effectLst/>
                          <a:latin typeface="+mn-lt"/>
                        </a:rPr>
                        <a:t> Virusul varicello-zosterian pre-dobândit prin varicelă</a:t>
                      </a:r>
                    </a:p>
                  </a:txBody>
                  <a:tcPr marL="6757" marR="6757" marT="6757" marB="0" anchor="ctr"/>
                </a:tc>
                <a:tc>
                  <a:txBody>
                    <a:bodyPr/>
                    <a:lstStyle/>
                    <a:p>
                      <a:pPr algn="ctr" rtl="0" fontAlgn="t"/>
                      <a:r>
                        <a:rPr lang="ro" sz="1200" b="0" i="0" u="none" strike="noStrike" dirty="0">
                          <a:solidFill>
                            <a:schemeClr val="tx1"/>
                          </a:solidFill>
                          <a:effectLst/>
                          <a:latin typeface="+mn-lt"/>
                        </a:rPr>
                        <a:t>Erupție cutanată dureroasă pe o parte a feței sau a corpului</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305989447"/>
                  </a:ext>
                </a:extLst>
              </a:tr>
              <a:tr h="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ro" sz="1200" b="0" i="0" u="none" strike="noStrike" dirty="0">
                          <a:solidFill>
                            <a:schemeClr val="tx1"/>
                          </a:solidFill>
                          <a:effectLst/>
                          <a:latin typeface="+mn-lt"/>
                          <a:cs typeface="Arial" panose="020B0604020202020204" pitchFamily="34" charset="0"/>
                        </a:rPr>
                        <a:t>Cancere de piele (celule bazale, celule scuamoase, melanom)</a:t>
                      </a:r>
                    </a:p>
                  </a:txBody>
                  <a:tcPr marL="9525" marR="9525" marT="9525" marB="0" anchor="ctr"/>
                </a:tc>
                <a:tc>
                  <a:txBody>
                    <a:bodyPr/>
                    <a:lstStyle/>
                    <a:p>
                      <a:pPr algn="ctr" rtl="0" fontAlgn="t"/>
                      <a:r>
                        <a:rPr lang="ro" sz="1200" b="0" i="0" u="none" strike="noStrike" dirty="0">
                          <a:solidFill>
                            <a:schemeClr val="tx1"/>
                          </a:solidFill>
                          <a:effectLst/>
                          <a:latin typeface="+mn-lt"/>
                        </a:rPr>
                        <a:t>Predispoziție genetică, expunere la soare, dializă renală, ingestie de arsen</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Leziuni sau noduli la nivelul tegumentului, în cazul celulelor scuamoase și melanomului: metastaze, deces</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1833861977"/>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Scabie</a:t>
                      </a:r>
                    </a:p>
                  </a:txBody>
                  <a:tcPr marL="9525" marR="9525" marT="9525" marB="0" anchor="ctr"/>
                </a:tc>
                <a:tc>
                  <a:txBody>
                    <a:bodyPr/>
                    <a:lstStyle/>
                    <a:p>
                      <a:pPr algn="ctr" rtl="0" fontAlgn="t"/>
                      <a:r>
                        <a:rPr lang="ro" sz="1200" b="0" i="0" u="none" strike="noStrike" dirty="0">
                          <a:solidFill>
                            <a:schemeClr val="tx1"/>
                          </a:solidFill>
                          <a:effectLst/>
                          <a:latin typeface="+mn-lt"/>
                        </a:rPr>
                        <a:t>Contact cu sarcoptul râiei (</a:t>
                      </a:r>
                      <a:r>
                        <a:rPr lang="ro" sz="1200" b="0" i="1" u="none" strike="noStrike" dirty="0">
                          <a:solidFill>
                            <a:schemeClr val="tx1"/>
                          </a:solidFill>
                          <a:effectLst/>
                          <a:latin typeface="+mn-lt"/>
                        </a:rPr>
                        <a:t>sarcoptes scabiei</a:t>
                      </a:r>
                      <a:r>
                        <a:rPr lang="ro" sz="1200" b="0" i="0" u="none" strike="noStrike" dirty="0">
                          <a:solidFill>
                            <a:schemeClr val="tx1"/>
                          </a:solidFill>
                          <a:effectLst/>
                          <a:latin typeface="+mn-lt"/>
                        </a:rPr>
                        <a:t> var. hominis)</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Prurit, erupție cutanată asemănătoare coșurilor</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07568171"/>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Sifilis</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200" b="0" i="0" u="none" strike="noStrike" dirty="0">
                          <a:solidFill>
                            <a:schemeClr val="tx1"/>
                          </a:solidFill>
                          <a:effectLst/>
                          <a:latin typeface="+mn-lt"/>
                        </a:rPr>
                        <a:t>Contact cu </a:t>
                      </a:r>
                      <a:r>
                        <a:rPr lang="ro" sz="1200" b="0" i="1" u="none" strike="noStrike" dirty="0">
                          <a:solidFill>
                            <a:schemeClr val="tx1"/>
                          </a:solidFill>
                          <a:effectLst/>
                          <a:latin typeface="+mn-lt"/>
                        </a:rPr>
                        <a:t>Treponema pallidum</a:t>
                      </a:r>
                    </a:p>
                  </a:txBody>
                  <a:tcPr marL="6757" marR="6757" marT="6757" marB="0" anchor="ctr"/>
                </a:tc>
                <a:tc>
                  <a:txBody>
                    <a:bodyPr/>
                    <a:lstStyle/>
                    <a:p>
                      <a:pPr algn="ctr" rtl="0" fontAlgn="t"/>
                      <a:r>
                        <a:rPr lang="ro" sz="1200" b="0" i="0" u="none" strike="noStrike" dirty="0">
                          <a:solidFill>
                            <a:schemeClr val="tx1"/>
                          </a:solidFill>
                          <a:effectLst/>
                          <a:latin typeface="+mn-lt"/>
                        </a:rPr>
                        <a:t>Un singur șancru (dureros), erupții cutanate, leziuni, febră, ganglioni limfatici tumefiați, afectarea organelor vitale, deces</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2117888876"/>
                  </a:ext>
                </a:extLst>
              </a:tr>
              <a:tr h="0">
                <a:tc>
                  <a:txBody>
                    <a:bodyPr/>
                    <a:lstStyle/>
                    <a:p>
                      <a:pPr algn="l" rtl="0" fontAlgn="ctr"/>
                      <a:r>
                        <a:rPr lang="ro" sz="1200" b="0" i="0" u="none" strike="noStrike" dirty="0">
                          <a:solidFill>
                            <a:schemeClr val="tx1"/>
                          </a:solidFill>
                          <a:effectLst/>
                          <a:latin typeface="+mn-lt"/>
                        </a:rPr>
                        <a:t>Vibrio vulnificus </a:t>
                      </a:r>
                      <a:endParaRPr lang="en-IE" sz="1200" b="0" i="0" u="none" strike="noStrike" dirty="0">
                        <a:solidFill>
                          <a:schemeClr val="tx1"/>
                        </a:solidFill>
                        <a:effectLst/>
                        <a:latin typeface="+mn-lt"/>
                        <a:cs typeface="Arial" panose="020B0604020202020204" pitchFamily="34" charset="0"/>
                      </a:endParaRPr>
                    </a:p>
                  </a:txBody>
                  <a:tcPr marL="9525" marR="9525" marT="9525" marB="0" anchor="ctr"/>
                </a:tc>
                <a:tc>
                  <a:txBody>
                    <a:bodyPr/>
                    <a:lstStyle/>
                    <a:p>
                      <a:pPr algn="ctr" rtl="0" fontAlgn="t"/>
                      <a:r>
                        <a:rPr lang="ro" sz="1200" b="0" i="0" u="none" strike="noStrike" dirty="0">
                          <a:solidFill>
                            <a:schemeClr val="tx1"/>
                          </a:solidFill>
                          <a:effectLst/>
                          <a:latin typeface="+mn-lt"/>
                        </a:rPr>
                        <a:t>Contactul plăgilor deschise cu fluide sau ingestia de fructe de mare care conțin v</a:t>
                      </a:r>
                      <a:r>
                        <a:rPr lang="ro" sz="1200" b="0" i="1" u="none" strike="noStrike" dirty="0">
                          <a:solidFill>
                            <a:schemeClr val="tx1"/>
                          </a:solidFill>
                          <a:effectLst/>
                          <a:latin typeface="+mn-lt"/>
                        </a:rPr>
                        <a:t>ibrio vulnificus</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Leziuni cutanate cu vezicule, febră, vărsături, diaree, fasceită necrotizantă, deces</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548335840"/>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Negii virali</a:t>
                      </a:r>
                    </a:p>
                  </a:txBody>
                  <a:tcPr marL="9525" marR="9525" marT="9525" marB="0" anchor="ctr"/>
                </a:tc>
                <a:tc>
                  <a:txBody>
                    <a:bodyPr/>
                    <a:lstStyle/>
                    <a:p>
                      <a:pPr algn="ctr" rtl="0" fontAlgn="t"/>
                      <a:r>
                        <a:rPr lang="ro" sz="1200" b="0" i="0" u="none" strike="noStrike" dirty="0">
                          <a:solidFill>
                            <a:schemeClr val="tx1"/>
                          </a:solidFill>
                          <a:effectLst/>
                          <a:latin typeface="+mn-lt"/>
                        </a:rPr>
                        <a:t>Contact cu virusul papiloma uman </a:t>
                      </a:r>
                    </a:p>
                  </a:txBody>
                  <a:tcPr marL="6757" marR="6757" marT="6757" marB="0" anchor="ctr"/>
                </a:tc>
                <a:tc>
                  <a:txBody>
                    <a:bodyPr/>
                    <a:lstStyle/>
                    <a:p>
                      <a:pPr algn="ctr" rtl="0" fontAlgn="t"/>
                      <a:r>
                        <a:rPr lang="ro" sz="1200" b="0" i="0" u="none" strike="noStrike" dirty="0">
                          <a:solidFill>
                            <a:schemeClr val="tx1"/>
                          </a:solidFill>
                          <a:effectLst/>
                          <a:latin typeface="+mn-lt"/>
                        </a:rPr>
                        <a:t>Negi</a:t>
                      </a:r>
                    </a:p>
                  </a:txBody>
                  <a:tcPr marL="6757" marR="6757" marT="6757" marB="0" anchor="ctr"/>
                </a:tc>
                <a:tc>
                  <a:txBody>
                    <a:bodyPr/>
                    <a:lstStyle/>
                    <a:p>
                      <a:pPr algn="ctr" rtl="0" fontAlgn="t"/>
                      <a:r>
                        <a:rPr lang="ro" sz="1200" b="0" i="0" u="none" strike="noStrike">
                          <a:solidFill>
                            <a:schemeClr val="tx1"/>
                          </a:solidFill>
                          <a:effectLst/>
                          <a:latin typeface="+mn-lt"/>
                        </a:rPr>
                        <a:t>da</a:t>
                      </a:r>
                    </a:p>
                  </a:txBody>
                  <a:tcPr marL="6757" marR="6757" marT="6757" marB="0" anchor="ctr"/>
                </a:tc>
                <a:extLst>
                  <a:ext uri="{0D108BD9-81ED-4DB2-BD59-A6C34878D82A}">
                    <a16:rowId xmlns:a16="http://schemas.microsoft.com/office/drawing/2014/main" val="4159951182"/>
                  </a:ext>
                </a:extLst>
              </a:tr>
              <a:tr h="0">
                <a:tc>
                  <a:txBody>
                    <a:bodyPr/>
                    <a:lstStyle/>
                    <a:p>
                      <a:pPr algn="l" rtl="0" fontAlgn="ctr"/>
                      <a:r>
                        <a:rPr lang="ro" sz="1200" b="0" i="0" u="none" strike="noStrike" dirty="0">
                          <a:solidFill>
                            <a:schemeClr val="tx1"/>
                          </a:solidFill>
                          <a:effectLst/>
                          <a:latin typeface="+mn-lt"/>
                          <a:cs typeface="Arial" panose="020B0604020202020204" pitchFamily="34" charset="0"/>
                        </a:rPr>
                        <a:t>Vitiligo</a:t>
                      </a:r>
                    </a:p>
                  </a:txBody>
                  <a:tcPr marL="9525" marR="9525" marT="9525" marB="0" anchor="ctr"/>
                </a:tc>
                <a:tc>
                  <a:txBody>
                    <a:bodyPr/>
                    <a:lstStyle/>
                    <a:p>
                      <a:pPr algn="ctr" rtl="0" fontAlgn="t"/>
                      <a:r>
                        <a:rPr lang="ro" sz="1200" b="0" i="0" u="none" strike="noStrike" dirty="0">
                          <a:solidFill>
                            <a:schemeClr val="tx1"/>
                          </a:solidFill>
                          <a:effectLst/>
                          <a:latin typeface="+mn-lt"/>
                        </a:rPr>
                        <a:t>Predispoziție genetică, arsuri solare, leziuni cutanate, anumite substanțe chimice</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Pierderea simetrică a pigmentului/culorii pielii pe ambele părți ale corpului</a:t>
                      </a:r>
                      <a:endParaRPr lang="en-IE" sz="1200" b="0" i="0" u="none" strike="noStrike" dirty="0">
                        <a:solidFill>
                          <a:schemeClr val="tx1"/>
                        </a:solidFill>
                        <a:effectLst/>
                        <a:latin typeface="+mn-lt"/>
                      </a:endParaRPr>
                    </a:p>
                  </a:txBody>
                  <a:tcPr marL="6757" marR="6757" marT="6757" marB="0" anchor="ctr"/>
                </a:tc>
                <a:tc>
                  <a:txBody>
                    <a:bodyPr/>
                    <a:lstStyle/>
                    <a:p>
                      <a:pPr algn="ctr" rtl="0" fontAlgn="t"/>
                      <a:r>
                        <a:rPr lang="ro" sz="1200" b="0" i="0" u="none" strike="noStrike" dirty="0">
                          <a:solidFill>
                            <a:schemeClr val="tx1"/>
                          </a:solidFill>
                          <a:effectLst/>
                          <a:latin typeface="+mn-lt"/>
                        </a:rPr>
                        <a:t>da</a:t>
                      </a:r>
                      <a:endParaRPr lang="en-IE" sz="1200" b="0" i="0" u="none" strike="noStrike" dirty="0">
                        <a:solidFill>
                          <a:schemeClr val="tx1"/>
                        </a:solidFill>
                        <a:effectLst/>
                        <a:latin typeface="+mn-lt"/>
                      </a:endParaRPr>
                    </a:p>
                  </a:txBody>
                  <a:tcPr marL="6757" marR="6757" marT="6757" marB="0" anchor="ctr"/>
                </a:tc>
                <a:extLst>
                  <a:ext uri="{0D108BD9-81ED-4DB2-BD59-A6C34878D82A}">
                    <a16:rowId xmlns:a16="http://schemas.microsoft.com/office/drawing/2014/main" val="3089344450"/>
                  </a:ext>
                </a:extLst>
              </a:tr>
            </a:tbl>
          </a:graphicData>
        </a:graphic>
      </p:graphicFrame>
    </p:spTree>
    <p:extLst>
      <p:ext uri="{BB962C8B-B14F-4D97-AF65-F5344CB8AC3E}">
        <p14:creationId xmlns:p14="http://schemas.microsoft.com/office/powerpoint/2010/main" val="4254769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1F71B7B-0927-75DD-16E9-8A339A706948}"/>
              </a:ext>
            </a:extLst>
          </p:cNvPr>
          <p:cNvGrpSpPr/>
          <p:nvPr/>
        </p:nvGrpSpPr>
        <p:grpSpPr>
          <a:xfrm>
            <a:off x="2164060" y="865005"/>
            <a:ext cx="7736538" cy="5341228"/>
            <a:chOff x="2164060" y="865005"/>
            <a:chExt cx="7736538" cy="5341228"/>
          </a:xfrm>
        </p:grpSpPr>
        <p:grpSp>
          <p:nvGrpSpPr>
            <p:cNvPr id="71" name="Group 70">
              <a:extLst>
                <a:ext uri="{FF2B5EF4-FFF2-40B4-BE49-F238E27FC236}">
                  <a16:creationId xmlns:a16="http://schemas.microsoft.com/office/drawing/2014/main" id="{9EEE6D7D-D1EF-0322-174D-1E651FE0A4A4}"/>
                </a:ext>
              </a:extLst>
            </p:cNvPr>
            <p:cNvGrpSpPr/>
            <p:nvPr/>
          </p:nvGrpSpPr>
          <p:grpSpPr>
            <a:xfrm>
              <a:off x="2164060" y="865005"/>
              <a:ext cx="7736538" cy="4343530"/>
              <a:chOff x="2390483" y="1030468"/>
              <a:chExt cx="7736538" cy="4343530"/>
            </a:xfrm>
          </p:grpSpPr>
          <p:sp>
            <p:nvSpPr>
              <p:cNvPr id="2" name="Oval 1">
                <a:extLst>
                  <a:ext uri="{FF2B5EF4-FFF2-40B4-BE49-F238E27FC236}">
                    <a16:creationId xmlns:a16="http://schemas.microsoft.com/office/drawing/2014/main" id="{2DC72FDA-A8F3-FDDC-A295-6CD45A41A086}"/>
                  </a:ext>
                </a:extLst>
              </p:cNvPr>
              <p:cNvSpPr/>
              <p:nvPr/>
            </p:nvSpPr>
            <p:spPr>
              <a:xfrm>
                <a:off x="4737463" y="2508069"/>
                <a:ext cx="2960914" cy="1164771"/>
              </a:xfrm>
              <a:prstGeom prst="ellipse">
                <a:avLst/>
              </a:prstGeom>
              <a:solidFill>
                <a:schemeClr val="accent2">
                  <a:lumMod val="20000"/>
                  <a:lumOff val="80000"/>
                </a:scheme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ro" b="1">
                    <a:solidFill>
                      <a:srgbClr val="00B050"/>
                    </a:solidFill>
                  </a:rPr>
                  <a:t>Bolile alergice afectate de climă</a:t>
                </a:r>
                <a:endParaRPr lang="en-IE" b="1" dirty="0">
                  <a:solidFill>
                    <a:srgbClr val="00B050"/>
                  </a:solidFill>
                </a:endParaRPr>
              </a:p>
            </p:txBody>
          </p:sp>
          <p:sp>
            <p:nvSpPr>
              <p:cNvPr id="4" name="TextBox 3">
                <a:extLst>
                  <a:ext uri="{FF2B5EF4-FFF2-40B4-BE49-F238E27FC236}">
                    <a16:creationId xmlns:a16="http://schemas.microsoft.com/office/drawing/2014/main" id="{B79F3D89-53A6-102C-2F64-FE099017E481}"/>
                  </a:ext>
                </a:extLst>
              </p:cNvPr>
              <p:cNvSpPr txBox="1"/>
              <p:nvPr/>
            </p:nvSpPr>
            <p:spPr>
              <a:xfrm>
                <a:off x="3492137" y="1623348"/>
                <a:ext cx="705129" cy="307777"/>
              </a:xfrm>
              <a:prstGeom prst="rect">
                <a:avLst/>
              </a:prstGeom>
              <a:noFill/>
            </p:spPr>
            <p:txBody>
              <a:bodyPr wrap="none" rtlCol="0">
                <a:spAutoFit/>
              </a:bodyPr>
              <a:lstStyle/>
              <a:p>
                <a:pPr rtl="0"/>
                <a:r>
                  <a:rPr lang="ro" sz="1400" b="1">
                    <a:solidFill>
                      <a:srgbClr val="FF0000"/>
                    </a:solidFill>
                  </a:rPr>
                  <a:t>Alergie</a:t>
                </a:r>
                <a:endParaRPr lang="en-IE" sz="1400" b="1" dirty="0">
                  <a:solidFill>
                    <a:srgbClr val="FF0000"/>
                  </a:solidFill>
                </a:endParaRPr>
              </a:p>
            </p:txBody>
          </p:sp>
          <p:sp>
            <p:nvSpPr>
              <p:cNvPr id="5" name="TextBox 4">
                <a:extLst>
                  <a:ext uri="{FF2B5EF4-FFF2-40B4-BE49-F238E27FC236}">
                    <a16:creationId xmlns:a16="http://schemas.microsoft.com/office/drawing/2014/main" id="{87025567-F8EE-F813-D5D3-309C53B972BE}"/>
                  </a:ext>
                </a:extLst>
              </p:cNvPr>
              <p:cNvSpPr txBox="1"/>
              <p:nvPr/>
            </p:nvSpPr>
            <p:spPr>
              <a:xfrm>
                <a:off x="5013781" y="1030468"/>
                <a:ext cx="1082219" cy="307777"/>
              </a:xfrm>
              <a:prstGeom prst="rect">
                <a:avLst/>
              </a:prstGeom>
              <a:noFill/>
            </p:spPr>
            <p:txBody>
              <a:bodyPr wrap="none" rtlCol="0">
                <a:spAutoFit/>
              </a:bodyPr>
              <a:lstStyle/>
              <a:p>
                <a:pPr rtl="0"/>
                <a:r>
                  <a:rPr lang="ro" sz="1400" b="1">
                    <a:solidFill>
                      <a:srgbClr val="FF0000"/>
                    </a:solidFill>
                  </a:rPr>
                  <a:t>Anafilaxie</a:t>
                </a:r>
                <a:endParaRPr lang="en-IE" sz="1400" b="1" dirty="0">
                  <a:solidFill>
                    <a:srgbClr val="FF0000"/>
                  </a:solidFill>
                </a:endParaRPr>
              </a:p>
            </p:txBody>
          </p:sp>
          <p:sp>
            <p:nvSpPr>
              <p:cNvPr id="14" name="TextBox 13">
                <a:extLst>
                  <a:ext uri="{FF2B5EF4-FFF2-40B4-BE49-F238E27FC236}">
                    <a16:creationId xmlns:a16="http://schemas.microsoft.com/office/drawing/2014/main" id="{252C0EE2-0AE8-D006-D271-7630FEEFA488}"/>
                  </a:ext>
                </a:extLst>
              </p:cNvPr>
              <p:cNvSpPr txBox="1"/>
              <p:nvPr/>
            </p:nvSpPr>
            <p:spPr>
              <a:xfrm>
                <a:off x="7014278" y="1114688"/>
                <a:ext cx="1125629" cy="307777"/>
              </a:xfrm>
              <a:prstGeom prst="rect">
                <a:avLst/>
              </a:prstGeom>
              <a:noFill/>
            </p:spPr>
            <p:txBody>
              <a:bodyPr wrap="none" rtlCol="0">
                <a:spAutoFit/>
              </a:bodyPr>
              <a:lstStyle/>
              <a:p>
                <a:pPr rtl="0"/>
                <a:r>
                  <a:rPr lang="ro" sz="1400" b="1">
                    <a:solidFill>
                      <a:srgbClr val="FF0000"/>
                    </a:solidFill>
                  </a:rPr>
                  <a:t>Angioedem</a:t>
                </a:r>
                <a:endParaRPr lang="en-IE" sz="1400" b="1" dirty="0">
                  <a:solidFill>
                    <a:srgbClr val="FF0000"/>
                  </a:solidFill>
                </a:endParaRPr>
              </a:p>
            </p:txBody>
          </p:sp>
          <p:sp>
            <p:nvSpPr>
              <p:cNvPr id="15" name="TextBox 14">
                <a:extLst>
                  <a:ext uri="{FF2B5EF4-FFF2-40B4-BE49-F238E27FC236}">
                    <a16:creationId xmlns:a16="http://schemas.microsoft.com/office/drawing/2014/main" id="{65582449-DE2A-9E0C-318B-1D0323FB40D4}"/>
                  </a:ext>
                </a:extLst>
              </p:cNvPr>
              <p:cNvSpPr txBox="1"/>
              <p:nvPr/>
            </p:nvSpPr>
            <p:spPr>
              <a:xfrm>
                <a:off x="8560673" y="1799984"/>
                <a:ext cx="1118704" cy="307777"/>
              </a:xfrm>
              <a:prstGeom prst="rect">
                <a:avLst/>
              </a:prstGeom>
              <a:noFill/>
            </p:spPr>
            <p:txBody>
              <a:bodyPr wrap="none" rtlCol="0">
                <a:spAutoFit/>
              </a:bodyPr>
              <a:lstStyle/>
              <a:p>
                <a:pPr rtl="0"/>
                <a:r>
                  <a:rPr lang="ro" sz="1400" b="1">
                    <a:solidFill>
                      <a:srgbClr val="FF0000"/>
                    </a:solidFill>
                  </a:rPr>
                  <a:t>Aspergiloză</a:t>
                </a:r>
                <a:endParaRPr lang="en-IE" sz="1400" b="1" dirty="0">
                  <a:solidFill>
                    <a:srgbClr val="FF0000"/>
                  </a:solidFill>
                </a:endParaRPr>
              </a:p>
            </p:txBody>
          </p:sp>
          <p:sp>
            <p:nvSpPr>
              <p:cNvPr id="16" name="TextBox 15">
                <a:extLst>
                  <a:ext uri="{FF2B5EF4-FFF2-40B4-BE49-F238E27FC236}">
                    <a16:creationId xmlns:a16="http://schemas.microsoft.com/office/drawing/2014/main" id="{57C13DA9-80B9-AB4D-1630-6976B53BD712}"/>
                  </a:ext>
                </a:extLst>
              </p:cNvPr>
              <p:cNvSpPr txBox="1"/>
              <p:nvPr/>
            </p:nvSpPr>
            <p:spPr>
              <a:xfrm>
                <a:off x="9154987" y="2908335"/>
                <a:ext cx="756554" cy="307777"/>
              </a:xfrm>
              <a:prstGeom prst="rect">
                <a:avLst/>
              </a:prstGeom>
              <a:noFill/>
            </p:spPr>
            <p:txBody>
              <a:bodyPr wrap="none" rtlCol="0">
                <a:spAutoFit/>
              </a:bodyPr>
              <a:lstStyle/>
              <a:p>
                <a:pPr rtl="0"/>
                <a:r>
                  <a:rPr lang="ro" sz="1400" b="1">
                    <a:solidFill>
                      <a:srgbClr val="FF0000"/>
                    </a:solidFill>
                  </a:rPr>
                  <a:t>Astm</a:t>
                </a:r>
                <a:endParaRPr lang="en-IE" sz="1400" b="1" dirty="0">
                  <a:solidFill>
                    <a:srgbClr val="FF0000"/>
                  </a:solidFill>
                </a:endParaRPr>
              </a:p>
            </p:txBody>
          </p:sp>
          <p:sp>
            <p:nvSpPr>
              <p:cNvPr id="17" name="TextBox 16">
                <a:extLst>
                  <a:ext uri="{FF2B5EF4-FFF2-40B4-BE49-F238E27FC236}">
                    <a16:creationId xmlns:a16="http://schemas.microsoft.com/office/drawing/2014/main" id="{AAC6C9BA-5E1F-38F2-B72F-9FFFDDE28FCE}"/>
                  </a:ext>
                </a:extLst>
              </p:cNvPr>
              <p:cNvSpPr txBox="1"/>
              <p:nvPr/>
            </p:nvSpPr>
            <p:spPr>
              <a:xfrm>
                <a:off x="8333517" y="4038951"/>
                <a:ext cx="1793504" cy="307777"/>
              </a:xfrm>
              <a:prstGeom prst="rect">
                <a:avLst/>
              </a:prstGeom>
              <a:noFill/>
            </p:spPr>
            <p:txBody>
              <a:bodyPr wrap="none" rtlCol="0">
                <a:spAutoFit/>
              </a:bodyPr>
              <a:lstStyle/>
              <a:p>
                <a:pPr rtl="0"/>
                <a:r>
                  <a:rPr lang="ro" sz="1400" b="1">
                    <a:solidFill>
                      <a:srgbClr val="FF0000"/>
                    </a:solidFill>
                  </a:rPr>
                  <a:t>Rinosinusita cronică</a:t>
                </a:r>
                <a:endParaRPr lang="en-IE" sz="1400" b="1" dirty="0">
                  <a:solidFill>
                    <a:srgbClr val="FF0000"/>
                  </a:solidFill>
                </a:endParaRPr>
              </a:p>
            </p:txBody>
          </p:sp>
          <p:sp>
            <p:nvSpPr>
              <p:cNvPr id="18" name="TextBox 17">
                <a:extLst>
                  <a:ext uri="{FF2B5EF4-FFF2-40B4-BE49-F238E27FC236}">
                    <a16:creationId xmlns:a16="http://schemas.microsoft.com/office/drawing/2014/main" id="{3CB21A94-1A12-AE06-21C1-149C8D173A57}"/>
                  </a:ext>
                </a:extLst>
              </p:cNvPr>
              <p:cNvSpPr txBox="1"/>
              <p:nvPr/>
            </p:nvSpPr>
            <p:spPr>
              <a:xfrm>
                <a:off x="6681013" y="5066220"/>
                <a:ext cx="1989904" cy="307777"/>
              </a:xfrm>
              <a:prstGeom prst="rect">
                <a:avLst/>
              </a:prstGeom>
              <a:noFill/>
            </p:spPr>
            <p:txBody>
              <a:bodyPr wrap="none" rtlCol="0">
                <a:spAutoFit/>
              </a:bodyPr>
              <a:lstStyle/>
              <a:p>
                <a:pPr rtl="0"/>
                <a:r>
                  <a:rPr lang="ro" sz="1400" b="1">
                    <a:solidFill>
                      <a:srgbClr val="FF0000"/>
                    </a:solidFill>
                  </a:rPr>
                  <a:t>Sindromul Churg-Strauss</a:t>
                </a:r>
                <a:endParaRPr lang="en-IE" sz="1400" b="1" dirty="0">
                  <a:solidFill>
                    <a:srgbClr val="FF0000"/>
                  </a:solidFill>
                </a:endParaRPr>
              </a:p>
            </p:txBody>
          </p:sp>
          <p:sp>
            <p:nvSpPr>
              <p:cNvPr id="19" name="TextBox 18">
                <a:extLst>
                  <a:ext uri="{FF2B5EF4-FFF2-40B4-BE49-F238E27FC236}">
                    <a16:creationId xmlns:a16="http://schemas.microsoft.com/office/drawing/2014/main" id="{21467A81-3762-B2CE-52DE-CAC0C1699B06}"/>
                  </a:ext>
                </a:extLst>
              </p:cNvPr>
              <p:cNvSpPr txBox="1"/>
              <p:nvPr/>
            </p:nvSpPr>
            <p:spPr>
              <a:xfrm>
                <a:off x="4766609" y="5066221"/>
                <a:ext cx="1031051" cy="307777"/>
              </a:xfrm>
              <a:prstGeom prst="rect">
                <a:avLst/>
              </a:prstGeom>
              <a:noFill/>
            </p:spPr>
            <p:txBody>
              <a:bodyPr wrap="none" rtlCol="0">
                <a:spAutoFit/>
              </a:bodyPr>
              <a:lstStyle/>
              <a:p>
                <a:pPr rtl="0"/>
                <a:r>
                  <a:rPr lang="ro" sz="1400" b="1">
                    <a:solidFill>
                      <a:srgbClr val="FF0000"/>
                    </a:solidFill>
                  </a:rPr>
                  <a:t>Esofagită</a:t>
                </a:r>
                <a:endParaRPr lang="en-IE" sz="1400" b="1" dirty="0">
                  <a:solidFill>
                    <a:srgbClr val="FF0000"/>
                  </a:solidFill>
                </a:endParaRPr>
              </a:p>
            </p:txBody>
          </p:sp>
          <p:sp>
            <p:nvSpPr>
              <p:cNvPr id="20" name="TextBox 19">
                <a:extLst>
                  <a:ext uri="{FF2B5EF4-FFF2-40B4-BE49-F238E27FC236}">
                    <a16:creationId xmlns:a16="http://schemas.microsoft.com/office/drawing/2014/main" id="{7C6E7ABE-0ED0-359C-1A41-BFB0A7C90AEA}"/>
                  </a:ext>
                </a:extLst>
              </p:cNvPr>
              <p:cNvSpPr txBox="1"/>
              <p:nvPr/>
            </p:nvSpPr>
            <p:spPr>
              <a:xfrm>
                <a:off x="2505048" y="2540249"/>
                <a:ext cx="832857" cy="307777"/>
              </a:xfrm>
              <a:prstGeom prst="rect">
                <a:avLst/>
              </a:prstGeom>
              <a:noFill/>
            </p:spPr>
            <p:txBody>
              <a:bodyPr wrap="none" rtlCol="0">
                <a:spAutoFit/>
              </a:bodyPr>
              <a:lstStyle/>
              <a:p>
                <a:pPr rtl="0"/>
                <a:r>
                  <a:rPr lang="ro" sz="1400" b="1">
                    <a:solidFill>
                      <a:srgbClr val="FF0000"/>
                    </a:solidFill>
                  </a:rPr>
                  <a:t>Urticaria</a:t>
                </a:r>
                <a:endParaRPr lang="en-IE" sz="1400" b="1" dirty="0">
                  <a:solidFill>
                    <a:srgbClr val="FF0000"/>
                  </a:solidFill>
                </a:endParaRPr>
              </a:p>
            </p:txBody>
          </p:sp>
          <p:sp>
            <p:nvSpPr>
              <p:cNvPr id="21" name="TextBox 20">
                <a:extLst>
                  <a:ext uri="{FF2B5EF4-FFF2-40B4-BE49-F238E27FC236}">
                    <a16:creationId xmlns:a16="http://schemas.microsoft.com/office/drawing/2014/main" id="{4D412927-E0C5-727E-CA43-AEAD04A05F93}"/>
                  </a:ext>
                </a:extLst>
              </p:cNvPr>
              <p:cNvSpPr txBox="1"/>
              <p:nvPr/>
            </p:nvSpPr>
            <p:spPr>
              <a:xfrm>
                <a:off x="3309844" y="4518417"/>
                <a:ext cx="1277850" cy="307777"/>
              </a:xfrm>
              <a:prstGeom prst="rect">
                <a:avLst/>
              </a:prstGeom>
              <a:noFill/>
            </p:spPr>
            <p:txBody>
              <a:bodyPr wrap="none" rtlCol="0">
                <a:spAutoFit/>
              </a:bodyPr>
              <a:lstStyle/>
              <a:p>
                <a:pPr rtl="0"/>
                <a:r>
                  <a:rPr lang="en-US" sz="1400" b="1" dirty="0" err="1">
                    <a:solidFill>
                      <a:srgbClr val="FF0000"/>
                    </a:solidFill>
                  </a:rPr>
                  <a:t>Rinită</a:t>
                </a:r>
                <a:r>
                  <a:rPr lang="en-US" sz="1400" b="1" dirty="0">
                    <a:solidFill>
                      <a:srgbClr val="FF0000"/>
                    </a:solidFill>
                  </a:rPr>
                  <a:t> </a:t>
                </a:r>
                <a:r>
                  <a:rPr lang="en-US" sz="1400" b="1" dirty="0" err="1">
                    <a:solidFill>
                      <a:srgbClr val="FF0000"/>
                    </a:solidFill>
                  </a:rPr>
                  <a:t>alergică</a:t>
                </a:r>
                <a:r>
                  <a:rPr lang="en-US" sz="1400" b="1" dirty="0">
                    <a:solidFill>
                      <a:srgbClr val="FF0000"/>
                    </a:solidFill>
                  </a:rPr>
                  <a:t> </a:t>
                </a:r>
                <a:endParaRPr lang="en-IE" sz="1400" b="1" dirty="0">
                  <a:solidFill>
                    <a:srgbClr val="FF0000"/>
                  </a:solidFill>
                </a:endParaRPr>
              </a:p>
            </p:txBody>
          </p:sp>
          <p:sp>
            <p:nvSpPr>
              <p:cNvPr id="22" name="TextBox 21">
                <a:extLst>
                  <a:ext uri="{FF2B5EF4-FFF2-40B4-BE49-F238E27FC236}">
                    <a16:creationId xmlns:a16="http://schemas.microsoft.com/office/drawing/2014/main" id="{EE9A5003-2953-0C1E-1FCC-9BE113F25B09}"/>
                  </a:ext>
                </a:extLst>
              </p:cNvPr>
              <p:cNvSpPr txBox="1"/>
              <p:nvPr/>
            </p:nvSpPr>
            <p:spPr>
              <a:xfrm>
                <a:off x="2390483" y="3538869"/>
                <a:ext cx="1125629" cy="307777"/>
              </a:xfrm>
              <a:prstGeom prst="rect">
                <a:avLst/>
              </a:prstGeom>
              <a:noFill/>
            </p:spPr>
            <p:txBody>
              <a:bodyPr wrap="none" rtlCol="0">
                <a:spAutoFit/>
              </a:bodyPr>
              <a:lstStyle/>
              <a:p>
                <a:pPr rtl="0"/>
                <a:r>
                  <a:rPr lang="ro" sz="1400" b="1">
                    <a:solidFill>
                      <a:srgbClr val="FF0000"/>
                    </a:solidFill>
                  </a:rPr>
                  <a:t>Pneumonită</a:t>
                </a:r>
                <a:endParaRPr lang="en-IE" sz="1400" b="1" dirty="0">
                  <a:solidFill>
                    <a:srgbClr val="FF0000"/>
                  </a:solidFill>
                </a:endParaRPr>
              </a:p>
            </p:txBody>
          </p:sp>
          <p:cxnSp>
            <p:nvCxnSpPr>
              <p:cNvPr id="27" name="Straight Connector 26">
                <a:extLst>
                  <a:ext uri="{FF2B5EF4-FFF2-40B4-BE49-F238E27FC236}">
                    <a16:creationId xmlns:a16="http://schemas.microsoft.com/office/drawing/2014/main" id="{FEF9BBED-01B2-F462-8FE0-8B5ADA74D703}"/>
                  </a:ext>
                </a:extLst>
              </p:cNvPr>
              <p:cNvCxnSpPr>
                <a:endCxn id="2" idx="1"/>
              </p:cNvCxnSpPr>
              <p:nvPr/>
            </p:nvCxnSpPr>
            <p:spPr>
              <a:xfrm>
                <a:off x="4101737" y="1931125"/>
                <a:ext cx="1069342" cy="747521"/>
              </a:xfrm>
              <a:prstGeom prst="line">
                <a:avLst/>
              </a:prstGeom>
            </p:spPr>
            <p:style>
              <a:lnRef idx="3">
                <a:schemeClr val="accent5"/>
              </a:lnRef>
              <a:fillRef idx="0">
                <a:schemeClr val="accent5"/>
              </a:fillRef>
              <a:effectRef idx="2">
                <a:schemeClr val="accent5"/>
              </a:effectRef>
              <a:fontRef idx="minor">
                <a:schemeClr val="tx1"/>
              </a:fontRef>
            </p:style>
          </p:cxnSp>
          <p:cxnSp>
            <p:nvCxnSpPr>
              <p:cNvPr id="28" name="Straight Connector 27">
                <a:extLst>
                  <a:ext uri="{FF2B5EF4-FFF2-40B4-BE49-F238E27FC236}">
                    <a16:creationId xmlns:a16="http://schemas.microsoft.com/office/drawing/2014/main" id="{0373CFBD-0470-73CF-9199-3376176E8000}"/>
                  </a:ext>
                </a:extLst>
              </p:cNvPr>
              <p:cNvCxnSpPr>
                <a:cxnSpLocks/>
                <a:stCxn id="5" idx="2"/>
              </p:cNvCxnSpPr>
              <p:nvPr/>
            </p:nvCxnSpPr>
            <p:spPr>
              <a:xfrm>
                <a:off x="5554891" y="1338245"/>
                <a:ext cx="225788" cy="1207847"/>
              </a:xfrm>
              <a:prstGeom prst="line">
                <a:avLst/>
              </a:prstGeom>
            </p:spPr>
            <p:style>
              <a:lnRef idx="3">
                <a:schemeClr val="accent5"/>
              </a:lnRef>
              <a:fillRef idx="0">
                <a:schemeClr val="accent5"/>
              </a:fillRef>
              <a:effectRef idx="2">
                <a:schemeClr val="accent5"/>
              </a:effectRef>
              <a:fontRef idx="minor">
                <a:schemeClr val="tx1"/>
              </a:fontRef>
            </p:style>
          </p:cxnSp>
          <p:cxnSp>
            <p:nvCxnSpPr>
              <p:cNvPr id="31" name="Straight Connector 30">
                <a:extLst>
                  <a:ext uri="{FF2B5EF4-FFF2-40B4-BE49-F238E27FC236}">
                    <a16:creationId xmlns:a16="http://schemas.microsoft.com/office/drawing/2014/main" id="{7CD780F5-96E0-2675-0D92-944C6E8BFBEF}"/>
                  </a:ext>
                </a:extLst>
              </p:cNvPr>
              <p:cNvCxnSpPr>
                <a:cxnSpLocks/>
              </p:cNvCxnSpPr>
              <p:nvPr/>
            </p:nvCxnSpPr>
            <p:spPr>
              <a:xfrm>
                <a:off x="3280853" y="2716693"/>
                <a:ext cx="1485756" cy="269730"/>
              </a:xfrm>
              <a:prstGeom prst="line">
                <a:avLst/>
              </a:prstGeom>
            </p:spPr>
            <p:style>
              <a:lnRef idx="3">
                <a:schemeClr val="accent5"/>
              </a:lnRef>
              <a:fillRef idx="0">
                <a:schemeClr val="accent5"/>
              </a:fillRef>
              <a:effectRef idx="2">
                <a:schemeClr val="accent5"/>
              </a:effectRef>
              <a:fontRef idx="minor">
                <a:schemeClr val="tx1"/>
              </a:fontRef>
            </p:style>
          </p:cxnSp>
          <p:cxnSp>
            <p:nvCxnSpPr>
              <p:cNvPr id="34" name="Straight Connector 33">
                <a:extLst>
                  <a:ext uri="{FF2B5EF4-FFF2-40B4-BE49-F238E27FC236}">
                    <a16:creationId xmlns:a16="http://schemas.microsoft.com/office/drawing/2014/main" id="{718104B3-4E20-A7A2-A876-F8339AA9CE3C}"/>
                  </a:ext>
                </a:extLst>
              </p:cNvPr>
              <p:cNvCxnSpPr>
                <a:cxnSpLocks/>
                <a:stCxn id="14" idx="2"/>
              </p:cNvCxnSpPr>
              <p:nvPr/>
            </p:nvCxnSpPr>
            <p:spPr>
              <a:xfrm flipH="1">
                <a:off x="6653349" y="1422465"/>
                <a:ext cx="923744" cy="1111729"/>
              </a:xfrm>
              <a:prstGeom prst="line">
                <a:avLst/>
              </a:prstGeom>
            </p:spPr>
            <p:style>
              <a:lnRef idx="3">
                <a:schemeClr val="accent5"/>
              </a:lnRef>
              <a:fillRef idx="0">
                <a:schemeClr val="accent5"/>
              </a:fillRef>
              <a:effectRef idx="2">
                <a:schemeClr val="accent5"/>
              </a:effectRef>
              <a:fontRef idx="minor">
                <a:schemeClr val="tx1"/>
              </a:fontRef>
            </p:style>
          </p:cxnSp>
          <p:cxnSp>
            <p:nvCxnSpPr>
              <p:cNvPr id="38" name="Straight Connector 37">
                <a:extLst>
                  <a:ext uri="{FF2B5EF4-FFF2-40B4-BE49-F238E27FC236}">
                    <a16:creationId xmlns:a16="http://schemas.microsoft.com/office/drawing/2014/main" id="{762086AC-23B7-D0FC-1831-B9B16A581339}"/>
                  </a:ext>
                </a:extLst>
              </p:cNvPr>
              <p:cNvCxnSpPr>
                <a:cxnSpLocks/>
              </p:cNvCxnSpPr>
              <p:nvPr/>
            </p:nvCxnSpPr>
            <p:spPr>
              <a:xfrm flipV="1">
                <a:off x="3460623" y="3311141"/>
                <a:ext cx="1372634" cy="412027"/>
              </a:xfrm>
              <a:prstGeom prst="line">
                <a:avLst/>
              </a:prstGeom>
            </p:spPr>
            <p:style>
              <a:lnRef idx="3">
                <a:schemeClr val="accent5"/>
              </a:lnRef>
              <a:fillRef idx="0">
                <a:schemeClr val="accent5"/>
              </a:fillRef>
              <a:effectRef idx="2">
                <a:schemeClr val="accent5"/>
              </a:effectRef>
              <a:fontRef idx="minor">
                <a:schemeClr val="tx1"/>
              </a:fontRef>
            </p:style>
          </p:cxnSp>
          <p:cxnSp>
            <p:nvCxnSpPr>
              <p:cNvPr id="40" name="Straight Connector 39">
                <a:extLst>
                  <a:ext uri="{FF2B5EF4-FFF2-40B4-BE49-F238E27FC236}">
                    <a16:creationId xmlns:a16="http://schemas.microsoft.com/office/drawing/2014/main" id="{BB3C7A1A-38BE-4DE1-F87D-CEF20AE0C464}"/>
                  </a:ext>
                </a:extLst>
              </p:cNvPr>
              <p:cNvCxnSpPr>
                <a:cxnSpLocks/>
                <a:endCxn id="2" idx="3"/>
              </p:cNvCxnSpPr>
              <p:nvPr/>
            </p:nvCxnSpPr>
            <p:spPr>
              <a:xfrm flipV="1">
                <a:off x="3939956" y="3502263"/>
                <a:ext cx="1231123" cy="1078133"/>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Straight Connector 49">
                <a:extLst>
                  <a:ext uri="{FF2B5EF4-FFF2-40B4-BE49-F238E27FC236}">
                    <a16:creationId xmlns:a16="http://schemas.microsoft.com/office/drawing/2014/main" id="{30D52399-1782-24BE-E312-8E7CA89A9985}"/>
                  </a:ext>
                </a:extLst>
              </p:cNvPr>
              <p:cNvCxnSpPr>
                <a:cxnSpLocks/>
              </p:cNvCxnSpPr>
              <p:nvPr/>
            </p:nvCxnSpPr>
            <p:spPr>
              <a:xfrm flipV="1">
                <a:off x="7503876" y="2072640"/>
                <a:ext cx="1108901" cy="733987"/>
              </a:xfrm>
              <a:prstGeom prst="line">
                <a:avLst/>
              </a:prstGeom>
            </p:spPr>
            <p:style>
              <a:lnRef idx="3">
                <a:schemeClr val="accent5"/>
              </a:lnRef>
              <a:fillRef idx="0">
                <a:schemeClr val="accent5"/>
              </a:fillRef>
              <a:effectRef idx="2">
                <a:schemeClr val="accent5"/>
              </a:effectRef>
              <a:fontRef idx="minor">
                <a:schemeClr val="tx1"/>
              </a:fontRef>
            </p:style>
          </p:cxnSp>
          <p:cxnSp>
            <p:nvCxnSpPr>
              <p:cNvPr id="54" name="Straight Connector 53">
                <a:extLst>
                  <a:ext uri="{FF2B5EF4-FFF2-40B4-BE49-F238E27FC236}">
                    <a16:creationId xmlns:a16="http://schemas.microsoft.com/office/drawing/2014/main" id="{6451CB6E-DEB2-D672-A873-5B9F360F1944}"/>
                  </a:ext>
                </a:extLst>
              </p:cNvPr>
              <p:cNvCxnSpPr>
                <a:cxnSpLocks/>
                <a:endCxn id="16" idx="1"/>
              </p:cNvCxnSpPr>
              <p:nvPr/>
            </p:nvCxnSpPr>
            <p:spPr>
              <a:xfrm flipV="1">
                <a:off x="7707086" y="3062224"/>
                <a:ext cx="1447901" cy="29319"/>
              </a:xfrm>
              <a:prstGeom prst="line">
                <a:avLst/>
              </a:prstGeom>
            </p:spPr>
            <p:style>
              <a:lnRef idx="3">
                <a:schemeClr val="accent5"/>
              </a:lnRef>
              <a:fillRef idx="0">
                <a:schemeClr val="accent5"/>
              </a:fillRef>
              <a:effectRef idx="2">
                <a:schemeClr val="accent5"/>
              </a:effectRef>
              <a:fontRef idx="minor">
                <a:schemeClr val="tx1"/>
              </a:fontRef>
            </p:style>
          </p:cxnSp>
          <p:cxnSp>
            <p:nvCxnSpPr>
              <p:cNvPr id="60" name="Straight Connector 59">
                <a:extLst>
                  <a:ext uri="{FF2B5EF4-FFF2-40B4-BE49-F238E27FC236}">
                    <a16:creationId xmlns:a16="http://schemas.microsoft.com/office/drawing/2014/main" id="{5513A7EF-C5CA-0493-6DBF-70F99D137AB7}"/>
                  </a:ext>
                </a:extLst>
              </p:cNvPr>
              <p:cNvCxnSpPr>
                <a:cxnSpLocks/>
                <a:stCxn id="2" idx="5"/>
              </p:cNvCxnSpPr>
              <p:nvPr/>
            </p:nvCxnSpPr>
            <p:spPr>
              <a:xfrm>
                <a:off x="7264761" y="3502263"/>
                <a:ext cx="1121593" cy="616891"/>
              </a:xfrm>
              <a:prstGeom prst="line">
                <a:avLst/>
              </a:prstGeom>
            </p:spPr>
            <p:style>
              <a:lnRef idx="3">
                <a:schemeClr val="accent5"/>
              </a:lnRef>
              <a:fillRef idx="0">
                <a:schemeClr val="accent5"/>
              </a:fillRef>
              <a:effectRef idx="2">
                <a:schemeClr val="accent5"/>
              </a:effectRef>
              <a:fontRef idx="minor">
                <a:schemeClr val="tx1"/>
              </a:fontRef>
            </p:style>
          </p:cxnSp>
          <p:cxnSp>
            <p:nvCxnSpPr>
              <p:cNvPr id="62" name="Straight Connector 61">
                <a:extLst>
                  <a:ext uri="{FF2B5EF4-FFF2-40B4-BE49-F238E27FC236}">
                    <a16:creationId xmlns:a16="http://schemas.microsoft.com/office/drawing/2014/main" id="{AC5FD76E-1985-5A56-033D-08BC983C75F8}"/>
                  </a:ext>
                </a:extLst>
              </p:cNvPr>
              <p:cNvCxnSpPr>
                <a:cxnSpLocks/>
              </p:cNvCxnSpPr>
              <p:nvPr/>
            </p:nvCxnSpPr>
            <p:spPr>
              <a:xfrm>
                <a:off x="6749143" y="3619798"/>
                <a:ext cx="900749" cy="1512406"/>
              </a:xfrm>
              <a:prstGeom prst="line">
                <a:avLst/>
              </a:prstGeom>
            </p:spPr>
            <p:style>
              <a:lnRef idx="3">
                <a:schemeClr val="accent5"/>
              </a:lnRef>
              <a:fillRef idx="0">
                <a:schemeClr val="accent5"/>
              </a:fillRef>
              <a:effectRef idx="2">
                <a:schemeClr val="accent5"/>
              </a:effectRef>
              <a:fontRef idx="minor">
                <a:schemeClr val="tx1"/>
              </a:fontRef>
            </p:style>
          </p:cxnSp>
          <p:cxnSp>
            <p:nvCxnSpPr>
              <p:cNvPr id="64" name="Straight Connector 63">
                <a:extLst>
                  <a:ext uri="{FF2B5EF4-FFF2-40B4-BE49-F238E27FC236}">
                    <a16:creationId xmlns:a16="http://schemas.microsoft.com/office/drawing/2014/main" id="{09947C1D-A9E3-9A3B-E767-3D09BA0CBD11}"/>
                  </a:ext>
                </a:extLst>
              </p:cNvPr>
              <p:cNvCxnSpPr>
                <a:cxnSpLocks/>
              </p:cNvCxnSpPr>
              <p:nvPr/>
            </p:nvCxnSpPr>
            <p:spPr>
              <a:xfrm flipV="1">
                <a:off x="5262989" y="3648891"/>
                <a:ext cx="571754" cy="1483313"/>
              </a:xfrm>
              <a:prstGeom prst="line">
                <a:avLst/>
              </a:prstGeom>
            </p:spPr>
            <p:style>
              <a:lnRef idx="3">
                <a:schemeClr val="accent5"/>
              </a:lnRef>
              <a:fillRef idx="0">
                <a:schemeClr val="accent5"/>
              </a:fillRef>
              <a:effectRef idx="2">
                <a:schemeClr val="accent5"/>
              </a:effectRef>
              <a:fontRef idx="minor">
                <a:schemeClr val="tx1"/>
              </a:fontRef>
            </p:style>
          </p:cxnSp>
        </p:grpSp>
        <p:sp>
          <p:nvSpPr>
            <p:cNvPr id="3" name="TextBox 2">
              <a:extLst>
                <a:ext uri="{FF2B5EF4-FFF2-40B4-BE49-F238E27FC236}">
                  <a16:creationId xmlns:a16="http://schemas.microsoft.com/office/drawing/2014/main" id="{9F01E053-5B6D-0808-7BED-3DAC64C5978E}"/>
                </a:ext>
              </a:extLst>
            </p:cNvPr>
            <p:cNvSpPr txBox="1"/>
            <p:nvPr/>
          </p:nvSpPr>
          <p:spPr>
            <a:xfrm>
              <a:off x="4205946" y="5898456"/>
              <a:ext cx="3571102"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1. </a:t>
              </a:r>
              <a:r>
                <a:rPr lang="ro" sz="1400" i="1">
                  <a:solidFill>
                    <a:srgbClr val="0070C0"/>
                  </a:solidFill>
                  <a:cs typeface="Arial" panose="020B0604020202020204" pitchFamily="34" charset="0"/>
                </a:rPr>
                <a:t>Bolile alergice</a:t>
              </a:r>
              <a:r>
                <a:rPr lang="ro" sz="1400" i="1">
                  <a:solidFill>
                    <a:srgbClr val="0070C0"/>
                  </a:solidFill>
                  <a:effectLst/>
                  <a:cs typeface="Arial" panose="020B0604020202020204" pitchFamily="34" charset="0"/>
                </a:rPr>
                <a:t> afectate de </a:t>
              </a:r>
              <a:r>
                <a:rPr lang="ro" sz="1400" i="1">
                  <a:solidFill>
                    <a:srgbClr val="0070C0"/>
                  </a:solidFill>
                  <a:cs typeface="Arial" panose="020B0604020202020204" pitchFamily="34" charset="0"/>
                </a:rPr>
                <a:t>climă</a:t>
              </a:r>
              <a:r>
                <a:rPr lang="ro" sz="1400" i="1">
                  <a:solidFill>
                    <a:srgbClr val="0070C0"/>
                  </a:solidFill>
                  <a:effectLst/>
                  <a:cs typeface="Arial" panose="020B0604020202020204" pitchFamily="34" charset="0"/>
                </a:rPr>
                <a:t> </a:t>
              </a:r>
            </a:p>
          </p:txBody>
        </p:sp>
      </p:grpSp>
    </p:spTree>
    <p:extLst>
      <p:ext uri="{BB962C8B-B14F-4D97-AF65-F5344CB8AC3E}">
        <p14:creationId xmlns:p14="http://schemas.microsoft.com/office/powerpoint/2010/main" val="1409663004"/>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32ADA618-D967-45D2-9ACD-0A24FB7AA24F}">
  <ds:schemaRefs>
    <ds:schemaRef ds:uri="http://schemas.microsoft.com/sharepoint/v3/contenttype/forms"/>
  </ds:schemaRefs>
</ds:datastoreItem>
</file>

<file path=customXml/itemProps2.xml><?xml version="1.0" encoding="utf-8"?>
<ds:datastoreItem xmlns:ds="http://schemas.openxmlformats.org/officeDocument/2006/customXml" ds:itemID="{BEDA99BB-B17A-4E4C-B176-3059D1132613}"/>
</file>

<file path=customXml/itemProps3.xml><?xml version="1.0" encoding="utf-8"?>
<ds:datastoreItem xmlns:ds="http://schemas.openxmlformats.org/officeDocument/2006/customXml" ds:itemID="{E126FFE4-5B10-4FA4-B644-BBC528949D2D}">
  <ds:schemaRefs>
    <ds:schemaRef ds:uri="http://purl.org/dc/elements/1.1/"/>
    <ds:schemaRef ds:uri="http://schemas.microsoft.com/office/2006/metadata/properties"/>
    <ds:schemaRef ds:uri="http://schemas.microsoft.com/office/2006/documentManagement/types"/>
    <ds:schemaRef ds:uri="http://purl.org/dc/dcmitype/"/>
    <ds:schemaRef ds:uri="7041af30-ae09-480b-a38a-622eca9a1506"/>
    <ds:schemaRef ds:uri="http://purl.org/dc/terms/"/>
    <ds:schemaRef ds:uri="http://www.w3.org/XML/1998/namespace"/>
    <ds:schemaRef ds:uri="http://schemas.microsoft.com/office/infopath/2007/PartnerControls"/>
    <ds:schemaRef ds:uri="http://schemas.openxmlformats.org/package/2006/metadata/core-properties"/>
    <ds:schemaRef ds:uri="603c054e-d324-4a4b-bfdc-a44c27811fd1"/>
  </ds:schemaRefs>
</ds:datastoreItem>
</file>

<file path=docProps/app.xml><?xml version="1.0" encoding="utf-8"?>
<Properties xmlns="http://schemas.openxmlformats.org/officeDocument/2006/extended-properties" xmlns:vt="http://schemas.openxmlformats.org/officeDocument/2006/docPropsVTypes">
  <TotalTime>434</TotalTime>
  <Words>5898</Words>
  <Application>Microsoft Office PowerPoint</Application>
  <PresentationFormat>Szélesvásznú</PresentationFormat>
  <Paragraphs>735</Paragraphs>
  <Slides>52</Slides>
  <Notes>0</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52</vt:i4>
      </vt:variant>
    </vt:vector>
  </HeadingPairs>
  <TitlesOfParts>
    <vt:vector size="59" baseType="lpstr">
      <vt:lpstr>Arial</vt:lpstr>
      <vt:lpstr>Calibri</vt:lpstr>
      <vt:lpstr>Garamond</vt:lpstr>
      <vt:lpstr>Times New Roman</vt:lpstr>
      <vt:lpstr>Wingdings</vt:lpstr>
      <vt:lpstr>Wingdings 3</vt:lpstr>
      <vt:lpstr>Office-téma</vt:lpstr>
      <vt:lpstr>Developing new curriculum outlines and learning materials on climate change's health impacts for medical schools 2021-2-HU01-KA220-HED-000050972</vt:lpstr>
      <vt:lpstr>Impactul schimbărilor climatice asupra alergiilor și bolilor dermatologice</vt:lpstr>
      <vt:lpstr>Obiective didactice</vt:lpstr>
      <vt:lpstr>Introducere</vt:lpstr>
      <vt:lpstr>Prezentare generală a alergiilor și bolilor dermatologice</vt:lpstr>
      <vt:lpstr>PowerPoint-bemutató</vt:lpstr>
      <vt:lpstr>PowerPoint-bemutató</vt:lpstr>
      <vt:lpstr>PowerPoint-bemutató</vt:lpstr>
      <vt:lpstr>PowerPoint-bemutató</vt:lpstr>
      <vt:lpstr>PowerPoint-bemutató</vt:lpstr>
      <vt:lpstr>PowerPoint-bemutató</vt:lpstr>
      <vt:lpstr>PowerPoint-bemutató</vt:lpstr>
      <vt:lpstr>Factori majori de stres ambiental și alți factori de stres care afectează alergiile și bolile dermatologice </vt:lpstr>
      <vt:lpstr>PowerPoint-bemutató</vt:lpstr>
      <vt:lpstr>PowerPoint-bemutató</vt:lpstr>
      <vt:lpstr>PowerPoint-bemutató</vt:lpstr>
      <vt:lpstr>PowerPoint-bemutató</vt:lpstr>
      <vt:lpstr>PowerPoint-bemutató</vt:lpstr>
      <vt:lpstr>Starea actuală a cunoștințelor privind efectele schimbărilor climatice asupra alergiilor și bolilor dermatologice</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Posibile metode de prevenire și atenuare</vt:lpstr>
      <vt:lpstr>PowerPoint-bemutató</vt:lpstr>
      <vt:lpstr>Mesaje cheie</vt:lpstr>
      <vt:lpstr>Mesaje cheie</vt:lpstr>
      <vt:lpstr>Lecturi recomandate pentru această lecție </vt:lpstr>
      <vt:lpstr>Testează-ți cunoștințele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360</cp:revision>
  <cp:lastPrinted>2023-05-29T09:21:26Z</cp:lastPrinted>
  <dcterms:created xsi:type="dcterms:W3CDTF">2023-02-21T16:51:38Z</dcterms:created>
  <dcterms:modified xsi:type="dcterms:W3CDTF">2025-04-22T13:01:56Z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