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5"/>
  </p:notesMasterIdLst>
  <p:sldIdLst>
    <p:sldId id="354" r:id="rId5"/>
    <p:sldId id="262" r:id="rId6"/>
    <p:sldId id="352" r:id="rId7"/>
    <p:sldId id="268" r:id="rId8"/>
    <p:sldId id="283" r:id="rId9"/>
    <p:sldId id="277" r:id="rId10"/>
    <p:sldId id="278" r:id="rId11"/>
    <p:sldId id="279" r:id="rId12"/>
    <p:sldId id="342" r:id="rId13"/>
    <p:sldId id="341" r:id="rId14"/>
    <p:sldId id="344" r:id="rId15"/>
    <p:sldId id="345" r:id="rId16"/>
    <p:sldId id="346" r:id="rId17"/>
    <p:sldId id="348" r:id="rId18"/>
    <p:sldId id="347" r:id="rId19"/>
    <p:sldId id="349" r:id="rId20"/>
    <p:sldId id="269" r:id="rId21"/>
    <p:sldId id="340" r:id="rId22"/>
    <p:sldId id="288" r:id="rId23"/>
    <p:sldId id="274" r:id="rId24"/>
    <p:sldId id="287" r:id="rId25"/>
    <p:sldId id="276" r:id="rId26"/>
    <p:sldId id="286" r:id="rId27"/>
    <p:sldId id="292" r:id="rId28"/>
    <p:sldId id="291" r:id="rId29"/>
    <p:sldId id="333" r:id="rId30"/>
    <p:sldId id="338" r:id="rId31"/>
    <p:sldId id="334" r:id="rId32"/>
    <p:sldId id="335" r:id="rId33"/>
    <p:sldId id="336" r:id="rId34"/>
    <p:sldId id="337" r:id="rId35"/>
    <p:sldId id="343" r:id="rId36"/>
    <p:sldId id="303" r:id="rId37"/>
    <p:sldId id="350" r:id="rId38"/>
    <p:sldId id="351" r:id="rId39"/>
    <p:sldId id="319" r:id="rId40"/>
    <p:sldId id="322" r:id="rId41"/>
    <p:sldId id="323" r:id="rId42"/>
    <p:sldId id="353" r:id="rId43"/>
    <p:sldId id="355" r:id="rId44"/>
  </p:sldIdLst>
  <p:sldSz cx="12192000" cy="6858000"/>
  <p:notesSz cx="6858000" cy="9144000"/>
  <p:defaultTextStyle>
    <a:defPPr rtl="0">
      <a:defRPr lang="ro-R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áldy Anna" initials="PA" lastIdx="2" clrIdx="0">
    <p:extLst>
      <p:ext uri="{19B8F6BF-5375-455C-9EA6-DF929625EA0E}">
        <p15:presenceInfo xmlns:p15="http://schemas.microsoft.com/office/powerpoint/2012/main" userId="S-1-5-21-3555814777-2407423378-1128696946-482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93" autoAdjust="0"/>
    <p:restoredTop sz="95820"/>
  </p:normalViewPr>
  <p:slideViewPr>
    <p:cSldViewPr snapToGrid="0" showGuides="1">
      <p:cViewPr varScale="1">
        <p:scale>
          <a:sx n="68" d="100"/>
          <a:sy n="68" d="100"/>
        </p:scale>
        <p:origin x="90" y="186"/>
      </p:cViewPr>
      <p:guideLst>
        <p:guide orient="horz" pos="2160"/>
        <p:guide pos="3840"/>
      </p:guideLst>
    </p:cSldViewPr>
  </p:slideViewPr>
  <p:notesTextViewPr>
    <p:cViewPr>
      <p:scale>
        <a:sx n="3" d="2"/>
        <a:sy n="3" d="2"/>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viewProps" Target="viewProps.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Élőfej hely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en-US"/>
          </a:p>
        </p:txBody>
      </p:sp>
      <p:sp>
        <p:nvSpPr>
          <p:cNvPr id="3" name="Dátum hely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rtl="0"/>
            <a:fld id="{1D5E948D-F030-7D4E-BDD8-5EED6D157237}" type="datetimeFigureOut">
              <a:rPr lang="en-US" smtClean="0"/>
              <a:t>4/22/2025</a:t>
            </a:fld>
            <a:endParaRPr lang="en-US"/>
          </a:p>
        </p:txBody>
      </p:sp>
      <p:sp>
        <p:nvSpPr>
          <p:cNvPr id="4" name="Diakép helye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en-US"/>
          </a:p>
        </p:txBody>
      </p:sp>
      <p:sp>
        <p:nvSpPr>
          <p:cNvPr id="5" name="Jegyzetek hely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ro"/>
              <a:t>Mintaszöveg szerkesztése</a:t>
            </a:r>
          </a:p>
          <a:p>
            <a:pPr lvl="1" rtl="0"/>
            <a:r>
              <a:rPr lang="ro"/>
              <a:t>Második szint</a:t>
            </a:r>
          </a:p>
          <a:p>
            <a:pPr lvl="2" rtl="0"/>
            <a:r>
              <a:rPr lang="ro"/>
              <a:t>Harmadik szint</a:t>
            </a:r>
          </a:p>
          <a:p>
            <a:pPr lvl="3" rtl="0"/>
            <a:r>
              <a:rPr lang="ro"/>
              <a:t>Negyedik szint</a:t>
            </a:r>
          </a:p>
          <a:p>
            <a:pPr lvl="4" rtl="0"/>
            <a:r>
              <a:rPr lang="ro"/>
              <a:t>Ötödik szint</a:t>
            </a:r>
            <a:endParaRPr lang="en-US"/>
          </a:p>
        </p:txBody>
      </p:sp>
      <p:sp>
        <p:nvSpPr>
          <p:cNvPr id="6" name="Élőláb hely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en-US"/>
          </a:p>
        </p:txBody>
      </p:sp>
      <p:sp>
        <p:nvSpPr>
          <p:cNvPr id="7" name="Dia számának hely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0BC74396-060F-B34A-A280-C3E67ABBD468}" type="slidenum">
              <a:rPr lang="en-US" smtClean="0"/>
              <a:t>‹#›</a:t>
            </a:fld>
            <a:endParaRPr lang="en-US"/>
          </a:p>
        </p:txBody>
      </p:sp>
    </p:spTree>
    <p:extLst>
      <p:ext uri="{BB962C8B-B14F-4D97-AF65-F5344CB8AC3E}">
        <p14:creationId xmlns:p14="http://schemas.microsoft.com/office/powerpoint/2010/main" val="8636339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png"/><Relationship Id="rId5" Type="http://schemas.openxmlformats.org/officeDocument/2006/relationships/hyperlink" Target="https://creativecommons.org/licenses/by/4.0/" TargetMode="External"/><Relationship Id="rId4" Type="http://schemas.openxmlformats.org/officeDocument/2006/relationships/hyperlink" Target="http://www.climatemed.eu/" TargetMode="Externa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ímdia">
    <p:spTree>
      <p:nvGrpSpPr>
        <p:cNvPr id="1" name=""/>
        <p:cNvGrpSpPr/>
        <p:nvPr/>
      </p:nvGrpSpPr>
      <p:grpSpPr>
        <a:xfrm>
          <a:off x="0" y="0"/>
          <a:ext cx="0" cy="0"/>
          <a:chOff x="0" y="0"/>
          <a:chExt cx="0" cy="0"/>
        </a:xfrm>
      </p:grpSpPr>
      <p:sp>
        <p:nvSpPr>
          <p:cNvPr id="2" name="Cím 1"/>
          <p:cNvSpPr>
            <a:spLocks noGrp="1"/>
          </p:cNvSpPr>
          <p:nvPr>
            <p:ph type="ctrTitle" hasCustomPrompt="1"/>
          </p:nvPr>
        </p:nvSpPr>
        <p:spPr>
          <a:xfrm>
            <a:off x="1524000" y="1122363"/>
            <a:ext cx="9144000" cy="2387600"/>
          </a:xfrm>
        </p:spPr>
        <p:txBody>
          <a:bodyPr rtlCol="0" anchor="b"/>
          <a:lstStyle>
            <a:lvl1pPr algn="l">
              <a:defRPr sz="6000">
                <a:solidFill>
                  <a:schemeClr val="tx1"/>
                </a:solidFill>
              </a:defRPr>
            </a:lvl1pPr>
          </a:lstStyle>
          <a:p>
            <a:pPr rtl="0"/>
            <a:r>
              <a:rPr lang="ro" noProof="0"/>
              <a:t>Title</a:t>
            </a:r>
          </a:p>
        </p:txBody>
      </p:sp>
      <p:sp>
        <p:nvSpPr>
          <p:cNvPr id="3" name="Alcím 2"/>
          <p:cNvSpPr>
            <a:spLocks noGrp="1"/>
          </p:cNvSpPr>
          <p:nvPr>
            <p:ph type="subTitle" idx="1" hasCustomPrompt="1"/>
          </p:nvPr>
        </p:nvSpPr>
        <p:spPr>
          <a:xfrm>
            <a:off x="1524000" y="3602038"/>
            <a:ext cx="9144000" cy="1655762"/>
          </a:xfrm>
        </p:spPr>
        <p:txBody>
          <a:bodyPr rtlCol="0"/>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rtl="0"/>
            <a:r>
              <a:rPr lang="ro" noProof="0"/>
              <a:t>Text</a:t>
            </a:r>
          </a:p>
        </p:txBody>
      </p:sp>
      <p:pic>
        <p:nvPicPr>
          <p:cNvPr id="8" name="Kép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5486400"/>
            <a:ext cx="12192000" cy="1371600"/>
          </a:xfrm>
          <a:prstGeom prst="rect">
            <a:avLst/>
          </a:prstGeom>
        </p:spPr>
      </p:pic>
      <p:pic>
        <p:nvPicPr>
          <p:cNvPr id="9" name="Kép 8"/>
          <p:cNvPicPr>
            <a:picLocks noChangeAspect="1"/>
          </p:cNvPicPr>
          <p:nvPr userDrawn="1"/>
        </p:nvPicPr>
        <p:blipFill rotWithShape="1">
          <a:blip r:embed="rId3" cstate="print">
            <a:extLst>
              <a:ext uri="{28A0092B-C50C-407E-A947-70E740481C1C}">
                <a14:useLocalDpi xmlns:a14="http://schemas.microsoft.com/office/drawing/2010/main" val="0"/>
              </a:ext>
            </a:extLst>
          </a:blip>
          <a:srcRect l="62791" t="86822"/>
          <a:stretch/>
        </p:blipFill>
        <p:spPr>
          <a:xfrm>
            <a:off x="10805963" y="6326042"/>
            <a:ext cx="1386037" cy="490888"/>
          </a:xfrm>
          <a:prstGeom prst="rect">
            <a:avLst/>
          </a:prstGeom>
        </p:spPr>
      </p:pic>
      <p:pic>
        <p:nvPicPr>
          <p:cNvPr id="10" name="Kép 9"/>
          <p:cNvPicPr>
            <a:picLocks noChangeAspect="1"/>
          </p:cNvPicPr>
          <p:nvPr userDrawn="1"/>
        </p:nvPicPr>
        <p:blipFill rotWithShape="1">
          <a:blip r:embed="rId3">
            <a:extLst>
              <a:ext uri="{28A0092B-C50C-407E-A947-70E740481C1C}">
                <a14:useLocalDpi xmlns:a14="http://schemas.microsoft.com/office/drawing/2010/main" val="0"/>
              </a:ext>
            </a:extLst>
          </a:blip>
          <a:srcRect l="2135" t="93596" r="70114" b="1314"/>
          <a:stretch/>
        </p:blipFill>
        <p:spPr>
          <a:xfrm>
            <a:off x="10703718" y="6661802"/>
            <a:ext cx="1437374" cy="263661"/>
          </a:xfrm>
          <a:prstGeom prst="rect">
            <a:avLst/>
          </a:prstGeom>
        </p:spPr>
      </p:pic>
      <p:pic>
        <p:nvPicPr>
          <p:cNvPr id="11" name="Kép 10"/>
          <p:cNvPicPr>
            <a:picLocks noChangeAspect="1"/>
          </p:cNvPicPr>
          <p:nvPr userDrawn="1"/>
        </p:nvPicPr>
        <p:blipFill rotWithShape="1">
          <a:blip r:embed="rId3" cstate="print">
            <a:extLst>
              <a:ext uri="{28A0092B-C50C-407E-A947-70E740481C1C}">
                <a14:useLocalDpi xmlns:a14="http://schemas.microsoft.com/office/drawing/2010/main" val="0"/>
              </a:ext>
            </a:extLst>
          </a:blip>
          <a:srcRect l="12274" t="75194" r="49224" b="17829"/>
          <a:stretch/>
        </p:blipFill>
        <p:spPr>
          <a:xfrm>
            <a:off x="-99034" y="6410421"/>
            <a:ext cx="1434164" cy="259883"/>
          </a:xfrm>
          <a:prstGeom prst="rect">
            <a:avLst/>
          </a:prstGeom>
        </p:spPr>
      </p:pic>
      <p:sp>
        <p:nvSpPr>
          <p:cNvPr id="12" name="Téglalap 11"/>
          <p:cNvSpPr/>
          <p:nvPr userDrawn="1"/>
        </p:nvSpPr>
        <p:spPr>
          <a:xfrm>
            <a:off x="427725" y="6661803"/>
            <a:ext cx="1872629" cy="215444"/>
          </a:xfrm>
          <a:prstGeom prst="rect">
            <a:avLst/>
          </a:prstGeom>
        </p:spPr>
        <p:txBody>
          <a:bodyPr wrap="none" rtlCol="0">
            <a:spAutoFit/>
          </a:bodyPr>
          <a:lstStyle/>
          <a:p>
            <a:pPr rtl="0"/>
            <a:r>
              <a:rPr lang="ro" sz="800" b="1">
                <a:solidFill>
                  <a:schemeClr val="bg1">
                    <a:lumMod val="95000"/>
                  </a:schemeClr>
                </a:solidFill>
              </a:rPr>
              <a:t>ref. 2021-2HU01-KA220-HED-000050972</a:t>
            </a:r>
          </a:p>
        </p:txBody>
      </p:sp>
      <p:pic>
        <p:nvPicPr>
          <p:cNvPr id="13" name="Kép 12"/>
          <p:cNvPicPr>
            <a:picLocks noChangeAspect="1"/>
          </p:cNvPicPr>
          <p:nvPr userDrawn="1"/>
        </p:nvPicPr>
        <p:blipFill rotWithShape="1">
          <a:blip r:embed="rId3" cstate="print">
            <a:extLst>
              <a:ext uri="{28A0092B-C50C-407E-A947-70E740481C1C}">
                <a14:useLocalDpi xmlns:a14="http://schemas.microsoft.com/office/drawing/2010/main" val="0"/>
              </a:ext>
            </a:extLst>
          </a:blip>
          <a:srcRect l="50345" t="74225" r="8139" b="13436"/>
          <a:stretch/>
        </p:blipFill>
        <p:spPr>
          <a:xfrm>
            <a:off x="1263941" y="6369512"/>
            <a:ext cx="1546460" cy="459605"/>
          </a:xfrm>
          <a:prstGeom prst="rect">
            <a:avLst/>
          </a:prstGeom>
        </p:spPr>
      </p:pic>
      <p:sp>
        <p:nvSpPr>
          <p:cNvPr id="14" name="Élőláb helye 4"/>
          <p:cNvSpPr txBox="1">
            <a:spLocks/>
          </p:cNvSpPr>
          <p:nvPr userDrawn="1"/>
        </p:nvSpPr>
        <p:spPr>
          <a:xfrm>
            <a:off x="3211628" y="6516749"/>
            <a:ext cx="5858578" cy="276883"/>
          </a:xfrm>
          <a:prstGeom prst="rect">
            <a:avLst/>
          </a:prstGeom>
        </p:spPr>
        <p:txBody>
          <a:bodyPr vert="horz" lIns="91440" tIns="45720" rIns="91440" bIns="45720" rtlCol="0" anchor="ctr"/>
          <a:lstStyle>
            <a:defPPr>
              <a:defRPr lang="hu-HU"/>
            </a:defPPr>
            <a:lvl1pPr marL="0" algn="ct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rtl="0"/>
            <a:r>
              <a:rPr lang="ro"/>
              <a:t>CLIMATEMED – Knowledge about climate change’s health impacts starts here</a:t>
            </a:r>
          </a:p>
        </p:txBody>
      </p:sp>
      <p:grpSp>
        <p:nvGrpSpPr>
          <p:cNvPr id="15" name="Csoportba foglalás 14"/>
          <p:cNvGrpSpPr/>
          <p:nvPr userDrawn="1"/>
        </p:nvGrpSpPr>
        <p:grpSpPr>
          <a:xfrm>
            <a:off x="0" y="-22639"/>
            <a:ext cx="10178041" cy="471288"/>
            <a:chOff x="0" y="-22639"/>
            <a:chExt cx="10178041" cy="471288"/>
          </a:xfrm>
        </p:grpSpPr>
        <p:sp>
          <p:nvSpPr>
            <p:cNvPr id="16" name="Téglalap 15"/>
            <p:cNvSpPr/>
            <p:nvPr userDrawn="1"/>
          </p:nvSpPr>
          <p:spPr>
            <a:xfrm>
              <a:off x="0" y="-22639"/>
              <a:ext cx="10178041" cy="461665"/>
            </a:xfrm>
            <a:prstGeom prst="rect">
              <a:avLst/>
            </a:prstGeom>
          </p:spPr>
          <p:txBody>
            <a:bodyPr wrap="square" rtlCol="0">
              <a:spAutoFit/>
            </a:bodyPr>
            <a:lstStyle/>
            <a:p>
              <a:pPr rtl="0"/>
              <a:r>
                <a:rPr lang="ro" sz="1200">
                  <a:solidFill>
                    <a:srgbClr val="333333"/>
                  </a:solidFill>
                  <a:latin typeface="+mn-lt"/>
                </a:rPr>
                <a:t>This learning material © 2023-2024 by CLIMATEMED project (</a:t>
              </a:r>
              <a:r>
                <a:rPr lang="ro" sz="1200">
                  <a:solidFill>
                    <a:srgbClr val="333333"/>
                  </a:solidFill>
                  <a:latin typeface="+mn-lt"/>
                  <a:hlinkClick r:id="rId4"/>
                </a:rPr>
                <a:t>www.climatemed.eu</a:t>
              </a:r>
              <a:r>
                <a:rPr lang="ro" sz="1200">
                  <a:solidFill>
                    <a:srgbClr val="333333"/>
                  </a:solidFill>
                  <a:latin typeface="+mn-lt"/>
                </a:rPr>
                <a:t>) is licensed under CC BY 4.0.</a:t>
              </a:r>
              <a:endParaRPr lang="hu-HU" sz="1200" dirty="0">
                <a:solidFill>
                  <a:srgbClr val="333333"/>
                </a:solidFill>
                <a:latin typeface="+mn-lt"/>
              </a:endParaRPr>
            </a:p>
            <a:p>
              <a:pPr rtl="0"/>
              <a:r>
                <a:rPr lang="ro" sz="1200">
                  <a:solidFill>
                    <a:srgbClr val="333333"/>
                  </a:solidFill>
                  <a:latin typeface="+mn-lt"/>
                </a:rPr>
                <a:t>To view a copy of this license, visit </a:t>
              </a:r>
              <a:r>
                <a:rPr lang="ro" sz="1200">
                  <a:solidFill>
                    <a:srgbClr val="333333"/>
                  </a:solidFill>
                  <a:latin typeface="+mn-lt"/>
                  <a:hlinkClick r:id="rId5"/>
                </a:rPr>
                <a:t>https://creativecommons.org/licenses/by/4.0/</a:t>
              </a:r>
              <a:r>
                <a:rPr lang="ro" sz="1200">
                  <a:solidFill>
                    <a:srgbClr val="333333"/>
                  </a:solidFill>
                  <a:latin typeface="+mn-lt"/>
                </a:rPr>
                <a:t> </a:t>
              </a:r>
              <a:endParaRPr lang="de-DE" sz="1200" dirty="0">
                <a:latin typeface="+mn-lt"/>
              </a:endParaRPr>
            </a:p>
          </p:txBody>
        </p:sp>
        <p:pic>
          <p:nvPicPr>
            <p:cNvPr id="17" name="Kép 16"/>
            <p:cNvPicPr>
              <a:picLocks noChangeAspect="1"/>
            </p:cNvPicPr>
            <p:nvPr userDrawn="1"/>
          </p:nvPicPr>
          <p:blipFill>
            <a:blip r:embed="rId6"/>
            <a:stretch>
              <a:fillRect/>
            </a:stretch>
          </p:blipFill>
          <p:spPr>
            <a:xfrm>
              <a:off x="5183787" y="217912"/>
              <a:ext cx="461473" cy="230737"/>
            </a:xfrm>
            <a:prstGeom prst="rect">
              <a:avLst/>
            </a:prstGeom>
          </p:spPr>
        </p:pic>
      </p:grpSp>
    </p:spTree>
    <p:extLst>
      <p:ext uri="{BB962C8B-B14F-4D97-AF65-F5344CB8AC3E}">
        <p14:creationId xmlns:p14="http://schemas.microsoft.com/office/powerpoint/2010/main" val="20909636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Cím és függőleges szöveg">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lstStyle/>
          <a:p>
            <a:pPr rtl="0"/>
            <a:r>
              <a:rPr lang="ro"/>
              <a:t>Mintacím szerkesztése</a:t>
            </a:r>
          </a:p>
        </p:txBody>
      </p:sp>
      <p:sp>
        <p:nvSpPr>
          <p:cNvPr id="3" name="Függőleges szöveg helye 2"/>
          <p:cNvSpPr>
            <a:spLocks noGrp="1"/>
          </p:cNvSpPr>
          <p:nvPr>
            <p:ph type="body" orient="vert" idx="1"/>
          </p:nvPr>
        </p:nvSpPr>
        <p:spPr/>
        <p:txBody>
          <a:bodyPr vert="eaVert" rtlCol="0"/>
          <a:lstStyle/>
          <a:p>
            <a:pPr lvl="0" rtl="0"/>
            <a:r>
              <a:rPr lang="ro"/>
              <a:t>Mintaszöveg szerkesztése</a:t>
            </a:r>
          </a:p>
          <a:p>
            <a:pPr lvl="1" rtl="0"/>
            <a:r>
              <a:rPr lang="ro"/>
              <a:t>Második szint</a:t>
            </a:r>
          </a:p>
          <a:p>
            <a:pPr lvl="2" rtl="0"/>
            <a:r>
              <a:rPr lang="ro"/>
              <a:t>Harmadik szint</a:t>
            </a:r>
          </a:p>
          <a:p>
            <a:pPr lvl="3" rtl="0"/>
            <a:r>
              <a:rPr lang="ro"/>
              <a:t>Negyedik szint</a:t>
            </a:r>
          </a:p>
          <a:p>
            <a:pPr lvl="4" rtl="0"/>
            <a:r>
              <a:rPr lang="ro"/>
              <a:t>Ötödik szint</a:t>
            </a:r>
          </a:p>
        </p:txBody>
      </p:sp>
      <p:sp>
        <p:nvSpPr>
          <p:cNvPr id="4" name="Dátum helye 3"/>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5" name="Élőláb helye 4"/>
          <p:cNvSpPr>
            <a:spLocks noGrp="1"/>
          </p:cNvSpPr>
          <p:nvPr>
            <p:ph type="ftr" sz="quarter" idx="11"/>
          </p:nvPr>
        </p:nvSpPr>
        <p:spPr/>
        <p:txBody>
          <a:bodyPr rtlCol="0"/>
          <a:lstStyle/>
          <a:p>
            <a:pPr rtl="0"/>
            <a:endParaRPr lang="hu-HU"/>
          </a:p>
        </p:txBody>
      </p:sp>
      <p:sp>
        <p:nvSpPr>
          <p:cNvPr id="6" name="Dia számának helye 5"/>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34492806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Függőleges cím és szöveg">
    <p:spTree>
      <p:nvGrpSpPr>
        <p:cNvPr id="1" name=""/>
        <p:cNvGrpSpPr/>
        <p:nvPr/>
      </p:nvGrpSpPr>
      <p:grpSpPr>
        <a:xfrm>
          <a:off x="0" y="0"/>
          <a:ext cx="0" cy="0"/>
          <a:chOff x="0" y="0"/>
          <a:chExt cx="0" cy="0"/>
        </a:xfrm>
      </p:grpSpPr>
      <p:sp>
        <p:nvSpPr>
          <p:cNvPr id="2" name="Függőleges cím 1"/>
          <p:cNvSpPr>
            <a:spLocks noGrp="1"/>
          </p:cNvSpPr>
          <p:nvPr>
            <p:ph type="title" orient="vert"/>
          </p:nvPr>
        </p:nvSpPr>
        <p:spPr>
          <a:xfrm>
            <a:off x="8724900" y="365125"/>
            <a:ext cx="2628900" cy="5811838"/>
          </a:xfrm>
        </p:spPr>
        <p:txBody>
          <a:bodyPr vert="eaVert" rtlCol="0"/>
          <a:lstStyle/>
          <a:p>
            <a:pPr rtl="0"/>
            <a:r>
              <a:rPr lang="ro"/>
              <a:t>Mintacím szerkesztése</a:t>
            </a:r>
          </a:p>
        </p:txBody>
      </p:sp>
      <p:sp>
        <p:nvSpPr>
          <p:cNvPr id="3" name="Függőleges szöveg helye 2"/>
          <p:cNvSpPr>
            <a:spLocks noGrp="1"/>
          </p:cNvSpPr>
          <p:nvPr>
            <p:ph type="body" orient="vert" idx="1"/>
          </p:nvPr>
        </p:nvSpPr>
        <p:spPr>
          <a:xfrm>
            <a:off x="838200" y="365125"/>
            <a:ext cx="7734300" cy="5811838"/>
          </a:xfrm>
        </p:spPr>
        <p:txBody>
          <a:bodyPr vert="eaVert" rtlCol="0"/>
          <a:lstStyle/>
          <a:p>
            <a:pPr lvl="0" rtl="0"/>
            <a:r>
              <a:rPr lang="ro"/>
              <a:t>Mintaszöveg szerkesztése</a:t>
            </a:r>
          </a:p>
          <a:p>
            <a:pPr lvl="1" rtl="0"/>
            <a:r>
              <a:rPr lang="ro"/>
              <a:t>Második szint</a:t>
            </a:r>
          </a:p>
          <a:p>
            <a:pPr lvl="2" rtl="0"/>
            <a:r>
              <a:rPr lang="ro"/>
              <a:t>Harmadik szint</a:t>
            </a:r>
          </a:p>
          <a:p>
            <a:pPr lvl="3" rtl="0"/>
            <a:r>
              <a:rPr lang="ro"/>
              <a:t>Negyedik szint</a:t>
            </a:r>
          </a:p>
          <a:p>
            <a:pPr lvl="4" rtl="0"/>
            <a:r>
              <a:rPr lang="ro"/>
              <a:t>Ötödik szint</a:t>
            </a:r>
          </a:p>
        </p:txBody>
      </p:sp>
      <p:sp>
        <p:nvSpPr>
          <p:cNvPr id="4" name="Dátum helye 3"/>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5" name="Élőláb helye 4"/>
          <p:cNvSpPr>
            <a:spLocks noGrp="1"/>
          </p:cNvSpPr>
          <p:nvPr>
            <p:ph type="ftr" sz="quarter" idx="11"/>
          </p:nvPr>
        </p:nvSpPr>
        <p:spPr/>
        <p:txBody>
          <a:bodyPr rtlCol="0"/>
          <a:lstStyle/>
          <a:p>
            <a:pPr rtl="0"/>
            <a:endParaRPr lang="hu-HU"/>
          </a:p>
        </p:txBody>
      </p:sp>
      <p:sp>
        <p:nvSpPr>
          <p:cNvPr id="6" name="Dia számának helye 5"/>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24336026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Cím és tartalom">
    <p:spTree>
      <p:nvGrpSpPr>
        <p:cNvPr id="1" name=""/>
        <p:cNvGrpSpPr/>
        <p:nvPr/>
      </p:nvGrpSpPr>
      <p:grpSpPr>
        <a:xfrm>
          <a:off x="0" y="0"/>
          <a:ext cx="0" cy="0"/>
          <a:chOff x="0" y="0"/>
          <a:chExt cx="0" cy="0"/>
        </a:xfrm>
      </p:grpSpPr>
      <p:pic>
        <p:nvPicPr>
          <p:cNvPr id="9" name="Kép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5486400"/>
            <a:ext cx="12192000" cy="1371600"/>
          </a:xfrm>
          <a:prstGeom prst="rect">
            <a:avLst/>
          </a:prstGeom>
        </p:spPr>
      </p:pic>
      <p:sp>
        <p:nvSpPr>
          <p:cNvPr id="2" name="Cím 1"/>
          <p:cNvSpPr>
            <a:spLocks noGrp="1"/>
          </p:cNvSpPr>
          <p:nvPr>
            <p:ph type="title" hasCustomPrompt="1"/>
          </p:nvPr>
        </p:nvSpPr>
        <p:spPr>
          <a:xfrm>
            <a:off x="192505" y="153009"/>
            <a:ext cx="11896826" cy="549635"/>
          </a:xfrm>
        </p:spPr>
        <p:txBody>
          <a:bodyPr rtlCol="0"/>
          <a:lstStyle>
            <a:lvl1pPr>
              <a:defRPr sz="3600">
                <a:solidFill>
                  <a:schemeClr val="tx1"/>
                </a:solidFill>
              </a:defRPr>
            </a:lvl1pPr>
          </a:lstStyle>
          <a:p>
            <a:pPr rtl="0"/>
            <a:r>
              <a:rPr lang="ro"/>
              <a:t>Titel</a:t>
            </a:r>
          </a:p>
        </p:txBody>
      </p:sp>
      <p:sp>
        <p:nvSpPr>
          <p:cNvPr id="3" name="Tartalom helye 2"/>
          <p:cNvSpPr>
            <a:spLocks noGrp="1"/>
          </p:cNvSpPr>
          <p:nvPr>
            <p:ph idx="1" hasCustomPrompt="1"/>
          </p:nvPr>
        </p:nvSpPr>
        <p:spPr>
          <a:xfrm>
            <a:off x="192505" y="934775"/>
            <a:ext cx="11626329" cy="5370897"/>
          </a:xfrm>
        </p:spPr>
        <p:txBody>
          <a:bodyPr rtlCol="0"/>
          <a:lstStyle>
            <a:lvl1pPr algn="just">
              <a:lnSpc>
                <a:spcPct val="110000"/>
              </a:lnSpc>
              <a:defRPr sz="2400" baseline="0">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solidFill>
                  <a:schemeClr val="tx1"/>
                </a:solidFill>
              </a:defRPr>
            </a:lvl5pPr>
          </a:lstStyle>
          <a:p>
            <a:pPr lvl="0" rtl="0"/>
            <a:r>
              <a:rPr lang="ro" noProof="0" dirty="0"/>
              <a:t>Main text (First level)</a:t>
            </a:r>
          </a:p>
          <a:p>
            <a:pPr lvl="1" rtl="0"/>
            <a:r>
              <a:rPr lang="ro" noProof="0" dirty="0"/>
              <a:t>Second level</a:t>
            </a:r>
          </a:p>
          <a:p>
            <a:pPr lvl="2" rtl="0"/>
            <a:r>
              <a:rPr lang="ro" noProof="0" dirty="0"/>
              <a:t>Third level</a:t>
            </a:r>
          </a:p>
          <a:p>
            <a:pPr lvl="3" rtl="0"/>
            <a:r>
              <a:rPr lang="ro" noProof="0" dirty="0"/>
              <a:t>Fourth level</a:t>
            </a:r>
          </a:p>
          <a:p>
            <a:pPr marL="2057400" marR="0" lvl="4"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lang="ro" noProof="0" dirty="0"/>
              <a:t>Fifth level</a:t>
            </a:r>
          </a:p>
          <a:p>
            <a:pPr lvl="4" rtl="0"/>
            <a:endParaRPr lang="hu-HU" dirty="0"/>
          </a:p>
        </p:txBody>
      </p:sp>
      <p:sp>
        <p:nvSpPr>
          <p:cNvPr id="7" name="Cím 1"/>
          <p:cNvSpPr txBox="1">
            <a:spLocks/>
          </p:cNvSpPr>
          <p:nvPr userDrawn="1"/>
        </p:nvSpPr>
        <p:spPr>
          <a:xfrm>
            <a:off x="86627" y="244060"/>
            <a:ext cx="11267173" cy="83397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rtl="0"/>
            <a:endParaRPr lang="hu-HU" dirty="0"/>
          </a:p>
        </p:txBody>
      </p:sp>
      <p:pic>
        <p:nvPicPr>
          <p:cNvPr id="10" name="Kép 9"/>
          <p:cNvPicPr>
            <a:picLocks noChangeAspect="1"/>
          </p:cNvPicPr>
          <p:nvPr userDrawn="1"/>
        </p:nvPicPr>
        <p:blipFill rotWithShape="1">
          <a:blip r:embed="rId3" cstate="print">
            <a:extLst>
              <a:ext uri="{28A0092B-C50C-407E-A947-70E740481C1C}">
                <a14:useLocalDpi xmlns:a14="http://schemas.microsoft.com/office/drawing/2010/main" val="0"/>
              </a:ext>
            </a:extLst>
          </a:blip>
          <a:srcRect l="62791" t="86822"/>
          <a:stretch/>
        </p:blipFill>
        <p:spPr>
          <a:xfrm>
            <a:off x="10805963" y="6326042"/>
            <a:ext cx="1386037" cy="490888"/>
          </a:xfrm>
          <a:prstGeom prst="rect">
            <a:avLst/>
          </a:prstGeom>
        </p:spPr>
      </p:pic>
      <p:pic>
        <p:nvPicPr>
          <p:cNvPr id="11" name="Kép 10"/>
          <p:cNvPicPr>
            <a:picLocks noChangeAspect="1"/>
          </p:cNvPicPr>
          <p:nvPr userDrawn="1"/>
        </p:nvPicPr>
        <p:blipFill rotWithShape="1">
          <a:blip r:embed="rId3">
            <a:extLst>
              <a:ext uri="{28A0092B-C50C-407E-A947-70E740481C1C}">
                <a14:useLocalDpi xmlns:a14="http://schemas.microsoft.com/office/drawing/2010/main" val="0"/>
              </a:ext>
            </a:extLst>
          </a:blip>
          <a:srcRect l="2135" t="93596" r="70114" b="1314"/>
          <a:stretch/>
        </p:blipFill>
        <p:spPr>
          <a:xfrm>
            <a:off x="10703718" y="6661802"/>
            <a:ext cx="1437374" cy="263661"/>
          </a:xfrm>
          <a:prstGeom prst="rect">
            <a:avLst/>
          </a:prstGeom>
        </p:spPr>
      </p:pic>
      <p:pic>
        <p:nvPicPr>
          <p:cNvPr id="12" name="Kép 11"/>
          <p:cNvPicPr>
            <a:picLocks noChangeAspect="1"/>
          </p:cNvPicPr>
          <p:nvPr userDrawn="1"/>
        </p:nvPicPr>
        <p:blipFill rotWithShape="1">
          <a:blip r:embed="rId3" cstate="print">
            <a:extLst>
              <a:ext uri="{28A0092B-C50C-407E-A947-70E740481C1C}">
                <a14:useLocalDpi xmlns:a14="http://schemas.microsoft.com/office/drawing/2010/main" val="0"/>
              </a:ext>
            </a:extLst>
          </a:blip>
          <a:srcRect l="12274" t="75194" r="49224" b="17829"/>
          <a:stretch/>
        </p:blipFill>
        <p:spPr>
          <a:xfrm>
            <a:off x="-99034" y="6410421"/>
            <a:ext cx="1434164" cy="259883"/>
          </a:xfrm>
          <a:prstGeom prst="rect">
            <a:avLst/>
          </a:prstGeom>
        </p:spPr>
      </p:pic>
      <p:sp>
        <p:nvSpPr>
          <p:cNvPr id="14" name="Téglalap 13"/>
          <p:cNvSpPr/>
          <p:nvPr userDrawn="1"/>
        </p:nvSpPr>
        <p:spPr>
          <a:xfrm>
            <a:off x="427725" y="6661803"/>
            <a:ext cx="1872629" cy="215444"/>
          </a:xfrm>
          <a:prstGeom prst="rect">
            <a:avLst/>
          </a:prstGeom>
        </p:spPr>
        <p:txBody>
          <a:bodyPr wrap="none" rtlCol="0">
            <a:spAutoFit/>
          </a:bodyPr>
          <a:lstStyle/>
          <a:p>
            <a:pPr rtl="0"/>
            <a:r>
              <a:rPr lang="ro" sz="800" b="1">
                <a:solidFill>
                  <a:schemeClr val="bg1">
                    <a:lumMod val="95000"/>
                  </a:schemeClr>
                </a:solidFill>
              </a:rPr>
              <a:t>ref. 2021-2HU01-KA220-HED-000050972</a:t>
            </a:r>
          </a:p>
        </p:txBody>
      </p:sp>
      <p:pic>
        <p:nvPicPr>
          <p:cNvPr id="15" name="Kép 14"/>
          <p:cNvPicPr>
            <a:picLocks noChangeAspect="1"/>
          </p:cNvPicPr>
          <p:nvPr userDrawn="1"/>
        </p:nvPicPr>
        <p:blipFill rotWithShape="1">
          <a:blip r:embed="rId3" cstate="print">
            <a:extLst>
              <a:ext uri="{28A0092B-C50C-407E-A947-70E740481C1C}">
                <a14:useLocalDpi xmlns:a14="http://schemas.microsoft.com/office/drawing/2010/main" val="0"/>
              </a:ext>
            </a:extLst>
          </a:blip>
          <a:srcRect l="50345" t="74225" r="8139" b="13436"/>
          <a:stretch/>
        </p:blipFill>
        <p:spPr>
          <a:xfrm>
            <a:off x="1263941" y="6369512"/>
            <a:ext cx="1546460" cy="459605"/>
          </a:xfrm>
          <a:prstGeom prst="rect">
            <a:avLst/>
          </a:prstGeom>
        </p:spPr>
      </p:pic>
      <p:sp>
        <p:nvSpPr>
          <p:cNvPr id="16" name="Élőláb helye 4"/>
          <p:cNvSpPr txBox="1">
            <a:spLocks/>
          </p:cNvSpPr>
          <p:nvPr userDrawn="1"/>
        </p:nvSpPr>
        <p:spPr>
          <a:xfrm>
            <a:off x="3211628" y="6516749"/>
            <a:ext cx="5858578" cy="276883"/>
          </a:xfrm>
          <a:prstGeom prst="rect">
            <a:avLst/>
          </a:prstGeom>
        </p:spPr>
        <p:txBody>
          <a:bodyPr vert="horz" lIns="91440" tIns="45720" rIns="91440" bIns="45720" rtlCol="0" anchor="ctr"/>
          <a:lstStyle>
            <a:defPPr>
              <a:defRPr lang="hu-HU"/>
            </a:defPPr>
            <a:lvl1pPr marL="0" algn="ct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rtl="0"/>
            <a:r>
              <a:rPr lang="ro" noProof="0"/>
              <a:t>CLIMATEMED – Knowledge about climate change’s health impacts starts here</a:t>
            </a:r>
          </a:p>
        </p:txBody>
      </p:sp>
    </p:spTree>
    <p:extLst>
      <p:ext uri="{BB962C8B-B14F-4D97-AF65-F5344CB8AC3E}">
        <p14:creationId xmlns:p14="http://schemas.microsoft.com/office/powerpoint/2010/main" val="25955493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zakaszfejléc">
    <p:spTree>
      <p:nvGrpSpPr>
        <p:cNvPr id="1" name=""/>
        <p:cNvGrpSpPr/>
        <p:nvPr/>
      </p:nvGrpSpPr>
      <p:grpSpPr>
        <a:xfrm>
          <a:off x="0" y="0"/>
          <a:ext cx="0" cy="0"/>
          <a:chOff x="0" y="0"/>
          <a:chExt cx="0" cy="0"/>
        </a:xfrm>
      </p:grpSpPr>
      <p:sp>
        <p:nvSpPr>
          <p:cNvPr id="2" name="Cím 1"/>
          <p:cNvSpPr>
            <a:spLocks noGrp="1"/>
          </p:cNvSpPr>
          <p:nvPr>
            <p:ph type="title"/>
          </p:nvPr>
        </p:nvSpPr>
        <p:spPr>
          <a:xfrm>
            <a:off x="831850" y="1709738"/>
            <a:ext cx="10515600" cy="2852737"/>
          </a:xfrm>
        </p:spPr>
        <p:txBody>
          <a:bodyPr rtlCol="0" anchor="b"/>
          <a:lstStyle>
            <a:lvl1pPr>
              <a:defRPr sz="6000"/>
            </a:lvl1pPr>
          </a:lstStyle>
          <a:p>
            <a:pPr rtl="0"/>
            <a:r>
              <a:rPr lang="ro"/>
              <a:t>Mintacím szerkesztése</a:t>
            </a:r>
          </a:p>
        </p:txBody>
      </p:sp>
      <p:sp>
        <p:nvSpPr>
          <p:cNvPr id="3" name="Szöveg helye 2"/>
          <p:cNvSpPr>
            <a:spLocks noGrp="1"/>
          </p:cNvSpPr>
          <p:nvPr>
            <p:ph type="body" idx="1"/>
          </p:nvPr>
        </p:nvSpPr>
        <p:spPr>
          <a:xfrm>
            <a:off x="831850" y="4589463"/>
            <a:ext cx="10515600" cy="1500187"/>
          </a:xfrm>
        </p:spPr>
        <p:txBody>
          <a:bodyPr rtlCol="0"/>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rtl="0"/>
            <a:r>
              <a:rPr lang="ro"/>
              <a:t>Mintaszöveg szerkesztése</a:t>
            </a:r>
          </a:p>
        </p:txBody>
      </p:sp>
      <p:sp>
        <p:nvSpPr>
          <p:cNvPr id="4" name="Dátum helye 3"/>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5" name="Élőláb helye 4"/>
          <p:cNvSpPr>
            <a:spLocks noGrp="1"/>
          </p:cNvSpPr>
          <p:nvPr>
            <p:ph type="ftr" sz="quarter" idx="11"/>
          </p:nvPr>
        </p:nvSpPr>
        <p:spPr/>
        <p:txBody>
          <a:bodyPr rtlCol="0"/>
          <a:lstStyle/>
          <a:p>
            <a:pPr rtl="0"/>
            <a:endParaRPr lang="hu-HU"/>
          </a:p>
        </p:txBody>
      </p:sp>
      <p:sp>
        <p:nvSpPr>
          <p:cNvPr id="6" name="Dia számának helye 5"/>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17123697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tartalomrész">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lstStyle/>
          <a:p>
            <a:pPr rtl="0"/>
            <a:r>
              <a:rPr lang="ro"/>
              <a:t>Mintacím szerkesztése</a:t>
            </a:r>
          </a:p>
        </p:txBody>
      </p:sp>
      <p:sp>
        <p:nvSpPr>
          <p:cNvPr id="3" name="Tartalom helye 2"/>
          <p:cNvSpPr>
            <a:spLocks noGrp="1"/>
          </p:cNvSpPr>
          <p:nvPr>
            <p:ph sz="half" idx="1"/>
          </p:nvPr>
        </p:nvSpPr>
        <p:spPr>
          <a:xfrm>
            <a:off x="838200" y="1825625"/>
            <a:ext cx="5181600" cy="4351338"/>
          </a:xfrm>
        </p:spPr>
        <p:txBody>
          <a:bodyPr rtlCol="0"/>
          <a:lstStyle/>
          <a:p>
            <a:pPr lvl="0" rtl="0"/>
            <a:r>
              <a:rPr lang="ro"/>
              <a:t>Mintaszöveg szerkesztése</a:t>
            </a:r>
          </a:p>
          <a:p>
            <a:pPr lvl="1" rtl="0"/>
            <a:r>
              <a:rPr lang="ro"/>
              <a:t>Második szint</a:t>
            </a:r>
          </a:p>
          <a:p>
            <a:pPr lvl="2" rtl="0"/>
            <a:r>
              <a:rPr lang="ro"/>
              <a:t>Harmadik szint</a:t>
            </a:r>
          </a:p>
          <a:p>
            <a:pPr lvl="3" rtl="0"/>
            <a:r>
              <a:rPr lang="ro"/>
              <a:t>Negyedik szint</a:t>
            </a:r>
          </a:p>
          <a:p>
            <a:pPr lvl="4" rtl="0"/>
            <a:r>
              <a:rPr lang="ro"/>
              <a:t>Ötödik szint</a:t>
            </a:r>
          </a:p>
        </p:txBody>
      </p:sp>
      <p:sp>
        <p:nvSpPr>
          <p:cNvPr id="4" name="Tartalom helye 3"/>
          <p:cNvSpPr>
            <a:spLocks noGrp="1"/>
          </p:cNvSpPr>
          <p:nvPr>
            <p:ph sz="half" idx="2"/>
          </p:nvPr>
        </p:nvSpPr>
        <p:spPr>
          <a:xfrm>
            <a:off x="6172200" y="1825625"/>
            <a:ext cx="5181600" cy="4351338"/>
          </a:xfrm>
        </p:spPr>
        <p:txBody>
          <a:bodyPr rtlCol="0"/>
          <a:lstStyle/>
          <a:p>
            <a:pPr lvl="0" rtl="0"/>
            <a:r>
              <a:rPr lang="ro"/>
              <a:t>Mintaszöveg szerkesztése</a:t>
            </a:r>
          </a:p>
          <a:p>
            <a:pPr lvl="1" rtl="0"/>
            <a:r>
              <a:rPr lang="ro"/>
              <a:t>Második szint</a:t>
            </a:r>
          </a:p>
          <a:p>
            <a:pPr lvl="2" rtl="0"/>
            <a:r>
              <a:rPr lang="ro"/>
              <a:t>Harmadik szint</a:t>
            </a:r>
          </a:p>
          <a:p>
            <a:pPr lvl="3" rtl="0"/>
            <a:r>
              <a:rPr lang="ro"/>
              <a:t>Negyedik szint</a:t>
            </a:r>
          </a:p>
          <a:p>
            <a:pPr lvl="4" rtl="0"/>
            <a:r>
              <a:rPr lang="ro"/>
              <a:t>Ötödik szint</a:t>
            </a:r>
          </a:p>
        </p:txBody>
      </p:sp>
      <p:sp>
        <p:nvSpPr>
          <p:cNvPr id="5" name="Dátum helye 4"/>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6" name="Élőláb helye 5"/>
          <p:cNvSpPr>
            <a:spLocks noGrp="1"/>
          </p:cNvSpPr>
          <p:nvPr>
            <p:ph type="ftr" sz="quarter" idx="11"/>
          </p:nvPr>
        </p:nvSpPr>
        <p:spPr/>
        <p:txBody>
          <a:bodyPr rtlCol="0"/>
          <a:lstStyle/>
          <a:p>
            <a:pPr rtl="0"/>
            <a:endParaRPr lang="hu-HU"/>
          </a:p>
        </p:txBody>
      </p:sp>
      <p:sp>
        <p:nvSpPr>
          <p:cNvPr id="7" name="Dia számának helye 6"/>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15732851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Összehasonlítás">
    <p:spTree>
      <p:nvGrpSpPr>
        <p:cNvPr id="1" name=""/>
        <p:cNvGrpSpPr/>
        <p:nvPr/>
      </p:nvGrpSpPr>
      <p:grpSpPr>
        <a:xfrm>
          <a:off x="0" y="0"/>
          <a:ext cx="0" cy="0"/>
          <a:chOff x="0" y="0"/>
          <a:chExt cx="0" cy="0"/>
        </a:xfrm>
      </p:grpSpPr>
      <p:sp>
        <p:nvSpPr>
          <p:cNvPr id="2" name="Cím 1"/>
          <p:cNvSpPr>
            <a:spLocks noGrp="1"/>
          </p:cNvSpPr>
          <p:nvPr>
            <p:ph type="title"/>
          </p:nvPr>
        </p:nvSpPr>
        <p:spPr>
          <a:xfrm>
            <a:off x="839788" y="365125"/>
            <a:ext cx="10515600" cy="1325563"/>
          </a:xfrm>
        </p:spPr>
        <p:txBody>
          <a:bodyPr rtlCol="0"/>
          <a:lstStyle/>
          <a:p>
            <a:pPr rtl="0"/>
            <a:r>
              <a:rPr lang="ro"/>
              <a:t>Mintacím szerkesztése</a:t>
            </a:r>
          </a:p>
        </p:txBody>
      </p:sp>
      <p:sp>
        <p:nvSpPr>
          <p:cNvPr id="3" name="Szöveg helye 2"/>
          <p:cNvSpPr>
            <a:spLocks noGrp="1"/>
          </p:cNvSpPr>
          <p:nvPr>
            <p:ph type="body" idx="1"/>
          </p:nvPr>
        </p:nvSpPr>
        <p:spPr>
          <a:xfrm>
            <a:off x="839788" y="1681163"/>
            <a:ext cx="5157787" cy="823912"/>
          </a:xfrm>
        </p:spPr>
        <p:txBody>
          <a:bodyPr rtlCol="0"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ro"/>
              <a:t>Mintaszöveg szerkesztése</a:t>
            </a:r>
          </a:p>
        </p:txBody>
      </p:sp>
      <p:sp>
        <p:nvSpPr>
          <p:cNvPr id="4" name="Tartalom helye 3"/>
          <p:cNvSpPr>
            <a:spLocks noGrp="1"/>
          </p:cNvSpPr>
          <p:nvPr>
            <p:ph sz="half" idx="2"/>
          </p:nvPr>
        </p:nvSpPr>
        <p:spPr>
          <a:xfrm>
            <a:off x="839788" y="2505075"/>
            <a:ext cx="5157787" cy="3684588"/>
          </a:xfrm>
        </p:spPr>
        <p:txBody>
          <a:bodyPr rtlCol="0"/>
          <a:lstStyle/>
          <a:p>
            <a:pPr lvl="0" rtl="0"/>
            <a:r>
              <a:rPr lang="ro"/>
              <a:t>Mintaszöveg szerkesztése</a:t>
            </a:r>
          </a:p>
          <a:p>
            <a:pPr lvl="1" rtl="0"/>
            <a:r>
              <a:rPr lang="ro"/>
              <a:t>Második szint</a:t>
            </a:r>
          </a:p>
          <a:p>
            <a:pPr lvl="2" rtl="0"/>
            <a:r>
              <a:rPr lang="ro"/>
              <a:t>Harmadik szint</a:t>
            </a:r>
          </a:p>
          <a:p>
            <a:pPr lvl="3" rtl="0"/>
            <a:r>
              <a:rPr lang="ro"/>
              <a:t>Negyedik szint</a:t>
            </a:r>
          </a:p>
          <a:p>
            <a:pPr lvl="4" rtl="0"/>
            <a:r>
              <a:rPr lang="ro"/>
              <a:t>Ötödik szint</a:t>
            </a:r>
          </a:p>
        </p:txBody>
      </p:sp>
      <p:sp>
        <p:nvSpPr>
          <p:cNvPr id="5" name="Szöveg helye 4"/>
          <p:cNvSpPr>
            <a:spLocks noGrp="1"/>
          </p:cNvSpPr>
          <p:nvPr>
            <p:ph type="body" sz="quarter" idx="3"/>
          </p:nvPr>
        </p:nvSpPr>
        <p:spPr>
          <a:xfrm>
            <a:off x="6172200" y="1681163"/>
            <a:ext cx="5183188" cy="823912"/>
          </a:xfrm>
        </p:spPr>
        <p:txBody>
          <a:bodyPr rtlCol="0"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ro"/>
              <a:t>Mintaszöveg szerkesztése</a:t>
            </a:r>
          </a:p>
        </p:txBody>
      </p:sp>
      <p:sp>
        <p:nvSpPr>
          <p:cNvPr id="6" name="Tartalom helye 5"/>
          <p:cNvSpPr>
            <a:spLocks noGrp="1"/>
          </p:cNvSpPr>
          <p:nvPr>
            <p:ph sz="quarter" idx="4"/>
          </p:nvPr>
        </p:nvSpPr>
        <p:spPr>
          <a:xfrm>
            <a:off x="6172200" y="2505075"/>
            <a:ext cx="5183188" cy="3684588"/>
          </a:xfrm>
        </p:spPr>
        <p:txBody>
          <a:bodyPr rtlCol="0"/>
          <a:lstStyle/>
          <a:p>
            <a:pPr lvl="0" rtl="0"/>
            <a:r>
              <a:rPr lang="ro"/>
              <a:t>Mintaszöveg szerkesztése</a:t>
            </a:r>
          </a:p>
          <a:p>
            <a:pPr lvl="1" rtl="0"/>
            <a:r>
              <a:rPr lang="ro"/>
              <a:t>Második szint</a:t>
            </a:r>
          </a:p>
          <a:p>
            <a:pPr lvl="2" rtl="0"/>
            <a:r>
              <a:rPr lang="ro"/>
              <a:t>Harmadik szint</a:t>
            </a:r>
          </a:p>
          <a:p>
            <a:pPr lvl="3" rtl="0"/>
            <a:r>
              <a:rPr lang="ro"/>
              <a:t>Negyedik szint</a:t>
            </a:r>
          </a:p>
          <a:p>
            <a:pPr lvl="4" rtl="0"/>
            <a:r>
              <a:rPr lang="ro"/>
              <a:t>Ötödik szint</a:t>
            </a:r>
          </a:p>
        </p:txBody>
      </p:sp>
      <p:sp>
        <p:nvSpPr>
          <p:cNvPr id="7" name="Dátum helye 6"/>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8" name="Élőláb helye 7"/>
          <p:cNvSpPr>
            <a:spLocks noGrp="1"/>
          </p:cNvSpPr>
          <p:nvPr>
            <p:ph type="ftr" sz="quarter" idx="11"/>
          </p:nvPr>
        </p:nvSpPr>
        <p:spPr/>
        <p:txBody>
          <a:bodyPr rtlCol="0"/>
          <a:lstStyle/>
          <a:p>
            <a:pPr rtl="0"/>
            <a:endParaRPr lang="hu-HU"/>
          </a:p>
        </p:txBody>
      </p:sp>
      <p:sp>
        <p:nvSpPr>
          <p:cNvPr id="9" name="Dia számának helye 8"/>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31477928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Csak cím">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lstStyle/>
          <a:p>
            <a:pPr rtl="0"/>
            <a:r>
              <a:rPr lang="ro"/>
              <a:t>Mintacím szerkesztése</a:t>
            </a:r>
          </a:p>
        </p:txBody>
      </p:sp>
      <p:sp>
        <p:nvSpPr>
          <p:cNvPr id="3" name="Dátum helye 2"/>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4" name="Élőláb helye 3"/>
          <p:cNvSpPr>
            <a:spLocks noGrp="1"/>
          </p:cNvSpPr>
          <p:nvPr>
            <p:ph type="ftr" sz="quarter" idx="11"/>
          </p:nvPr>
        </p:nvSpPr>
        <p:spPr/>
        <p:txBody>
          <a:bodyPr rtlCol="0"/>
          <a:lstStyle/>
          <a:p>
            <a:pPr rtl="0"/>
            <a:endParaRPr lang="hu-HU"/>
          </a:p>
        </p:txBody>
      </p:sp>
      <p:sp>
        <p:nvSpPr>
          <p:cNvPr id="5" name="Dia számának helye 4"/>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9702930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Üres">
    <p:spTree>
      <p:nvGrpSpPr>
        <p:cNvPr id="1" name=""/>
        <p:cNvGrpSpPr/>
        <p:nvPr/>
      </p:nvGrpSpPr>
      <p:grpSpPr>
        <a:xfrm>
          <a:off x="0" y="0"/>
          <a:ext cx="0" cy="0"/>
          <a:chOff x="0" y="0"/>
          <a:chExt cx="0" cy="0"/>
        </a:xfrm>
      </p:grpSpPr>
      <p:sp>
        <p:nvSpPr>
          <p:cNvPr id="2" name="Dátum helye 1"/>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3" name="Élőláb helye 2"/>
          <p:cNvSpPr>
            <a:spLocks noGrp="1"/>
          </p:cNvSpPr>
          <p:nvPr>
            <p:ph type="ftr" sz="quarter" idx="11"/>
          </p:nvPr>
        </p:nvSpPr>
        <p:spPr/>
        <p:txBody>
          <a:bodyPr rtlCol="0"/>
          <a:lstStyle/>
          <a:p>
            <a:pPr rtl="0"/>
            <a:endParaRPr lang="hu-HU"/>
          </a:p>
        </p:txBody>
      </p:sp>
      <p:sp>
        <p:nvSpPr>
          <p:cNvPr id="4" name="Dia számának helye 3"/>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26812206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Tartalomrész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839788" y="457200"/>
            <a:ext cx="3932237" cy="1600200"/>
          </a:xfrm>
        </p:spPr>
        <p:txBody>
          <a:bodyPr rtlCol="0" anchor="b"/>
          <a:lstStyle>
            <a:lvl1pPr>
              <a:defRPr sz="3200"/>
            </a:lvl1pPr>
          </a:lstStyle>
          <a:p>
            <a:pPr rtl="0"/>
            <a:r>
              <a:rPr lang="ro"/>
              <a:t>Mintacím szerkesztése</a:t>
            </a:r>
          </a:p>
        </p:txBody>
      </p:sp>
      <p:sp>
        <p:nvSpPr>
          <p:cNvPr id="3" name="Tartalom helye 2"/>
          <p:cNvSpPr>
            <a:spLocks noGrp="1"/>
          </p:cNvSpPr>
          <p:nvPr>
            <p:ph idx="1"/>
          </p:nvPr>
        </p:nvSpPr>
        <p:spPr>
          <a:xfrm>
            <a:off x="5183188" y="987425"/>
            <a:ext cx="6172200" cy="4873625"/>
          </a:xfrm>
        </p:spPr>
        <p:txBody>
          <a:bodyPr rtlCol="0"/>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rtl="0"/>
            <a:r>
              <a:rPr lang="ro"/>
              <a:t>Mintaszöveg szerkesztése</a:t>
            </a:r>
          </a:p>
          <a:p>
            <a:pPr lvl="1" rtl="0"/>
            <a:r>
              <a:rPr lang="ro"/>
              <a:t>Második szint</a:t>
            </a:r>
          </a:p>
          <a:p>
            <a:pPr lvl="2" rtl="0"/>
            <a:r>
              <a:rPr lang="ro"/>
              <a:t>Harmadik szint</a:t>
            </a:r>
          </a:p>
          <a:p>
            <a:pPr lvl="3" rtl="0"/>
            <a:r>
              <a:rPr lang="ro"/>
              <a:t>Negyedik szint</a:t>
            </a:r>
          </a:p>
          <a:p>
            <a:pPr lvl="4" rtl="0"/>
            <a:r>
              <a:rPr lang="ro"/>
              <a:t>Ötödik szint</a:t>
            </a:r>
          </a:p>
        </p:txBody>
      </p:sp>
      <p:sp>
        <p:nvSpPr>
          <p:cNvPr id="4" name="Szöveg helye 3"/>
          <p:cNvSpPr>
            <a:spLocks noGrp="1"/>
          </p:cNvSpPr>
          <p:nvPr>
            <p:ph type="body" sz="half" idx="2"/>
          </p:nvPr>
        </p:nvSpPr>
        <p:spPr>
          <a:xfrm>
            <a:off x="839788" y="2057400"/>
            <a:ext cx="3932237" cy="3811588"/>
          </a:xfrm>
        </p:spPr>
        <p:txBody>
          <a:bodyPr rtlCol="0"/>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ro"/>
              <a:t>Mintaszöveg szerkesztése</a:t>
            </a:r>
          </a:p>
        </p:txBody>
      </p:sp>
      <p:sp>
        <p:nvSpPr>
          <p:cNvPr id="5" name="Dátum helye 4"/>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6" name="Élőláb helye 5"/>
          <p:cNvSpPr>
            <a:spLocks noGrp="1"/>
          </p:cNvSpPr>
          <p:nvPr>
            <p:ph type="ftr" sz="quarter" idx="11"/>
          </p:nvPr>
        </p:nvSpPr>
        <p:spPr/>
        <p:txBody>
          <a:bodyPr rtlCol="0"/>
          <a:lstStyle/>
          <a:p>
            <a:pPr rtl="0"/>
            <a:endParaRPr lang="hu-HU"/>
          </a:p>
        </p:txBody>
      </p:sp>
      <p:sp>
        <p:nvSpPr>
          <p:cNvPr id="7" name="Dia számának helye 6"/>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20310270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Kép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839788" y="457200"/>
            <a:ext cx="3932237" cy="1600200"/>
          </a:xfrm>
        </p:spPr>
        <p:txBody>
          <a:bodyPr rtlCol="0" anchor="b"/>
          <a:lstStyle>
            <a:lvl1pPr>
              <a:defRPr sz="3200"/>
            </a:lvl1pPr>
          </a:lstStyle>
          <a:p>
            <a:pPr rtl="0"/>
            <a:r>
              <a:rPr lang="ro"/>
              <a:t>Mintacím szerkesztése</a:t>
            </a:r>
          </a:p>
        </p:txBody>
      </p:sp>
      <p:sp>
        <p:nvSpPr>
          <p:cNvPr id="3" name="Kép helye 2"/>
          <p:cNvSpPr>
            <a:spLocks noGrp="1"/>
          </p:cNvSpPr>
          <p:nvPr>
            <p:ph type="pic" idx="1"/>
          </p:nvPr>
        </p:nvSpPr>
        <p:spPr>
          <a:xfrm>
            <a:off x="5183188" y="987425"/>
            <a:ext cx="6172200" cy="4873625"/>
          </a:xfrm>
        </p:spPr>
        <p:txBody>
          <a:bodyPr rtlCol="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rtl="0"/>
            <a:r>
              <a:rPr lang="ro"/>
              <a:t>Kép beszúrásához kattintson az ikonra</a:t>
            </a:r>
          </a:p>
        </p:txBody>
      </p:sp>
      <p:sp>
        <p:nvSpPr>
          <p:cNvPr id="4" name="Szöveg helye 3"/>
          <p:cNvSpPr>
            <a:spLocks noGrp="1"/>
          </p:cNvSpPr>
          <p:nvPr>
            <p:ph type="body" sz="half" idx="2"/>
          </p:nvPr>
        </p:nvSpPr>
        <p:spPr>
          <a:xfrm>
            <a:off x="839788" y="2057400"/>
            <a:ext cx="3932237" cy="3811588"/>
          </a:xfrm>
        </p:spPr>
        <p:txBody>
          <a:bodyPr rtlCol="0"/>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ro"/>
              <a:t>Mintaszöveg szerkesztése</a:t>
            </a:r>
          </a:p>
        </p:txBody>
      </p:sp>
      <p:sp>
        <p:nvSpPr>
          <p:cNvPr id="5" name="Dátum helye 4"/>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6" name="Élőláb helye 5"/>
          <p:cNvSpPr>
            <a:spLocks noGrp="1"/>
          </p:cNvSpPr>
          <p:nvPr>
            <p:ph type="ftr" sz="quarter" idx="11"/>
          </p:nvPr>
        </p:nvSpPr>
        <p:spPr/>
        <p:txBody>
          <a:bodyPr rtlCol="0"/>
          <a:lstStyle/>
          <a:p>
            <a:pPr rtl="0"/>
            <a:endParaRPr lang="hu-HU"/>
          </a:p>
        </p:txBody>
      </p:sp>
      <p:sp>
        <p:nvSpPr>
          <p:cNvPr id="7" name="Dia számának helye 6"/>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18993171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ím helye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pPr rtl="0"/>
            <a:r>
              <a:rPr lang="ro"/>
              <a:t>Mintacím szerkesztése</a:t>
            </a:r>
          </a:p>
        </p:txBody>
      </p:sp>
      <p:sp>
        <p:nvSpPr>
          <p:cNvPr id="3" name="Szöveg helye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rtl="0"/>
            <a:r>
              <a:rPr lang="ro"/>
              <a:t>Mintaszöveg szerkesztése</a:t>
            </a:r>
          </a:p>
          <a:p>
            <a:pPr lvl="1" rtl="0"/>
            <a:r>
              <a:rPr lang="ro"/>
              <a:t>Második szint</a:t>
            </a:r>
          </a:p>
          <a:p>
            <a:pPr lvl="2" rtl="0"/>
            <a:r>
              <a:rPr lang="ro"/>
              <a:t>Harmadik szint</a:t>
            </a:r>
          </a:p>
          <a:p>
            <a:pPr lvl="3" rtl="0"/>
            <a:r>
              <a:rPr lang="ro"/>
              <a:t>Negyedik szint</a:t>
            </a:r>
          </a:p>
          <a:p>
            <a:pPr lvl="4" rtl="0"/>
            <a:r>
              <a:rPr lang="ro"/>
              <a:t>Ötödik szint</a:t>
            </a:r>
          </a:p>
        </p:txBody>
      </p:sp>
      <p:sp>
        <p:nvSpPr>
          <p:cNvPr id="4" name="Dátum helye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rtl="0"/>
            <a:fld id="{9D080D7D-CCD9-4F98-BC7D-474E94E1E9D2}" type="datetimeFigureOut">
              <a:rPr lang="hu-HU" smtClean="0"/>
              <a:t>2025. 04. 22.</a:t>
            </a:fld>
            <a:endParaRPr lang="hu-HU"/>
          </a:p>
        </p:txBody>
      </p:sp>
      <p:sp>
        <p:nvSpPr>
          <p:cNvPr id="5" name="Élőláb helye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rtl="0"/>
            <a:endParaRPr lang="hu-HU"/>
          </a:p>
        </p:txBody>
      </p:sp>
      <p:sp>
        <p:nvSpPr>
          <p:cNvPr id="6" name="Dia számának hely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rtl="0"/>
            <a:fld id="{4DD9E900-51A2-4D5F-AAEE-5ACD46B21A4D}" type="slidenum">
              <a:rPr lang="hu-HU" smtClean="0"/>
              <a:t>‹#›</a:t>
            </a:fld>
            <a:endParaRPr lang="hu-HU"/>
          </a:p>
        </p:txBody>
      </p:sp>
    </p:spTree>
    <p:extLst>
      <p:ext uri="{BB962C8B-B14F-4D97-AF65-F5344CB8AC3E}">
        <p14:creationId xmlns:p14="http://schemas.microsoft.com/office/powerpoint/2010/main" val="9774525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6.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hyperlink" Target="https://link.springer.com/article/10.1007/s00484-019-01674-5" TargetMode="External"/><Relationship Id="rId2" Type="http://schemas.openxmlformats.org/officeDocument/2006/relationships/hyperlink" Target="https://www.scopus.com/record/display.uri?eid=2-s2.0-85032453891&amp;origin=inward"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hyperlink" Target="https://www.sciencedirect.com/science/article/pii/S0013935119308552" TargetMode="External"/><Relationship Id="rId2" Type="http://schemas.openxmlformats.org/officeDocument/2006/relationships/hyperlink" Target="https://www.sciencedirect.com/science/article/pii/S0272638617308892" TargetMode="External"/><Relationship Id="rId1" Type="http://schemas.openxmlformats.org/officeDocument/2006/relationships/slideLayout" Target="../slideLayouts/slideLayout2.xml"/><Relationship Id="rId4" Type="http://schemas.openxmlformats.org/officeDocument/2006/relationships/hyperlink" Target="https://www.sciencedirect.com/science/article/pii/S0048969717329261" TargetMode="Externa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hyperlink" Target="http://cejph.szu.cz/artkey/cjp-201303-0004_the-impact-of-the-july-2007-heat-wave-on-daily-mortality-in-belgrade-serbia.php" TargetMode="External"/><Relationship Id="rId2" Type="http://schemas.openxmlformats.org/officeDocument/2006/relationships/hyperlink" Target="https://www.scopus.com/record/display.uri?eid=2-s2.0-85032453891&amp;origin=inward" TargetMode="Externa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png"/><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2.jpeg"/><Relationship Id="rId4" Type="http://schemas.openxmlformats.org/officeDocument/2006/relationships/image" Target="../media/image2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ctrTitle"/>
          </p:nvPr>
        </p:nvSpPr>
        <p:spPr>
          <a:xfrm>
            <a:off x="1310219" y="1041400"/>
            <a:ext cx="9583138" cy="2698801"/>
          </a:xfrm>
        </p:spPr>
        <p:txBody>
          <a:bodyPr>
            <a:normAutofit/>
          </a:bodyPr>
          <a:lstStyle/>
          <a:p>
            <a:pPr algn="ctr">
              <a:lnSpc>
                <a:spcPct val="107000"/>
              </a:lnSpc>
              <a:spcAft>
                <a:spcPts val="800"/>
              </a:spcAft>
            </a:pPr>
            <a:r>
              <a:rPr lang="en-US" sz="2000" b="1" dirty="0">
                <a:solidFill>
                  <a:schemeClr val="tx1"/>
                </a:solidFill>
                <a:effectLst/>
                <a:latin typeface="Garamond" panose="02020404030301010803" pitchFamily="18" charset="0"/>
                <a:ea typeface="Garamond" panose="02020404030301010803" pitchFamily="18" charset="0"/>
                <a:cs typeface="Garamond" panose="02020404030301010803" pitchFamily="18" charset="0"/>
              </a:rPr>
              <a:t>Developing new curriculum outlines and learning materials on climate change's health impacts for medical schools</a:t>
            </a:r>
            <a:r>
              <a:rPr lang="hu-HU" sz="2000" dirty="0">
                <a:solidFill>
                  <a:schemeClr val="tx1"/>
                </a:solidFill>
                <a:effectLst/>
                <a:latin typeface="Calibri" panose="020F0502020204030204" pitchFamily="34" charset="0"/>
                <a:ea typeface="Calibri" panose="020F0502020204030204" pitchFamily="34" charset="0"/>
              </a:rPr>
              <a:t/>
            </a:r>
            <a:br>
              <a:rPr lang="hu-HU" sz="2000" dirty="0">
                <a:solidFill>
                  <a:schemeClr val="tx1"/>
                </a:solidFill>
                <a:effectLst/>
                <a:latin typeface="Calibri" panose="020F0502020204030204" pitchFamily="34" charset="0"/>
                <a:ea typeface="Calibri" panose="020F0502020204030204" pitchFamily="34" charset="0"/>
              </a:rPr>
            </a:br>
            <a:r>
              <a:rPr lang="en-US" sz="1800" b="1" dirty="0">
                <a:solidFill>
                  <a:schemeClr val="tx1"/>
                </a:solidFill>
                <a:effectLst/>
                <a:latin typeface="Garamond" panose="02020404030301010803" pitchFamily="18" charset="0"/>
                <a:ea typeface="Garamond" panose="02020404030301010803" pitchFamily="18" charset="0"/>
                <a:cs typeface="Garamond" panose="02020404030301010803" pitchFamily="18" charset="0"/>
              </a:rPr>
              <a:t>2021-2-HU01-KA220-HED-000050972</a:t>
            </a:r>
            <a:endParaRPr lang="hu-HU" sz="1800" dirty="0">
              <a:solidFill>
                <a:schemeClr val="tx1"/>
              </a:solidFill>
              <a:effectLst/>
              <a:latin typeface="Calibri" panose="020F0502020204030204" pitchFamily="34" charset="0"/>
              <a:ea typeface="Calibri" panose="020F0502020204030204" pitchFamily="34" charset="0"/>
            </a:endParaRPr>
          </a:p>
        </p:txBody>
      </p:sp>
      <p:sp>
        <p:nvSpPr>
          <p:cNvPr id="5" name="Téglalap 4"/>
          <p:cNvSpPr/>
          <p:nvPr/>
        </p:nvSpPr>
        <p:spPr>
          <a:xfrm>
            <a:off x="1003539" y="3740201"/>
            <a:ext cx="9865744" cy="1477328"/>
          </a:xfrm>
          <a:prstGeom prst="rect">
            <a:avLst/>
          </a:prstGeom>
        </p:spPr>
        <p:txBody>
          <a:bodyPr wrap="square">
            <a:spAutoFit/>
          </a:bodyPr>
          <a:lstStyle/>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p:txBody>
      </p:sp>
      <p:pic>
        <p:nvPicPr>
          <p:cNvPr id="3" name="Kép 2" descr="CLIMATEMED - Developing new curriculum outlines and learning ...">
            <a:extLst>
              <a:ext uri="{FF2B5EF4-FFF2-40B4-BE49-F238E27FC236}">
                <a16:creationId xmlns:a16="http://schemas.microsoft.com/office/drawing/2014/main" id="{6F45D7B8-8713-9AC7-FB13-4CB2C35AAF45}"/>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061460" y="825919"/>
            <a:ext cx="4069080" cy="1783080"/>
          </a:xfrm>
          <a:prstGeom prst="rect">
            <a:avLst/>
          </a:prstGeom>
          <a:noFill/>
          <a:ln>
            <a:noFill/>
          </a:ln>
        </p:spPr>
      </p:pic>
      <p:pic>
        <p:nvPicPr>
          <p:cNvPr id="4" name="Kép 3">
            <a:extLst>
              <a:ext uri="{FF2B5EF4-FFF2-40B4-BE49-F238E27FC236}">
                <a16:creationId xmlns:a16="http://schemas.microsoft.com/office/drawing/2014/main" id="{5843A784-1500-3045-74B5-672CDB2A45B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9116" y="5478342"/>
            <a:ext cx="1930153" cy="551323"/>
          </a:xfrm>
          <a:prstGeom prst="rect">
            <a:avLst/>
          </a:prstGeom>
          <a:noFill/>
          <a:ln>
            <a:noFill/>
          </a:ln>
        </p:spPr>
      </p:pic>
      <p:pic>
        <p:nvPicPr>
          <p:cNvPr id="6" name="image5.jpg">
            <a:extLst>
              <a:ext uri="{FF2B5EF4-FFF2-40B4-BE49-F238E27FC236}">
                <a16:creationId xmlns:a16="http://schemas.microsoft.com/office/drawing/2014/main" id="{DE63F9F7-9366-14CF-8201-3341D76530F2}"/>
              </a:ext>
            </a:extLst>
          </p:cNvPr>
          <p:cNvPicPr/>
          <p:nvPr/>
        </p:nvPicPr>
        <p:blipFill>
          <a:blip r:embed="rId4"/>
          <a:srcRect/>
          <a:stretch>
            <a:fillRect/>
          </a:stretch>
        </p:blipFill>
        <p:spPr>
          <a:xfrm>
            <a:off x="9120012" y="5433010"/>
            <a:ext cx="3060700" cy="641985"/>
          </a:xfrm>
          <a:prstGeom prst="rect">
            <a:avLst/>
          </a:prstGeom>
          <a:ln/>
        </p:spPr>
      </p:pic>
      <p:sp>
        <p:nvSpPr>
          <p:cNvPr id="8" name="Szövegdoboz 7">
            <a:extLst>
              <a:ext uri="{FF2B5EF4-FFF2-40B4-BE49-F238E27FC236}">
                <a16:creationId xmlns:a16="http://schemas.microsoft.com/office/drawing/2014/main" id="{918CACA4-4108-AA3F-8B80-533231B3E063}"/>
              </a:ext>
            </a:extLst>
          </p:cNvPr>
          <p:cNvSpPr txBox="1"/>
          <p:nvPr/>
        </p:nvSpPr>
        <p:spPr>
          <a:xfrm>
            <a:off x="1951575" y="5433010"/>
            <a:ext cx="7194958" cy="812530"/>
          </a:xfrm>
          <a:prstGeom prst="rect">
            <a:avLst/>
          </a:prstGeom>
          <a:noFill/>
        </p:spPr>
        <p:txBody>
          <a:bodyPr wrap="square">
            <a:spAutoFit/>
          </a:bodyPr>
          <a:lstStyle/>
          <a:p>
            <a:pPr algn="ctr">
              <a:lnSpc>
                <a:spcPct val="130000"/>
              </a:lnSpc>
              <a:tabLst>
                <a:tab pos="2026920" algn="l"/>
              </a:tabLst>
            </a:pPr>
            <a:r>
              <a:rPr lang="en-US" sz="1200" dirty="0">
                <a:latin typeface="Garamond" panose="02020404030301010803" pitchFamily="18" charset="0"/>
                <a:ea typeface="Garamond" panose="02020404030301010803" pitchFamily="18" charset="0"/>
                <a:cs typeface="Garamond" panose="02020404030301010803" pitchFamily="18" charset="0"/>
              </a:rPr>
              <a:t>Funded by the European Union. Views and opinions expressed are however those of the author(s) only and do not necessarily reflect those of the European Union or the European Education and Culture Executive Agency (EACEA</a:t>
            </a:r>
            <a:r>
              <a:rPr lang="en-US" sz="1200" dirty="0" smtClean="0">
                <a:latin typeface="Garamond" panose="02020404030301010803" pitchFamily="18" charset="0"/>
                <a:ea typeface="Garamond" panose="02020404030301010803" pitchFamily="18" charset="0"/>
                <a:cs typeface="Garamond" panose="02020404030301010803" pitchFamily="18" charset="0"/>
              </a:rPr>
              <a:t>).</a:t>
            </a:r>
            <a:r>
              <a:rPr lang="hu-HU" sz="1200" dirty="0" smtClean="0">
                <a:latin typeface="Garamond" panose="02020404030301010803" pitchFamily="18" charset="0"/>
                <a:ea typeface="Garamond" panose="02020404030301010803" pitchFamily="18" charset="0"/>
                <a:cs typeface="Garamond" panose="02020404030301010803" pitchFamily="18" charset="0"/>
              </a:rPr>
              <a:t/>
            </a:r>
            <a:br>
              <a:rPr lang="hu-HU" sz="1200" dirty="0" smtClean="0">
                <a:latin typeface="Garamond" panose="02020404030301010803" pitchFamily="18" charset="0"/>
                <a:ea typeface="Garamond" panose="02020404030301010803" pitchFamily="18" charset="0"/>
                <a:cs typeface="Garamond" panose="02020404030301010803" pitchFamily="18" charset="0"/>
              </a:rPr>
            </a:br>
            <a:r>
              <a:rPr lang="en-US" sz="1200" dirty="0" smtClean="0">
                <a:latin typeface="Garamond" panose="02020404030301010803" pitchFamily="18" charset="0"/>
                <a:ea typeface="Garamond" panose="02020404030301010803" pitchFamily="18" charset="0"/>
                <a:cs typeface="Garamond" panose="02020404030301010803" pitchFamily="18" charset="0"/>
              </a:rPr>
              <a:t>Neither </a:t>
            </a:r>
            <a:r>
              <a:rPr lang="en-US" sz="1200" dirty="0">
                <a:latin typeface="Garamond" panose="02020404030301010803" pitchFamily="18" charset="0"/>
                <a:ea typeface="Garamond" panose="02020404030301010803" pitchFamily="18" charset="0"/>
                <a:cs typeface="Garamond" panose="02020404030301010803" pitchFamily="18" charset="0"/>
              </a:rPr>
              <a:t>the European Union nor EACEA can be held responsible for them.</a:t>
            </a:r>
            <a:endParaRPr lang="hu-HU" sz="1600" dirty="0">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985314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fontScale="90000"/>
          </a:bodyPr>
          <a:lstStyle/>
          <a:p>
            <a:pPr rtl="0"/>
            <a:r>
              <a:rPr lang="ro" dirty="0"/>
              <a:t>Boli renale</a:t>
            </a:r>
          </a:p>
        </p:txBody>
      </p:sp>
      <p:sp>
        <p:nvSpPr>
          <p:cNvPr id="3" name="Tartalom helye 2"/>
          <p:cNvSpPr>
            <a:spLocks noGrp="1"/>
          </p:cNvSpPr>
          <p:nvPr>
            <p:ph idx="1"/>
          </p:nvPr>
        </p:nvSpPr>
        <p:spPr>
          <a:xfrm>
            <a:off x="192505" y="800022"/>
            <a:ext cx="11626329" cy="5370897"/>
          </a:xfrm>
        </p:spPr>
        <p:txBody>
          <a:bodyPr rtlCol="0">
            <a:normAutofit/>
          </a:bodyPr>
          <a:lstStyle/>
          <a:p>
            <a:pPr rtl="0"/>
            <a:r>
              <a:rPr lang="ro" sz="3200" b="1" dirty="0"/>
              <a:t>Factori de risc</a:t>
            </a:r>
          </a:p>
          <a:p>
            <a:pPr lvl="1" rtl="0">
              <a:lnSpc>
                <a:spcPct val="110000"/>
              </a:lnSpc>
            </a:pPr>
            <a:r>
              <a:rPr lang="ro" sz="2800" dirty="0"/>
              <a:t>diabet</a:t>
            </a:r>
          </a:p>
          <a:p>
            <a:pPr lvl="1" rtl="0">
              <a:lnSpc>
                <a:spcPct val="110000"/>
              </a:lnSpc>
            </a:pPr>
            <a:r>
              <a:rPr lang="ro" sz="2800" dirty="0"/>
              <a:t>tensiune arterială ridicată</a:t>
            </a:r>
          </a:p>
          <a:p>
            <a:pPr lvl="1" rtl="0">
              <a:lnSpc>
                <a:spcPct val="110000"/>
              </a:lnSpc>
            </a:pPr>
            <a:r>
              <a:rPr lang="ro" sz="2800" dirty="0"/>
              <a:t>probleme cardiace stabilite (insuficiență cardiacă sau atac de cord) sau ați suferit un accident vascular cerebral</a:t>
            </a:r>
          </a:p>
          <a:p>
            <a:pPr lvl="1" rtl="0">
              <a:lnSpc>
                <a:spcPct val="110000"/>
              </a:lnSpc>
            </a:pPr>
            <a:r>
              <a:rPr lang="ro" sz="2800" dirty="0"/>
              <a:t>antecedente familiale de boală renală sau insuficiență renală</a:t>
            </a:r>
          </a:p>
          <a:p>
            <a:pPr lvl="1" rtl="0">
              <a:lnSpc>
                <a:spcPct val="110000"/>
              </a:lnSpc>
            </a:pPr>
            <a:r>
              <a:rPr lang="ro" sz="2800" dirty="0"/>
              <a:t>obezi cu un indice de masă corporală (IMC) de 30 sau mai mare</a:t>
            </a:r>
          </a:p>
          <a:p>
            <a:pPr lvl="1" rtl="0">
              <a:lnSpc>
                <a:spcPct val="110000"/>
              </a:lnSpc>
            </a:pPr>
            <a:r>
              <a:rPr lang="ro" sz="2800" dirty="0"/>
              <a:t>fumat</a:t>
            </a:r>
          </a:p>
          <a:p>
            <a:pPr lvl="1" rtl="0">
              <a:lnSpc>
                <a:spcPct val="110000"/>
              </a:lnSpc>
            </a:pPr>
            <a:r>
              <a:rPr lang="ro" sz="2800" dirty="0"/>
              <a:t>bătrânețe</a:t>
            </a:r>
          </a:p>
          <a:p>
            <a:pPr lvl="1" rtl="0">
              <a:lnSpc>
                <a:spcPct val="110000"/>
              </a:lnSpc>
            </a:pPr>
            <a:r>
              <a:rPr lang="ro" sz="2800" dirty="0"/>
              <a:t>antecedente de leziuni renale acute</a:t>
            </a:r>
          </a:p>
        </p:txBody>
      </p:sp>
    </p:spTree>
    <p:extLst>
      <p:ext uri="{BB962C8B-B14F-4D97-AF65-F5344CB8AC3E}">
        <p14:creationId xmlns:p14="http://schemas.microsoft.com/office/powerpoint/2010/main" val="38637294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ím 3"/>
          <p:cNvSpPr>
            <a:spLocks noGrp="1"/>
          </p:cNvSpPr>
          <p:nvPr>
            <p:ph type="title"/>
          </p:nvPr>
        </p:nvSpPr>
        <p:spPr/>
        <p:txBody>
          <a:bodyPr rtlCol="0">
            <a:normAutofit fontScale="90000"/>
          </a:bodyPr>
          <a:lstStyle/>
          <a:p>
            <a:pPr rtl="0"/>
            <a:r>
              <a:rPr lang="ro"/>
              <a:t>Schimbările climatice și nefropatia de stres termic</a:t>
            </a:r>
          </a:p>
        </p:txBody>
      </p:sp>
      <p:pic>
        <p:nvPicPr>
          <p:cNvPr id="2" name="Kép 1">
            <a:extLst>
              <a:ext uri="{FF2B5EF4-FFF2-40B4-BE49-F238E27FC236}">
                <a16:creationId xmlns:a16="http://schemas.microsoft.com/office/drawing/2014/main" id="{9C167311-EE36-68E7-1972-D185F6679895}"/>
              </a:ext>
            </a:extLst>
          </p:cNvPr>
          <p:cNvPicPr>
            <a:picLocks noChangeAspect="1"/>
          </p:cNvPicPr>
          <p:nvPr/>
        </p:nvPicPr>
        <p:blipFill>
          <a:blip r:embed="rId2"/>
          <a:stretch>
            <a:fillRect/>
          </a:stretch>
        </p:blipFill>
        <p:spPr>
          <a:xfrm>
            <a:off x="2102567" y="708877"/>
            <a:ext cx="7955833" cy="5614919"/>
          </a:xfrm>
          <a:prstGeom prst="rect">
            <a:avLst/>
          </a:prstGeom>
        </p:spPr>
      </p:pic>
    </p:spTree>
    <p:extLst>
      <p:ext uri="{BB962C8B-B14F-4D97-AF65-F5344CB8AC3E}">
        <p14:creationId xmlns:p14="http://schemas.microsoft.com/office/powerpoint/2010/main" val="144294223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Tartalom helye 10" descr="A képen szöveg, sor, Diagram, Betűtípus látható&#10;&#10;Automatikusan generált leírás">
            <a:extLst>
              <a:ext uri="{FF2B5EF4-FFF2-40B4-BE49-F238E27FC236}">
                <a16:creationId xmlns:a16="http://schemas.microsoft.com/office/drawing/2014/main" id="{4AC7750E-480D-7EEA-A2B8-8309EF0FA958}"/>
              </a:ext>
            </a:extLst>
          </p:cNvPr>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r="933"/>
          <a:stretch/>
        </p:blipFill>
        <p:spPr>
          <a:xfrm>
            <a:off x="67375" y="319020"/>
            <a:ext cx="9596387" cy="5581265"/>
          </a:xfrm>
        </p:spPr>
      </p:pic>
      <p:sp>
        <p:nvSpPr>
          <p:cNvPr id="12" name="Szövegdoboz 11">
            <a:extLst>
              <a:ext uri="{FF2B5EF4-FFF2-40B4-BE49-F238E27FC236}">
                <a16:creationId xmlns:a16="http://schemas.microsoft.com/office/drawing/2014/main" id="{07464900-545A-5EEA-2783-E0E0A19687DB}"/>
              </a:ext>
            </a:extLst>
          </p:cNvPr>
          <p:cNvSpPr txBox="1"/>
          <p:nvPr/>
        </p:nvSpPr>
        <p:spPr>
          <a:xfrm>
            <a:off x="9622737" y="4828222"/>
            <a:ext cx="2466594" cy="1477328"/>
          </a:xfrm>
          <a:prstGeom prst="rect">
            <a:avLst/>
          </a:prstGeom>
          <a:noFill/>
        </p:spPr>
        <p:txBody>
          <a:bodyPr wrap="square" rtlCol="0">
            <a:spAutoFit/>
          </a:bodyPr>
          <a:lstStyle/>
          <a:p>
            <a:pPr rtl="0"/>
            <a:r>
              <a:rPr lang="ro" sz="1200" dirty="0"/>
              <a:t>Josseran L et al. Supravegherea sindrologică și morbiditatea valurilor de căldură: un studiu pilot bazat pe departamentele de urgență din Franța. BMC Med Inform Decis Mak. 2009 Feb 20;9:14. doi: 10.1186/1472-6947-9-14</a:t>
            </a:r>
            <a:r>
              <a:rPr lang="ro" dirty="0"/>
              <a:t>. </a:t>
            </a:r>
          </a:p>
        </p:txBody>
      </p:sp>
    </p:spTree>
    <p:extLst>
      <p:ext uri="{BB962C8B-B14F-4D97-AF65-F5344CB8AC3E}">
        <p14:creationId xmlns:p14="http://schemas.microsoft.com/office/powerpoint/2010/main" val="30223776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ím 3"/>
          <p:cNvSpPr>
            <a:spLocks noGrp="1"/>
          </p:cNvSpPr>
          <p:nvPr>
            <p:ph type="title"/>
          </p:nvPr>
        </p:nvSpPr>
        <p:spPr/>
        <p:txBody>
          <a:bodyPr rtlCol="0">
            <a:normAutofit fontScale="90000"/>
          </a:bodyPr>
          <a:lstStyle/>
          <a:p>
            <a:pPr rtl="0"/>
            <a:endParaRPr lang="en-US" dirty="0"/>
          </a:p>
        </p:txBody>
      </p:sp>
      <p:pic>
        <p:nvPicPr>
          <p:cNvPr id="9" name="Tartalom helye 8">
            <a:extLst>
              <a:ext uri="{FF2B5EF4-FFF2-40B4-BE49-F238E27FC236}">
                <a16:creationId xmlns:a16="http://schemas.microsoft.com/office/drawing/2014/main" id="{7A1CB036-DB4B-E608-7673-0118DA1D51CD}"/>
              </a:ext>
            </a:extLst>
          </p:cNvPr>
          <p:cNvPicPr>
            <a:picLocks noGrp="1" noChangeAspect="1"/>
          </p:cNvPicPr>
          <p:nvPr>
            <p:ph idx="1"/>
          </p:nvPr>
        </p:nvPicPr>
        <p:blipFill>
          <a:blip r:embed="rId2"/>
          <a:stretch>
            <a:fillRect/>
          </a:stretch>
        </p:blipFill>
        <p:spPr>
          <a:xfrm>
            <a:off x="147637" y="153009"/>
            <a:ext cx="11896725" cy="5342782"/>
          </a:xfrm>
          <a:prstGeom prst="rect">
            <a:avLst/>
          </a:prstGeom>
        </p:spPr>
      </p:pic>
      <p:sp>
        <p:nvSpPr>
          <p:cNvPr id="13" name="Szövegdoboz 12">
            <a:extLst>
              <a:ext uri="{FF2B5EF4-FFF2-40B4-BE49-F238E27FC236}">
                <a16:creationId xmlns:a16="http://schemas.microsoft.com/office/drawing/2014/main" id="{F01AF295-DA21-9197-FBB1-951DCDDBA1DC}"/>
              </a:ext>
            </a:extLst>
          </p:cNvPr>
          <p:cNvSpPr txBox="1"/>
          <p:nvPr/>
        </p:nvSpPr>
        <p:spPr>
          <a:xfrm>
            <a:off x="147637" y="5495791"/>
            <a:ext cx="11941694" cy="830997"/>
          </a:xfrm>
          <a:prstGeom prst="rect">
            <a:avLst/>
          </a:prstGeom>
          <a:noFill/>
        </p:spPr>
        <p:txBody>
          <a:bodyPr wrap="square" rtlCol="0">
            <a:spAutoFit/>
          </a:bodyPr>
          <a:lstStyle/>
          <a:p>
            <a:pPr algn="ctr" rtl="0"/>
            <a:r>
              <a:rPr lang="ro" sz="2400"/>
              <a:t>Sindroame de boală cauzate de valul de căldură (vizite/proporție) pe grupe de vârstă și perioade, 49 DE, Franța, vara 2006</a:t>
            </a:r>
            <a:endParaRPr lang="hu-HU" sz="2400" dirty="0"/>
          </a:p>
        </p:txBody>
      </p:sp>
    </p:spTree>
    <p:extLst>
      <p:ext uri="{BB962C8B-B14F-4D97-AF65-F5344CB8AC3E}">
        <p14:creationId xmlns:p14="http://schemas.microsoft.com/office/powerpoint/2010/main" val="243403586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ím 3"/>
          <p:cNvSpPr>
            <a:spLocks noGrp="1"/>
          </p:cNvSpPr>
          <p:nvPr>
            <p:ph type="title"/>
          </p:nvPr>
        </p:nvSpPr>
        <p:spPr/>
        <p:txBody>
          <a:bodyPr rtlCol="0">
            <a:normAutofit fontScale="90000"/>
          </a:bodyPr>
          <a:lstStyle/>
          <a:p>
            <a:pPr rtl="0"/>
            <a:r>
              <a:rPr lang="ro"/>
              <a:t>Riscurile pentru sănătate ale temperaturii ridicate</a:t>
            </a:r>
          </a:p>
        </p:txBody>
      </p:sp>
      <p:sp>
        <p:nvSpPr>
          <p:cNvPr id="7" name="Tartalom helye 6">
            <a:extLst>
              <a:ext uri="{FF2B5EF4-FFF2-40B4-BE49-F238E27FC236}">
                <a16:creationId xmlns:a16="http://schemas.microsoft.com/office/drawing/2014/main" id="{A5F65776-B759-1D4B-1AF1-550CD22006E7}"/>
              </a:ext>
            </a:extLst>
          </p:cNvPr>
          <p:cNvSpPr>
            <a:spLocks noGrp="1"/>
          </p:cNvSpPr>
          <p:nvPr>
            <p:ph idx="1"/>
          </p:nvPr>
        </p:nvSpPr>
        <p:spPr/>
        <p:txBody>
          <a:bodyPr rtlCol="0"/>
          <a:lstStyle/>
          <a:p>
            <a:pPr rtl="0"/>
            <a:endParaRPr lang="en-US" dirty="0"/>
          </a:p>
        </p:txBody>
      </p:sp>
      <p:sp>
        <p:nvSpPr>
          <p:cNvPr id="5" name="Téglalap 4">
            <a:extLst>
              <a:ext uri="{FF2B5EF4-FFF2-40B4-BE49-F238E27FC236}">
                <a16:creationId xmlns:a16="http://schemas.microsoft.com/office/drawing/2014/main" id="{90517D53-C398-494F-0651-4E0ECC7E8964}"/>
              </a:ext>
            </a:extLst>
          </p:cNvPr>
          <p:cNvSpPr/>
          <p:nvPr/>
        </p:nvSpPr>
        <p:spPr>
          <a:xfrm>
            <a:off x="7517330" y="934775"/>
            <a:ext cx="4572000" cy="3539430"/>
          </a:xfrm>
          <a:prstGeom prst="rect">
            <a:avLst/>
          </a:prstGeom>
        </p:spPr>
        <p:txBody>
          <a:bodyPr rtlCol="0">
            <a:spAutoFit/>
          </a:bodyPr>
          <a:lstStyle/>
          <a:p>
            <a:pPr rtl="0"/>
            <a:r>
              <a:rPr lang="ro" sz="2800" dirty="0"/>
              <a:t>Temperatura, valuri de căldură: </a:t>
            </a:r>
          </a:p>
          <a:p>
            <a:pPr lvl="1" rtl="0">
              <a:lnSpc>
                <a:spcPct val="150000"/>
              </a:lnSpc>
            </a:pPr>
            <a:r>
              <a:rPr lang="ro" sz="2800" dirty="0"/>
              <a:t>Boli cardiovasculare, </a:t>
            </a:r>
          </a:p>
          <a:p>
            <a:pPr lvl="1" rtl="0">
              <a:lnSpc>
                <a:spcPct val="150000"/>
              </a:lnSpc>
            </a:pPr>
            <a:r>
              <a:rPr lang="ro" sz="2800" dirty="0"/>
              <a:t>Boli respiratorii, </a:t>
            </a:r>
          </a:p>
          <a:p>
            <a:pPr lvl="1" rtl="0">
              <a:lnSpc>
                <a:spcPct val="150000"/>
              </a:lnSpc>
            </a:pPr>
            <a:r>
              <a:rPr lang="ro" sz="2800" b="1" dirty="0"/>
              <a:t>Boli renale și metabolice </a:t>
            </a:r>
          </a:p>
          <a:p>
            <a:pPr lvl="1" rtl="0">
              <a:lnSpc>
                <a:spcPct val="150000"/>
              </a:lnSpc>
            </a:pPr>
            <a:r>
              <a:rPr lang="ro" sz="2800" dirty="0"/>
              <a:t>Boli psihice </a:t>
            </a:r>
          </a:p>
        </p:txBody>
      </p:sp>
      <p:pic>
        <p:nvPicPr>
          <p:cNvPr id="6" name="Main graphic">
            <a:extLst>
              <a:ext uri="{FF2B5EF4-FFF2-40B4-BE49-F238E27FC236}">
                <a16:creationId xmlns:a16="http://schemas.microsoft.com/office/drawing/2014/main" id="{4677CABF-A043-B74F-1572-9AB219FDE625}"/>
              </a:ext>
            </a:extLst>
          </p:cNvPr>
          <p:cNvPicPr/>
          <p:nvPr/>
        </p:nvPicPr>
        <p:blipFill>
          <a:blip r:embed="rId2"/>
          <a:stretch/>
        </p:blipFill>
        <p:spPr>
          <a:xfrm>
            <a:off x="192505" y="702644"/>
            <a:ext cx="7153918" cy="5575697"/>
          </a:xfrm>
          <a:prstGeom prst="rect">
            <a:avLst/>
          </a:prstGeom>
          <a:ln>
            <a:noFill/>
          </a:ln>
        </p:spPr>
      </p:pic>
    </p:spTree>
    <p:extLst>
      <p:ext uri="{BB962C8B-B14F-4D97-AF65-F5344CB8AC3E}">
        <p14:creationId xmlns:p14="http://schemas.microsoft.com/office/powerpoint/2010/main" val="14594618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ím 3"/>
          <p:cNvSpPr>
            <a:spLocks noGrp="1"/>
          </p:cNvSpPr>
          <p:nvPr>
            <p:ph type="title"/>
          </p:nvPr>
        </p:nvSpPr>
        <p:spPr/>
        <p:txBody>
          <a:bodyPr rtlCol="0">
            <a:normAutofit fontScale="90000"/>
          </a:bodyPr>
          <a:lstStyle/>
          <a:p>
            <a:pPr rtl="0"/>
            <a:endParaRPr lang="en-US" dirty="0"/>
          </a:p>
        </p:txBody>
      </p:sp>
      <p:sp>
        <p:nvSpPr>
          <p:cNvPr id="7" name="Tartalom helye 6">
            <a:extLst>
              <a:ext uri="{FF2B5EF4-FFF2-40B4-BE49-F238E27FC236}">
                <a16:creationId xmlns:a16="http://schemas.microsoft.com/office/drawing/2014/main" id="{A5F65776-B759-1D4B-1AF1-550CD22006E7}"/>
              </a:ext>
            </a:extLst>
          </p:cNvPr>
          <p:cNvSpPr>
            <a:spLocks noGrp="1"/>
          </p:cNvSpPr>
          <p:nvPr>
            <p:ph idx="1"/>
          </p:nvPr>
        </p:nvSpPr>
        <p:spPr/>
        <p:txBody>
          <a:bodyPr rtlCol="0"/>
          <a:lstStyle/>
          <a:p>
            <a:pPr rtl="0"/>
            <a:endParaRPr lang="en-US" dirty="0"/>
          </a:p>
        </p:txBody>
      </p:sp>
      <p:pic>
        <p:nvPicPr>
          <p:cNvPr id="8" name="Kép 7">
            <a:extLst>
              <a:ext uri="{FF2B5EF4-FFF2-40B4-BE49-F238E27FC236}">
                <a16:creationId xmlns:a16="http://schemas.microsoft.com/office/drawing/2014/main" id="{0C9F26EE-0B10-7AF0-C83E-79B0AEAC38E1}"/>
              </a:ext>
            </a:extLst>
          </p:cNvPr>
          <p:cNvPicPr>
            <a:picLocks noChangeAspect="1"/>
          </p:cNvPicPr>
          <p:nvPr/>
        </p:nvPicPr>
        <p:blipFill>
          <a:blip r:embed="rId2"/>
          <a:stretch>
            <a:fillRect/>
          </a:stretch>
        </p:blipFill>
        <p:spPr>
          <a:xfrm>
            <a:off x="192505" y="35021"/>
            <a:ext cx="7869578" cy="6270651"/>
          </a:xfrm>
          <a:prstGeom prst="rect">
            <a:avLst/>
          </a:prstGeom>
        </p:spPr>
      </p:pic>
      <p:sp>
        <p:nvSpPr>
          <p:cNvPr id="11" name="Szövegdoboz 10">
            <a:extLst>
              <a:ext uri="{FF2B5EF4-FFF2-40B4-BE49-F238E27FC236}">
                <a16:creationId xmlns:a16="http://schemas.microsoft.com/office/drawing/2014/main" id="{9C4AD21A-72B5-D83C-EFBD-428131D7ED0C}"/>
              </a:ext>
            </a:extLst>
          </p:cNvPr>
          <p:cNvSpPr txBox="1"/>
          <p:nvPr/>
        </p:nvSpPr>
        <p:spPr>
          <a:xfrm>
            <a:off x="8062082" y="934775"/>
            <a:ext cx="4027247" cy="2721964"/>
          </a:xfrm>
          <a:prstGeom prst="rect">
            <a:avLst/>
          </a:prstGeom>
          <a:noFill/>
        </p:spPr>
        <p:txBody>
          <a:bodyPr wrap="square" rtlCol="0">
            <a:spAutoFit/>
          </a:bodyPr>
          <a:lstStyle/>
          <a:p>
            <a:pPr rtl="0">
              <a:lnSpc>
                <a:spcPct val="120000"/>
              </a:lnSpc>
            </a:pPr>
            <a:r>
              <a:rPr lang="ro" sz="2400" dirty="0"/>
              <a:t>Modificări fiziologice asociate îmbătrânirii care îi predispun pe adulții în vârstă la prejudicii cauzate de fenomenele mediate de schimbările climatice</a:t>
            </a:r>
            <a:endParaRPr lang="hu-HU" sz="2400" dirty="0"/>
          </a:p>
        </p:txBody>
      </p:sp>
      <p:sp>
        <p:nvSpPr>
          <p:cNvPr id="12" name="Szövegdoboz 11">
            <a:extLst>
              <a:ext uri="{FF2B5EF4-FFF2-40B4-BE49-F238E27FC236}">
                <a16:creationId xmlns:a16="http://schemas.microsoft.com/office/drawing/2014/main" id="{AECDC356-5AF5-BCCB-8006-04BEF17AEF6A}"/>
              </a:ext>
            </a:extLst>
          </p:cNvPr>
          <p:cNvSpPr txBox="1"/>
          <p:nvPr/>
        </p:nvSpPr>
        <p:spPr>
          <a:xfrm>
            <a:off x="9166648" y="4566338"/>
            <a:ext cx="2832847" cy="1600438"/>
          </a:xfrm>
          <a:prstGeom prst="rect">
            <a:avLst/>
          </a:prstGeom>
          <a:noFill/>
        </p:spPr>
        <p:txBody>
          <a:bodyPr wrap="square" rtlCol="0">
            <a:spAutoFit/>
          </a:bodyPr>
          <a:lstStyle/>
          <a:p>
            <a:pPr rtl="0"/>
            <a:r>
              <a:rPr lang="ro" sz="1400" dirty="0"/>
              <a:t>Chang AY și colab. Inimi îmbătrânite într-o lume mai fierbinte și mai agitată: Impactul schimbărilor climatice asupra sănătății cardiovasculare a persoanelor în vârstă. Curr Cardiol Rep. 2022 Jun;24(6):749-760. Doi: 10.1007/s11886-022-01693-6. </a:t>
            </a:r>
            <a:endParaRPr lang="hu-HU" sz="1400" dirty="0"/>
          </a:p>
        </p:txBody>
      </p:sp>
    </p:spTree>
    <p:extLst>
      <p:ext uri="{BB962C8B-B14F-4D97-AF65-F5344CB8AC3E}">
        <p14:creationId xmlns:p14="http://schemas.microsoft.com/office/powerpoint/2010/main" val="106586961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ím 3"/>
          <p:cNvSpPr>
            <a:spLocks noGrp="1"/>
          </p:cNvSpPr>
          <p:nvPr>
            <p:ph type="title"/>
          </p:nvPr>
        </p:nvSpPr>
        <p:spPr/>
        <p:txBody>
          <a:bodyPr rtlCol="0">
            <a:normAutofit fontScale="90000"/>
          </a:bodyPr>
          <a:lstStyle/>
          <a:p>
            <a:pPr rtl="0"/>
            <a:endParaRPr lang="en-US" dirty="0"/>
          </a:p>
        </p:txBody>
      </p:sp>
      <p:sp>
        <p:nvSpPr>
          <p:cNvPr id="7" name="Tartalom helye 6">
            <a:extLst>
              <a:ext uri="{FF2B5EF4-FFF2-40B4-BE49-F238E27FC236}">
                <a16:creationId xmlns:a16="http://schemas.microsoft.com/office/drawing/2014/main" id="{A5F65776-B759-1D4B-1AF1-550CD22006E7}"/>
              </a:ext>
            </a:extLst>
          </p:cNvPr>
          <p:cNvSpPr>
            <a:spLocks noGrp="1"/>
          </p:cNvSpPr>
          <p:nvPr>
            <p:ph idx="1"/>
          </p:nvPr>
        </p:nvSpPr>
        <p:spPr/>
        <p:txBody>
          <a:bodyPr rtlCol="0"/>
          <a:lstStyle/>
          <a:p>
            <a:pPr rtl="0"/>
            <a:endParaRPr lang="en-US" dirty="0"/>
          </a:p>
        </p:txBody>
      </p:sp>
      <p:pic>
        <p:nvPicPr>
          <p:cNvPr id="2" name="Kép 1">
            <a:extLst>
              <a:ext uri="{FF2B5EF4-FFF2-40B4-BE49-F238E27FC236}">
                <a16:creationId xmlns:a16="http://schemas.microsoft.com/office/drawing/2014/main" id="{37291BAF-D31F-0C70-E13C-039A8B287F0E}"/>
              </a:ext>
            </a:extLst>
          </p:cNvPr>
          <p:cNvPicPr>
            <a:picLocks noChangeAspect="1"/>
          </p:cNvPicPr>
          <p:nvPr/>
        </p:nvPicPr>
        <p:blipFill>
          <a:blip r:embed="rId2"/>
          <a:stretch>
            <a:fillRect/>
          </a:stretch>
        </p:blipFill>
        <p:spPr>
          <a:xfrm>
            <a:off x="192505" y="569003"/>
            <a:ext cx="11806990" cy="5260540"/>
          </a:xfrm>
          <a:prstGeom prst="rect">
            <a:avLst/>
          </a:prstGeom>
        </p:spPr>
      </p:pic>
      <p:sp>
        <p:nvSpPr>
          <p:cNvPr id="5" name="Téglalap 4">
            <a:extLst>
              <a:ext uri="{FF2B5EF4-FFF2-40B4-BE49-F238E27FC236}">
                <a16:creationId xmlns:a16="http://schemas.microsoft.com/office/drawing/2014/main" id="{90517D53-C398-494F-0651-4E0ECC7E8964}"/>
              </a:ext>
            </a:extLst>
          </p:cNvPr>
          <p:cNvSpPr/>
          <p:nvPr/>
        </p:nvSpPr>
        <p:spPr>
          <a:xfrm>
            <a:off x="7231380" y="5446171"/>
            <a:ext cx="4857950" cy="954107"/>
          </a:xfrm>
          <a:prstGeom prst="rect">
            <a:avLst/>
          </a:prstGeom>
        </p:spPr>
        <p:txBody>
          <a:bodyPr wrap="square" rtlCol="0">
            <a:spAutoFit/>
          </a:bodyPr>
          <a:lstStyle/>
          <a:p>
            <a:pPr rtl="0"/>
            <a:r>
              <a:rPr lang="ro" sz="1400"/>
              <a:t>Chapman CL et al. Fiziologia și fiziopatologia rinichiului în timpul stresului termic și modificarea acestuia prin exercițiu, deshidratare, aclimatizare la căldură și îmbătrânire. doi: 10.1080/23328940.2020.1826841.</a:t>
            </a:r>
          </a:p>
        </p:txBody>
      </p:sp>
    </p:spTree>
    <p:extLst>
      <p:ext uri="{BB962C8B-B14F-4D97-AF65-F5344CB8AC3E}">
        <p14:creationId xmlns:p14="http://schemas.microsoft.com/office/powerpoint/2010/main" val="301691702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fontScale="90000"/>
          </a:bodyPr>
          <a:lstStyle/>
          <a:p>
            <a:pPr rtl="0"/>
            <a:r>
              <a:rPr lang="ro"/>
              <a:t>Lucrul în grup - Sarcina nr</a:t>
            </a:r>
            <a:r>
              <a:rPr lang="ro">
                <a:solidFill>
                  <a:schemeClr val="tx1"/>
                </a:solidFill>
              </a:rPr>
              <a:t>.1</a:t>
            </a:r>
            <a:r>
              <a:rPr lang="ro"/>
              <a:t>.</a:t>
            </a:r>
          </a:p>
        </p:txBody>
      </p:sp>
      <p:sp>
        <p:nvSpPr>
          <p:cNvPr id="3" name="Tartalom helye 2"/>
          <p:cNvSpPr>
            <a:spLocks noGrp="1"/>
          </p:cNvSpPr>
          <p:nvPr>
            <p:ph idx="1"/>
          </p:nvPr>
        </p:nvSpPr>
        <p:spPr/>
        <p:txBody>
          <a:bodyPr rtlCol="0"/>
          <a:lstStyle/>
          <a:p>
            <a:pPr marL="0" indent="0" algn="just" rtl="0">
              <a:lnSpc>
                <a:spcPct val="130000"/>
              </a:lnSpc>
              <a:buNone/>
            </a:pPr>
            <a:r>
              <a:rPr lang="ro" dirty="0"/>
              <a:t>La</a:t>
            </a:r>
            <a:r>
              <a:rPr lang="ro" dirty="0">
                <a:solidFill>
                  <a:schemeClr val="tx1"/>
                </a:solidFill>
              </a:rPr>
              <a:t> 30 iulie temperatura maximă este de 31 °C. Condițiile meteo sunt aceleași de 3 zile. Temperatura nu a coborât sub 20 °C pe timp de noapte. Un pacient în vârstă de 61 de ani se prezintă la clinica dumneavoastră la ora 18.00. Are bătăi rapide ale inimii, îi este sete și este obosită. Azi nu a avut urină, dar a mers la serviciu. Înainte de una dintre pauzele sale orare, a vrut să se ridice de la birou. Avea o stare de amețeală, care nu a dispărut după câteva minute. A fost trimisă acasă după aceea, dar nu se simțea bine, apoi a apărut la clinică.</a:t>
            </a:r>
            <a:endParaRPr lang="hu-HU" dirty="0">
              <a:solidFill>
                <a:schemeClr val="tx1"/>
              </a:solidFill>
            </a:endParaRPr>
          </a:p>
          <a:p>
            <a:pPr rtl="0"/>
            <a:endParaRPr lang="hu-HU" dirty="0">
              <a:solidFill>
                <a:schemeClr val="tx1"/>
              </a:solidFill>
            </a:endParaRPr>
          </a:p>
          <a:p>
            <a:pPr>
              <a:lnSpc>
                <a:spcPct val="150000"/>
              </a:lnSpc>
            </a:pPr>
            <a:r>
              <a:rPr lang="ro" dirty="0">
                <a:solidFill>
                  <a:schemeClr val="tx1"/>
                </a:solidFill>
              </a:rPr>
              <a:t>Ce simptome</a:t>
            </a:r>
            <a:r>
              <a:rPr lang="ro" dirty="0"/>
              <a:t> poate cauza</a:t>
            </a:r>
            <a:r>
              <a:rPr lang="ro" dirty="0">
                <a:solidFill>
                  <a:schemeClr val="tx1"/>
                </a:solidFill>
              </a:rPr>
              <a:t>?</a:t>
            </a:r>
            <a:endParaRPr lang="hu-HU" dirty="0">
              <a:solidFill>
                <a:schemeClr val="tx1"/>
              </a:solidFill>
            </a:endParaRPr>
          </a:p>
          <a:p>
            <a:pPr rtl="0">
              <a:lnSpc>
                <a:spcPct val="150000"/>
              </a:lnSpc>
            </a:pPr>
            <a:r>
              <a:rPr lang="ro" dirty="0">
                <a:solidFill>
                  <a:schemeClr val="tx1"/>
                </a:solidFill>
              </a:rPr>
              <a:t>Ce tratament ați recomanda?</a:t>
            </a:r>
          </a:p>
          <a:p>
            <a:pPr rtl="0"/>
            <a:endParaRPr lang="en-US" dirty="0">
              <a:solidFill>
                <a:schemeClr val="tx1"/>
              </a:solidFill>
            </a:endParaRPr>
          </a:p>
          <a:p>
            <a:pPr rtl="0"/>
            <a:endParaRPr lang="en-US" dirty="0">
              <a:solidFill>
                <a:schemeClr val="tx1"/>
              </a:solidFill>
            </a:endParaRPr>
          </a:p>
        </p:txBody>
      </p:sp>
    </p:spTree>
    <p:extLst>
      <p:ext uri="{BB962C8B-B14F-4D97-AF65-F5344CB8AC3E}">
        <p14:creationId xmlns:p14="http://schemas.microsoft.com/office/powerpoint/2010/main" val="14754906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fontScale="90000"/>
          </a:bodyPr>
          <a:lstStyle/>
          <a:p>
            <a:pPr rtl="0"/>
            <a:r>
              <a:rPr lang="ro"/>
              <a:t>Leziuni renale acute (AKI)</a:t>
            </a:r>
          </a:p>
        </p:txBody>
      </p:sp>
      <p:sp>
        <p:nvSpPr>
          <p:cNvPr id="3" name="Tartalom helye 2"/>
          <p:cNvSpPr>
            <a:spLocks noGrp="1"/>
          </p:cNvSpPr>
          <p:nvPr>
            <p:ph idx="1"/>
          </p:nvPr>
        </p:nvSpPr>
        <p:spPr/>
        <p:txBody>
          <a:bodyPr rtlCol="0"/>
          <a:lstStyle/>
          <a:p>
            <a:pPr marL="0" indent="0" rtl="0">
              <a:lnSpc>
                <a:spcPct val="120000"/>
              </a:lnSpc>
              <a:spcAft>
                <a:spcPts val="1000"/>
              </a:spcAft>
              <a:buNone/>
            </a:pPr>
            <a:r>
              <a:rPr lang="ro" sz="3200" b="1" dirty="0"/>
              <a:t>Insuficiența renală acută </a:t>
            </a:r>
            <a:r>
              <a:rPr lang="ro" sz="3200" dirty="0"/>
              <a:t>(AKI) este definită ca o scădere rapidă (ore până la zile) a funcției renale.</a:t>
            </a:r>
            <a:endParaRPr lang="hu-HU" sz="3200" dirty="0"/>
          </a:p>
          <a:p>
            <a:pPr lvl="1" rtl="0">
              <a:lnSpc>
                <a:spcPct val="120000"/>
              </a:lnSpc>
            </a:pPr>
            <a:r>
              <a:rPr lang="ro" sz="2800" dirty="0"/>
              <a:t>IRA reprezintă o gamă largă de răspunsuri fiziopatologice de severitate și cauze diferite:</a:t>
            </a:r>
          </a:p>
          <a:p>
            <a:pPr lvl="2" rtl="0">
              <a:lnSpc>
                <a:spcPct val="120000"/>
              </a:lnSpc>
            </a:pPr>
            <a:r>
              <a:rPr lang="ro" sz="2400" dirty="0"/>
              <a:t>Scăderea ratei de filtrare glomerulară (GFR)</a:t>
            </a:r>
          </a:p>
          <a:p>
            <a:pPr lvl="2" rtl="0">
              <a:lnSpc>
                <a:spcPct val="120000"/>
              </a:lnSpc>
            </a:pPr>
            <a:r>
              <a:rPr lang="ro" sz="2400" dirty="0"/>
              <a:t>Creșterea concentrațiilor de produși ai metabolismului azotului (creatinină, uree)</a:t>
            </a:r>
          </a:p>
          <a:p>
            <a:pPr lvl="2" rtl="0">
              <a:lnSpc>
                <a:spcPct val="120000"/>
              </a:lnSpc>
            </a:pPr>
            <a:r>
              <a:rPr lang="ro" sz="2400" dirty="0"/>
              <a:t>Se manifestă prin scăderea debitului de urină</a:t>
            </a:r>
            <a:endParaRPr lang="en-US" dirty="0"/>
          </a:p>
          <a:p>
            <a:pPr rtl="0"/>
            <a:endParaRPr lang="en-US" dirty="0"/>
          </a:p>
          <a:p>
            <a:pPr rtl="0"/>
            <a:endParaRPr lang="en-US" dirty="0"/>
          </a:p>
        </p:txBody>
      </p:sp>
    </p:spTree>
    <p:extLst>
      <p:ext uri="{BB962C8B-B14F-4D97-AF65-F5344CB8AC3E}">
        <p14:creationId xmlns:p14="http://schemas.microsoft.com/office/powerpoint/2010/main" val="25807195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fontScale="90000"/>
          </a:bodyPr>
          <a:lstStyle/>
          <a:p>
            <a:pPr rtl="0"/>
            <a:r>
              <a:rPr lang="ro"/>
              <a:t>Leziuni renale acute (AKI)</a:t>
            </a:r>
          </a:p>
        </p:txBody>
      </p:sp>
      <p:sp>
        <p:nvSpPr>
          <p:cNvPr id="3" name="Tartalom helye 2"/>
          <p:cNvSpPr>
            <a:spLocks noGrp="1"/>
          </p:cNvSpPr>
          <p:nvPr>
            <p:ph idx="1"/>
          </p:nvPr>
        </p:nvSpPr>
        <p:spPr/>
        <p:txBody>
          <a:bodyPr rtlCol="0"/>
          <a:lstStyle/>
          <a:p>
            <a:pPr rtl="0"/>
            <a:r>
              <a:rPr lang="ro" sz="3200"/>
              <a:t>AKI a înlocuit terminologia mai veche de insuficiență renală acută (ARF).</a:t>
            </a:r>
            <a:endParaRPr lang="hu-HU" sz="3200" dirty="0"/>
          </a:p>
          <a:p>
            <a:pPr lvl="1" rtl="0"/>
            <a:r>
              <a:rPr lang="ro" sz="2800"/>
              <a:t>AKI reflectă mai bine faptul că chiar și micile și tranzitorii scăderi ale funcției renale pot duce la rezultate dăunătoare.</a:t>
            </a:r>
          </a:p>
          <a:p>
            <a:pPr lvl="1" rtl="0"/>
            <a:endParaRPr lang="hu-HU" sz="2800" dirty="0"/>
          </a:p>
          <a:p>
            <a:pPr rtl="0"/>
            <a:r>
              <a:rPr lang="ro" sz="3200"/>
              <a:t>Chiar și o recuperare rapidă (≤2 zile) după un episod de IRA în stadiul 1 este asociată cu un </a:t>
            </a:r>
            <a:r>
              <a:rPr lang="ro" sz="3200" b="1"/>
              <a:t>risc crescut cu 43% </a:t>
            </a:r>
            <a:r>
              <a:rPr lang="ro" sz="3200"/>
              <a:t>de insuficiență renală cronică de stadiul 3 sau mai mare în decurs de un an.</a:t>
            </a:r>
            <a:endParaRPr lang="en-US" dirty="0"/>
          </a:p>
          <a:p>
            <a:pPr rtl="0"/>
            <a:endParaRPr lang="en-US" dirty="0"/>
          </a:p>
          <a:p>
            <a:pPr rtl="0"/>
            <a:endParaRPr lang="en-US" dirty="0"/>
          </a:p>
          <a:p>
            <a:pPr rtl="0"/>
            <a:endParaRPr lang="en-US" dirty="0"/>
          </a:p>
        </p:txBody>
      </p:sp>
    </p:spTree>
    <p:extLst>
      <p:ext uri="{BB962C8B-B14F-4D97-AF65-F5344CB8AC3E}">
        <p14:creationId xmlns:p14="http://schemas.microsoft.com/office/powerpoint/2010/main" val="3912456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ctrTitle"/>
          </p:nvPr>
        </p:nvSpPr>
        <p:spPr>
          <a:xfrm>
            <a:off x="414068" y="1148241"/>
            <a:ext cx="11222966" cy="2871667"/>
          </a:xfrm>
        </p:spPr>
        <p:txBody>
          <a:bodyPr rtlCol="0">
            <a:noAutofit/>
          </a:bodyPr>
          <a:lstStyle/>
          <a:p>
            <a:pPr algn="ctr" rtl="0">
              <a:lnSpc>
                <a:spcPct val="130000"/>
              </a:lnSpc>
            </a:pPr>
            <a:r>
              <a:rPr lang="ro" sz="5400" i="0" dirty="0">
                <a:solidFill>
                  <a:srgbClr val="000000"/>
                </a:solidFill>
                <a:effectLst/>
              </a:rPr>
              <a:t>Impactul temperaturii asupra funcției renale și bolilor renale </a:t>
            </a:r>
            <a:endParaRPr lang="hu-HU" sz="5400" dirty="0"/>
          </a:p>
        </p:txBody>
      </p:sp>
    </p:spTree>
    <p:extLst>
      <p:ext uri="{BB962C8B-B14F-4D97-AF65-F5344CB8AC3E}">
        <p14:creationId xmlns:p14="http://schemas.microsoft.com/office/powerpoint/2010/main" val="150785238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fontScale="90000"/>
          </a:bodyPr>
          <a:lstStyle/>
          <a:p>
            <a:pPr rtl="0"/>
            <a:r>
              <a:rPr lang="ro"/>
              <a:t>Leziuni renale acute (AKI)</a:t>
            </a:r>
          </a:p>
        </p:txBody>
      </p:sp>
      <p:sp>
        <p:nvSpPr>
          <p:cNvPr id="3" name="Tartalom helye 2"/>
          <p:cNvSpPr>
            <a:spLocks noGrp="1"/>
          </p:cNvSpPr>
          <p:nvPr>
            <p:ph idx="1"/>
          </p:nvPr>
        </p:nvSpPr>
        <p:spPr/>
        <p:txBody>
          <a:bodyPr rtlCol="0">
            <a:normAutofit/>
          </a:bodyPr>
          <a:lstStyle/>
          <a:p>
            <a:pPr rtl="0"/>
            <a:r>
              <a:rPr lang="ro" sz="3200" b="1" dirty="0"/>
              <a:t>Cauzele</a:t>
            </a:r>
            <a:r>
              <a:rPr lang="ro" sz="3200" dirty="0"/>
              <a:t> IRA:</a:t>
            </a:r>
          </a:p>
          <a:p>
            <a:pPr lvl="1" rtl="0"/>
            <a:r>
              <a:rPr lang="ro" sz="2800" dirty="0"/>
              <a:t>Prerenal:</a:t>
            </a:r>
          </a:p>
          <a:p>
            <a:pPr lvl="2" rtl="0">
              <a:lnSpc>
                <a:spcPct val="110000"/>
              </a:lnSpc>
              <a:spcAft>
                <a:spcPts val="1000"/>
              </a:spcAft>
            </a:pPr>
            <a:r>
              <a:rPr lang="ro" sz="2400" dirty="0"/>
              <a:t>Cel mai frecvent tip</a:t>
            </a:r>
          </a:p>
          <a:p>
            <a:pPr lvl="2" rtl="0">
              <a:lnSpc>
                <a:spcPct val="110000"/>
              </a:lnSpc>
              <a:spcAft>
                <a:spcPts val="1000"/>
              </a:spcAft>
            </a:pPr>
            <a:r>
              <a:rPr lang="ro" sz="2400" dirty="0"/>
              <a:t>Rezultatul hipoperfuziei rinichilor</a:t>
            </a:r>
            <a:endParaRPr lang="hu-HU" sz="2400" dirty="0"/>
          </a:p>
          <a:p>
            <a:pPr lvl="2" rtl="0">
              <a:lnSpc>
                <a:spcPct val="110000"/>
              </a:lnSpc>
              <a:spcAft>
                <a:spcPts val="1000"/>
              </a:spcAft>
            </a:pPr>
            <a:r>
              <a:rPr lang="ro" sz="2400" dirty="0"/>
              <a:t>Hipoperfuzia crește RSNA, activează sistemul renină-angiotensină-aldosteron și stimulează eliberarea de vasopresină.</a:t>
            </a:r>
            <a:endParaRPr lang="hu-HU" sz="2400" dirty="0"/>
          </a:p>
          <a:p>
            <a:pPr lvl="2" rtl="0">
              <a:lnSpc>
                <a:spcPct val="110000"/>
              </a:lnSpc>
              <a:spcAft>
                <a:spcPts val="1000"/>
              </a:spcAft>
            </a:pPr>
            <a:r>
              <a:rPr lang="ro" sz="2400" dirty="0"/>
              <a:t>Fluxul sanguin renal și GFR sunt reduse</a:t>
            </a:r>
            <a:endParaRPr lang="hu-HU" sz="2400" dirty="0"/>
          </a:p>
          <a:p>
            <a:pPr lvl="2" rtl="0">
              <a:lnSpc>
                <a:spcPct val="110000"/>
              </a:lnSpc>
              <a:spcAft>
                <a:spcPts val="1000"/>
              </a:spcAft>
            </a:pPr>
            <a:r>
              <a:rPr lang="ro" sz="2400" dirty="0"/>
              <a:t>Se creează un mediu ischemic în vasculatura renală</a:t>
            </a:r>
          </a:p>
        </p:txBody>
      </p:sp>
    </p:spTree>
    <p:extLst>
      <p:ext uri="{BB962C8B-B14F-4D97-AF65-F5344CB8AC3E}">
        <p14:creationId xmlns:p14="http://schemas.microsoft.com/office/powerpoint/2010/main" val="5132451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fontScale="90000"/>
          </a:bodyPr>
          <a:lstStyle/>
          <a:p>
            <a:pPr rtl="0"/>
            <a:r>
              <a:rPr lang="ro"/>
              <a:t>Leziuni renale acute (AKI)</a:t>
            </a:r>
          </a:p>
        </p:txBody>
      </p:sp>
      <p:sp>
        <p:nvSpPr>
          <p:cNvPr id="3" name="Tartalom helye 2"/>
          <p:cNvSpPr>
            <a:spLocks noGrp="1"/>
          </p:cNvSpPr>
          <p:nvPr>
            <p:ph idx="1"/>
          </p:nvPr>
        </p:nvSpPr>
        <p:spPr/>
        <p:txBody>
          <a:bodyPr rtlCol="0"/>
          <a:lstStyle/>
          <a:p>
            <a:pPr marL="0" indent="0" rtl="0">
              <a:buNone/>
            </a:pPr>
            <a:r>
              <a:rPr lang="ro" sz="3200" b="1" dirty="0"/>
              <a:t>Cauzele</a:t>
            </a:r>
            <a:r>
              <a:rPr lang="ro" sz="3200" dirty="0"/>
              <a:t> IRA:</a:t>
            </a:r>
          </a:p>
          <a:p>
            <a:pPr lvl="1" rtl="0"/>
            <a:r>
              <a:rPr lang="ro" sz="2800" dirty="0"/>
              <a:t>Intrinseci:</a:t>
            </a:r>
          </a:p>
          <a:p>
            <a:pPr lvl="2" rtl="0">
              <a:lnSpc>
                <a:spcPct val="110000"/>
              </a:lnSpc>
              <a:spcAft>
                <a:spcPts val="500"/>
              </a:spcAft>
            </a:pPr>
            <a:r>
              <a:rPr lang="ro" sz="2400" dirty="0"/>
              <a:t>Cel mai frecvent cauzată de ischemie sau sepsis</a:t>
            </a:r>
            <a:endParaRPr lang="hu-HU" sz="2400" dirty="0"/>
          </a:p>
          <a:p>
            <a:pPr lvl="2" rtl="0">
              <a:lnSpc>
                <a:spcPct val="110000"/>
              </a:lnSpc>
              <a:spcAft>
                <a:spcPts val="500"/>
              </a:spcAft>
            </a:pPr>
            <a:r>
              <a:rPr lang="ro" sz="2400" dirty="0"/>
              <a:t>Leziuni primare ale celulelor epiteliale care apar cel mai frecvent în tubulii proximali</a:t>
            </a:r>
            <a:endParaRPr lang="hu-HU" sz="2400" dirty="0"/>
          </a:p>
          <a:p>
            <a:pPr lvl="2" rtl="0">
              <a:lnSpc>
                <a:spcPct val="110000"/>
              </a:lnSpc>
              <a:spcAft>
                <a:spcPts val="500"/>
              </a:spcAft>
            </a:pPr>
            <a:r>
              <a:rPr lang="ro" sz="2400" dirty="0"/>
              <a:t>Segmentul S3 este deosebit de susceptibil la leziuni ischemice</a:t>
            </a:r>
          </a:p>
          <a:p>
            <a:pPr lvl="2" rtl="0"/>
            <a:endParaRPr lang="en-US" sz="2400" dirty="0"/>
          </a:p>
          <a:p>
            <a:pPr lvl="1" rtl="0"/>
            <a:r>
              <a:rPr lang="ro" sz="2800" dirty="0"/>
              <a:t>Postrenal (obstructiv):</a:t>
            </a:r>
          </a:p>
          <a:p>
            <a:pPr lvl="2" rtl="0">
              <a:lnSpc>
                <a:spcPct val="110000"/>
              </a:lnSpc>
              <a:spcAft>
                <a:spcPts val="500"/>
              </a:spcAft>
            </a:pPr>
            <a:r>
              <a:rPr lang="ro" sz="2400" dirty="0"/>
              <a:t>Tipul cel mai puțin comun</a:t>
            </a:r>
            <a:endParaRPr lang="hu-HU" sz="2400" dirty="0"/>
          </a:p>
          <a:p>
            <a:pPr lvl="2" rtl="0">
              <a:lnSpc>
                <a:spcPct val="110000"/>
              </a:lnSpc>
              <a:spcAft>
                <a:spcPts val="500"/>
              </a:spcAft>
            </a:pPr>
            <a:r>
              <a:rPr lang="ro" sz="2400" dirty="0"/>
              <a:t>Apare din cauza obstrucției ureterelor, a ieșirii vezicii urinare sau a uretrei</a:t>
            </a:r>
            <a:endParaRPr lang="en-US" dirty="0"/>
          </a:p>
        </p:txBody>
      </p:sp>
    </p:spTree>
    <p:extLst>
      <p:ext uri="{BB962C8B-B14F-4D97-AF65-F5344CB8AC3E}">
        <p14:creationId xmlns:p14="http://schemas.microsoft.com/office/powerpoint/2010/main" val="34899778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fontScale="90000"/>
          </a:bodyPr>
          <a:lstStyle/>
          <a:p>
            <a:pPr rtl="0"/>
            <a:r>
              <a:rPr lang="ro"/>
              <a:t>Leziuni renale acute (AKI)</a:t>
            </a:r>
          </a:p>
        </p:txBody>
      </p:sp>
      <p:sp>
        <p:nvSpPr>
          <p:cNvPr id="3" name="Tartalom helye 2"/>
          <p:cNvSpPr>
            <a:spLocks noGrp="1"/>
          </p:cNvSpPr>
          <p:nvPr>
            <p:ph idx="1"/>
          </p:nvPr>
        </p:nvSpPr>
        <p:spPr/>
        <p:txBody>
          <a:bodyPr rtlCol="0"/>
          <a:lstStyle/>
          <a:p>
            <a:pPr marL="0" indent="0" rtl="0">
              <a:buNone/>
            </a:pPr>
            <a:r>
              <a:rPr lang="ro" sz="2600" dirty="0"/>
              <a:t>Legătura dintre temperatură și AKI</a:t>
            </a:r>
          </a:p>
          <a:p>
            <a:pPr lvl="1" rtl="0">
              <a:lnSpc>
                <a:spcPct val="110000"/>
              </a:lnSpc>
            </a:pPr>
            <a:r>
              <a:rPr lang="ro" sz="2600" dirty="0"/>
              <a:t>Constatările sugerează că creșterile temperaturii zilnice cu 1 °C au fost asociate cu o incidență crescută pentru AKI (IRR 1,037, 95%CI: 1.026–1.048). </a:t>
            </a:r>
            <a:r>
              <a:rPr lang="ro" sz="2600" dirty="0">
                <a:hlinkClick r:id="rId2"/>
              </a:rPr>
              <a:t>(Borg et al., 2017</a:t>
            </a:r>
            <a:r>
              <a:rPr lang="ro" sz="2600" dirty="0"/>
              <a:t>)</a:t>
            </a:r>
          </a:p>
          <a:p>
            <a:pPr lvl="1" rtl="0">
              <a:lnSpc>
                <a:spcPct val="110000"/>
              </a:lnSpc>
            </a:pPr>
            <a:endParaRPr lang="en-US" sz="2600" dirty="0"/>
          </a:p>
          <a:p>
            <a:pPr lvl="1" rtl="0">
              <a:lnSpc>
                <a:spcPct val="110000"/>
              </a:lnSpc>
            </a:pPr>
            <a:r>
              <a:rPr lang="ro" sz="2600" dirty="0"/>
              <a:t>Prezentările la departamentul de urgență au crescut în zilele cu caniculă în comparație cu zilele fără caniculă pentru AKI (IRR 1,416, 95% CI: 1,258-1,594), de asemenea, internările în spital au crescut pentru AKI (IRR 1,335, 95% CI 1,204-1,480). </a:t>
            </a:r>
            <a:r>
              <a:rPr lang="ro" sz="2600" dirty="0">
                <a:hlinkClick r:id="rId3"/>
              </a:rPr>
              <a:t>(Borg et al., 2019</a:t>
            </a:r>
            <a:r>
              <a:rPr lang="ro" sz="2600" dirty="0"/>
              <a:t>)</a:t>
            </a:r>
          </a:p>
          <a:p>
            <a:pPr lvl="1" rtl="0"/>
            <a:endParaRPr lang="en-US" dirty="0"/>
          </a:p>
        </p:txBody>
      </p:sp>
    </p:spTree>
    <p:extLst>
      <p:ext uri="{BB962C8B-B14F-4D97-AF65-F5344CB8AC3E}">
        <p14:creationId xmlns:p14="http://schemas.microsoft.com/office/powerpoint/2010/main" val="21808111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fontScale="90000"/>
          </a:bodyPr>
          <a:lstStyle/>
          <a:p>
            <a:pPr rtl="0"/>
            <a:r>
              <a:rPr lang="ro"/>
              <a:t>Leziuni renale acute (AKI)</a:t>
            </a:r>
          </a:p>
        </p:txBody>
      </p:sp>
      <p:sp>
        <p:nvSpPr>
          <p:cNvPr id="3" name="Tartalom helye 2"/>
          <p:cNvSpPr>
            <a:spLocks noGrp="1"/>
          </p:cNvSpPr>
          <p:nvPr>
            <p:ph idx="1"/>
          </p:nvPr>
        </p:nvSpPr>
        <p:spPr/>
        <p:txBody>
          <a:bodyPr rtlCol="0">
            <a:noAutofit/>
          </a:bodyPr>
          <a:lstStyle/>
          <a:p>
            <a:pPr marL="0" indent="0" rtl="0">
              <a:buNone/>
            </a:pPr>
            <a:r>
              <a:rPr lang="ro" sz="2800" dirty="0"/>
              <a:t>Legătura dintre temperatură și AKI</a:t>
            </a:r>
          </a:p>
          <a:p>
            <a:pPr lvl="1" algn="just" rtl="0">
              <a:lnSpc>
                <a:spcPct val="100000"/>
              </a:lnSpc>
            </a:pPr>
            <a:r>
              <a:rPr lang="ro" sz="2200" dirty="0"/>
              <a:t>Perioadele de căldură (Tmax) au fost asociate cu un risc mai mare de internare în spital din cauza AKI (OR ajustat 1,11, 95% CI: 1.00-1.23), în timp ce perioadele de umidex ridicat au fost asociate cu un risc mai mare de a fi internat în spital pentru AKI (OR ajustat 1.20, </a:t>
            </a:r>
            <a:r>
              <a:rPr lang="ro" sz="2200" dirty="0" smtClean="0"/>
              <a:t>95%</a:t>
            </a:r>
            <a:br>
              <a:rPr lang="ro" sz="2200" dirty="0" smtClean="0"/>
            </a:br>
            <a:r>
              <a:rPr lang="ro" sz="2200" dirty="0" smtClean="0"/>
              <a:t>CI</a:t>
            </a:r>
            <a:r>
              <a:rPr lang="ro" sz="2200" dirty="0"/>
              <a:t>: </a:t>
            </a:r>
            <a:r>
              <a:rPr lang="ro" sz="2200" dirty="0" smtClean="0"/>
              <a:t>1.09-1.33</a:t>
            </a:r>
            <a:r>
              <a:rPr lang="ro" sz="2200" dirty="0"/>
              <a:t>). </a:t>
            </a:r>
            <a:r>
              <a:rPr lang="ro" sz="2200" dirty="0">
                <a:hlinkClick r:id="rId2"/>
              </a:rPr>
              <a:t>(McTavish et al., 2018</a:t>
            </a:r>
            <a:r>
              <a:rPr lang="ro" sz="2200" dirty="0"/>
              <a:t>)</a:t>
            </a:r>
          </a:p>
          <a:p>
            <a:pPr lvl="1" algn="just" rtl="0">
              <a:lnSpc>
                <a:spcPct val="100000"/>
              </a:lnSpc>
            </a:pPr>
            <a:endParaRPr lang="en-US" sz="2200" dirty="0"/>
          </a:p>
          <a:p>
            <a:pPr lvl="1" algn="just" rtl="0">
              <a:lnSpc>
                <a:spcPct val="100000"/>
              </a:lnSpc>
            </a:pPr>
            <a:r>
              <a:rPr lang="ro" sz="2200" dirty="0"/>
              <a:t>Efectul căldurii asupra AKI a avut loc în aceeași oră de expunere la căldură (OR 1,37, 95</a:t>
            </a:r>
            <a:r>
              <a:rPr lang="ro" sz="2200" dirty="0" smtClean="0"/>
              <a:t>%</a:t>
            </a:r>
            <a:br>
              <a:rPr lang="ro" sz="2200" dirty="0" smtClean="0"/>
            </a:br>
            <a:r>
              <a:rPr lang="ro" sz="2200" dirty="0" smtClean="0"/>
              <a:t>CI</a:t>
            </a:r>
            <a:r>
              <a:rPr lang="ro" sz="2200" dirty="0"/>
              <a:t>: 1,10-1,71), fără a se observa un prag de temperatură. Bărbați (OR 2,48, 95%CI: 1,85-3,32) și cei cu vârsta &gt;64 ani (OR 2,93; 95% CI: 2,01-4,27), în special cei cu diabet preexistent, au prezentat riscuri mai mari. </a:t>
            </a:r>
            <a:r>
              <a:rPr lang="ro" sz="2200" dirty="0">
                <a:hlinkClick r:id="rId3"/>
              </a:rPr>
              <a:t>(Xu et al., 2020</a:t>
            </a:r>
            <a:r>
              <a:rPr lang="ro" sz="2200" dirty="0"/>
              <a:t>)</a:t>
            </a:r>
          </a:p>
          <a:p>
            <a:pPr lvl="1" algn="just" rtl="0">
              <a:lnSpc>
                <a:spcPct val="100000"/>
              </a:lnSpc>
            </a:pPr>
            <a:endParaRPr lang="en-US" sz="2200" dirty="0"/>
          </a:p>
          <a:p>
            <a:pPr lvl="1" algn="just" rtl="0">
              <a:lnSpc>
                <a:spcPct val="100000"/>
              </a:lnSpc>
            </a:pPr>
            <a:r>
              <a:rPr lang="ro" sz="2200" dirty="0"/>
              <a:t>Internările pentru AKI au crescut cu 23,3% (95%CI: 14,3-33,0%) pentru fiecare creștere de 1 °C a Tmean peste 28,8 °C în sezonul cald. Estimările au fost cele mai mari în rândul bărbaților cu hipertensiune arterială (55,1%, 95% CI: </a:t>
            </a:r>
            <a:r>
              <a:rPr lang="ro" sz="2200" dirty="0" smtClean="0"/>
              <a:t>25.1-92.2</a:t>
            </a:r>
            <a:r>
              <a:rPr lang="ro" sz="2200" dirty="0"/>
              <a:t>%). </a:t>
            </a:r>
            <a:r>
              <a:rPr lang="ro" sz="2200" dirty="0">
                <a:hlinkClick r:id="rId4"/>
              </a:rPr>
              <a:t>(Lim et al., 2018</a:t>
            </a:r>
            <a:r>
              <a:rPr lang="ro" sz="2200" dirty="0"/>
              <a:t>)</a:t>
            </a:r>
          </a:p>
          <a:p>
            <a:pPr lvl="1" rtl="0"/>
            <a:endParaRPr lang="en-US" dirty="0"/>
          </a:p>
        </p:txBody>
      </p:sp>
    </p:spTree>
    <p:extLst>
      <p:ext uri="{BB962C8B-B14F-4D97-AF65-F5344CB8AC3E}">
        <p14:creationId xmlns:p14="http://schemas.microsoft.com/office/powerpoint/2010/main" val="26025338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fontScale="90000"/>
          </a:bodyPr>
          <a:lstStyle/>
          <a:p>
            <a:pPr rtl="0"/>
            <a:r>
              <a:rPr lang="ro" dirty="0"/>
              <a:t>Boala calculelor </a:t>
            </a:r>
            <a:r>
              <a:rPr lang="ro" dirty="0">
                <a:solidFill>
                  <a:schemeClr val="tx1"/>
                </a:solidFill>
              </a:rPr>
              <a:t>renale </a:t>
            </a:r>
            <a:r>
              <a:rPr lang="ro" dirty="0"/>
              <a:t>(KSD)</a:t>
            </a:r>
          </a:p>
        </p:txBody>
      </p:sp>
      <p:sp>
        <p:nvSpPr>
          <p:cNvPr id="3" name="Tartalom helye 2"/>
          <p:cNvSpPr>
            <a:spLocks noGrp="1"/>
          </p:cNvSpPr>
          <p:nvPr>
            <p:ph idx="1"/>
          </p:nvPr>
        </p:nvSpPr>
        <p:spPr>
          <a:xfrm>
            <a:off x="192505" y="1181819"/>
            <a:ext cx="11626329" cy="5123853"/>
          </a:xfrm>
        </p:spPr>
        <p:txBody>
          <a:bodyPr rtlCol="0">
            <a:normAutofit/>
          </a:bodyPr>
          <a:lstStyle/>
          <a:p>
            <a:pPr marL="0" indent="0" rtl="0">
              <a:buNone/>
            </a:pPr>
            <a:r>
              <a:rPr lang="ro" sz="2600" b="1" dirty="0"/>
              <a:t>Prevalență în creștere </a:t>
            </a:r>
            <a:r>
              <a:rPr lang="ro" sz="2600" dirty="0"/>
              <a:t>în aproape toate zonele lumii</a:t>
            </a:r>
          </a:p>
          <a:p>
            <a:pPr rtl="0">
              <a:spcAft>
                <a:spcPts val="800"/>
              </a:spcAft>
            </a:pPr>
            <a:r>
              <a:rPr lang="ro" dirty="0"/>
              <a:t>Prevalența </a:t>
            </a:r>
            <a:r>
              <a:rPr lang="ro" b="1" dirty="0"/>
              <a:t>la bărbați a fost stabilă </a:t>
            </a:r>
            <a:r>
              <a:rPr lang="ro" dirty="0"/>
              <a:t>în ultimul deceniu (11,6% în perioada 2007-2008 și 11,9% în perioada 2017-2018). </a:t>
            </a:r>
          </a:p>
          <a:p>
            <a:pPr rtl="0">
              <a:spcAft>
                <a:spcPts val="800"/>
              </a:spcAft>
            </a:pPr>
            <a:r>
              <a:rPr lang="ro" dirty="0"/>
              <a:t>Dar </a:t>
            </a:r>
            <a:r>
              <a:rPr lang="ro" b="1" dirty="0"/>
              <a:t>a crescut la femei </a:t>
            </a:r>
            <a:r>
              <a:rPr lang="ro" dirty="0"/>
              <a:t>(de la 6,5% în perioada 2007-2008 la 9,4% în perioada 2017-2018)</a:t>
            </a:r>
            <a:endParaRPr lang="en-US" dirty="0"/>
          </a:p>
          <a:p>
            <a:pPr rtl="0">
              <a:spcAft>
                <a:spcPts val="800"/>
              </a:spcAft>
            </a:pPr>
            <a:r>
              <a:rPr lang="ro" dirty="0"/>
              <a:t>KSD apare la o gamă largă de vârste, inclusiv la copii, adolescenți și adulți.</a:t>
            </a:r>
          </a:p>
          <a:p>
            <a:pPr rtl="0">
              <a:spcAft>
                <a:spcPts val="800"/>
              </a:spcAft>
            </a:pPr>
            <a:r>
              <a:rPr lang="ro" dirty="0"/>
              <a:t>Pacienții care locuiesc în zone cu un indice de dezvoltare umană scăzut sunt mai predispuși la apariția pietrelor de struvită</a:t>
            </a:r>
          </a:p>
          <a:p>
            <a:pPr lvl="1" rtl="0">
              <a:spcAft>
                <a:spcPts val="800"/>
              </a:spcAft>
            </a:pPr>
            <a:r>
              <a:rPr lang="ro" dirty="0"/>
              <a:t>Din cauza accesului redus la asistență medicală</a:t>
            </a:r>
          </a:p>
        </p:txBody>
      </p:sp>
    </p:spTree>
    <p:extLst>
      <p:ext uri="{BB962C8B-B14F-4D97-AF65-F5344CB8AC3E}">
        <p14:creationId xmlns:p14="http://schemas.microsoft.com/office/powerpoint/2010/main" val="29434354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fontScale="90000"/>
          </a:bodyPr>
          <a:lstStyle/>
          <a:p>
            <a:pPr rtl="0"/>
            <a:r>
              <a:rPr lang="ro"/>
              <a:t>Infecția tractului urinar (ITU)</a:t>
            </a:r>
          </a:p>
        </p:txBody>
      </p:sp>
      <p:sp>
        <p:nvSpPr>
          <p:cNvPr id="3" name="Tartalom helye 2"/>
          <p:cNvSpPr>
            <a:spLocks noGrp="1"/>
          </p:cNvSpPr>
          <p:nvPr>
            <p:ph idx="1"/>
          </p:nvPr>
        </p:nvSpPr>
        <p:spPr>
          <a:xfrm>
            <a:off x="192505" y="1121434"/>
            <a:ext cx="11626329" cy="5184238"/>
          </a:xfrm>
        </p:spPr>
        <p:txBody>
          <a:bodyPr rtlCol="0"/>
          <a:lstStyle/>
          <a:p>
            <a:pPr marL="0" indent="0" rtl="0">
              <a:buNone/>
            </a:pPr>
            <a:r>
              <a:rPr lang="ro" sz="2600" b="1" dirty="0"/>
              <a:t>Infecțiile tractului urinar </a:t>
            </a:r>
            <a:r>
              <a:rPr lang="ro" sz="2600" dirty="0"/>
              <a:t>sunt asociate cu temperaturile ambientale ridicate</a:t>
            </a:r>
          </a:p>
          <a:p>
            <a:pPr lvl="1" rtl="0">
              <a:lnSpc>
                <a:spcPct val="110000"/>
              </a:lnSpc>
              <a:spcAft>
                <a:spcPts val="1000"/>
              </a:spcAft>
            </a:pPr>
            <a:r>
              <a:rPr lang="ro" dirty="0"/>
              <a:t>În sezoanele mai calde sau în timpul valurilor de căldură, numărul internărilor în spital este în creștere</a:t>
            </a:r>
          </a:p>
          <a:p>
            <a:pPr lvl="1" rtl="0">
              <a:lnSpc>
                <a:spcPct val="110000"/>
              </a:lnSpc>
              <a:spcAft>
                <a:spcPts val="1000"/>
              </a:spcAft>
            </a:pPr>
            <a:r>
              <a:rPr lang="ro" dirty="0"/>
              <a:t>Eradicarea agenților patogeni din tractul urinar este parțial dependentă </a:t>
            </a:r>
            <a:r>
              <a:rPr lang="ro" b="1" dirty="0"/>
              <a:t>de frecvența de golire și de fluxul de urină</a:t>
            </a:r>
            <a:r>
              <a:rPr lang="ro" dirty="0"/>
              <a:t>.</a:t>
            </a:r>
          </a:p>
          <a:p>
            <a:pPr lvl="1" rtl="0">
              <a:lnSpc>
                <a:spcPct val="110000"/>
              </a:lnSpc>
            </a:pPr>
            <a:r>
              <a:rPr lang="ro" dirty="0"/>
              <a:t>Nivelurile scăzute de producție de urină pot împiedica </a:t>
            </a:r>
            <a:r>
              <a:rPr lang="ro" b="1" dirty="0"/>
              <a:t>eliminarea agenților patogeni</a:t>
            </a:r>
          </a:p>
          <a:p>
            <a:pPr lvl="2" rtl="0">
              <a:spcAft>
                <a:spcPts val="1000"/>
              </a:spcAft>
            </a:pPr>
            <a:r>
              <a:rPr lang="ro" sz="2400" dirty="0"/>
              <a:t>Creșterea potențialului de apariție a unei infecții </a:t>
            </a:r>
            <a:r>
              <a:rPr lang="ro" sz="2400" dirty="0" smtClean="0"/>
              <a:t>urinare</a:t>
            </a:r>
          </a:p>
          <a:p>
            <a:pPr lvl="2" rtl="0">
              <a:spcAft>
                <a:spcPts val="1000"/>
              </a:spcAft>
            </a:pPr>
            <a:r>
              <a:rPr lang="ro" sz="2400" dirty="0" smtClean="0"/>
              <a:t>Agenții </a:t>
            </a:r>
            <a:r>
              <a:rPr lang="ro" sz="2400" dirty="0"/>
              <a:t>patogeni urinari sunt susceptibili de a crește în vreme caldă</a:t>
            </a:r>
            <a:endParaRPr lang="en-US" sz="2400" dirty="0"/>
          </a:p>
          <a:p>
            <a:pPr lvl="2" rtl="0"/>
            <a:r>
              <a:rPr lang="ro" sz="2400" dirty="0"/>
              <a:t>În </a:t>
            </a:r>
            <a:r>
              <a:rPr lang="ro" sz="2400" b="1" dirty="0"/>
              <a:t>combinație cu scăderea hidratării și urinarea mai redusă</a:t>
            </a:r>
            <a:r>
              <a:rPr lang="ro" sz="2400" dirty="0"/>
              <a:t>, probabilitatea de a dezvolta o </a:t>
            </a:r>
            <a:r>
              <a:rPr lang="ro" sz="2400" b="1" dirty="0"/>
              <a:t>infecție urinară poate crește</a:t>
            </a:r>
            <a:r>
              <a:rPr lang="ro" sz="2400" dirty="0"/>
              <a:t>.</a:t>
            </a:r>
          </a:p>
        </p:txBody>
      </p:sp>
    </p:spTree>
    <p:extLst>
      <p:ext uri="{BB962C8B-B14F-4D97-AF65-F5344CB8AC3E}">
        <p14:creationId xmlns:p14="http://schemas.microsoft.com/office/powerpoint/2010/main" val="36137812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fontScale="90000"/>
          </a:bodyPr>
          <a:lstStyle/>
          <a:p>
            <a:pPr rtl="0"/>
            <a:r>
              <a:rPr lang="ro"/>
              <a:t>Boala cronică de rinichi (CKD)</a:t>
            </a:r>
          </a:p>
        </p:txBody>
      </p:sp>
      <p:sp>
        <p:nvSpPr>
          <p:cNvPr id="3" name="Tartalom helye 2"/>
          <p:cNvSpPr>
            <a:spLocks noGrp="1"/>
          </p:cNvSpPr>
          <p:nvPr>
            <p:ph idx="1"/>
          </p:nvPr>
        </p:nvSpPr>
        <p:spPr/>
        <p:txBody>
          <a:bodyPr rtlCol="0">
            <a:normAutofit/>
          </a:bodyPr>
          <a:lstStyle/>
          <a:p>
            <a:pPr rtl="0"/>
            <a:r>
              <a:rPr lang="ro" sz="2800" dirty="0"/>
              <a:t>Definită prin </a:t>
            </a:r>
            <a:r>
              <a:rPr lang="ro" sz="2800" b="1" dirty="0"/>
              <a:t>anomalii ale structurii sau funcției renale</a:t>
            </a:r>
          </a:p>
          <a:p>
            <a:pPr lvl="1" rtl="0">
              <a:lnSpc>
                <a:spcPct val="110000"/>
              </a:lnSpc>
            </a:pPr>
            <a:r>
              <a:rPr lang="ro" sz="2600" dirty="0"/>
              <a:t>GFR la &lt;60 ml/min/1,73 m²</a:t>
            </a:r>
          </a:p>
          <a:p>
            <a:pPr lvl="1" rtl="0">
              <a:lnSpc>
                <a:spcPct val="110000"/>
              </a:lnSpc>
              <a:spcAft>
                <a:spcPts val="2000"/>
              </a:spcAft>
            </a:pPr>
            <a:r>
              <a:rPr lang="ro" sz="2600" dirty="0"/>
              <a:t>Prezența unei leziuni renale care persistă de cel puțin trei luni</a:t>
            </a:r>
          </a:p>
          <a:p>
            <a:pPr rtl="0"/>
            <a:r>
              <a:rPr lang="ro" sz="2800" dirty="0"/>
              <a:t>Principalele cauze:</a:t>
            </a:r>
          </a:p>
          <a:p>
            <a:pPr lvl="1" rtl="0"/>
            <a:r>
              <a:rPr lang="ro" sz="2600" b="1" dirty="0"/>
              <a:t>Diabet</a:t>
            </a:r>
          </a:p>
          <a:p>
            <a:pPr lvl="1" rtl="0"/>
            <a:r>
              <a:rPr lang="ro" sz="2600" b="1" dirty="0"/>
              <a:t>Hipertensiune arterială</a:t>
            </a:r>
          </a:p>
          <a:p>
            <a:pPr lvl="1" rtl="0">
              <a:spcAft>
                <a:spcPts val="2000"/>
              </a:spcAft>
            </a:pPr>
            <a:r>
              <a:rPr lang="ro" sz="2600" dirty="0"/>
              <a:t>Etc.</a:t>
            </a:r>
          </a:p>
          <a:p>
            <a:pPr rtl="0"/>
            <a:r>
              <a:rPr lang="ro" sz="2800" dirty="0"/>
              <a:t>Risc asociat de boală renală în stadiu terminal (ESRD), boli cardiovasculare (CVD) și deces prematur</a:t>
            </a:r>
          </a:p>
        </p:txBody>
      </p:sp>
    </p:spTree>
    <p:extLst>
      <p:ext uri="{BB962C8B-B14F-4D97-AF65-F5344CB8AC3E}">
        <p14:creationId xmlns:p14="http://schemas.microsoft.com/office/powerpoint/2010/main" val="23531872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fontScale="90000"/>
          </a:bodyPr>
          <a:lstStyle/>
          <a:p>
            <a:pPr rtl="0"/>
            <a:r>
              <a:rPr lang="ro" dirty="0"/>
              <a:t>Boala cronică renală(CKD)</a:t>
            </a:r>
          </a:p>
        </p:txBody>
      </p:sp>
      <p:sp>
        <p:nvSpPr>
          <p:cNvPr id="3" name="Tartalom helye 2"/>
          <p:cNvSpPr>
            <a:spLocks noGrp="1"/>
          </p:cNvSpPr>
          <p:nvPr>
            <p:ph idx="1"/>
          </p:nvPr>
        </p:nvSpPr>
        <p:spPr>
          <a:xfrm>
            <a:off x="192505" y="1311215"/>
            <a:ext cx="11626329" cy="4994457"/>
          </a:xfrm>
        </p:spPr>
        <p:txBody>
          <a:bodyPr rtlCol="0"/>
          <a:lstStyle/>
          <a:p>
            <a:pPr marL="0" indent="0" rtl="0">
              <a:buNone/>
            </a:pPr>
            <a:r>
              <a:rPr lang="ro" sz="2600" dirty="0"/>
              <a:t>Legătura dintre temperatură și CKD</a:t>
            </a:r>
          </a:p>
          <a:p>
            <a:pPr lvl="1" rtl="0">
              <a:lnSpc>
                <a:spcPct val="110000"/>
              </a:lnSpc>
              <a:spcAft>
                <a:spcPts val="800"/>
              </a:spcAft>
            </a:pPr>
            <a:r>
              <a:rPr lang="ro" dirty="0"/>
              <a:t>Constatările sugerează că creșterile temperaturii zilnice cu 1 °C au fost asociate cu o incidență crescută a IRC (IRR 1,017, 95%CI: 1.001–1.033). </a:t>
            </a:r>
            <a:r>
              <a:rPr lang="ro" dirty="0">
                <a:hlinkClick r:id="rId2"/>
              </a:rPr>
              <a:t>(Borg et al., 2017</a:t>
            </a:r>
            <a:r>
              <a:rPr lang="ro" dirty="0"/>
              <a:t>)</a:t>
            </a:r>
          </a:p>
          <a:p>
            <a:pPr lvl="1" rtl="0">
              <a:lnSpc>
                <a:spcPct val="110000"/>
              </a:lnSpc>
              <a:spcAft>
                <a:spcPts val="800"/>
              </a:spcAft>
            </a:pPr>
            <a:endParaRPr lang="en-US" dirty="0"/>
          </a:p>
          <a:p>
            <a:pPr lvl="1" rtl="0">
              <a:lnSpc>
                <a:spcPct val="110000"/>
              </a:lnSpc>
              <a:spcAft>
                <a:spcPts val="800"/>
              </a:spcAft>
            </a:pPr>
            <a:r>
              <a:rPr lang="ro" dirty="0"/>
              <a:t>În timpul valului de căldură din iulie 2007 din Belgrad, s-a înregistrat o creștere a mortalității legate de insuficiența renală cronică (200%). </a:t>
            </a:r>
            <a:r>
              <a:rPr lang="ro" dirty="0">
                <a:hlinkClick r:id="rId3"/>
              </a:rPr>
              <a:t>(Bogdanovic et al., 2013</a:t>
            </a:r>
            <a:r>
              <a:rPr lang="ro" dirty="0"/>
              <a:t>)</a:t>
            </a:r>
          </a:p>
          <a:p>
            <a:pPr lvl="1" rtl="0"/>
            <a:endParaRPr lang="en-US" dirty="0"/>
          </a:p>
          <a:p>
            <a:pPr rtl="0"/>
            <a:endParaRPr lang="en-US" dirty="0"/>
          </a:p>
          <a:p>
            <a:pPr rtl="0"/>
            <a:endParaRPr lang="en-US" dirty="0"/>
          </a:p>
        </p:txBody>
      </p:sp>
    </p:spTree>
    <p:extLst>
      <p:ext uri="{BB962C8B-B14F-4D97-AF65-F5344CB8AC3E}">
        <p14:creationId xmlns:p14="http://schemas.microsoft.com/office/powerpoint/2010/main" val="22281745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fontScale="90000"/>
          </a:bodyPr>
          <a:lstStyle/>
          <a:p>
            <a:pPr rtl="0"/>
            <a:r>
              <a:rPr lang="ro" dirty="0"/>
              <a:t>Boala cronică renală (CKD)</a:t>
            </a:r>
          </a:p>
        </p:txBody>
      </p:sp>
      <p:sp>
        <p:nvSpPr>
          <p:cNvPr id="3" name="Tartalom helye 2"/>
          <p:cNvSpPr>
            <a:spLocks noGrp="1"/>
          </p:cNvSpPr>
          <p:nvPr>
            <p:ph idx="1"/>
          </p:nvPr>
        </p:nvSpPr>
        <p:spPr>
          <a:xfrm>
            <a:off x="192505" y="1259457"/>
            <a:ext cx="11626329" cy="5046215"/>
          </a:xfrm>
        </p:spPr>
        <p:txBody>
          <a:bodyPr rtlCol="0">
            <a:normAutofit/>
          </a:bodyPr>
          <a:lstStyle/>
          <a:p>
            <a:pPr marL="0" indent="0" rtl="0">
              <a:buNone/>
            </a:pPr>
            <a:r>
              <a:rPr lang="ro" sz="2600" dirty="0"/>
              <a:t>Incidență și prevalență în creștere la nivel mondial</a:t>
            </a:r>
          </a:p>
          <a:p>
            <a:pPr lvl="1" rtl="0">
              <a:lnSpc>
                <a:spcPct val="150000"/>
              </a:lnSpc>
            </a:pPr>
            <a:r>
              <a:rPr lang="ro" b="1" dirty="0"/>
              <a:t>41,5 milioane de </a:t>
            </a:r>
            <a:r>
              <a:rPr lang="ro" dirty="0"/>
              <a:t>DALY (GDB 2019)</a:t>
            </a:r>
          </a:p>
          <a:p>
            <a:pPr lvl="1" rtl="0">
              <a:lnSpc>
                <a:spcPct val="150000"/>
              </a:lnSpc>
            </a:pPr>
            <a:r>
              <a:rPr lang="ro" dirty="0"/>
              <a:t>În perioada 2007-2017, DALY-urile au </a:t>
            </a:r>
            <a:r>
              <a:rPr lang="ro" b="1" dirty="0"/>
              <a:t>crescut cu 21,5%</a:t>
            </a:r>
            <a:r>
              <a:rPr lang="ro" dirty="0"/>
              <a:t> (GDB 2017).</a:t>
            </a:r>
          </a:p>
          <a:p>
            <a:pPr lvl="1" rtl="0">
              <a:lnSpc>
                <a:spcPct val="150000"/>
              </a:lnSpc>
            </a:pPr>
            <a:r>
              <a:rPr lang="ro" b="1" dirty="0"/>
              <a:t>1,43 milioane de decese </a:t>
            </a:r>
            <a:r>
              <a:rPr lang="ro" dirty="0"/>
              <a:t>direct atribuibile bolii renale cronice cronice (GDB 2019)</a:t>
            </a:r>
          </a:p>
          <a:p>
            <a:pPr lvl="1" rtl="0">
              <a:lnSpc>
                <a:spcPct val="150000"/>
              </a:lnSpc>
            </a:pPr>
            <a:r>
              <a:rPr lang="ro" dirty="0"/>
              <a:t>Din cauza temperaturii ridicate:</a:t>
            </a:r>
          </a:p>
          <a:p>
            <a:pPr lvl="2" rtl="0">
              <a:lnSpc>
                <a:spcPct val="150000"/>
              </a:lnSpc>
            </a:pPr>
            <a:r>
              <a:rPr lang="ro" sz="2400" dirty="0"/>
              <a:t>8166 decese și 221.249 DALYs</a:t>
            </a:r>
          </a:p>
          <a:p>
            <a:pPr lvl="2" rtl="0">
              <a:lnSpc>
                <a:spcPct val="150000"/>
              </a:lnSpc>
            </a:pPr>
            <a:r>
              <a:rPr lang="ro" sz="2400" dirty="0"/>
              <a:t>Cu un grad ridicat de incertitudine</a:t>
            </a:r>
          </a:p>
          <a:p>
            <a:pPr lvl="1" rtl="0"/>
            <a:endParaRPr lang="en-US" dirty="0"/>
          </a:p>
        </p:txBody>
      </p:sp>
    </p:spTree>
    <p:extLst>
      <p:ext uri="{BB962C8B-B14F-4D97-AF65-F5344CB8AC3E}">
        <p14:creationId xmlns:p14="http://schemas.microsoft.com/office/powerpoint/2010/main" val="37369787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fontScale="90000"/>
          </a:bodyPr>
          <a:lstStyle/>
          <a:p>
            <a:pPr rtl="0"/>
            <a:r>
              <a:rPr lang="ro" dirty="0"/>
              <a:t>Boala cronică renală (CKD)</a:t>
            </a:r>
          </a:p>
        </p:txBody>
      </p:sp>
      <p:sp>
        <p:nvSpPr>
          <p:cNvPr id="3" name="Tartalom helye 2"/>
          <p:cNvSpPr>
            <a:spLocks noGrp="1"/>
          </p:cNvSpPr>
          <p:nvPr>
            <p:ph idx="1"/>
          </p:nvPr>
        </p:nvSpPr>
        <p:spPr/>
        <p:txBody>
          <a:bodyPr rtlCol="0">
            <a:normAutofit/>
          </a:bodyPr>
          <a:lstStyle/>
          <a:p>
            <a:pPr rtl="0">
              <a:spcAft>
                <a:spcPts val="1000"/>
              </a:spcAft>
            </a:pPr>
            <a:r>
              <a:rPr lang="ro" sz="2600" dirty="0"/>
              <a:t>Dezvoltarea </a:t>
            </a:r>
            <a:r>
              <a:rPr lang="ro" sz="2600" b="1" dirty="0"/>
              <a:t>insuficienței</a:t>
            </a:r>
            <a:r>
              <a:rPr lang="ro" sz="2600" dirty="0"/>
              <a:t> renale cronice poate fi rezultatul unei </a:t>
            </a:r>
            <a:r>
              <a:rPr lang="en" sz="2600" b="1" dirty="0"/>
              <a:t>IRA repetate</a:t>
            </a:r>
            <a:r>
              <a:rPr lang="en" sz="2600" dirty="0"/>
              <a:t>, determinată de insolația subclinică sau clinică.</a:t>
            </a:r>
          </a:p>
          <a:p>
            <a:pPr rtl="0">
              <a:spcAft>
                <a:spcPts val="1000"/>
              </a:spcAft>
            </a:pPr>
            <a:r>
              <a:rPr lang="ro" sz="2600" dirty="0"/>
              <a:t>Temperaturile extreme sunt asociate cu vizitele la urgențe pentru CKD</a:t>
            </a:r>
          </a:p>
          <a:p>
            <a:pPr rtl="0"/>
            <a:r>
              <a:rPr lang="ro" sz="2600" dirty="0"/>
              <a:t>Lipsa de studii în funcție de temperaturile scăzute</a:t>
            </a:r>
          </a:p>
          <a:p>
            <a:pPr lvl="1" rtl="0">
              <a:lnSpc>
                <a:spcPct val="110000"/>
              </a:lnSpc>
            </a:pPr>
            <a:r>
              <a:rPr lang="ro" sz="2600" dirty="0"/>
              <a:t>Ar fi important:</a:t>
            </a:r>
          </a:p>
          <a:p>
            <a:pPr lvl="2" rtl="0">
              <a:lnSpc>
                <a:spcPct val="110000"/>
              </a:lnSpc>
              <a:spcAft>
                <a:spcPts val="1000"/>
              </a:spcAft>
            </a:pPr>
            <a:r>
              <a:rPr lang="ro" sz="2400" dirty="0"/>
              <a:t>poate induce o scădere a funcției imunitare a organismului și poate duce la răceală comună, a cărei stare infecțioasă poate fi legată de afectarea rinichilor</a:t>
            </a:r>
          </a:p>
          <a:p>
            <a:pPr lvl="2" rtl="0">
              <a:lnSpc>
                <a:spcPct val="110000"/>
              </a:lnSpc>
            </a:pPr>
            <a:r>
              <a:rPr lang="ro" sz="2400" dirty="0"/>
              <a:t>poate, de asemenea, să inducă hipovolemie, disritmii atriale și diureză la rece, care pot intensifica povara renală și provoca leziuni renale</a:t>
            </a:r>
          </a:p>
          <a:p>
            <a:pPr rtl="0"/>
            <a:endParaRPr lang="en-US" sz="3200" dirty="0"/>
          </a:p>
          <a:p>
            <a:pPr rtl="0"/>
            <a:endParaRPr lang="en-US" sz="3200" dirty="0"/>
          </a:p>
          <a:p>
            <a:pPr rtl="0"/>
            <a:endParaRPr lang="en-US" sz="3200" dirty="0"/>
          </a:p>
        </p:txBody>
      </p:sp>
    </p:spTree>
    <p:extLst>
      <p:ext uri="{BB962C8B-B14F-4D97-AF65-F5344CB8AC3E}">
        <p14:creationId xmlns:p14="http://schemas.microsoft.com/office/powerpoint/2010/main" val="19081200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normAutofit fontScale="90000"/>
          </a:bodyPr>
          <a:lstStyle/>
          <a:p>
            <a:r>
              <a:rPr lang="en-US" b="1" dirty="0" err="1"/>
              <a:t>Obiective</a:t>
            </a:r>
            <a:r>
              <a:rPr lang="en-US" b="1" dirty="0"/>
              <a:t> </a:t>
            </a:r>
            <a:r>
              <a:rPr lang="en-US" b="1" dirty="0" err="1"/>
              <a:t>didactice</a:t>
            </a:r>
            <a:endParaRPr lang="de-DE" dirty="0"/>
          </a:p>
        </p:txBody>
      </p:sp>
      <p:sp>
        <p:nvSpPr>
          <p:cNvPr id="3" name="Tartalom helye 2"/>
          <p:cNvSpPr>
            <a:spLocks noGrp="1"/>
          </p:cNvSpPr>
          <p:nvPr>
            <p:ph idx="1"/>
          </p:nvPr>
        </p:nvSpPr>
        <p:spPr>
          <a:xfrm>
            <a:off x="192505" y="1463040"/>
            <a:ext cx="11626329" cy="4842632"/>
          </a:xfrm>
        </p:spPr>
        <p:txBody>
          <a:bodyPr>
            <a:normAutofit/>
          </a:bodyPr>
          <a:lstStyle/>
          <a:p>
            <a:pPr marL="0" indent="0">
              <a:buNone/>
            </a:pPr>
            <a:r>
              <a:rPr lang="ro-RO" dirty="0"/>
              <a:t>Obiectivele didactice pentru această săptămână includ:</a:t>
            </a:r>
            <a:endParaRPr lang="hu-HU" dirty="0"/>
          </a:p>
          <a:p>
            <a:pPr lvl="1" algn="just">
              <a:lnSpc>
                <a:spcPct val="110000"/>
              </a:lnSpc>
            </a:pPr>
            <a:r>
              <a:rPr lang="ro-RO" sz="2200" dirty="0" smtClean="0"/>
              <a:t>înțelegerea </a:t>
            </a:r>
            <a:r>
              <a:rPr lang="ro-RO" sz="2200" dirty="0"/>
              <a:t>rolului rinichilor în termoreglare</a:t>
            </a:r>
            <a:endParaRPr lang="hu-HU" sz="2200" dirty="0"/>
          </a:p>
          <a:p>
            <a:pPr lvl="1" algn="just">
              <a:lnSpc>
                <a:spcPct val="110000"/>
              </a:lnSpc>
            </a:pPr>
            <a:r>
              <a:rPr lang="ro-RO" sz="2200" dirty="0" smtClean="0"/>
              <a:t>examinarea </a:t>
            </a:r>
            <a:r>
              <a:rPr lang="ro-RO" sz="2200" dirty="0"/>
              <a:t>efectelor stresului termic asupra funcției renale:</a:t>
            </a:r>
            <a:endParaRPr lang="hu-HU" sz="2200" dirty="0"/>
          </a:p>
          <a:p>
            <a:pPr lvl="1" algn="just">
              <a:lnSpc>
                <a:spcPct val="110000"/>
              </a:lnSpc>
            </a:pPr>
            <a:r>
              <a:rPr lang="ro-RO" sz="2200" dirty="0" smtClean="0"/>
              <a:t>înțelegerea </a:t>
            </a:r>
            <a:r>
              <a:rPr lang="ro-RO" sz="2200" dirty="0"/>
              <a:t>diferitelor tipuri de boli de rinichi și efectele temperaturilor extreme asupra acestora;</a:t>
            </a:r>
            <a:endParaRPr lang="hu-HU" sz="2200" dirty="0"/>
          </a:p>
          <a:p>
            <a:pPr lvl="1" algn="just">
              <a:lnSpc>
                <a:spcPct val="110000"/>
              </a:lnSpc>
            </a:pPr>
            <a:r>
              <a:rPr lang="ro-RO" sz="2200" dirty="0" smtClean="0"/>
              <a:t>recunoașterea </a:t>
            </a:r>
            <a:r>
              <a:rPr lang="ro-RO" sz="2200" dirty="0"/>
              <a:t>factorilor de risc ale bolii renale și a populațiilor cu risc crescut;</a:t>
            </a:r>
            <a:endParaRPr lang="hu-HU" sz="2200" dirty="0"/>
          </a:p>
          <a:p>
            <a:pPr lvl="1" algn="just">
              <a:lnSpc>
                <a:spcPct val="110000"/>
              </a:lnSpc>
            </a:pPr>
            <a:r>
              <a:rPr lang="ro-RO" sz="2200" dirty="0" smtClean="0"/>
              <a:t>evaluarea </a:t>
            </a:r>
            <a:r>
              <a:rPr lang="ro-RO" sz="2200" dirty="0"/>
              <a:t>critică a măsurilor pentru analiza și ameliorarea efectelor stresului termic asupra funcției renale;</a:t>
            </a:r>
            <a:endParaRPr lang="hu-HU" sz="2200" dirty="0"/>
          </a:p>
          <a:p>
            <a:pPr lvl="1" algn="just">
              <a:lnSpc>
                <a:spcPct val="110000"/>
              </a:lnSpc>
            </a:pPr>
            <a:r>
              <a:rPr lang="ro-RO" sz="2200" dirty="0" smtClean="0"/>
              <a:t>înțelegerea </a:t>
            </a:r>
            <a:r>
              <a:rPr lang="ro-RO" sz="2200" dirty="0"/>
              <a:t>dovezilor epidemiologice care leagă temperatura de bolile renale;</a:t>
            </a:r>
            <a:endParaRPr lang="hu-HU" sz="2200" dirty="0"/>
          </a:p>
          <a:p>
            <a:pPr lvl="1" algn="just">
              <a:lnSpc>
                <a:spcPct val="110000"/>
              </a:lnSpc>
            </a:pPr>
            <a:r>
              <a:rPr lang="ro-RO" sz="2200" dirty="0" smtClean="0"/>
              <a:t>explorarea </a:t>
            </a:r>
            <a:r>
              <a:rPr lang="ro-RO" sz="2200" dirty="0"/>
              <a:t>intervențiilor de sănătate publică pentru reducerea riscurilor pe care căldura le reprezintă pentru sănătatea rinichilor.</a:t>
            </a:r>
            <a:endParaRPr lang="de-DE" sz="2200" dirty="0"/>
          </a:p>
        </p:txBody>
      </p:sp>
    </p:spTree>
    <p:extLst>
      <p:ext uri="{BB962C8B-B14F-4D97-AF65-F5344CB8AC3E}">
        <p14:creationId xmlns:p14="http://schemas.microsoft.com/office/powerpoint/2010/main" val="99596373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fontScale="90000"/>
          </a:bodyPr>
          <a:lstStyle/>
          <a:p>
            <a:pPr rtl="0"/>
            <a:r>
              <a:rPr lang="ro" dirty="0"/>
              <a:t>Boala cronică renală (CKD)</a:t>
            </a:r>
          </a:p>
        </p:txBody>
      </p:sp>
      <p:sp>
        <p:nvSpPr>
          <p:cNvPr id="3" name="Tartalom helye 2"/>
          <p:cNvSpPr>
            <a:spLocks noGrp="1"/>
          </p:cNvSpPr>
          <p:nvPr>
            <p:ph idx="1"/>
          </p:nvPr>
        </p:nvSpPr>
        <p:spPr>
          <a:xfrm>
            <a:off x="192505" y="1319842"/>
            <a:ext cx="11626329" cy="4985830"/>
          </a:xfrm>
        </p:spPr>
        <p:txBody>
          <a:bodyPr rtlCol="0">
            <a:normAutofit/>
          </a:bodyPr>
          <a:lstStyle/>
          <a:p>
            <a:pPr marL="0" indent="0" rtl="0">
              <a:buNone/>
            </a:pPr>
            <a:r>
              <a:rPr lang="ro" sz="2600" dirty="0"/>
              <a:t>Cinci categorii în raport cu </a:t>
            </a:r>
            <a:r>
              <a:rPr lang="ro" sz="2600" b="1" dirty="0"/>
              <a:t>cauza atribuită acesteia</a:t>
            </a:r>
            <a:r>
              <a:rPr lang="ro" sz="2600" dirty="0"/>
              <a:t>:</a:t>
            </a:r>
          </a:p>
          <a:p>
            <a:pPr lvl="1" rtl="0">
              <a:lnSpc>
                <a:spcPct val="150000"/>
              </a:lnSpc>
            </a:pPr>
            <a:r>
              <a:rPr lang="ro" dirty="0"/>
              <a:t>Diabet zaharat de tip 1</a:t>
            </a:r>
          </a:p>
          <a:p>
            <a:pPr lvl="1" rtl="0">
              <a:lnSpc>
                <a:spcPct val="150000"/>
              </a:lnSpc>
            </a:pPr>
            <a:r>
              <a:rPr lang="ro" dirty="0"/>
              <a:t>Diabet zaharat de tip 2</a:t>
            </a:r>
          </a:p>
          <a:p>
            <a:pPr lvl="1" rtl="0">
              <a:lnSpc>
                <a:spcPct val="150000"/>
              </a:lnSpc>
            </a:pPr>
            <a:r>
              <a:rPr lang="ro" dirty="0"/>
              <a:t>Hipertensiune arterială</a:t>
            </a:r>
          </a:p>
          <a:p>
            <a:pPr lvl="1" rtl="0">
              <a:lnSpc>
                <a:spcPct val="150000"/>
              </a:lnSpc>
            </a:pPr>
            <a:r>
              <a:rPr lang="ro" dirty="0"/>
              <a:t>Glomerulonefrită</a:t>
            </a:r>
          </a:p>
          <a:p>
            <a:pPr lvl="1" rtl="0">
              <a:lnSpc>
                <a:spcPct val="150000"/>
              </a:lnSpc>
            </a:pPr>
            <a:r>
              <a:rPr lang="ro" dirty="0"/>
              <a:t>Alte cauze nespecificate</a:t>
            </a:r>
          </a:p>
          <a:p>
            <a:pPr rtl="0"/>
            <a:endParaRPr lang="en-US" sz="3200" dirty="0"/>
          </a:p>
          <a:p>
            <a:pPr rtl="0"/>
            <a:endParaRPr lang="en-US" sz="3200" dirty="0"/>
          </a:p>
        </p:txBody>
      </p:sp>
    </p:spTree>
    <p:extLst>
      <p:ext uri="{BB962C8B-B14F-4D97-AF65-F5344CB8AC3E}">
        <p14:creationId xmlns:p14="http://schemas.microsoft.com/office/powerpoint/2010/main" val="10974619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fontScale="90000"/>
          </a:bodyPr>
          <a:lstStyle/>
          <a:p>
            <a:pPr rtl="0"/>
            <a:r>
              <a:rPr lang="ro" dirty="0"/>
              <a:t>Boala cronică renală( CKD)</a:t>
            </a:r>
          </a:p>
        </p:txBody>
      </p:sp>
      <p:sp>
        <p:nvSpPr>
          <p:cNvPr id="3" name="Tartalom helye 2"/>
          <p:cNvSpPr>
            <a:spLocks noGrp="1"/>
          </p:cNvSpPr>
          <p:nvPr>
            <p:ph idx="1"/>
          </p:nvPr>
        </p:nvSpPr>
        <p:spPr/>
        <p:txBody>
          <a:bodyPr rtlCol="0">
            <a:normAutofit/>
          </a:bodyPr>
          <a:lstStyle/>
          <a:p>
            <a:pPr rtl="0"/>
            <a:endParaRPr lang="en-US" sz="2800" dirty="0"/>
          </a:p>
          <a:p>
            <a:pPr rtl="0"/>
            <a:endParaRPr lang="en-US" sz="3200" dirty="0"/>
          </a:p>
          <a:p>
            <a:pPr rtl="0"/>
            <a:endParaRPr lang="en-US" sz="3200" dirty="0"/>
          </a:p>
        </p:txBody>
      </p:sp>
      <p:graphicFrame>
        <p:nvGraphicFramePr>
          <p:cNvPr id="4" name="Táblázat 3">
            <a:extLst>
              <a:ext uri="{FF2B5EF4-FFF2-40B4-BE49-F238E27FC236}">
                <a16:creationId xmlns:a16="http://schemas.microsoft.com/office/drawing/2014/main" id="{78205E98-2D3D-DDD1-829A-ADA220E4D8A3}"/>
              </a:ext>
            </a:extLst>
          </p:cNvPr>
          <p:cNvGraphicFramePr>
            <a:graphicFrameLocks noGrp="1"/>
          </p:cNvGraphicFramePr>
          <p:nvPr>
            <p:extLst>
              <p:ext uri="{D42A27DB-BD31-4B8C-83A1-F6EECF244321}">
                <p14:modId xmlns:p14="http://schemas.microsoft.com/office/powerpoint/2010/main" val="698989075"/>
              </p:ext>
            </p:extLst>
          </p:nvPr>
        </p:nvGraphicFramePr>
        <p:xfrm>
          <a:off x="947624" y="818709"/>
          <a:ext cx="10116090" cy="5001565"/>
        </p:xfrm>
        <a:graphic>
          <a:graphicData uri="http://schemas.openxmlformats.org/drawingml/2006/table">
            <a:tbl>
              <a:tblPr/>
              <a:tblGrid>
                <a:gridCol w="3372030">
                  <a:extLst>
                    <a:ext uri="{9D8B030D-6E8A-4147-A177-3AD203B41FA5}">
                      <a16:colId xmlns:a16="http://schemas.microsoft.com/office/drawing/2014/main" val="1885619175"/>
                    </a:ext>
                  </a:extLst>
                </a:gridCol>
                <a:gridCol w="3372030">
                  <a:extLst>
                    <a:ext uri="{9D8B030D-6E8A-4147-A177-3AD203B41FA5}">
                      <a16:colId xmlns:a16="http://schemas.microsoft.com/office/drawing/2014/main" val="100188059"/>
                    </a:ext>
                  </a:extLst>
                </a:gridCol>
                <a:gridCol w="3372030">
                  <a:extLst>
                    <a:ext uri="{9D8B030D-6E8A-4147-A177-3AD203B41FA5}">
                      <a16:colId xmlns:a16="http://schemas.microsoft.com/office/drawing/2014/main" val="1246027315"/>
                    </a:ext>
                  </a:extLst>
                </a:gridCol>
              </a:tblGrid>
              <a:tr h="603637">
                <a:tc>
                  <a:txBody>
                    <a:bodyPr/>
                    <a:lstStyle/>
                    <a:p>
                      <a:pPr algn="l" rtl="0" fontAlgn="b"/>
                      <a:r>
                        <a:rPr lang="ro" noProof="0">
                          <a:effectLst/>
                        </a:rPr>
                        <a:t>Etapele</a:t>
                      </a:r>
                    </a:p>
                  </a:txBody>
                  <a:tcPr marL="76200" marR="76200" marT="76200" marB="76200" anchor="ctr">
                    <a:lnL>
                      <a:noFill/>
                    </a:lnL>
                    <a:lnR>
                      <a:noFill/>
                    </a:lnR>
                    <a:lnT>
                      <a:noFill/>
                    </a:lnT>
                    <a:lnB w="9525" cap="flat" cmpd="sng" algn="ctr">
                      <a:solidFill>
                        <a:srgbClr val="DDDDDD"/>
                      </a:solidFill>
                      <a:prstDash val="solid"/>
                      <a:round/>
                      <a:headEnd type="none" w="med" len="med"/>
                      <a:tailEnd type="none" w="med" len="med"/>
                    </a:lnB>
                    <a:solidFill>
                      <a:srgbClr val="A7A7C6"/>
                    </a:solidFill>
                  </a:tcPr>
                </a:tc>
                <a:tc>
                  <a:txBody>
                    <a:bodyPr/>
                    <a:lstStyle/>
                    <a:p>
                      <a:pPr algn="l" rtl="0" fontAlgn="b"/>
                      <a:r>
                        <a:rPr lang="ro" noProof="0">
                          <a:effectLst/>
                        </a:rPr>
                        <a:t>Valoarea GFR ml/min/1.73m2</a:t>
                      </a:r>
                    </a:p>
                  </a:txBody>
                  <a:tcPr marL="76200" marR="76200" marT="76200" marB="76200" anchor="ctr">
                    <a:lnL>
                      <a:noFill/>
                    </a:lnL>
                    <a:lnR>
                      <a:noFill/>
                    </a:lnR>
                    <a:lnT>
                      <a:noFill/>
                    </a:lnT>
                    <a:lnB w="9525" cap="flat" cmpd="sng" algn="ctr">
                      <a:solidFill>
                        <a:srgbClr val="DDDDDD"/>
                      </a:solidFill>
                      <a:prstDash val="solid"/>
                      <a:round/>
                      <a:headEnd type="none" w="med" len="med"/>
                      <a:tailEnd type="none" w="med" len="med"/>
                    </a:lnB>
                    <a:solidFill>
                      <a:srgbClr val="A7A7C6"/>
                    </a:solidFill>
                  </a:tcPr>
                </a:tc>
                <a:tc>
                  <a:txBody>
                    <a:bodyPr/>
                    <a:lstStyle/>
                    <a:p>
                      <a:pPr algn="l" rtl="0" fontAlgn="b"/>
                      <a:r>
                        <a:rPr lang="ro" noProof="0">
                          <a:effectLst/>
                        </a:rPr>
                        <a:t>Clasificare</a:t>
                      </a:r>
                    </a:p>
                  </a:txBody>
                  <a:tcPr marL="76200" marR="76200" marT="76200" marB="76200" anchor="ctr">
                    <a:lnL>
                      <a:noFill/>
                    </a:lnL>
                    <a:lnR>
                      <a:noFill/>
                    </a:lnR>
                    <a:lnT>
                      <a:noFill/>
                    </a:lnT>
                    <a:lnB w="9525" cap="flat" cmpd="sng" algn="ctr">
                      <a:solidFill>
                        <a:srgbClr val="DDDDDD"/>
                      </a:solidFill>
                      <a:prstDash val="solid"/>
                      <a:round/>
                      <a:headEnd type="none" w="med" len="med"/>
                      <a:tailEnd type="none" w="med" len="med"/>
                    </a:lnB>
                    <a:solidFill>
                      <a:srgbClr val="A7A7C6"/>
                    </a:solidFill>
                  </a:tcPr>
                </a:tc>
                <a:extLst>
                  <a:ext uri="{0D108BD9-81ED-4DB2-BD59-A6C34878D82A}">
                    <a16:rowId xmlns:a16="http://schemas.microsoft.com/office/drawing/2014/main" val="1635898369"/>
                  </a:ext>
                </a:extLst>
              </a:tr>
              <a:tr h="603637">
                <a:tc>
                  <a:txBody>
                    <a:bodyPr/>
                    <a:lstStyle/>
                    <a:p>
                      <a:pPr algn="l" rtl="0" fontAlgn="t"/>
                      <a:r>
                        <a:rPr lang="ro" noProof="0">
                          <a:effectLst/>
                        </a:rPr>
                        <a:t>I</a:t>
                      </a:r>
                    </a:p>
                  </a:txBody>
                  <a:tcPr marL="76200" marR="76200" marT="76200" marB="76200" anchor="ctr">
                    <a:lnL>
                      <a:noFill/>
                    </a:lnL>
                    <a:lnR>
                      <a:noFill/>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tc>
                  <a:txBody>
                    <a:bodyPr/>
                    <a:lstStyle/>
                    <a:p>
                      <a:pPr algn="l" rtl="0" fontAlgn="t"/>
                      <a:r>
                        <a:rPr lang="ro" noProof="0">
                          <a:effectLst/>
                        </a:rPr>
                        <a:t>&gt;90</a:t>
                      </a:r>
                    </a:p>
                  </a:txBody>
                  <a:tcPr marL="76200" marR="76200" marT="76200" marB="76200" anchor="ctr">
                    <a:lnL>
                      <a:noFill/>
                    </a:lnL>
                    <a:lnR>
                      <a:noFill/>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tc>
                  <a:txBody>
                    <a:bodyPr/>
                    <a:lstStyle/>
                    <a:p>
                      <a:pPr algn="l" rtl="0" fontAlgn="t"/>
                      <a:r>
                        <a:rPr lang="ro" noProof="0">
                          <a:effectLst/>
                        </a:rPr>
                        <a:t>Normal sau ridicat</a:t>
                      </a:r>
                    </a:p>
                  </a:txBody>
                  <a:tcPr marL="76200" marR="76200" marT="76200" marB="76200" anchor="ctr">
                    <a:lnL>
                      <a:noFill/>
                    </a:lnL>
                    <a:lnR>
                      <a:noFill/>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extLst>
                  <a:ext uri="{0D108BD9-81ED-4DB2-BD59-A6C34878D82A}">
                    <a16:rowId xmlns:a16="http://schemas.microsoft.com/office/drawing/2014/main" val="3534845641"/>
                  </a:ext>
                </a:extLst>
              </a:tr>
              <a:tr h="603637">
                <a:tc>
                  <a:txBody>
                    <a:bodyPr/>
                    <a:lstStyle/>
                    <a:p>
                      <a:pPr algn="l" rtl="0" fontAlgn="t"/>
                      <a:r>
                        <a:rPr lang="ro" noProof="0">
                          <a:effectLst/>
                        </a:rPr>
                        <a:t>II</a:t>
                      </a:r>
                    </a:p>
                  </a:txBody>
                  <a:tcPr marL="76200" marR="76200" marT="76200" marB="76200" anchor="ctr">
                    <a:lnL>
                      <a:noFill/>
                    </a:lnL>
                    <a:lnR>
                      <a:noFill/>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tc>
                  <a:txBody>
                    <a:bodyPr/>
                    <a:lstStyle/>
                    <a:p>
                      <a:pPr algn="l" rtl="0" fontAlgn="t"/>
                      <a:r>
                        <a:rPr lang="ro" noProof="0">
                          <a:effectLst/>
                        </a:rPr>
                        <a:t>60-89</a:t>
                      </a:r>
                    </a:p>
                  </a:txBody>
                  <a:tcPr marL="76200" marR="76200" marT="76200" marB="76200" anchor="ctr">
                    <a:lnL>
                      <a:noFill/>
                    </a:lnL>
                    <a:lnR>
                      <a:noFill/>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tc>
                  <a:txBody>
                    <a:bodyPr/>
                    <a:lstStyle/>
                    <a:p>
                      <a:pPr algn="l" rtl="0" fontAlgn="t"/>
                      <a:r>
                        <a:rPr lang="ro" noProof="0">
                          <a:effectLst/>
                        </a:rPr>
                        <a:t>A scăzut ușor</a:t>
                      </a:r>
                    </a:p>
                  </a:txBody>
                  <a:tcPr marL="76200" marR="76200" marT="76200" marB="76200" anchor="ctr">
                    <a:lnL>
                      <a:noFill/>
                    </a:lnL>
                    <a:lnR>
                      <a:noFill/>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extLst>
                  <a:ext uri="{0D108BD9-81ED-4DB2-BD59-A6C34878D82A}">
                    <a16:rowId xmlns:a16="http://schemas.microsoft.com/office/drawing/2014/main" val="887662646"/>
                  </a:ext>
                </a:extLst>
              </a:tr>
              <a:tr h="991690">
                <a:tc>
                  <a:txBody>
                    <a:bodyPr/>
                    <a:lstStyle/>
                    <a:p>
                      <a:pPr algn="l" rtl="0" fontAlgn="t"/>
                      <a:r>
                        <a:rPr lang="ro" noProof="0">
                          <a:effectLst/>
                        </a:rPr>
                        <a:t>III A</a:t>
                      </a:r>
                    </a:p>
                  </a:txBody>
                  <a:tcPr marL="76200" marR="76200" marT="76200" marB="76200" anchor="ctr">
                    <a:lnL>
                      <a:noFill/>
                    </a:lnL>
                    <a:lnR>
                      <a:noFill/>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tc>
                  <a:txBody>
                    <a:bodyPr/>
                    <a:lstStyle/>
                    <a:p>
                      <a:pPr algn="l" rtl="0" fontAlgn="t"/>
                      <a:r>
                        <a:rPr lang="ro" noProof="0" dirty="0">
                          <a:effectLst/>
                        </a:rPr>
                        <a:t>45-59</a:t>
                      </a:r>
                    </a:p>
                  </a:txBody>
                  <a:tcPr marL="76200" marR="76200" marT="76200" marB="76200" anchor="ctr">
                    <a:lnL>
                      <a:noFill/>
                    </a:lnL>
                    <a:lnR>
                      <a:noFill/>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tc>
                  <a:txBody>
                    <a:bodyPr/>
                    <a:lstStyle/>
                    <a:p>
                      <a:pPr algn="l" rtl="0" fontAlgn="t"/>
                      <a:r>
                        <a:rPr lang="ro" noProof="0">
                          <a:effectLst/>
                        </a:rPr>
                        <a:t>Scădere ușoară până la moderată</a:t>
                      </a:r>
                    </a:p>
                  </a:txBody>
                  <a:tcPr marL="76200" marR="76200" marT="76200" marB="76200" anchor="ctr">
                    <a:lnL>
                      <a:noFill/>
                    </a:lnL>
                    <a:lnR>
                      <a:noFill/>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extLst>
                  <a:ext uri="{0D108BD9-81ED-4DB2-BD59-A6C34878D82A}">
                    <a16:rowId xmlns:a16="http://schemas.microsoft.com/office/drawing/2014/main" val="245661514"/>
                  </a:ext>
                </a:extLst>
              </a:tr>
              <a:tr h="991690">
                <a:tc>
                  <a:txBody>
                    <a:bodyPr/>
                    <a:lstStyle/>
                    <a:p>
                      <a:pPr algn="l" rtl="0" fontAlgn="t"/>
                      <a:r>
                        <a:rPr lang="ro" noProof="0">
                          <a:effectLst/>
                        </a:rPr>
                        <a:t>III B</a:t>
                      </a:r>
                    </a:p>
                  </a:txBody>
                  <a:tcPr marL="76200" marR="76200" marT="76200" marB="76200" anchor="ctr">
                    <a:lnL>
                      <a:noFill/>
                    </a:lnL>
                    <a:lnR>
                      <a:noFill/>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tc>
                  <a:txBody>
                    <a:bodyPr/>
                    <a:lstStyle/>
                    <a:p>
                      <a:pPr algn="l" rtl="0" fontAlgn="t"/>
                      <a:r>
                        <a:rPr lang="ro" noProof="0">
                          <a:effectLst/>
                        </a:rPr>
                        <a:t>30-44</a:t>
                      </a:r>
                    </a:p>
                  </a:txBody>
                  <a:tcPr marL="76200" marR="76200" marT="76200" marB="76200" anchor="ctr">
                    <a:lnL>
                      <a:noFill/>
                    </a:lnL>
                    <a:lnR>
                      <a:noFill/>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tc>
                  <a:txBody>
                    <a:bodyPr/>
                    <a:lstStyle/>
                    <a:p>
                      <a:pPr algn="l" rtl="0" fontAlgn="t"/>
                      <a:r>
                        <a:rPr lang="ro" noProof="0">
                          <a:effectLst/>
                        </a:rPr>
                        <a:t>Moderat până la sever diminuat</a:t>
                      </a:r>
                    </a:p>
                  </a:txBody>
                  <a:tcPr marL="76200" marR="76200" marT="76200" marB="76200" anchor="ctr">
                    <a:lnL>
                      <a:noFill/>
                    </a:lnL>
                    <a:lnR>
                      <a:noFill/>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extLst>
                  <a:ext uri="{0D108BD9-81ED-4DB2-BD59-A6C34878D82A}">
                    <a16:rowId xmlns:a16="http://schemas.microsoft.com/office/drawing/2014/main" val="272702477"/>
                  </a:ext>
                </a:extLst>
              </a:tr>
              <a:tr h="603637">
                <a:tc>
                  <a:txBody>
                    <a:bodyPr/>
                    <a:lstStyle/>
                    <a:p>
                      <a:pPr algn="l" rtl="0" fontAlgn="t"/>
                      <a:r>
                        <a:rPr lang="ro" noProof="0">
                          <a:effectLst/>
                        </a:rPr>
                        <a:t>IV</a:t>
                      </a:r>
                    </a:p>
                  </a:txBody>
                  <a:tcPr marL="76200" marR="76200" marT="76200" marB="76200" anchor="ctr">
                    <a:lnL>
                      <a:noFill/>
                    </a:lnL>
                    <a:lnR>
                      <a:noFill/>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tc>
                  <a:txBody>
                    <a:bodyPr/>
                    <a:lstStyle/>
                    <a:p>
                      <a:pPr algn="l" rtl="0" fontAlgn="t"/>
                      <a:r>
                        <a:rPr lang="ro" noProof="0">
                          <a:effectLst/>
                        </a:rPr>
                        <a:t>15-29</a:t>
                      </a:r>
                    </a:p>
                  </a:txBody>
                  <a:tcPr marL="76200" marR="76200" marT="76200" marB="76200" anchor="ctr">
                    <a:lnL>
                      <a:noFill/>
                    </a:lnL>
                    <a:lnR>
                      <a:noFill/>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tc>
                  <a:txBody>
                    <a:bodyPr/>
                    <a:lstStyle/>
                    <a:p>
                      <a:pPr algn="l" rtl="0" fontAlgn="t"/>
                      <a:r>
                        <a:rPr lang="ro" noProof="0">
                          <a:effectLst/>
                        </a:rPr>
                        <a:t>Scăzut sever</a:t>
                      </a:r>
                    </a:p>
                  </a:txBody>
                  <a:tcPr marL="76200" marR="76200" marT="76200" marB="76200" anchor="ctr">
                    <a:lnL>
                      <a:noFill/>
                    </a:lnL>
                    <a:lnR>
                      <a:noFill/>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FFFFF"/>
                    </a:solidFill>
                  </a:tcPr>
                </a:tc>
                <a:extLst>
                  <a:ext uri="{0D108BD9-81ED-4DB2-BD59-A6C34878D82A}">
                    <a16:rowId xmlns:a16="http://schemas.microsoft.com/office/drawing/2014/main" val="2944217539"/>
                  </a:ext>
                </a:extLst>
              </a:tr>
              <a:tr h="603637">
                <a:tc>
                  <a:txBody>
                    <a:bodyPr/>
                    <a:lstStyle/>
                    <a:p>
                      <a:pPr algn="l" rtl="0" fontAlgn="t"/>
                      <a:r>
                        <a:rPr lang="ro" noProof="0">
                          <a:effectLst/>
                        </a:rPr>
                        <a:t>V</a:t>
                      </a:r>
                    </a:p>
                  </a:txBody>
                  <a:tcPr marL="76200" marR="76200" marT="76200" marB="76200" anchor="ctr">
                    <a:lnL>
                      <a:noFill/>
                    </a:lnL>
                    <a:lnR>
                      <a:noFill/>
                    </a:lnR>
                    <a:lnT w="9525" cap="flat" cmpd="sng" algn="ctr">
                      <a:solidFill>
                        <a:srgbClr val="DDDDDD"/>
                      </a:solidFill>
                      <a:prstDash val="solid"/>
                      <a:round/>
                      <a:headEnd type="none" w="med" len="med"/>
                      <a:tailEnd type="none" w="med" len="med"/>
                    </a:lnT>
                    <a:lnB>
                      <a:noFill/>
                    </a:lnB>
                    <a:solidFill>
                      <a:srgbClr val="FFFFFF"/>
                    </a:solidFill>
                  </a:tcPr>
                </a:tc>
                <a:tc>
                  <a:txBody>
                    <a:bodyPr/>
                    <a:lstStyle/>
                    <a:p>
                      <a:pPr algn="l" rtl="0" fontAlgn="t"/>
                      <a:r>
                        <a:rPr lang="ro" noProof="0">
                          <a:effectLst/>
                        </a:rPr>
                        <a:t>&lt;15</a:t>
                      </a:r>
                    </a:p>
                  </a:txBody>
                  <a:tcPr marL="76200" marR="76200" marT="76200" marB="76200" anchor="ctr">
                    <a:lnL>
                      <a:noFill/>
                    </a:lnL>
                    <a:lnR>
                      <a:noFill/>
                    </a:lnR>
                    <a:lnT w="9525" cap="flat" cmpd="sng" algn="ctr">
                      <a:solidFill>
                        <a:srgbClr val="DDDDDD"/>
                      </a:solidFill>
                      <a:prstDash val="solid"/>
                      <a:round/>
                      <a:headEnd type="none" w="med" len="med"/>
                      <a:tailEnd type="none" w="med" len="med"/>
                    </a:lnT>
                    <a:lnB>
                      <a:noFill/>
                    </a:lnB>
                    <a:solidFill>
                      <a:srgbClr val="FFFFFF"/>
                    </a:solidFill>
                  </a:tcPr>
                </a:tc>
                <a:tc>
                  <a:txBody>
                    <a:bodyPr/>
                    <a:lstStyle/>
                    <a:p>
                      <a:pPr algn="l" rtl="0" fontAlgn="t"/>
                      <a:r>
                        <a:rPr lang="ro" noProof="0" dirty="0">
                          <a:effectLst/>
                        </a:rPr>
                        <a:t>Insuficiență renală</a:t>
                      </a:r>
                    </a:p>
                  </a:txBody>
                  <a:tcPr marL="76200" marR="76200" marT="76200" marB="76200" anchor="ctr">
                    <a:lnL>
                      <a:noFill/>
                    </a:lnL>
                    <a:lnR>
                      <a:noFill/>
                    </a:lnR>
                    <a:lnT w="9525" cap="flat" cmpd="sng" algn="ctr">
                      <a:solidFill>
                        <a:srgbClr val="DDDDDD"/>
                      </a:solidFill>
                      <a:prstDash val="solid"/>
                      <a:round/>
                      <a:headEnd type="none" w="med" len="med"/>
                      <a:tailEnd type="none" w="med" len="med"/>
                    </a:lnT>
                    <a:lnB>
                      <a:noFill/>
                    </a:lnB>
                    <a:solidFill>
                      <a:srgbClr val="FFFFFF"/>
                    </a:solidFill>
                  </a:tcPr>
                </a:tc>
                <a:extLst>
                  <a:ext uri="{0D108BD9-81ED-4DB2-BD59-A6C34878D82A}">
                    <a16:rowId xmlns:a16="http://schemas.microsoft.com/office/drawing/2014/main" val="1665908140"/>
                  </a:ext>
                </a:extLst>
              </a:tr>
            </a:tbl>
          </a:graphicData>
        </a:graphic>
      </p:graphicFrame>
      <p:sp>
        <p:nvSpPr>
          <p:cNvPr id="5" name="Szövegdoboz 4">
            <a:extLst>
              <a:ext uri="{FF2B5EF4-FFF2-40B4-BE49-F238E27FC236}">
                <a16:creationId xmlns:a16="http://schemas.microsoft.com/office/drawing/2014/main" id="{BE539E40-C4B8-60C1-7CF4-8EA38ACE6954}"/>
              </a:ext>
            </a:extLst>
          </p:cNvPr>
          <p:cNvSpPr txBox="1"/>
          <p:nvPr/>
        </p:nvSpPr>
        <p:spPr>
          <a:xfrm>
            <a:off x="71735" y="6064739"/>
            <a:ext cx="994183" cy="246221"/>
          </a:xfrm>
          <a:prstGeom prst="rect">
            <a:avLst/>
          </a:prstGeom>
          <a:noFill/>
        </p:spPr>
        <p:txBody>
          <a:bodyPr wrap="none" rtlCol="0">
            <a:spAutoFit/>
          </a:bodyPr>
          <a:lstStyle/>
          <a:p>
            <a:pPr rtl="0"/>
            <a:r>
              <a:rPr lang="ro" sz="1000" dirty="0" smtClean="0"/>
              <a:t>Ammirati, </a:t>
            </a:r>
            <a:r>
              <a:rPr lang="ro" sz="1000" dirty="0"/>
              <a:t>2020</a:t>
            </a:r>
          </a:p>
        </p:txBody>
      </p:sp>
    </p:spTree>
    <p:extLst>
      <p:ext uri="{BB962C8B-B14F-4D97-AF65-F5344CB8AC3E}">
        <p14:creationId xmlns:p14="http://schemas.microsoft.com/office/powerpoint/2010/main" val="320425282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fontScale="90000"/>
          </a:bodyPr>
          <a:lstStyle/>
          <a:p>
            <a:pPr rtl="0"/>
            <a:r>
              <a:rPr lang="ro" dirty="0"/>
              <a:t>Boala cronică renală(CKD)</a:t>
            </a:r>
          </a:p>
        </p:txBody>
      </p:sp>
      <p:sp>
        <p:nvSpPr>
          <p:cNvPr id="3" name="Tartalom helye 2"/>
          <p:cNvSpPr>
            <a:spLocks noGrp="1"/>
          </p:cNvSpPr>
          <p:nvPr>
            <p:ph idx="1"/>
          </p:nvPr>
        </p:nvSpPr>
        <p:spPr/>
        <p:txBody>
          <a:bodyPr rtlCol="0">
            <a:normAutofit/>
          </a:bodyPr>
          <a:lstStyle/>
          <a:p>
            <a:pPr rtl="0"/>
            <a:endParaRPr lang="en-US" sz="3200" dirty="0"/>
          </a:p>
          <a:p>
            <a:pPr rtl="0"/>
            <a:endParaRPr lang="en-US" sz="3200" dirty="0"/>
          </a:p>
        </p:txBody>
      </p:sp>
      <p:pic>
        <p:nvPicPr>
          <p:cNvPr id="6" name="Kép 5" descr="A képen szöveg, térkép, atlasz látható&#10;&#10;Automatikusan generált leírás">
            <a:extLst>
              <a:ext uri="{FF2B5EF4-FFF2-40B4-BE49-F238E27FC236}">
                <a16:creationId xmlns:a16="http://schemas.microsoft.com/office/drawing/2014/main" id="{D82DD693-8F8A-669C-C1DF-5F7279B55423}"/>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r="642" b="1641"/>
          <a:stretch/>
        </p:blipFill>
        <p:spPr>
          <a:xfrm>
            <a:off x="313269" y="951419"/>
            <a:ext cx="5837359" cy="2610683"/>
          </a:xfrm>
          <a:prstGeom prst="rect">
            <a:avLst/>
          </a:prstGeom>
        </p:spPr>
      </p:pic>
      <p:pic>
        <p:nvPicPr>
          <p:cNvPr id="8" name="Kép 7" descr="A képen térkép, szöveg, atlasz látható&#10;&#10;Automatikusan generált leírás">
            <a:extLst>
              <a:ext uri="{FF2B5EF4-FFF2-40B4-BE49-F238E27FC236}">
                <a16:creationId xmlns:a16="http://schemas.microsoft.com/office/drawing/2014/main" id="{B8F7DE58-927D-58EF-591B-EBC12166F06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1285"/>
          <a:stretch/>
        </p:blipFill>
        <p:spPr>
          <a:xfrm>
            <a:off x="6289726" y="823844"/>
            <a:ext cx="5610485" cy="2654245"/>
          </a:xfrm>
          <a:prstGeom prst="rect">
            <a:avLst/>
          </a:prstGeom>
        </p:spPr>
      </p:pic>
      <p:pic>
        <p:nvPicPr>
          <p:cNvPr id="10" name="Kép 9" descr="A képen szöveg, térkép, atlasz látható&#10;&#10;Automatikusan generált leírás">
            <a:extLst>
              <a:ext uri="{FF2B5EF4-FFF2-40B4-BE49-F238E27FC236}">
                <a16:creationId xmlns:a16="http://schemas.microsoft.com/office/drawing/2014/main" id="{255D0D16-CFC3-B06E-9B11-F1797B4A9AB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10058" y="3542399"/>
            <a:ext cx="5875127" cy="2743714"/>
          </a:xfrm>
          <a:prstGeom prst="rect">
            <a:avLst/>
          </a:prstGeom>
        </p:spPr>
      </p:pic>
      <p:sp>
        <p:nvSpPr>
          <p:cNvPr id="11" name="Téglalap 10">
            <a:extLst>
              <a:ext uri="{FF2B5EF4-FFF2-40B4-BE49-F238E27FC236}">
                <a16:creationId xmlns:a16="http://schemas.microsoft.com/office/drawing/2014/main" id="{BE085529-1AAE-B094-46A3-25948288E08D}"/>
              </a:ext>
            </a:extLst>
          </p:cNvPr>
          <p:cNvSpPr/>
          <p:nvPr/>
        </p:nvSpPr>
        <p:spPr>
          <a:xfrm>
            <a:off x="9511343" y="5290009"/>
            <a:ext cx="2590999" cy="1015663"/>
          </a:xfrm>
          <a:prstGeom prst="rect">
            <a:avLst/>
          </a:prstGeom>
        </p:spPr>
        <p:txBody>
          <a:bodyPr wrap="square" rtlCol="0">
            <a:spAutoFit/>
          </a:bodyPr>
          <a:lstStyle/>
          <a:p>
            <a:pPr rtl="0"/>
            <a:r>
              <a:rPr lang="ro" sz="1000" dirty="0"/>
              <a:t>He L,et al. Impactul temperaturilor ridicate, scăzute și neoptime asupra bolii cronice de rinichi într-un climat în schimbare, 1990-2019: O analiză globală. Environ Res. 2022 Sep;212(Pt A):113172. doi: 10.1016/j.envres.2022.113172. </a:t>
            </a:r>
          </a:p>
        </p:txBody>
      </p:sp>
    </p:spTree>
    <p:extLst>
      <p:ext uri="{BB962C8B-B14F-4D97-AF65-F5344CB8AC3E}">
        <p14:creationId xmlns:p14="http://schemas.microsoft.com/office/powerpoint/2010/main" val="359544178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92505" y="332331"/>
            <a:ext cx="11896826" cy="549635"/>
          </a:xfrm>
        </p:spPr>
        <p:txBody>
          <a:bodyPr rtlCol="0">
            <a:noAutofit/>
          </a:bodyPr>
          <a:lstStyle/>
          <a:p>
            <a:pPr rtl="0"/>
            <a:r>
              <a:rPr lang="ro" sz="3200"/>
              <a:t>Dezvoltarea bolii cronice de rinichi asociate cu căldura</a:t>
            </a:r>
            <a:endParaRPr lang="hu-HU" sz="3200" dirty="0"/>
          </a:p>
        </p:txBody>
      </p:sp>
      <p:sp>
        <p:nvSpPr>
          <p:cNvPr id="3" name="Tartalom helye 2"/>
          <p:cNvSpPr>
            <a:spLocks noGrp="1"/>
          </p:cNvSpPr>
          <p:nvPr>
            <p:ph idx="1"/>
          </p:nvPr>
        </p:nvSpPr>
        <p:spPr>
          <a:xfrm>
            <a:off x="192505" y="1293962"/>
            <a:ext cx="11626329" cy="5011710"/>
          </a:xfrm>
        </p:spPr>
        <p:txBody>
          <a:bodyPr rtlCol="0">
            <a:normAutofit/>
          </a:bodyPr>
          <a:lstStyle/>
          <a:p>
            <a:pPr>
              <a:spcAft>
                <a:spcPts val="1000"/>
              </a:spcAft>
            </a:pPr>
            <a:r>
              <a:rPr lang="ro" dirty="0"/>
              <a:t>Deshidratarea recurentă poate duce la boala cronică renală din cauza hiperglicemiei hiperosmolare, ceea ce duce la eliberarea de vasopresină și la generarea de fructoză prin calea poliolului. </a:t>
            </a:r>
          </a:p>
          <a:p>
            <a:pPr rtl="0">
              <a:spcAft>
                <a:spcPts val="1000"/>
              </a:spcAft>
            </a:pPr>
            <a:r>
              <a:rPr lang="ro" dirty="0"/>
              <a:t>Vasopresina crește presiunea hidrostatică glomerulară, crescând riscul de progresie a bolii renale. </a:t>
            </a:r>
          </a:p>
          <a:p>
            <a:pPr rtl="0">
              <a:spcAft>
                <a:spcPts val="1000"/>
              </a:spcAft>
            </a:pPr>
            <a:r>
              <a:rPr lang="ro" dirty="0"/>
              <a:t>Fructoza, metabolizată de fructokinaza din tubulii renali, contribuie la deteriorarea tubulară, la stresul oxidativ, la producerea de acid uric și la eliberarea de citokine.</a:t>
            </a:r>
          </a:p>
          <a:p>
            <a:pPr rtl="0"/>
            <a:r>
              <a:rPr lang="ro" dirty="0"/>
              <a:t>Rehidratarea cu băuturi zaharoase exacerbează răspunsul vasopresinei și producția de acid uric.</a:t>
            </a:r>
          </a:p>
        </p:txBody>
      </p:sp>
      <p:sp>
        <p:nvSpPr>
          <p:cNvPr id="4" name="Szövegdoboz 3"/>
          <p:cNvSpPr txBox="1"/>
          <p:nvPr/>
        </p:nvSpPr>
        <p:spPr>
          <a:xfrm>
            <a:off x="192505" y="5905562"/>
            <a:ext cx="4866135" cy="400110"/>
          </a:xfrm>
          <a:prstGeom prst="rect">
            <a:avLst/>
          </a:prstGeom>
          <a:noFill/>
        </p:spPr>
        <p:txBody>
          <a:bodyPr wrap="square" rtlCol="0">
            <a:spAutoFit/>
          </a:bodyPr>
          <a:lstStyle/>
          <a:p>
            <a:pPr rtl="0"/>
            <a:r>
              <a:rPr lang="ro" sz="1000" dirty="0"/>
              <a:t>Johnson RJ et al. Bolile metabolice și renale în cadrul</a:t>
            </a:r>
          </a:p>
          <a:p>
            <a:pPr rtl="0"/>
            <a:r>
              <a:rPr lang="ro" sz="1000" dirty="0"/>
              <a:t>schimbările climatice, deficitul de apă și factorii de supraviețuire</a:t>
            </a:r>
            <a:endParaRPr lang="hu-HU" sz="1000" dirty="0"/>
          </a:p>
        </p:txBody>
      </p:sp>
    </p:spTree>
    <p:extLst>
      <p:ext uri="{BB962C8B-B14F-4D97-AF65-F5344CB8AC3E}">
        <p14:creationId xmlns:p14="http://schemas.microsoft.com/office/powerpoint/2010/main" val="41636244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92505" y="332331"/>
            <a:ext cx="11896826" cy="549635"/>
          </a:xfrm>
        </p:spPr>
        <p:txBody>
          <a:bodyPr rtlCol="0">
            <a:noAutofit/>
          </a:bodyPr>
          <a:lstStyle/>
          <a:p>
            <a:pPr rtl="0"/>
            <a:r>
              <a:rPr lang="ro" sz="3200" dirty="0"/>
              <a:t>Dezvoltarea bolii cronice renale asociate cu căldura</a:t>
            </a:r>
            <a:endParaRPr lang="hu-HU" sz="3200" dirty="0"/>
          </a:p>
        </p:txBody>
      </p:sp>
      <p:sp>
        <p:nvSpPr>
          <p:cNvPr id="3" name="Tartalom helye 2"/>
          <p:cNvSpPr>
            <a:spLocks noGrp="1"/>
          </p:cNvSpPr>
          <p:nvPr>
            <p:ph idx="1"/>
          </p:nvPr>
        </p:nvSpPr>
        <p:spPr>
          <a:xfrm>
            <a:off x="192505" y="1311215"/>
            <a:ext cx="11626329" cy="4994457"/>
          </a:xfrm>
        </p:spPr>
        <p:txBody>
          <a:bodyPr rtlCol="0">
            <a:normAutofit/>
          </a:bodyPr>
          <a:lstStyle/>
          <a:p>
            <a:pPr rtl="0"/>
            <a:r>
              <a:rPr lang="ro" sz="2600" dirty="0"/>
              <a:t>Pe lângă aceste mecanisme, pot fi implicate și altele, cum ar fi </a:t>
            </a:r>
            <a:endParaRPr lang="hu-HU" sz="2600" dirty="0"/>
          </a:p>
          <a:p>
            <a:pPr lvl="1" rtl="0">
              <a:lnSpc>
                <a:spcPct val="110000"/>
              </a:lnSpc>
              <a:spcAft>
                <a:spcPts val="800"/>
              </a:spcAft>
            </a:pPr>
            <a:r>
              <a:rPr lang="ro" dirty="0"/>
              <a:t>Afectare musculară datorată exercițiilor fizice intense cu apariția rabdomiolizei subclinice, </a:t>
            </a:r>
            <a:endParaRPr lang="hu-HU" dirty="0"/>
          </a:p>
          <a:p>
            <a:pPr lvl="1" rtl="0">
              <a:lnSpc>
                <a:spcPct val="110000"/>
              </a:lnSpc>
              <a:spcAft>
                <a:spcPts val="800"/>
              </a:spcAft>
            </a:pPr>
            <a:r>
              <a:rPr lang="ro" dirty="0"/>
              <a:t>Consumul de medicamente antiinflamatoare nesteroidiene (AINS) și</a:t>
            </a:r>
            <a:endParaRPr lang="hu-HU" dirty="0"/>
          </a:p>
          <a:p>
            <a:pPr lvl="1" rtl="0">
              <a:lnSpc>
                <a:spcPct val="110000"/>
              </a:lnSpc>
              <a:spcAft>
                <a:spcPts val="2000"/>
              </a:spcAft>
            </a:pPr>
            <a:r>
              <a:rPr lang="ro" dirty="0"/>
              <a:t>tensiune arterială scăzută din cauza epuizării volumului.</a:t>
            </a:r>
          </a:p>
          <a:p>
            <a:pPr rtl="0"/>
            <a:r>
              <a:rPr lang="ro" dirty="0"/>
              <a:t>Acest lucru ar implica activarea RAS, care joacă, de asemenea, un rol important în bolile renale.</a:t>
            </a:r>
            <a:endParaRPr lang="hu-HU" dirty="0"/>
          </a:p>
        </p:txBody>
      </p:sp>
      <p:sp>
        <p:nvSpPr>
          <p:cNvPr id="4" name="Szövegdoboz 3"/>
          <p:cNvSpPr txBox="1"/>
          <p:nvPr/>
        </p:nvSpPr>
        <p:spPr>
          <a:xfrm>
            <a:off x="192505" y="5905562"/>
            <a:ext cx="4866135" cy="400110"/>
          </a:xfrm>
          <a:prstGeom prst="rect">
            <a:avLst/>
          </a:prstGeom>
          <a:noFill/>
        </p:spPr>
        <p:txBody>
          <a:bodyPr wrap="square" rtlCol="0">
            <a:spAutoFit/>
          </a:bodyPr>
          <a:lstStyle/>
          <a:p>
            <a:pPr rtl="0"/>
            <a:r>
              <a:rPr lang="ro" sz="1000" dirty="0"/>
              <a:t>Johnson RJ et al. Bolile metabolice și renale în cadrul</a:t>
            </a:r>
          </a:p>
          <a:p>
            <a:pPr rtl="0"/>
            <a:r>
              <a:rPr lang="ro" sz="1000" dirty="0"/>
              <a:t>schimbările climatice, deficitul de apă și factorii de supraviețuire</a:t>
            </a:r>
            <a:endParaRPr lang="hu-HU" sz="1000" dirty="0"/>
          </a:p>
        </p:txBody>
      </p:sp>
    </p:spTree>
    <p:extLst>
      <p:ext uri="{BB962C8B-B14F-4D97-AF65-F5344CB8AC3E}">
        <p14:creationId xmlns:p14="http://schemas.microsoft.com/office/powerpoint/2010/main" val="13793590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92505" y="332331"/>
            <a:ext cx="11896826" cy="549635"/>
          </a:xfrm>
        </p:spPr>
        <p:txBody>
          <a:bodyPr rtlCol="0">
            <a:noAutofit/>
          </a:bodyPr>
          <a:lstStyle/>
          <a:p>
            <a:pPr rtl="0"/>
            <a:r>
              <a:rPr lang="ro" sz="3200" dirty="0"/>
              <a:t>Dezvoltarea bolii cronice renale asociată cu căldura</a:t>
            </a:r>
            <a:endParaRPr lang="hu-HU" sz="3200" dirty="0"/>
          </a:p>
        </p:txBody>
      </p:sp>
      <p:sp>
        <p:nvSpPr>
          <p:cNvPr id="5" name="Szövegdoboz 4">
            <a:extLst>
              <a:ext uri="{FF2B5EF4-FFF2-40B4-BE49-F238E27FC236}">
                <a16:creationId xmlns:a16="http://schemas.microsoft.com/office/drawing/2014/main" id="{B2231072-3A7A-CE96-D7CA-D841C4684629}"/>
              </a:ext>
            </a:extLst>
          </p:cNvPr>
          <p:cNvSpPr txBox="1"/>
          <p:nvPr/>
        </p:nvSpPr>
        <p:spPr>
          <a:xfrm>
            <a:off x="88987" y="6075164"/>
            <a:ext cx="7916325" cy="246221"/>
          </a:xfrm>
          <a:prstGeom prst="rect">
            <a:avLst/>
          </a:prstGeom>
          <a:noFill/>
        </p:spPr>
        <p:txBody>
          <a:bodyPr wrap="square" rtlCol="0">
            <a:spAutoFit/>
          </a:bodyPr>
          <a:lstStyle/>
          <a:p>
            <a:pPr rtl="0"/>
            <a:r>
              <a:rPr lang="ro" sz="1000" dirty="0"/>
              <a:t>de Lorenzo A, Liaño F. Temperaturi ridicate și nefrologie: Problema schimbărilor climatice. doi: 10.1016/j.nefro.2016.12.008. PMID: 28946962.</a:t>
            </a:r>
            <a:endParaRPr lang="hu-HU" sz="1000" dirty="0"/>
          </a:p>
        </p:txBody>
      </p:sp>
      <p:pic>
        <p:nvPicPr>
          <p:cNvPr id="6" name="Kép 5">
            <a:extLst>
              <a:ext uri="{FF2B5EF4-FFF2-40B4-BE49-F238E27FC236}">
                <a16:creationId xmlns:a16="http://schemas.microsoft.com/office/drawing/2014/main" id="{773C15EE-FAD0-D70E-2D6B-D9585F9E6D46}"/>
              </a:ext>
            </a:extLst>
          </p:cNvPr>
          <p:cNvPicPr>
            <a:picLocks noChangeAspect="1"/>
          </p:cNvPicPr>
          <p:nvPr/>
        </p:nvPicPr>
        <p:blipFill>
          <a:blip r:embed="rId2"/>
          <a:stretch>
            <a:fillRect/>
          </a:stretch>
        </p:blipFill>
        <p:spPr>
          <a:xfrm>
            <a:off x="2245489" y="972103"/>
            <a:ext cx="7924792" cy="4410125"/>
          </a:xfrm>
          <a:prstGeom prst="rect">
            <a:avLst/>
          </a:prstGeom>
        </p:spPr>
      </p:pic>
    </p:spTree>
    <p:extLst>
      <p:ext uri="{BB962C8B-B14F-4D97-AF65-F5344CB8AC3E}">
        <p14:creationId xmlns:p14="http://schemas.microsoft.com/office/powerpoint/2010/main" val="371034133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fontScale="90000"/>
          </a:bodyPr>
          <a:lstStyle/>
          <a:p>
            <a:pPr rtl="0"/>
            <a:r>
              <a:rPr lang="ro" dirty="0"/>
              <a:t>Puncte cheie</a:t>
            </a:r>
          </a:p>
        </p:txBody>
      </p:sp>
      <p:sp>
        <p:nvSpPr>
          <p:cNvPr id="3" name="Tartalom helye 2"/>
          <p:cNvSpPr>
            <a:spLocks noGrp="1"/>
          </p:cNvSpPr>
          <p:nvPr>
            <p:ph idx="1"/>
          </p:nvPr>
        </p:nvSpPr>
        <p:spPr/>
        <p:txBody>
          <a:bodyPr rtlCol="0">
            <a:normAutofit/>
          </a:bodyPr>
          <a:lstStyle/>
          <a:p>
            <a:pPr rtl="0">
              <a:spcAft>
                <a:spcPts val="1000"/>
              </a:spcAft>
            </a:pPr>
            <a:r>
              <a:rPr lang="ro" sz="2200" dirty="0"/>
              <a:t>Persoanele în vârstă sunt predispuse la complicații legate de căldură și la o mortalitate excesivă în timpul valurilor de căldură</a:t>
            </a:r>
          </a:p>
          <a:p>
            <a:pPr rtl="0">
              <a:spcAft>
                <a:spcPts val="1000"/>
              </a:spcAft>
            </a:pPr>
            <a:r>
              <a:rPr lang="ro" sz="2200" dirty="0"/>
              <a:t>Modificările neurohormonale fiziologice, modificările structurale ale rinichilor și ale compoziției corporale, precum și multimorbiditatea odată cu îmbătrânirea cresc probabilitatea de vătămare în timpul valurilor de căldură.</a:t>
            </a:r>
          </a:p>
          <a:p>
            <a:pPr rtl="0">
              <a:spcAft>
                <a:spcPts val="1000"/>
              </a:spcAft>
            </a:pPr>
            <a:r>
              <a:rPr lang="ro" sz="2200" dirty="0"/>
              <a:t>Diagnosticul deshidratării este o provocare din cauza absenței unor instrumente de diagnosticare fiabile, eficiente din punct de vedere economic, care să fie ușor disponibile în asistența medicală primară și secundară.</a:t>
            </a:r>
          </a:p>
          <a:p>
            <a:pPr rtl="0">
              <a:spcAft>
                <a:spcPts val="1000"/>
              </a:spcAft>
            </a:pPr>
            <a:r>
              <a:rPr lang="ro" sz="2200" dirty="0"/>
              <a:t>Introducerea în timp util a unor măsuri de anticipare și a unor sisteme de avertizare în caz de caniculă ar trebui instituite pentru a reduce morbiditatea și mortalitatea cauzate de valurile de căldură la persoanele în vârstă.</a:t>
            </a:r>
          </a:p>
        </p:txBody>
      </p:sp>
      <p:sp>
        <p:nvSpPr>
          <p:cNvPr id="4" name="Téglalap 3"/>
          <p:cNvSpPr/>
          <p:nvPr/>
        </p:nvSpPr>
        <p:spPr>
          <a:xfrm>
            <a:off x="63108" y="5905562"/>
            <a:ext cx="9669101" cy="400110"/>
          </a:xfrm>
          <a:prstGeom prst="rect">
            <a:avLst/>
          </a:prstGeom>
        </p:spPr>
        <p:txBody>
          <a:bodyPr wrap="square" rtlCol="0">
            <a:spAutoFit/>
          </a:bodyPr>
          <a:lstStyle/>
          <a:p>
            <a:pPr rtl="0"/>
            <a:r>
              <a:rPr lang="ro" sz="1000" dirty="0"/>
              <a:t>Brennan M, O'Keeffe ST, Mulkerrin EC. Deshidratarea și insuficiența renală la persoanele în vârstă în timpul valurilor de căldură - previzibile, greu de identificat, dar prevenibile? Îmbătrânirea Îmbătrânirea. 2019 Sep 1;48(5):615-618. doi: 10.1093/ageing/afz080. </a:t>
            </a:r>
          </a:p>
        </p:txBody>
      </p:sp>
    </p:spTree>
    <p:extLst>
      <p:ext uri="{BB962C8B-B14F-4D97-AF65-F5344CB8AC3E}">
        <p14:creationId xmlns:p14="http://schemas.microsoft.com/office/powerpoint/2010/main" val="23108488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47587" y="385140"/>
            <a:ext cx="11896826" cy="549635"/>
          </a:xfrm>
        </p:spPr>
        <p:txBody>
          <a:bodyPr rtlCol="0">
            <a:normAutofit fontScale="90000"/>
          </a:bodyPr>
          <a:lstStyle/>
          <a:p>
            <a:pPr rtl="0"/>
            <a:r>
              <a:rPr lang="ro" dirty="0"/>
              <a:t>Mesaje</a:t>
            </a:r>
            <a:r>
              <a:rPr lang="hu-HU" dirty="0"/>
              <a:t/>
            </a:r>
            <a:br>
              <a:rPr lang="hu-HU" dirty="0"/>
            </a:br>
            <a:endParaRPr lang="hu-HU" dirty="0"/>
          </a:p>
        </p:txBody>
      </p:sp>
      <p:sp>
        <p:nvSpPr>
          <p:cNvPr id="3" name="Tartalom helye 2"/>
          <p:cNvSpPr>
            <a:spLocks noGrp="1"/>
          </p:cNvSpPr>
          <p:nvPr>
            <p:ph idx="1"/>
          </p:nvPr>
        </p:nvSpPr>
        <p:spPr/>
        <p:txBody>
          <a:bodyPr rtlCol="0">
            <a:noAutofit/>
          </a:bodyPr>
          <a:lstStyle/>
          <a:p>
            <a:pPr rtl="0"/>
            <a:r>
              <a:rPr lang="ro" sz="2200" dirty="0"/>
              <a:t>Scopul evaluării riscurilor pentru sănătate ale expunerii la căldură este de a dezvolta intervenții specifice pentru a reduce impactul asupra sănătății, deoarece efectele negative asupra sănătății pot fi în mare parte prevenite.</a:t>
            </a:r>
          </a:p>
          <a:p>
            <a:pPr lvl="1" rtl="0">
              <a:lnSpc>
                <a:spcPct val="110000"/>
              </a:lnSpc>
            </a:pPr>
            <a:r>
              <a:rPr lang="ro" sz="2200" dirty="0"/>
              <a:t>Prin încurajarea reducerii stresului termic în rândul populației generale și</a:t>
            </a:r>
          </a:p>
          <a:p>
            <a:pPr lvl="1" rtl="0">
              <a:lnSpc>
                <a:spcPct val="110000"/>
              </a:lnSpc>
              <a:spcAft>
                <a:spcPts val="1500"/>
              </a:spcAft>
            </a:pPr>
            <a:r>
              <a:rPr lang="ro" sz="2200" dirty="0"/>
              <a:t>Îmbunătățirea monitorizării funcției renale la grupurile vulnerabile prin intermediul serviciilor de sănătate primară.</a:t>
            </a:r>
          </a:p>
          <a:p>
            <a:pPr rtl="0"/>
            <a:r>
              <a:rPr lang="ro" sz="2200" dirty="0"/>
              <a:t>În plus, furnizorii de servicii medicale din departamentele de urgență trebuie să fie pregătiți pentru </a:t>
            </a:r>
          </a:p>
          <a:p>
            <a:pPr lvl="1" rtl="0">
              <a:lnSpc>
                <a:spcPct val="110000"/>
              </a:lnSpc>
              <a:spcAft>
                <a:spcPts val="1500"/>
              </a:spcAft>
            </a:pPr>
            <a:r>
              <a:rPr lang="ro" sz="2200" dirty="0"/>
              <a:t>Prezentări crescute de boli renale, cum ar fi IRA și urolitiaza, în timpul anotimpurilor calde.</a:t>
            </a:r>
          </a:p>
          <a:p>
            <a:pPr rtl="0"/>
            <a:r>
              <a:rPr lang="ro" sz="2200" dirty="0"/>
              <a:t>Deoarece căldura extremă este un factor de risc important pentru bolile renale, este posibil ca medicii să trebuiască să fie conștienți de </a:t>
            </a:r>
            <a:r>
              <a:rPr lang="ro" sz="2200" b="1" dirty="0"/>
              <a:t>potențialele nefrotoxine </a:t>
            </a:r>
            <a:r>
              <a:rPr lang="ro" sz="2200" dirty="0"/>
              <a:t>atunci când prescriu medicamente pacienților cu boli renale preexistente (de exemplu, boala renală cronică), ale căror afecțiuni ar putea fi exacerbate în condiții de căldură extremă.</a:t>
            </a:r>
            <a:endParaRPr lang="hu-HU" sz="2200" dirty="0"/>
          </a:p>
          <a:p>
            <a:pPr rtl="0"/>
            <a:endParaRPr lang="hu-HU" dirty="0"/>
          </a:p>
        </p:txBody>
      </p:sp>
    </p:spTree>
    <p:extLst>
      <p:ext uri="{BB962C8B-B14F-4D97-AF65-F5344CB8AC3E}">
        <p14:creationId xmlns:p14="http://schemas.microsoft.com/office/powerpoint/2010/main" val="38946519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fontScale="90000"/>
          </a:bodyPr>
          <a:lstStyle/>
          <a:p>
            <a:pPr rtl="0"/>
            <a:r>
              <a:rPr lang="ro"/>
              <a:t>Recomandări de sănătate publică</a:t>
            </a:r>
          </a:p>
        </p:txBody>
      </p:sp>
      <p:sp>
        <p:nvSpPr>
          <p:cNvPr id="3" name="Tartalom helye 2"/>
          <p:cNvSpPr>
            <a:spLocks noGrp="1"/>
          </p:cNvSpPr>
          <p:nvPr>
            <p:ph idx="1"/>
          </p:nvPr>
        </p:nvSpPr>
        <p:spPr>
          <a:xfrm>
            <a:off x="192505" y="1112808"/>
            <a:ext cx="11626329" cy="5192864"/>
          </a:xfrm>
        </p:spPr>
        <p:txBody>
          <a:bodyPr rtlCol="0">
            <a:normAutofit/>
          </a:bodyPr>
          <a:lstStyle/>
          <a:p>
            <a:pPr rtl="0"/>
            <a:r>
              <a:rPr lang="ro" dirty="0"/>
              <a:t>Comportamente adaptative, cum ar fi </a:t>
            </a:r>
          </a:p>
          <a:p>
            <a:pPr lvl="1" rtl="0">
              <a:lnSpc>
                <a:spcPct val="110000"/>
              </a:lnSpc>
            </a:pPr>
            <a:r>
              <a:rPr lang="ro" dirty="0"/>
              <a:t>Hidratarea, utilizarea ventilatoarelor electrice și/sau a aerului condiționat,</a:t>
            </a:r>
          </a:p>
          <a:p>
            <a:pPr lvl="1" rtl="0">
              <a:lnSpc>
                <a:spcPct val="110000"/>
              </a:lnSpc>
              <a:spcAft>
                <a:spcPts val="2000"/>
              </a:spcAft>
            </a:pPr>
            <a:r>
              <a:rPr lang="ro" dirty="0"/>
              <a:t>Ar putea fi recomandată rămânerea în casă și evitarea activităților în aer liber, pe cât posibil, precum și purtarea de haine răcoroase și de protecție solară.</a:t>
            </a:r>
          </a:p>
          <a:p>
            <a:pPr rtl="0"/>
            <a:r>
              <a:rPr lang="ro" dirty="0"/>
              <a:t>Intervențiile la nivelul populației ar putea include </a:t>
            </a:r>
          </a:p>
          <a:p>
            <a:pPr lvl="1" rtl="0">
              <a:lnSpc>
                <a:spcPct val="110000"/>
              </a:lnSpc>
            </a:pPr>
            <a:r>
              <a:rPr lang="ro" dirty="0"/>
              <a:t>Creșterea gradului de conștientizare prin anunțuri în mass-media locală, </a:t>
            </a:r>
          </a:p>
          <a:p>
            <a:pPr lvl="1" rtl="0">
              <a:lnSpc>
                <a:spcPct val="110000"/>
              </a:lnSpc>
            </a:pPr>
            <a:r>
              <a:rPr lang="ro" dirty="0"/>
              <a:t>Introducerea sistemelor de avertizare a căldurii, </a:t>
            </a:r>
          </a:p>
          <a:p>
            <a:pPr lvl="1" rtl="0">
              <a:lnSpc>
                <a:spcPct val="110000"/>
              </a:lnSpc>
            </a:pPr>
            <a:r>
              <a:rPr lang="ro" dirty="0"/>
              <a:t>Îmbunătățirea capacității de reacție la căldură a autorităților de sănătate publică; </a:t>
            </a:r>
          </a:p>
          <a:p>
            <a:pPr lvl="1" rtl="0">
              <a:lnSpc>
                <a:spcPct val="110000"/>
              </a:lnSpc>
            </a:pPr>
            <a:r>
              <a:rPr lang="ro" dirty="0"/>
              <a:t>asigurarea de spații răcoroase pentru uzul public și </a:t>
            </a:r>
          </a:p>
          <a:p>
            <a:pPr lvl="1" rtl="0">
              <a:lnSpc>
                <a:spcPct val="110000"/>
              </a:lnSpc>
            </a:pPr>
            <a:r>
              <a:rPr lang="ro" dirty="0"/>
              <a:t>Arhitectura și designul urban pentru a face față mai bine mediilor calde. </a:t>
            </a:r>
          </a:p>
        </p:txBody>
      </p:sp>
    </p:spTree>
    <p:extLst>
      <p:ext uri="{BB962C8B-B14F-4D97-AF65-F5344CB8AC3E}">
        <p14:creationId xmlns:p14="http://schemas.microsoft.com/office/powerpoint/2010/main" val="31415354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normAutofit fontScale="90000"/>
          </a:bodyPr>
          <a:lstStyle/>
          <a:p>
            <a:r>
              <a:rPr lang="ro-RO" b="1" dirty="0"/>
              <a:t>Lecturi suplimentare</a:t>
            </a:r>
            <a:endParaRPr lang="de-DE" dirty="0"/>
          </a:p>
        </p:txBody>
      </p:sp>
      <p:sp>
        <p:nvSpPr>
          <p:cNvPr id="3" name="Tartalom helye 2"/>
          <p:cNvSpPr>
            <a:spLocks noGrp="1"/>
          </p:cNvSpPr>
          <p:nvPr>
            <p:ph idx="1"/>
          </p:nvPr>
        </p:nvSpPr>
        <p:spPr>
          <a:xfrm>
            <a:off x="192505" y="1886552"/>
            <a:ext cx="11626329" cy="4419120"/>
          </a:xfrm>
        </p:spPr>
        <p:txBody>
          <a:bodyPr/>
          <a:lstStyle/>
          <a:p>
            <a:r>
              <a:rPr lang="en-US" sz="2200" dirty="0"/>
              <a:t>Global Climate Change and Human Health: From Science to Practice, by J. </a:t>
            </a:r>
            <a:r>
              <a:rPr lang="en-US" sz="2200" dirty="0" err="1"/>
              <a:t>Lemery</a:t>
            </a:r>
            <a:r>
              <a:rPr lang="en-US" sz="2200" dirty="0"/>
              <a:t>, K. Knowlton, and C. Sorensen. Chapter 3. Publisher: John Wiley, 2021. Print ISBN: 9781119667957, eBook ISBN: 9781119670018</a:t>
            </a:r>
            <a:r>
              <a:rPr lang="en-US" sz="2200" dirty="0" smtClean="0"/>
              <a:t>.</a:t>
            </a:r>
            <a:endParaRPr lang="hu-HU" sz="2200" dirty="0" smtClean="0"/>
          </a:p>
          <a:p>
            <a:endParaRPr lang="hu-HU" sz="2200" dirty="0"/>
          </a:p>
          <a:p>
            <a:r>
              <a:rPr lang="en-US" sz="2200" dirty="0"/>
              <a:t>Climate Change and Public Health, by B. Levy and J. </a:t>
            </a:r>
            <a:r>
              <a:rPr lang="en-US" sz="2200" dirty="0" err="1"/>
              <a:t>Patz</a:t>
            </a:r>
            <a:r>
              <a:rPr lang="en-US" sz="2200" dirty="0"/>
              <a:t>. Chapter 4B. Publisher: Oxford University Press, 2015. Print ISBN: 9780190202453 eBook ISBN: 9780190202460.</a:t>
            </a:r>
            <a:endParaRPr lang="hu-HU" sz="2200" dirty="0"/>
          </a:p>
          <a:p>
            <a:endParaRPr lang="de-DE" dirty="0"/>
          </a:p>
        </p:txBody>
      </p:sp>
    </p:spTree>
    <p:extLst>
      <p:ext uri="{BB962C8B-B14F-4D97-AF65-F5344CB8AC3E}">
        <p14:creationId xmlns:p14="http://schemas.microsoft.com/office/powerpoint/2010/main" val="26820849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fontScale="90000"/>
          </a:bodyPr>
          <a:lstStyle/>
          <a:p>
            <a:pPr rtl="0"/>
            <a:r>
              <a:rPr lang="ro"/>
              <a:t>Rinichii</a:t>
            </a:r>
          </a:p>
        </p:txBody>
      </p:sp>
      <p:sp>
        <p:nvSpPr>
          <p:cNvPr id="3" name="Tartalom helye 2"/>
          <p:cNvSpPr>
            <a:spLocks noGrp="1"/>
          </p:cNvSpPr>
          <p:nvPr>
            <p:ph idx="1"/>
          </p:nvPr>
        </p:nvSpPr>
        <p:spPr/>
        <p:txBody>
          <a:bodyPr rtlCol="0"/>
          <a:lstStyle/>
          <a:p>
            <a:pPr rtl="0">
              <a:lnSpc>
                <a:spcPct val="150000"/>
              </a:lnSpc>
            </a:pPr>
            <a:r>
              <a:rPr lang="ro" sz="2600" dirty="0"/>
              <a:t>Organe puternic vascularizate</a:t>
            </a:r>
          </a:p>
          <a:p>
            <a:pPr rtl="0">
              <a:lnSpc>
                <a:spcPct val="150000"/>
              </a:lnSpc>
            </a:pPr>
            <a:r>
              <a:rPr lang="ro" sz="2600" b="1" dirty="0"/>
              <a:t>Rinichii</a:t>
            </a:r>
            <a:r>
              <a:rPr lang="ro" sz="2600" dirty="0"/>
              <a:t> joacă un rol esențial în: </a:t>
            </a:r>
          </a:p>
          <a:p>
            <a:pPr lvl="1" rtl="0">
              <a:lnSpc>
                <a:spcPct val="150000"/>
              </a:lnSpc>
            </a:pPr>
            <a:r>
              <a:rPr lang="ro" sz="2600" dirty="0"/>
              <a:t>mecanismele fiziologice compensatorii de </a:t>
            </a:r>
            <a:r>
              <a:rPr lang="ro" sz="2600" b="1" dirty="0"/>
              <a:t>termoreglare</a:t>
            </a:r>
          </a:p>
          <a:p>
            <a:pPr lvl="1" rtl="0">
              <a:lnSpc>
                <a:spcPct val="150000"/>
              </a:lnSpc>
            </a:pPr>
            <a:r>
              <a:rPr lang="ro" sz="2600" b="1" dirty="0"/>
              <a:t>reglarea tensiunii arteriale</a:t>
            </a:r>
          </a:p>
          <a:p>
            <a:pPr lvl="1" rtl="0">
              <a:lnSpc>
                <a:spcPct val="150000"/>
              </a:lnSpc>
            </a:pPr>
            <a:r>
              <a:rPr lang="ro" sz="2600" dirty="0"/>
              <a:t>menținerea </a:t>
            </a:r>
            <a:r>
              <a:rPr lang="ro" sz="2600" b="1" dirty="0"/>
              <a:t>echilibrului</a:t>
            </a:r>
            <a:r>
              <a:rPr lang="ro" sz="2600" dirty="0"/>
              <a:t> general </a:t>
            </a:r>
            <a:r>
              <a:rPr lang="en" sz="2600" b="1" dirty="0"/>
              <a:t>al apei și electroliților</a:t>
            </a:r>
            <a:r>
              <a:rPr lang="en" sz="2600" dirty="0"/>
              <a:t> și</a:t>
            </a:r>
          </a:p>
          <a:p>
            <a:pPr lvl="1" rtl="0">
              <a:lnSpc>
                <a:spcPct val="150000"/>
              </a:lnSpc>
            </a:pPr>
            <a:r>
              <a:rPr lang="ro" sz="2600" b="1" dirty="0"/>
              <a:t>echilibrul acido-bazic</a:t>
            </a:r>
          </a:p>
          <a:p>
            <a:pPr lvl="1" rtl="0"/>
            <a:endParaRPr lang="en-US" dirty="0"/>
          </a:p>
          <a:p>
            <a:pPr rtl="0"/>
            <a:endParaRPr lang="en-US" dirty="0"/>
          </a:p>
        </p:txBody>
      </p:sp>
    </p:spTree>
    <p:extLst>
      <p:ext uri="{BB962C8B-B14F-4D97-AF65-F5344CB8AC3E}">
        <p14:creationId xmlns:p14="http://schemas.microsoft.com/office/powerpoint/2010/main" val="26922973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92505" y="908897"/>
            <a:ext cx="11896825" cy="5370897"/>
          </a:xfrm>
        </p:spPr>
        <p:txBody>
          <a:bodyPr rtlCol="0"/>
          <a:lstStyle/>
          <a:p>
            <a:pPr marL="0" indent="0" algn="ctr" rtl="0">
              <a:buNone/>
            </a:pPr>
            <a:r>
              <a:rPr lang="ro" sz="3600" b="1" dirty="0"/>
              <a:t>Vă mulțumim pentru atenție!</a:t>
            </a:r>
          </a:p>
          <a:p>
            <a:pPr marL="0" indent="0" algn="ctr" rtl="0">
              <a:buNone/>
            </a:pPr>
            <a:endParaRPr lang="ro" sz="1000" dirty="0" smtClean="0"/>
          </a:p>
          <a:p>
            <a:pPr marL="0" indent="0" algn="ctr" rtl="0">
              <a:buNone/>
            </a:pPr>
            <a:r>
              <a:rPr lang="ro" sz="2000" dirty="0" smtClean="0"/>
              <a:t>Această </a:t>
            </a:r>
            <a:r>
              <a:rPr lang="ro" sz="2000" dirty="0"/>
              <a:t>prezentare a fost dezvoltată de proiectul CLIMATEMED, susținut de programul Erasmus+ al UE. </a:t>
            </a:r>
          </a:p>
          <a:p>
            <a:pPr marL="0" indent="0" rtl="0">
              <a:buNone/>
            </a:pPr>
            <a:r>
              <a:rPr lang="ro" sz="2000" dirty="0"/>
              <a:t> </a:t>
            </a:r>
          </a:p>
          <a:p>
            <a:pPr marL="0" indent="0" rtl="0">
              <a:buNone/>
            </a:pPr>
            <a:endParaRPr lang="en-US" dirty="0"/>
          </a:p>
          <a:p>
            <a:pPr marL="0" indent="0" rtl="0">
              <a:buNone/>
            </a:pPr>
            <a:endParaRPr lang="en-US" dirty="0"/>
          </a:p>
        </p:txBody>
      </p:sp>
      <p:pic>
        <p:nvPicPr>
          <p:cNvPr id="4" name="Kép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3528" y="3300464"/>
            <a:ext cx="1611609" cy="581434"/>
          </a:xfrm>
          <a:prstGeom prst="rect">
            <a:avLst/>
          </a:prstGeom>
        </p:spPr>
      </p:pic>
      <p:pic>
        <p:nvPicPr>
          <p:cNvPr id="5" name="Kép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3528" y="2667729"/>
            <a:ext cx="1595887" cy="516669"/>
          </a:xfrm>
          <a:prstGeom prst="rect">
            <a:avLst/>
          </a:prstGeom>
        </p:spPr>
      </p:pic>
      <p:pic>
        <p:nvPicPr>
          <p:cNvPr id="6" name="Kép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3528" y="3997965"/>
            <a:ext cx="1611609" cy="537848"/>
          </a:xfrm>
          <a:prstGeom prst="rect">
            <a:avLst/>
          </a:prstGeom>
        </p:spPr>
      </p:pic>
      <p:pic>
        <p:nvPicPr>
          <p:cNvPr id="7" name="Kép 6"/>
          <p:cNvPicPr>
            <a:picLocks noChangeAspect="1"/>
          </p:cNvPicPr>
          <p:nvPr/>
        </p:nvPicPr>
        <p:blipFill rotWithShape="1">
          <a:blip r:embed="rId5" cstate="print">
            <a:extLst>
              <a:ext uri="{28A0092B-C50C-407E-A947-70E740481C1C}">
                <a14:useLocalDpi xmlns:a14="http://schemas.microsoft.com/office/drawing/2010/main" val="0"/>
              </a:ext>
            </a:extLst>
          </a:blip>
          <a:srcRect t="13674" b="11784"/>
          <a:stretch/>
        </p:blipFill>
        <p:spPr>
          <a:xfrm>
            <a:off x="263527" y="4651880"/>
            <a:ext cx="1595887" cy="552090"/>
          </a:xfrm>
          <a:prstGeom prst="rect">
            <a:avLst/>
          </a:prstGeom>
        </p:spPr>
      </p:pic>
      <p:sp>
        <p:nvSpPr>
          <p:cNvPr id="9" name="Téglalap 8"/>
          <p:cNvSpPr/>
          <p:nvPr/>
        </p:nvSpPr>
        <p:spPr>
          <a:xfrm>
            <a:off x="266732" y="5320037"/>
            <a:ext cx="1590887" cy="6556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hu-HU" dirty="0">
              <a:solidFill>
                <a:schemeClr val="tx1">
                  <a:lumMod val="65000"/>
                  <a:lumOff val="35000"/>
                </a:schemeClr>
              </a:solidFill>
            </a:endParaRPr>
          </a:p>
        </p:txBody>
      </p:sp>
      <p:sp>
        <p:nvSpPr>
          <p:cNvPr id="11" name="Téglalap 10"/>
          <p:cNvSpPr/>
          <p:nvPr/>
        </p:nvSpPr>
        <p:spPr>
          <a:xfrm>
            <a:off x="1898770" y="2730107"/>
            <a:ext cx="8298083"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hu-HU" dirty="0" err="1">
                <a:solidFill>
                  <a:schemeClr val="tx1"/>
                </a:solidFill>
              </a:rPr>
              <a:t>Universitatea</a:t>
            </a:r>
            <a:r>
              <a:rPr lang="hu-HU" dirty="0">
                <a:solidFill>
                  <a:schemeClr val="tx1"/>
                </a:solidFill>
              </a:rPr>
              <a:t> din Pécs </a:t>
            </a:r>
            <a:r>
              <a:rPr lang="hu-HU" dirty="0" err="1">
                <a:solidFill>
                  <a:schemeClr val="tx1"/>
                </a:solidFill>
              </a:rPr>
              <a:t>Facultatea</a:t>
            </a:r>
            <a:r>
              <a:rPr lang="hu-HU" dirty="0">
                <a:solidFill>
                  <a:schemeClr val="tx1"/>
                </a:solidFill>
              </a:rPr>
              <a:t> de </a:t>
            </a:r>
            <a:r>
              <a:rPr lang="hu-HU" dirty="0" err="1" smtClean="0">
                <a:solidFill>
                  <a:schemeClr val="tx1"/>
                </a:solidFill>
              </a:rPr>
              <a:t>Medicină</a:t>
            </a:r>
            <a:r>
              <a:rPr lang="hu-HU" dirty="0" smtClean="0">
                <a:solidFill>
                  <a:schemeClr val="tx1"/>
                </a:solidFill>
              </a:rPr>
              <a:t/>
            </a:r>
            <a:br>
              <a:rPr lang="hu-HU" dirty="0" smtClean="0">
                <a:solidFill>
                  <a:schemeClr val="tx1"/>
                </a:solidFill>
              </a:rPr>
            </a:br>
            <a:r>
              <a:rPr lang="hu-HU" dirty="0" err="1" smtClean="0">
                <a:solidFill>
                  <a:schemeClr val="tx1"/>
                </a:solidFill>
              </a:rPr>
              <a:t>Generală</a:t>
            </a:r>
            <a:r>
              <a:rPr lang="hu-HU" dirty="0" smtClean="0">
                <a:solidFill>
                  <a:schemeClr val="tx1"/>
                </a:solidFill>
              </a:rPr>
              <a:t> </a:t>
            </a:r>
            <a:r>
              <a:rPr lang="hu-HU" dirty="0" err="1">
                <a:solidFill>
                  <a:schemeClr val="tx1"/>
                </a:solidFill>
              </a:rPr>
              <a:t>Institutul</a:t>
            </a:r>
            <a:r>
              <a:rPr lang="hu-HU" dirty="0">
                <a:solidFill>
                  <a:schemeClr val="tx1"/>
                </a:solidFill>
              </a:rPr>
              <a:t> de </a:t>
            </a:r>
            <a:r>
              <a:rPr lang="hu-HU" dirty="0" err="1">
                <a:solidFill>
                  <a:schemeClr val="tx1"/>
                </a:solidFill>
              </a:rPr>
              <a:t>Sănătate</a:t>
            </a:r>
            <a:r>
              <a:rPr lang="hu-HU" dirty="0">
                <a:solidFill>
                  <a:schemeClr val="tx1"/>
                </a:solidFill>
              </a:rPr>
              <a:t> </a:t>
            </a:r>
            <a:r>
              <a:rPr lang="hu-HU" dirty="0" err="1">
                <a:solidFill>
                  <a:schemeClr val="tx1"/>
                </a:solidFill>
              </a:rPr>
              <a:t>Publică</a:t>
            </a:r>
            <a:r>
              <a:rPr lang="ro" dirty="0" smtClean="0">
                <a:solidFill>
                  <a:schemeClr val="tx1"/>
                </a:solidFill>
              </a:rPr>
              <a:t> </a:t>
            </a:r>
            <a:r>
              <a:rPr lang="ro" dirty="0">
                <a:solidFill>
                  <a:schemeClr val="tx1"/>
                </a:solidFill>
              </a:rPr>
              <a:t>– Pécs, Ungaria </a:t>
            </a:r>
          </a:p>
        </p:txBody>
      </p:sp>
      <p:sp>
        <p:nvSpPr>
          <p:cNvPr id="12" name="Téglalap 11"/>
          <p:cNvSpPr/>
          <p:nvPr/>
        </p:nvSpPr>
        <p:spPr>
          <a:xfrm>
            <a:off x="1898770" y="3427279"/>
            <a:ext cx="7367308"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0"/>
            <a:r>
              <a:rPr lang="ro" dirty="0">
                <a:solidFill>
                  <a:schemeClr val="tx1"/>
                </a:solidFill>
              </a:rPr>
              <a:t>Centrul pentru Sănătate, Exerciții și Știința Sportului – </a:t>
            </a:r>
            <a:r>
              <a:rPr lang="ro" dirty="0" smtClean="0">
                <a:solidFill>
                  <a:schemeClr val="tx1"/>
                </a:solidFill>
              </a:rPr>
              <a:t>Belgrad, </a:t>
            </a:r>
            <a:r>
              <a:rPr lang="ro" dirty="0">
                <a:solidFill>
                  <a:schemeClr val="tx1"/>
                </a:solidFill>
              </a:rPr>
              <a:t>Serbia  </a:t>
            </a:r>
          </a:p>
        </p:txBody>
      </p:sp>
      <p:sp>
        <p:nvSpPr>
          <p:cNvPr id="13" name="Téglalap 12"/>
          <p:cNvSpPr/>
          <p:nvPr/>
        </p:nvSpPr>
        <p:spPr>
          <a:xfrm>
            <a:off x="1946160" y="4177186"/>
            <a:ext cx="7351585"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hu-HU" dirty="0" err="1">
                <a:solidFill>
                  <a:schemeClr val="tx1"/>
                </a:solidFill>
              </a:rPr>
              <a:t>Centrul</a:t>
            </a:r>
            <a:r>
              <a:rPr lang="hu-HU" dirty="0">
                <a:solidFill>
                  <a:schemeClr val="tx1"/>
                </a:solidFill>
              </a:rPr>
              <a:t> </a:t>
            </a:r>
            <a:r>
              <a:rPr lang="hu-HU" dirty="0" err="1">
                <a:solidFill>
                  <a:schemeClr val="tx1"/>
                </a:solidFill>
              </a:rPr>
              <a:t>Național</a:t>
            </a:r>
            <a:r>
              <a:rPr lang="hu-HU" dirty="0">
                <a:solidFill>
                  <a:schemeClr val="tx1"/>
                </a:solidFill>
              </a:rPr>
              <a:t> de </a:t>
            </a:r>
            <a:r>
              <a:rPr lang="hu-HU" dirty="0" err="1">
                <a:solidFill>
                  <a:schemeClr val="tx1"/>
                </a:solidFill>
              </a:rPr>
              <a:t>Sănătate</a:t>
            </a:r>
            <a:r>
              <a:rPr lang="hu-HU" dirty="0">
                <a:solidFill>
                  <a:schemeClr val="tx1"/>
                </a:solidFill>
              </a:rPr>
              <a:t> </a:t>
            </a:r>
            <a:r>
              <a:rPr lang="hu-HU" dirty="0" err="1">
                <a:solidFill>
                  <a:schemeClr val="tx1"/>
                </a:solidFill>
              </a:rPr>
              <a:t>Publică</a:t>
            </a:r>
            <a:r>
              <a:rPr lang="hu-HU" dirty="0">
                <a:solidFill>
                  <a:schemeClr val="tx1"/>
                </a:solidFill>
              </a:rPr>
              <a:t> </a:t>
            </a:r>
            <a:r>
              <a:rPr lang="hu-HU" dirty="0" err="1">
                <a:solidFill>
                  <a:schemeClr val="tx1"/>
                </a:solidFill>
              </a:rPr>
              <a:t>și</a:t>
            </a:r>
            <a:r>
              <a:rPr lang="hu-HU" dirty="0">
                <a:solidFill>
                  <a:schemeClr val="tx1"/>
                </a:solidFill>
              </a:rPr>
              <a:t> </a:t>
            </a:r>
            <a:r>
              <a:rPr lang="hu-HU" dirty="0" err="1">
                <a:solidFill>
                  <a:schemeClr val="tx1"/>
                </a:solidFill>
              </a:rPr>
              <a:t>Farmacie</a:t>
            </a:r>
            <a:r>
              <a:rPr lang="ro" dirty="0" smtClean="0">
                <a:solidFill>
                  <a:schemeClr val="tx1"/>
                </a:solidFill>
              </a:rPr>
              <a:t> </a:t>
            </a:r>
            <a:r>
              <a:rPr lang="ro" dirty="0">
                <a:solidFill>
                  <a:schemeClr val="tx1"/>
                </a:solidFill>
              </a:rPr>
              <a:t>– Budapesta, Ungaria </a:t>
            </a:r>
          </a:p>
        </p:txBody>
      </p:sp>
      <p:sp>
        <p:nvSpPr>
          <p:cNvPr id="14" name="Téglalap 13"/>
          <p:cNvSpPr/>
          <p:nvPr/>
        </p:nvSpPr>
        <p:spPr>
          <a:xfrm>
            <a:off x="1898770" y="4874897"/>
            <a:ext cx="7472354"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0"/>
            <a:r>
              <a:rPr lang="ro">
                <a:solidFill>
                  <a:schemeClr val="tx1"/>
                </a:solidFill>
              </a:rPr>
              <a:t>University College Cork – Universitatea Națională a Irlandei – Cork, Irlanda </a:t>
            </a:r>
          </a:p>
        </p:txBody>
      </p:sp>
      <p:sp>
        <p:nvSpPr>
          <p:cNvPr id="15" name="Téglalap 14"/>
          <p:cNvSpPr/>
          <p:nvPr/>
        </p:nvSpPr>
        <p:spPr>
          <a:xfrm>
            <a:off x="1930437" y="5397804"/>
            <a:ext cx="6557955" cy="547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0"/>
            <a:r>
              <a:rPr lang="ro">
                <a:solidFill>
                  <a:schemeClr val="tx1"/>
                </a:solidFill>
                <a:cs typeface="Times New Roman" panose="02020603050405020304" pitchFamily="18" charset="0"/>
              </a:rPr>
              <a:t>Universitatea de Medicina, Farmacie, Stinte si Tehnologie</a:t>
            </a:r>
            <a:r>
              <a:rPr lang="en-US">
                <a:solidFill>
                  <a:schemeClr val="tx1"/>
                </a:solidFill>
                <a:cs typeface="Times New Roman" panose="02020603050405020304" pitchFamily="18" charset="0"/>
              </a:rPr>
              <a:t/>
            </a:r>
            <a:br>
              <a:rPr lang="en-US">
                <a:solidFill>
                  <a:schemeClr val="tx1"/>
                </a:solidFill>
                <a:cs typeface="Times New Roman" panose="02020603050405020304" pitchFamily="18" charset="0"/>
              </a:rPr>
            </a:br>
            <a:r>
              <a:rPr lang="ro">
                <a:solidFill>
                  <a:schemeClr val="tx1"/>
                </a:solidFill>
                <a:cs typeface="Times New Roman" panose="02020603050405020304" pitchFamily="18" charset="0"/>
              </a:rPr>
              <a:t>George Emil Palade din Tîrgu Mureș</a:t>
            </a:r>
            <a:r>
              <a:rPr lang="ro" sz="800">
                <a:solidFill>
                  <a:schemeClr val="tx1"/>
                </a:solidFill>
                <a:cs typeface="Times New Roman" panose="02020603050405020304" pitchFamily="18" charset="0"/>
              </a:rPr>
              <a:t>  </a:t>
            </a:r>
            <a:r>
              <a:rPr lang="ro">
                <a:solidFill>
                  <a:schemeClr val="tx1"/>
                </a:solidFill>
                <a:cs typeface="Times New Roman" panose="02020603050405020304" pitchFamily="18" charset="0"/>
              </a:rPr>
              <a:t> </a:t>
            </a:r>
            <a:r>
              <a:rPr lang="ro">
                <a:solidFill>
                  <a:schemeClr val="tx1"/>
                </a:solidFill>
              </a:rPr>
              <a:t>–</a:t>
            </a:r>
            <a:r>
              <a:rPr lang="ro" sz="800">
                <a:solidFill>
                  <a:schemeClr val="tx1"/>
                </a:solidFill>
                <a:cs typeface="Times New Roman" panose="02020603050405020304" pitchFamily="18" charset="0"/>
              </a:rPr>
              <a:t> </a:t>
            </a:r>
            <a:r>
              <a:rPr lang="ro">
                <a:solidFill>
                  <a:schemeClr val="tx1"/>
                </a:solidFill>
                <a:cs typeface="Times New Roman" panose="02020603050405020304" pitchFamily="18" charset="0"/>
              </a:rPr>
              <a:t>Tîrgu Mureș, România</a:t>
            </a:r>
            <a:r>
              <a:rPr lang="ro">
                <a:solidFill>
                  <a:schemeClr val="tx1"/>
                </a:solidFill>
              </a:rPr>
              <a:t>  </a:t>
            </a:r>
          </a:p>
        </p:txBody>
      </p:sp>
      <p:pic>
        <p:nvPicPr>
          <p:cNvPr id="16" name="Kép 15"/>
          <p:cNvPicPr>
            <a:picLocks noChangeAspect="1"/>
          </p:cNvPicPr>
          <p:nvPr/>
        </p:nvPicPr>
        <p:blipFill>
          <a:blip r:embed="rId6"/>
          <a:stretch>
            <a:fillRect/>
          </a:stretch>
        </p:blipFill>
        <p:spPr>
          <a:xfrm>
            <a:off x="297191" y="5380125"/>
            <a:ext cx="1529969" cy="676474"/>
          </a:xfrm>
          <a:prstGeom prst="rect">
            <a:avLst/>
          </a:prstGeom>
        </p:spPr>
      </p:pic>
    </p:spTree>
    <p:extLst>
      <p:ext uri="{BB962C8B-B14F-4D97-AF65-F5344CB8AC3E}">
        <p14:creationId xmlns:p14="http://schemas.microsoft.com/office/powerpoint/2010/main" val="25328632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fontScale="90000"/>
          </a:bodyPr>
          <a:lstStyle/>
          <a:p>
            <a:pPr rtl="0"/>
            <a:r>
              <a:rPr lang="ro"/>
              <a:t>Rinichii</a:t>
            </a:r>
          </a:p>
        </p:txBody>
      </p:sp>
      <p:sp>
        <p:nvSpPr>
          <p:cNvPr id="3" name="Tartalom helye 2"/>
          <p:cNvSpPr>
            <a:spLocks noGrp="1"/>
          </p:cNvSpPr>
          <p:nvPr>
            <p:ph idx="1"/>
          </p:nvPr>
        </p:nvSpPr>
        <p:spPr/>
        <p:txBody>
          <a:bodyPr rtlCol="0">
            <a:normAutofit/>
          </a:bodyPr>
          <a:lstStyle/>
          <a:p>
            <a:pPr rtl="0"/>
            <a:r>
              <a:rPr lang="ro" sz="3200"/>
              <a:t>Aceste procese de reglare ar putea provoca </a:t>
            </a:r>
            <a:r>
              <a:rPr lang="ro" sz="3200" b="1"/>
              <a:t>răspunsuri</a:t>
            </a:r>
            <a:r>
              <a:rPr lang="ro" sz="3200"/>
              <a:t> compensatorii </a:t>
            </a:r>
            <a:r>
              <a:rPr lang="en" sz="3200" b="1"/>
              <a:t>din partea rinichilor</a:t>
            </a:r>
            <a:r>
              <a:rPr lang="en" sz="3200"/>
              <a:t>:</a:t>
            </a:r>
          </a:p>
          <a:p>
            <a:pPr lvl="1" rtl="0"/>
            <a:r>
              <a:rPr lang="ro" sz="2800"/>
              <a:t>Acțiuni fiziologice pentru a face față stresului termic</a:t>
            </a:r>
          </a:p>
          <a:p>
            <a:pPr lvl="1" rtl="0"/>
            <a:endParaRPr lang="en-US" sz="2800" dirty="0"/>
          </a:p>
          <a:p>
            <a:pPr lvl="1" rtl="0"/>
            <a:endParaRPr lang="en-US" sz="2800" dirty="0"/>
          </a:p>
          <a:p>
            <a:pPr lvl="1" rtl="0"/>
            <a:endParaRPr lang="en-US" sz="2800" dirty="0"/>
          </a:p>
          <a:p>
            <a:pPr lvl="1" rtl="0"/>
            <a:endParaRPr lang="en-US" sz="2800" dirty="0"/>
          </a:p>
          <a:p>
            <a:pPr lvl="1" rtl="0"/>
            <a:endParaRPr lang="en-US" sz="2800" dirty="0"/>
          </a:p>
          <a:p>
            <a:pPr lvl="1" rtl="0"/>
            <a:r>
              <a:rPr lang="ro" sz="2800"/>
              <a:t>Stresul termic combinat cu deshidratarea</a:t>
            </a:r>
          </a:p>
          <a:p>
            <a:pPr lvl="1" rtl="0"/>
            <a:endParaRPr lang="en-US" sz="2800" dirty="0"/>
          </a:p>
          <a:p>
            <a:pPr rtl="0"/>
            <a:endParaRPr lang="en-US" sz="3200" dirty="0"/>
          </a:p>
        </p:txBody>
      </p:sp>
      <p:sp>
        <p:nvSpPr>
          <p:cNvPr id="4" name="Jobbra mutató nyíl 3">
            <a:extLst>
              <a:ext uri="{FF2B5EF4-FFF2-40B4-BE49-F238E27FC236}">
                <a16:creationId xmlns:a16="http://schemas.microsoft.com/office/drawing/2014/main" id="{F93CF954-138F-CAED-1C1D-C69AE82CA272}"/>
              </a:ext>
            </a:extLst>
          </p:cNvPr>
          <p:cNvSpPr/>
          <p:nvPr/>
        </p:nvSpPr>
        <p:spPr>
          <a:xfrm rot="5400000">
            <a:off x="3385509" y="2899025"/>
            <a:ext cx="742589" cy="16002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5" name="Szövegdoboz 4">
            <a:extLst>
              <a:ext uri="{FF2B5EF4-FFF2-40B4-BE49-F238E27FC236}">
                <a16:creationId xmlns:a16="http://schemas.microsoft.com/office/drawing/2014/main" id="{9DE410B2-38DD-7352-E373-75D271EAEBD7}"/>
              </a:ext>
            </a:extLst>
          </p:cNvPr>
          <p:cNvSpPr txBox="1"/>
          <p:nvPr/>
        </p:nvSpPr>
        <p:spPr>
          <a:xfrm>
            <a:off x="893145" y="3317182"/>
            <a:ext cx="11152070" cy="954107"/>
          </a:xfrm>
          <a:prstGeom prst="rect">
            <a:avLst/>
          </a:prstGeom>
          <a:noFill/>
        </p:spPr>
        <p:txBody>
          <a:bodyPr wrap="square" rtlCol="0">
            <a:spAutoFit/>
          </a:bodyPr>
          <a:lstStyle/>
          <a:p>
            <a:pPr rtl="0"/>
            <a:r>
              <a:rPr lang="ro" sz="2800"/>
              <a:t>redirecționarea fluxului sanguin de la rinichi către piele pentru a descărca căldura și a favoriza pierderea de căldură</a:t>
            </a:r>
          </a:p>
        </p:txBody>
      </p:sp>
      <p:sp>
        <p:nvSpPr>
          <p:cNvPr id="6" name="Jobbra mutató nyíl 5">
            <a:extLst>
              <a:ext uri="{FF2B5EF4-FFF2-40B4-BE49-F238E27FC236}">
                <a16:creationId xmlns:a16="http://schemas.microsoft.com/office/drawing/2014/main" id="{4BE0C2DB-05ED-717F-E8CE-56814E888F27}"/>
              </a:ext>
            </a:extLst>
          </p:cNvPr>
          <p:cNvSpPr/>
          <p:nvPr/>
        </p:nvSpPr>
        <p:spPr>
          <a:xfrm rot="5400000">
            <a:off x="3472180" y="5451631"/>
            <a:ext cx="580030" cy="14923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
        <p:nvSpPr>
          <p:cNvPr id="7" name="Szövegdoboz 6">
            <a:extLst>
              <a:ext uri="{FF2B5EF4-FFF2-40B4-BE49-F238E27FC236}">
                <a16:creationId xmlns:a16="http://schemas.microsoft.com/office/drawing/2014/main" id="{23F548AF-EDF0-81CC-E9A3-0EB8BC9F7754}"/>
              </a:ext>
            </a:extLst>
          </p:cNvPr>
          <p:cNvSpPr txBox="1"/>
          <p:nvPr/>
        </p:nvSpPr>
        <p:spPr>
          <a:xfrm>
            <a:off x="746360" y="5816264"/>
            <a:ext cx="11298855" cy="523220"/>
          </a:xfrm>
          <a:prstGeom prst="rect">
            <a:avLst/>
          </a:prstGeom>
          <a:noFill/>
        </p:spPr>
        <p:txBody>
          <a:bodyPr wrap="square" rtlCol="0">
            <a:spAutoFit/>
          </a:bodyPr>
          <a:lstStyle/>
          <a:p>
            <a:pPr rtl="0"/>
            <a:r>
              <a:rPr lang="ro" sz="2800"/>
              <a:t>solicitările combinate pot fi fiziologice sau fiziopatologice</a:t>
            </a:r>
          </a:p>
        </p:txBody>
      </p:sp>
    </p:spTree>
    <p:extLst>
      <p:ext uri="{BB962C8B-B14F-4D97-AF65-F5344CB8AC3E}">
        <p14:creationId xmlns:p14="http://schemas.microsoft.com/office/powerpoint/2010/main" val="16560067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4" grpId="0" animBg="1"/>
      <p:bldP spid="5" grpId="0"/>
      <p:bldP spid="6" grpId="0" animBg="1"/>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fontScale="90000"/>
          </a:bodyPr>
          <a:lstStyle/>
          <a:p>
            <a:pPr rtl="0"/>
            <a:r>
              <a:rPr lang="ro" dirty="0"/>
              <a:t>Boli renale</a:t>
            </a:r>
          </a:p>
        </p:txBody>
      </p:sp>
      <p:sp>
        <p:nvSpPr>
          <p:cNvPr id="3" name="Tartalom helye 2"/>
          <p:cNvSpPr>
            <a:spLocks noGrp="1"/>
          </p:cNvSpPr>
          <p:nvPr>
            <p:ph idx="1"/>
          </p:nvPr>
        </p:nvSpPr>
        <p:spPr/>
        <p:txBody>
          <a:bodyPr rtlCol="0">
            <a:normAutofit/>
          </a:bodyPr>
          <a:lstStyle/>
          <a:p>
            <a:pPr rtl="0"/>
            <a:r>
              <a:rPr lang="ro" sz="3200"/>
              <a:t>Incidența și prevalența în creștere</a:t>
            </a:r>
          </a:p>
          <a:p>
            <a:pPr rtl="0"/>
            <a:endParaRPr lang="en-US" sz="3200" dirty="0"/>
          </a:p>
          <a:p>
            <a:pPr rtl="0"/>
            <a:endParaRPr lang="en-US" sz="3200" dirty="0"/>
          </a:p>
          <a:p>
            <a:pPr marL="0" indent="0" rtl="0">
              <a:buNone/>
            </a:pPr>
            <a:r>
              <a:rPr lang="ro" sz="3200"/>
              <a:t>	creșterea mortalității</a:t>
            </a:r>
          </a:p>
          <a:p>
            <a:pPr marL="0" indent="0" rtl="0">
              <a:buNone/>
            </a:pPr>
            <a:endParaRPr lang="en-US" sz="3200" dirty="0"/>
          </a:p>
          <a:p>
            <a:pPr rtl="0"/>
            <a:r>
              <a:rPr lang="ro" sz="3200"/>
              <a:t>Anii de viață ajustați în funcție de dizabilitate (DALY) pentru boli renale au crescut de la 19 milioane în 1990 la 36 milioane în 2017 (GBD 2017).</a:t>
            </a:r>
          </a:p>
        </p:txBody>
      </p:sp>
      <p:sp>
        <p:nvSpPr>
          <p:cNvPr id="8" name="Jobbra mutató nyíl 7">
            <a:extLst>
              <a:ext uri="{FF2B5EF4-FFF2-40B4-BE49-F238E27FC236}">
                <a16:creationId xmlns:a16="http://schemas.microsoft.com/office/drawing/2014/main" id="{A92EE5DC-98FA-5C21-5A62-357ECAD452C7}"/>
              </a:ext>
            </a:extLst>
          </p:cNvPr>
          <p:cNvSpPr/>
          <p:nvPr/>
        </p:nvSpPr>
        <p:spPr>
          <a:xfrm rot="5400000">
            <a:off x="2390379" y="2096434"/>
            <a:ext cx="868680" cy="16002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p>
        </p:txBody>
      </p:sp>
    </p:spTree>
    <p:extLst>
      <p:ext uri="{BB962C8B-B14F-4D97-AF65-F5344CB8AC3E}">
        <p14:creationId xmlns:p14="http://schemas.microsoft.com/office/powerpoint/2010/main" val="1996591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fontScale="90000"/>
          </a:bodyPr>
          <a:lstStyle/>
          <a:p>
            <a:pPr rtl="0"/>
            <a:r>
              <a:rPr lang="ro" dirty="0"/>
              <a:t>Boli renale</a:t>
            </a:r>
          </a:p>
        </p:txBody>
      </p:sp>
      <p:pic>
        <p:nvPicPr>
          <p:cNvPr id="5" name="Tartalom helye 4" descr="A képen diagram látható&#10;&#10;Automatikusan generált leírás">
            <a:extLst>
              <a:ext uri="{FF2B5EF4-FFF2-40B4-BE49-F238E27FC236}">
                <a16:creationId xmlns:a16="http://schemas.microsoft.com/office/drawing/2014/main" id="{B98DB798-D6CA-9134-E672-0517914DA55E}"/>
              </a:ext>
            </a:extLst>
          </p:cNvPr>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781701" y="153009"/>
            <a:ext cx="8706991" cy="6146111"/>
          </a:xfrm>
          <a:ln>
            <a:solidFill>
              <a:schemeClr val="bg1">
                <a:lumMod val="50000"/>
              </a:schemeClr>
            </a:solidFill>
          </a:ln>
        </p:spPr>
      </p:pic>
    </p:spTree>
    <p:extLst>
      <p:ext uri="{BB962C8B-B14F-4D97-AF65-F5344CB8AC3E}">
        <p14:creationId xmlns:p14="http://schemas.microsoft.com/office/powerpoint/2010/main" val="26019446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fontScale="90000"/>
          </a:bodyPr>
          <a:lstStyle/>
          <a:p>
            <a:pPr rtl="0"/>
            <a:r>
              <a:rPr lang="ro" dirty="0"/>
              <a:t>Boli renale</a:t>
            </a:r>
          </a:p>
        </p:txBody>
      </p:sp>
      <p:pic>
        <p:nvPicPr>
          <p:cNvPr id="7" name="Tartalom helye 6">
            <a:extLst>
              <a:ext uri="{FF2B5EF4-FFF2-40B4-BE49-F238E27FC236}">
                <a16:creationId xmlns:a16="http://schemas.microsoft.com/office/drawing/2014/main" id="{97978F67-CEBA-A694-409C-8345112CEC22}"/>
              </a:ext>
            </a:extLst>
          </p:cNvPr>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531444" y="153009"/>
            <a:ext cx="8693281" cy="6136434"/>
          </a:xfrm>
        </p:spPr>
      </p:pic>
    </p:spTree>
    <p:extLst>
      <p:ext uri="{BB962C8B-B14F-4D97-AF65-F5344CB8AC3E}">
        <p14:creationId xmlns:p14="http://schemas.microsoft.com/office/powerpoint/2010/main" val="7032251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fontScale="90000"/>
          </a:bodyPr>
          <a:lstStyle/>
          <a:p>
            <a:pPr rtl="0"/>
            <a:r>
              <a:rPr lang="ro"/>
              <a:t>Temperatura și bolile renale</a:t>
            </a:r>
          </a:p>
        </p:txBody>
      </p:sp>
      <p:sp>
        <p:nvSpPr>
          <p:cNvPr id="3" name="Tartalom helye 2"/>
          <p:cNvSpPr>
            <a:spLocks noGrp="1"/>
          </p:cNvSpPr>
          <p:nvPr>
            <p:ph idx="1"/>
          </p:nvPr>
        </p:nvSpPr>
        <p:spPr/>
        <p:txBody>
          <a:bodyPr rtlCol="0">
            <a:normAutofit/>
          </a:bodyPr>
          <a:lstStyle/>
          <a:p>
            <a:pPr rtl="0">
              <a:spcAft>
                <a:spcPts val="1000"/>
              </a:spcAft>
            </a:pPr>
            <a:r>
              <a:rPr lang="ro" sz="2200" dirty="0"/>
              <a:t>Dovezile epidemiologice sugerează că expunerea la temperaturi ridicate, definite ca fiind temperaturi ambiante mai ridicate decât temperaturile optime, reprezintă un factor de risc important pentru multe rezultate adverse pentru sănătate, inclusiv mortalitatea și morbiditatea pentru cauze specifice.</a:t>
            </a:r>
            <a:endParaRPr lang="hu-HU" sz="2200" dirty="0"/>
          </a:p>
          <a:p>
            <a:pPr>
              <a:spcAft>
                <a:spcPts val="1000"/>
              </a:spcAft>
            </a:pPr>
            <a:r>
              <a:rPr lang="ro" sz="2200" dirty="0"/>
              <a:t>Boala cronică renală (CKD) este o cauză importantă de boală și o povară economică din cauza terapiei de substituție renală costisitoare pentru boala renală în stadiu terminal. </a:t>
            </a:r>
            <a:endParaRPr lang="hu-HU" sz="2200" dirty="0"/>
          </a:p>
          <a:p>
            <a:pPr rtl="0">
              <a:spcAft>
                <a:spcPts val="1000"/>
              </a:spcAft>
            </a:pPr>
            <a:r>
              <a:rPr lang="ro" sz="2200" dirty="0"/>
              <a:t>În 2017, 697 de milioane de persoane au fost diagnosticate cu insuficiență renală cronică, iar 1,2 milioane de decese au fost atribuite insuficienței renale cronice cronice la nivel mondial, ceea ce reprezintă o creștere de 41,5% a ratei mortalității față de 1990.</a:t>
            </a:r>
          </a:p>
          <a:p>
            <a:pPr rtl="0">
              <a:spcAft>
                <a:spcPts val="1000"/>
              </a:spcAft>
            </a:pPr>
            <a:r>
              <a:rPr lang="ro" sz="2200" dirty="0"/>
              <a:t>Printre factorii de risc pentru IRC, diabetul, hipertensiunea arterială și glomerulonefrita sunt cunoscute ca fiind cele mai frecvente cauze. </a:t>
            </a:r>
            <a:endParaRPr lang="hu-HU" sz="2200" dirty="0"/>
          </a:p>
        </p:txBody>
      </p:sp>
    </p:spTree>
    <p:extLst>
      <p:ext uri="{BB962C8B-B14F-4D97-AF65-F5344CB8AC3E}">
        <p14:creationId xmlns:p14="http://schemas.microsoft.com/office/powerpoint/2010/main" val="6299002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theme/theme1.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mplate_for_lecture_presentations" id="{98D3BE57-7C4F-464C-BC64-1D7340AAA609}" vid="{21B03724-234D-B346-B3F2-287CADF91C7F}"/>
    </a:ext>
  </a:extLst>
</a:theme>
</file>

<file path=ppt/theme/theme2.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kumentum" ma:contentTypeID="0x01010061C38D1052217A4B942E73134FEF8369" ma:contentTypeVersion="12" ma:contentTypeDescription="Új dokumentum létrehozása." ma:contentTypeScope="" ma:versionID="c4cb741b39fb2f9efa675cf951213ef6">
  <xsd:schema xmlns:xsd="http://www.w3.org/2001/XMLSchema" xmlns:xs="http://www.w3.org/2001/XMLSchema" xmlns:p="http://schemas.microsoft.com/office/2006/metadata/properties" xmlns:ns2="ac5bba62-9a53-42e3-8e34-ca49e24f4fe7" xmlns:ns3="f7135bf7-eb40-4ed2-ab58-bb2a8f06b6aa" targetNamespace="http://schemas.microsoft.com/office/2006/metadata/properties" ma:root="true" ma:fieldsID="ab6f93e604749640a8b49707685d73ea" ns2:_="" ns3:_="">
    <xsd:import namespace="ac5bba62-9a53-42e3-8e34-ca49e24f4fe7"/>
    <xsd:import namespace="f7135bf7-eb40-4ed2-ab58-bb2a8f06b6aa"/>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c5bba62-9a53-42e3-8e34-ca49e24f4fe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Képcímkék" ma:readOnly="false" ma:fieldId="{5cf76f15-5ced-4ddc-b409-7134ff3c332f}" ma:taxonomyMulti="true" ma:sspId="c5924412-c5b0-41bf-b9da-348a75561e2f"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7135bf7-eb40-4ed2-ab58-bb2a8f06b6aa"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ae99a9af-e07c-4003-9765-209faae482e6}" ma:internalName="TaxCatchAll" ma:showField="CatchAllData" ma:web="f7135bf7-eb40-4ed2-ab58-bb2a8f06b6a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artalomtípus"/>
        <xsd:element ref="dc:title" minOccurs="0" maxOccurs="1" ma:index="4" ma:displayName="Cím"/>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ac5bba62-9a53-42e3-8e34-ca49e24f4fe7">
      <Terms xmlns="http://schemas.microsoft.com/office/infopath/2007/PartnerControls"/>
    </lcf76f155ced4ddcb4097134ff3c332f>
    <TaxCatchAll xmlns="f7135bf7-eb40-4ed2-ab58-bb2a8f06b6aa" xsi:nil="true"/>
  </documentManagement>
</p:properties>
</file>

<file path=customXml/itemProps1.xml><?xml version="1.0" encoding="utf-8"?>
<ds:datastoreItem xmlns:ds="http://schemas.openxmlformats.org/officeDocument/2006/customXml" ds:itemID="{8A527A85-714C-4326-9C21-C9CEB2232315}">
  <ds:schemaRefs>
    <ds:schemaRef ds:uri="http://schemas.microsoft.com/sharepoint/v3/contenttype/forms"/>
  </ds:schemaRefs>
</ds:datastoreItem>
</file>

<file path=customXml/itemProps2.xml><?xml version="1.0" encoding="utf-8"?>
<ds:datastoreItem xmlns:ds="http://schemas.openxmlformats.org/officeDocument/2006/customXml" ds:itemID="{B3745256-8BC7-49AE-ABFA-C0F6177355F6}"/>
</file>

<file path=customXml/itemProps3.xml><?xml version="1.0" encoding="utf-8"?>
<ds:datastoreItem xmlns:ds="http://schemas.openxmlformats.org/officeDocument/2006/customXml" ds:itemID="{9EAA32CB-F5FD-4009-AB49-96939C6DB158}">
  <ds:schemaRefs>
    <ds:schemaRef ds:uri="http://schemas.microsoft.com/office/2006/metadata/properties"/>
    <ds:schemaRef ds:uri="http://schemas.microsoft.com/office/infopath/2007/PartnerControls"/>
    <ds:schemaRef ds:uri="7041af30-ae09-480b-a38a-622eca9a1506"/>
    <ds:schemaRef ds:uri="603c054e-d324-4a4b-bfdc-a44c27811fd1"/>
  </ds:schemaRefs>
</ds:datastoreItem>
</file>

<file path=docProps/app.xml><?xml version="1.0" encoding="utf-8"?>
<Properties xmlns="http://schemas.openxmlformats.org/officeDocument/2006/extended-properties" xmlns:vt="http://schemas.openxmlformats.org/officeDocument/2006/docPropsVTypes">
  <Template>Office-téma</Template>
  <TotalTime>171</TotalTime>
  <Words>2642</Words>
  <Application>Microsoft Office PowerPoint</Application>
  <PresentationFormat>Szélesvásznú</PresentationFormat>
  <Paragraphs>248</Paragraphs>
  <Slides>40</Slides>
  <Notes>0</Notes>
  <HiddenSlides>0</HiddenSlides>
  <MMClips>0</MMClips>
  <ScaleCrop>false</ScaleCrop>
  <HeadingPairs>
    <vt:vector size="6" baseType="variant">
      <vt:variant>
        <vt:lpstr>Használt betűtípusok</vt:lpstr>
      </vt:variant>
      <vt:variant>
        <vt:i4>4</vt:i4>
      </vt:variant>
      <vt:variant>
        <vt:lpstr>Téma</vt:lpstr>
      </vt:variant>
      <vt:variant>
        <vt:i4>1</vt:i4>
      </vt:variant>
      <vt:variant>
        <vt:lpstr>Diacímek</vt:lpstr>
      </vt:variant>
      <vt:variant>
        <vt:i4>40</vt:i4>
      </vt:variant>
    </vt:vector>
  </HeadingPairs>
  <TitlesOfParts>
    <vt:vector size="45" baseType="lpstr">
      <vt:lpstr>Arial</vt:lpstr>
      <vt:lpstr>Calibri</vt:lpstr>
      <vt:lpstr>Garamond</vt:lpstr>
      <vt:lpstr>Times New Roman</vt:lpstr>
      <vt:lpstr>Office-téma</vt:lpstr>
      <vt:lpstr>Developing new curriculum outlines and learning materials on climate change's health impacts for medical schools 2021-2-HU01-KA220-HED-000050972</vt:lpstr>
      <vt:lpstr>Impactul temperaturii asupra funcției renale și bolilor renale </vt:lpstr>
      <vt:lpstr>Obiective didactice</vt:lpstr>
      <vt:lpstr>Rinichii</vt:lpstr>
      <vt:lpstr>Rinichii</vt:lpstr>
      <vt:lpstr>Boli renale</vt:lpstr>
      <vt:lpstr>Boli renale</vt:lpstr>
      <vt:lpstr>Boli renale</vt:lpstr>
      <vt:lpstr>Temperatura și bolile renale</vt:lpstr>
      <vt:lpstr>Boli renale</vt:lpstr>
      <vt:lpstr>Schimbările climatice și nefropatia de stres termic</vt:lpstr>
      <vt:lpstr>PowerPoint-bemutató</vt:lpstr>
      <vt:lpstr>PowerPoint-bemutató</vt:lpstr>
      <vt:lpstr>Riscurile pentru sănătate ale temperaturii ridicate</vt:lpstr>
      <vt:lpstr>PowerPoint-bemutató</vt:lpstr>
      <vt:lpstr>PowerPoint-bemutató</vt:lpstr>
      <vt:lpstr>Lucrul în grup - Sarcina nr.1.</vt:lpstr>
      <vt:lpstr>Leziuni renale acute (AKI)</vt:lpstr>
      <vt:lpstr>Leziuni renale acute (AKI)</vt:lpstr>
      <vt:lpstr>Leziuni renale acute (AKI)</vt:lpstr>
      <vt:lpstr>Leziuni renale acute (AKI)</vt:lpstr>
      <vt:lpstr>Leziuni renale acute (AKI)</vt:lpstr>
      <vt:lpstr>Leziuni renale acute (AKI)</vt:lpstr>
      <vt:lpstr>Boala calculelor renale (KSD)</vt:lpstr>
      <vt:lpstr>Infecția tractului urinar (ITU)</vt:lpstr>
      <vt:lpstr>Boala cronică de rinichi (CKD)</vt:lpstr>
      <vt:lpstr>Boala cronică renală(CKD)</vt:lpstr>
      <vt:lpstr>Boala cronică renală (CKD)</vt:lpstr>
      <vt:lpstr>Boala cronică renală (CKD)</vt:lpstr>
      <vt:lpstr>Boala cronică renală (CKD)</vt:lpstr>
      <vt:lpstr>Boala cronică renală( CKD)</vt:lpstr>
      <vt:lpstr>Boala cronică renală(CKD)</vt:lpstr>
      <vt:lpstr>Dezvoltarea bolii cronice de rinichi asociate cu căldura</vt:lpstr>
      <vt:lpstr>Dezvoltarea bolii cronice renale asociate cu căldura</vt:lpstr>
      <vt:lpstr>Dezvoltarea bolii cronice renale asociată cu căldura</vt:lpstr>
      <vt:lpstr>Puncte cheie</vt:lpstr>
      <vt:lpstr>Mesaje </vt:lpstr>
      <vt:lpstr>Recomandări de sănătate publică</vt:lpstr>
      <vt:lpstr>Lecturi suplimentare</vt:lpstr>
      <vt:lpstr>PowerPoint-bemutató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Impact of temperature on kidney function and renal diseases</dc:title>
  <dc:creator>Márovics Gergely Péter</dc:creator>
  <cp:lastModifiedBy>User</cp:lastModifiedBy>
  <cp:revision>28</cp:revision>
  <dcterms:created xsi:type="dcterms:W3CDTF">2023-07-11T11:29:32Z</dcterms:created>
  <dcterms:modified xsi:type="dcterms:W3CDTF">2025-04-22T12:54:09Z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0x01010061C38D1052217A4B942E73134FEF8369</vt:lpwstr>
  </property>
</Properties>
</file>